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18"/>
  </p:notesMasterIdLst>
  <p:sldIdLst>
    <p:sldId id="411" r:id="rId3"/>
    <p:sldId id="530" r:id="rId4"/>
    <p:sldId id="537" r:id="rId5"/>
    <p:sldId id="538" r:id="rId6"/>
    <p:sldId id="553" r:id="rId7"/>
    <p:sldId id="554" r:id="rId8"/>
    <p:sldId id="555" r:id="rId9"/>
    <p:sldId id="557" r:id="rId10"/>
    <p:sldId id="564" r:id="rId11"/>
    <p:sldId id="558" r:id="rId12"/>
    <p:sldId id="559" r:id="rId13"/>
    <p:sldId id="562" r:id="rId14"/>
    <p:sldId id="563" r:id="rId15"/>
    <p:sldId id="565" r:id="rId16"/>
    <p:sldId id="258" r:id="rId1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EDF5"/>
    <a:srgbClr val="EAEAEA"/>
    <a:srgbClr val="FFFF79"/>
    <a:srgbClr val="E2E2E2"/>
    <a:srgbClr val="D9D9D9"/>
    <a:srgbClr val="FF3300"/>
    <a:srgbClr val="DDDDDD"/>
    <a:srgbClr val="94D8F0"/>
    <a:srgbClr val="69C8EA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4407" autoAdjust="0"/>
  </p:normalViewPr>
  <p:slideViewPr>
    <p:cSldViewPr snapToGrid="0">
      <p:cViewPr>
        <p:scale>
          <a:sx n="100" d="100"/>
          <a:sy n="100" d="100"/>
        </p:scale>
        <p:origin x="48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52" y="-90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FC7C-4BF8-416D-93D5-C86F6117B863}" type="datetimeFigureOut">
              <a:rPr lang="en-US"/>
              <a:pPr>
                <a:defRPr/>
              </a:pPr>
              <a:t>7/23/2012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36C26F-A3BF-450E-807B-D5F0F6AEBA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8813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6C26F-A3BF-450E-807B-D5F0F6AEBA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D1D90-B42A-4FD8-9219-C8F42BC6FF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r>
              <a:rPr lang="en-US" sz="1100" dirty="0" smtClean="0"/>
              <a:t>1. TDD is a development methodology where test scripts are written 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, then production</a:t>
            </a:r>
            <a:r>
              <a:rPr lang="en-US" sz="1100" baseline="0" dirty="0" smtClean="0"/>
              <a:t> </a:t>
            </a:r>
            <a:r>
              <a:rPr lang="en-US" sz="1100" dirty="0" smtClean="0"/>
              <a:t>code is</a:t>
            </a:r>
            <a:r>
              <a:rPr lang="en-US" sz="1100" baseline="0" dirty="0" smtClean="0"/>
              <a:t> written to the script. TDD cycle (script fail -&gt; write code -&gt; script pass -&gt; </a:t>
            </a:r>
            <a:r>
              <a:rPr lang="en-US" sz="1100" baseline="0" dirty="0" err="1" smtClean="0"/>
              <a:t>refactor</a:t>
            </a:r>
            <a:r>
              <a:rPr lang="en-US" sz="1100" baseline="0" dirty="0" smtClean="0"/>
              <a:t> code). Originally these were unit test scripts. Problem: still didn’t sync with what the business wanted or what user did. Answer: Agile teams began using acceptance test scripts and the process took off.</a:t>
            </a:r>
          </a:p>
          <a:p>
            <a:pPr marL="692315" lvl="1" indent="-230772"/>
            <a:r>
              <a:rPr lang="en-US" sz="1100" baseline="0" dirty="0" smtClean="0"/>
              <a:t>2. Strategy and Planning are continuous in agile (more on this in a minute) and constantly being re-evaluated</a:t>
            </a:r>
          </a:p>
          <a:p>
            <a:pPr marL="692315" lvl="1" indent="-230772"/>
            <a:r>
              <a:rPr lang="en-US" sz="1100" baseline="0" dirty="0" smtClean="0"/>
              <a:t>3. The testing world is changing (I’ll cover these changes in the next 2 slides). If you don’t adapt the testing effort will suffer and be an impediment rather than an enabler. Agile is all about team.</a:t>
            </a:r>
          </a:p>
          <a:p>
            <a:pPr marL="692315" lvl="1" indent="-230772">
              <a:buAutoNum type="arabicPeriod" startAt="4"/>
            </a:pPr>
            <a:r>
              <a:rPr lang="en-US" sz="1100" baseline="0" dirty="0" smtClean="0"/>
              <a:t>I’ll cover more of this in a little bit. Automation is the future of testing. </a:t>
            </a:r>
          </a:p>
          <a:p>
            <a:pPr marL="692315" lvl="1" indent="-230772">
              <a:buAutoNum type="arabicPeriod" startAt="4"/>
            </a:pPr>
            <a:endParaRPr lang="en-US" sz="1100" dirty="0" smtClean="0"/>
          </a:p>
          <a:p>
            <a:pPr marL="692315" lvl="1" indent="-230772"/>
            <a:r>
              <a:rPr lang="en-US" sz="1100" dirty="0" smtClean="0"/>
              <a:t>Question: why do we believe what we believe?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315" lvl="1" indent="-230772"/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69CD9-37A8-4F3E-AE55-5D18072CAA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22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94048" y="4380225"/>
            <a:ext cx="5546104" cy="41487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flipH="1">
            <a:off x="-1" y="0"/>
            <a:ext cx="3152772" cy="3914774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 rot="10800000" flipH="1" flipV="1">
            <a:off x="4223312" y="0"/>
            <a:ext cx="4920688" cy="2466975"/>
            <a:chOff x="2053085" y="0"/>
            <a:chExt cx="7099541" cy="3786997"/>
          </a:xfrm>
        </p:grpSpPr>
        <p:sp>
          <p:nvSpPr>
            <p:cNvPr id="45" name="Freeform 44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6324600"/>
            <a:ext cx="9144000" cy="2762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AutoShape 17"/>
          <p:cNvSpPr>
            <a:spLocks noChangeAspect="1" noChangeArrowheads="1" noTextEdit="1"/>
          </p:cNvSpPr>
          <p:nvPr userDrawn="1"/>
        </p:nvSpPr>
        <p:spPr bwMode="auto">
          <a:xfrm>
            <a:off x="457200" y="533400"/>
            <a:ext cx="1697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1652E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rgbClr val="F35D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086350"/>
            <a:ext cx="6005512" cy="831850"/>
          </a:xfrm>
        </p:spPr>
        <p:txBody>
          <a:bodyPr/>
          <a:lstStyle>
            <a:lvl1pPr marL="0" indent="0" fontAlgn="t">
              <a:spcAft>
                <a:spcPct val="0"/>
              </a:spcAft>
              <a:buClrTx/>
              <a:buFontTx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1" name="Group 2149"/>
          <p:cNvGrpSpPr>
            <a:grpSpLocks/>
          </p:cNvGrpSpPr>
          <p:nvPr userDrawn="1"/>
        </p:nvGrpSpPr>
        <p:grpSpPr bwMode="auto">
          <a:xfrm>
            <a:off x="3451422" y="2828925"/>
            <a:ext cx="2241158" cy="522652"/>
            <a:chOff x="457200" y="534988"/>
            <a:chExt cx="1689100" cy="393700"/>
          </a:xfrm>
        </p:grpSpPr>
        <p:sp>
          <p:nvSpPr>
            <p:cNvPr id="62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5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6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7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8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9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0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1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3361926" y="3417741"/>
            <a:ext cx="2420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schemeClr val="tx1"/>
                </a:solidFill>
                <a:latin typeface="+mn-lt"/>
              </a:rPr>
              <a:t>Local Touch – Global Reach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46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46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2053083" y="0"/>
            <a:ext cx="7099543" cy="3786997"/>
            <a:chOff x="2053083" y="0"/>
            <a:chExt cx="7099543" cy="3786997"/>
          </a:xfrm>
        </p:grpSpPr>
        <p:sp>
          <p:nvSpPr>
            <p:cNvPr id="22" name="Freeform 23"/>
            <p:cNvSpPr>
              <a:spLocks/>
            </p:cNvSpPr>
            <p:nvPr userDrawn="1"/>
          </p:nvSpPr>
          <p:spPr bwMode="auto">
            <a:xfrm flipH="1">
              <a:off x="2053083" y="1"/>
              <a:ext cx="7090916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grpSp>
        <p:nvGrpSpPr>
          <p:cNvPr id="32" name="Group 2149"/>
          <p:cNvGrpSpPr>
            <a:grpSpLocks/>
          </p:cNvGrpSpPr>
          <p:nvPr userDrawn="1"/>
        </p:nvGrpSpPr>
        <p:grpSpPr bwMode="auto">
          <a:xfrm>
            <a:off x="7063399" y="271088"/>
            <a:ext cx="1813901" cy="423013"/>
            <a:chOff x="457200" y="534988"/>
            <a:chExt cx="1689100" cy="393700"/>
          </a:xfrm>
        </p:grpSpPr>
        <p:sp>
          <p:nvSpPr>
            <p:cNvPr id="33" name="Rectangle 20"/>
            <p:cNvSpPr>
              <a:spLocks noChangeArrowheads="1"/>
            </p:cNvSpPr>
            <p:nvPr userDrawn="1"/>
          </p:nvSpPr>
          <p:spPr bwMode="auto">
            <a:xfrm>
              <a:off x="457200" y="534988"/>
              <a:ext cx="1689100" cy="3937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 userDrawn="1"/>
          </p:nvSpPr>
          <p:spPr bwMode="auto">
            <a:xfrm>
              <a:off x="468269" y="546052"/>
              <a:ext cx="1666960" cy="371572"/>
            </a:xfrm>
            <a:prstGeom prst="rect">
              <a:avLst/>
            </a:pr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 userDrawn="1"/>
          </p:nvSpPr>
          <p:spPr bwMode="auto">
            <a:xfrm>
              <a:off x="479340" y="557116"/>
              <a:ext cx="539663" cy="34944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503325" y="574635"/>
              <a:ext cx="491693" cy="307952"/>
            </a:xfrm>
            <a:custGeom>
              <a:avLst/>
              <a:gdLst/>
              <a:ahLst/>
              <a:cxnLst>
                <a:cxn ang="0">
                  <a:pos x="160" y="9"/>
                </a:cxn>
                <a:cxn ang="0">
                  <a:pos x="170" y="22"/>
                </a:cxn>
                <a:cxn ang="0">
                  <a:pos x="180" y="31"/>
                </a:cxn>
                <a:cxn ang="0">
                  <a:pos x="192" y="37"/>
                </a:cxn>
                <a:cxn ang="0">
                  <a:pos x="207" y="41"/>
                </a:cxn>
                <a:cxn ang="0">
                  <a:pos x="228" y="46"/>
                </a:cxn>
                <a:cxn ang="0">
                  <a:pos x="240" y="48"/>
                </a:cxn>
                <a:cxn ang="0">
                  <a:pos x="262" y="54"/>
                </a:cxn>
                <a:cxn ang="0">
                  <a:pos x="278" y="60"/>
                </a:cxn>
                <a:cxn ang="0">
                  <a:pos x="294" y="71"/>
                </a:cxn>
                <a:cxn ang="0">
                  <a:pos x="304" y="84"/>
                </a:cxn>
                <a:cxn ang="0">
                  <a:pos x="310" y="100"/>
                </a:cxn>
                <a:cxn ang="0">
                  <a:pos x="309" y="117"/>
                </a:cxn>
                <a:cxn ang="0">
                  <a:pos x="304" y="133"/>
                </a:cxn>
                <a:cxn ang="0">
                  <a:pos x="295" y="146"/>
                </a:cxn>
                <a:cxn ang="0">
                  <a:pos x="283" y="156"/>
                </a:cxn>
                <a:cxn ang="0">
                  <a:pos x="268" y="163"/>
                </a:cxn>
                <a:cxn ang="0">
                  <a:pos x="245" y="168"/>
                </a:cxn>
                <a:cxn ang="0">
                  <a:pos x="228" y="167"/>
                </a:cxn>
                <a:cxn ang="0">
                  <a:pos x="220" y="165"/>
                </a:cxn>
                <a:cxn ang="0">
                  <a:pos x="211" y="162"/>
                </a:cxn>
                <a:cxn ang="0">
                  <a:pos x="201" y="157"/>
                </a:cxn>
                <a:cxn ang="0">
                  <a:pos x="188" y="148"/>
                </a:cxn>
                <a:cxn ang="0">
                  <a:pos x="179" y="144"/>
                </a:cxn>
                <a:cxn ang="0">
                  <a:pos x="194" y="165"/>
                </a:cxn>
                <a:cxn ang="0">
                  <a:pos x="212" y="181"/>
                </a:cxn>
                <a:cxn ang="0">
                  <a:pos x="232" y="190"/>
                </a:cxn>
                <a:cxn ang="0">
                  <a:pos x="233" y="192"/>
                </a:cxn>
                <a:cxn ang="0">
                  <a:pos x="233" y="194"/>
                </a:cxn>
                <a:cxn ang="0">
                  <a:pos x="77" y="193"/>
                </a:cxn>
                <a:cxn ang="0">
                  <a:pos x="77" y="191"/>
                </a:cxn>
                <a:cxn ang="0">
                  <a:pos x="89" y="186"/>
                </a:cxn>
                <a:cxn ang="0">
                  <a:pos x="108" y="174"/>
                </a:cxn>
                <a:cxn ang="0">
                  <a:pos x="124" y="155"/>
                </a:cxn>
                <a:cxn ang="0">
                  <a:pos x="130" y="143"/>
                </a:cxn>
                <a:cxn ang="0">
                  <a:pos x="130" y="143"/>
                </a:cxn>
                <a:cxn ang="0">
                  <a:pos x="115" y="153"/>
                </a:cxn>
                <a:cxn ang="0">
                  <a:pos x="103" y="160"/>
                </a:cxn>
                <a:cxn ang="0">
                  <a:pos x="94" y="164"/>
                </a:cxn>
                <a:cxn ang="0">
                  <a:pos x="86" y="166"/>
                </a:cxn>
                <a:cxn ang="0">
                  <a:pos x="77" y="167"/>
                </a:cxn>
                <a:cxn ang="0">
                  <a:pos x="54" y="166"/>
                </a:cxn>
                <a:cxn ang="0">
                  <a:pos x="34" y="160"/>
                </a:cxn>
                <a:cxn ang="0">
                  <a:pos x="21" y="152"/>
                </a:cxn>
                <a:cxn ang="0">
                  <a:pos x="10" y="140"/>
                </a:cxn>
                <a:cxn ang="0">
                  <a:pos x="3" y="126"/>
                </a:cxn>
                <a:cxn ang="0">
                  <a:pos x="0" y="109"/>
                </a:cxn>
                <a:cxn ang="0">
                  <a:pos x="3" y="92"/>
                </a:cxn>
                <a:cxn ang="0">
                  <a:pos x="11" y="77"/>
                </a:cxn>
                <a:cxn ang="0">
                  <a:pos x="24" y="65"/>
                </a:cxn>
                <a:cxn ang="0">
                  <a:pos x="40" y="57"/>
                </a:cxn>
                <a:cxn ang="0">
                  <a:pos x="57" y="51"/>
                </a:cxn>
                <a:cxn ang="0">
                  <a:pos x="83" y="46"/>
                </a:cxn>
                <a:cxn ang="0">
                  <a:pos x="103" y="41"/>
                </a:cxn>
                <a:cxn ang="0">
                  <a:pos x="118" y="37"/>
                </a:cxn>
                <a:cxn ang="0">
                  <a:pos x="130" y="31"/>
                </a:cxn>
                <a:cxn ang="0">
                  <a:pos x="140" y="22"/>
                </a:cxn>
                <a:cxn ang="0">
                  <a:pos x="150" y="9"/>
                </a:cxn>
              </a:cxnLst>
              <a:rect l="0" t="0" r="r" b="b"/>
              <a:pathLst>
                <a:path w="310" h="194">
                  <a:moveTo>
                    <a:pt x="155" y="0"/>
                  </a:moveTo>
                  <a:lnTo>
                    <a:pt x="160" y="9"/>
                  </a:lnTo>
                  <a:lnTo>
                    <a:pt x="165" y="16"/>
                  </a:lnTo>
                  <a:lnTo>
                    <a:pt x="170" y="22"/>
                  </a:lnTo>
                  <a:lnTo>
                    <a:pt x="175" y="27"/>
                  </a:lnTo>
                  <a:lnTo>
                    <a:pt x="180" y="31"/>
                  </a:lnTo>
                  <a:lnTo>
                    <a:pt x="185" y="34"/>
                  </a:lnTo>
                  <a:lnTo>
                    <a:pt x="192" y="37"/>
                  </a:lnTo>
                  <a:lnTo>
                    <a:pt x="199" y="39"/>
                  </a:lnTo>
                  <a:lnTo>
                    <a:pt x="207" y="41"/>
                  </a:lnTo>
                  <a:lnTo>
                    <a:pt x="217" y="43"/>
                  </a:lnTo>
                  <a:lnTo>
                    <a:pt x="228" y="46"/>
                  </a:lnTo>
                  <a:lnTo>
                    <a:pt x="227" y="46"/>
                  </a:lnTo>
                  <a:lnTo>
                    <a:pt x="240" y="48"/>
                  </a:lnTo>
                  <a:lnTo>
                    <a:pt x="253" y="51"/>
                  </a:lnTo>
                  <a:lnTo>
                    <a:pt x="262" y="54"/>
                  </a:lnTo>
                  <a:lnTo>
                    <a:pt x="270" y="57"/>
                  </a:lnTo>
                  <a:lnTo>
                    <a:pt x="278" y="60"/>
                  </a:lnTo>
                  <a:lnTo>
                    <a:pt x="287" y="65"/>
                  </a:lnTo>
                  <a:lnTo>
                    <a:pt x="294" y="71"/>
                  </a:lnTo>
                  <a:lnTo>
                    <a:pt x="300" y="77"/>
                  </a:lnTo>
                  <a:lnTo>
                    <a:pt x="304" y="84"/>
                  </a:lnTo>
                  <a:lnTo>
                    <a:pt x="307" y="92"/>
                  </a:lnTo>
                  <a:lnTo>
                    <a:pt x="310" y="100"/>
                  </a:lnTo>
                  <a:lnTo>
                    <a:pt x="310" y="109"/>
                  </a:lnTo>
                  <a:lnTo>
                    <a:pt x="309" y="117"/>
                  </a:lnTo>
                  <a:lnTo>
                    <a:pt x="307" y="126"/>
                  </a:lnTo>
                  <a:lnTo>
                    <a:pt x="304" y="133"/>
                  </a:lnTo>
                  <a:lnTo>
                    <a:pt x="300" y="140"/>
                  </a:lnTo>
                  <a:lnTo>
                    <a:pt x="295" y="146"/>
                  </a:lnTo>
                  <a:lnTo>
                    <a:pt x="289" y="152"/>
                  </a:lnTo>
                  <a:lnTo>
                    <a:pt x="283" y="156"/>
                  </a:lnTo>
                  <a:lnTo>
                    <a:pt x="276" y="160"/>
                  </a:lnTo>
                  <a:lnTo>
                    <a:pt x="268" y="163"/>
                  </a:lnTo>
                  <a:lnTo>
                    <a:pt x="257" y="166"/>
                  </a:lnTo>
                  <a:lnTo>
                    <a:pt x="245" y="168"/>
                  </a:lnTo>
                  <a:lnTo>
                    <a:pt x="233" y="167"/>
                  </a:lnTo>
                  <a:lnTo>
                    <a:pt x="228" y="167"/>
                  </a:lnTo>
                  <a:lnTo>
                    <a:pt x="224" y="166"/>
                  </a:lnTo>
                  <a:lnTo>
                    <a:pt x="220" y="165"/>
                  </a:lnTo>
                  <a:lnTo>
                    <a:pt x="216" y="164"/>
                  </a:lnTo>
                  <a:lnTo>
                    <a:pt x="211" y="162"/>
                  </a:lnTo>
                  <a:lnTo>
                    <a:pt x="207" y="160"/>
                  </a:lnTo>
                  <a:lnTo>
                    <a:pt x="201" y="157"/>
                  </a:lnTo>
                  <a:lnTo>
                    <a:pt x="195" y="153"/>
                  </a:lnTo>
                  <a:lnTo>
                    <a:pt x="188" y="148"/>
                  </a:lnTo>
                  <a:lnTo>
                    <a:pt x="180" y="143"/>
                  </a:lnTo>
                  <a:lnTo>
                    <a:pt x="179" y="144"/>
                  </a:lnTo>
                  <a:lnTo>
                    <a:pt x="186" y="155"/>
                  </a:lnTo>
                  <a:lnTo>
                    <a:pt x="194" y="165"/>
                  </a:lnTo>
                  <a:lnTo>
                    <a:pt x="202" y="174"/>
                  </a:lnTo>
                  <a:lnTo>
                    <a:pt x="212" y="181"/>
                  </a:lnTo>
                  <a:lnTo>
                    <a:pt x="221" y="186"/>
                  </a:lnTo>
                  <a:lnTo>
                    <a:pt x="232" y="190"/>
                  </a:lnTo>
                  <a:lnTo>
                    <a:pt x="233" y="191"/>
                  </a:lnTo>
                  <a:lnTo>
                    <a:pt x="233" y="192"/>
                  </a:lnTo>
                  <a:lnTo>
                    <a:pt x="233" y="193"/>
                  </a:lnTo>
                  <a:lnTo>
                    <a:pt x="233" y="194"/>
                  </a:lnTo>
                  <a:lnTo>
                    <a:pt x="77" y="194"/>
                  </a:lnTo>
                  <a:lnTo>
                    <a:pt x="77" y="193"/>
                  </a:lnTo>
                  <a:lnTo>
                    <a:pt x="77" y="192"/>
                  </a:lnTo>
                  <a:lnTo>
                    <a:pt x="77" y="191"/>
                  </a:lnTo>
                  <a:lnTo>
                    <a:pt x="78" y="190"/>
                  </a:lnTo>
                  <a:lnTo>
                    <a:pt x="89" y="186"/>
                  </a:lnTo>
                  <a:lnTo>
                    <a:pt x="98" y="181"/>
                  </a:lnTo>
                  <a:lnTo>
                    <a:pt x="108" y="174"/>
                  </a:lnTo>
                  <a:lnTo>
                    <a:pt x="116" y="165"/>
                  </a:lnTo>
                  <a:lnTo>
                    <a:pt x="124" y="155"/>
                  </a:lnTo>
                  <a:lnTo>
                    <a:pt x="131" y="144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30" y="143"/>
                  </a:lnTo>
                  <a:lnTo>
                    <a:pt x="122" y="148"/>
                  </a:lnTo>
                  <a:lnTo>
                    <a:pt x="115" y="153"/>
                  </a:lnTo>
                  <a:lnTo>
                    <a:pt x="109" y="157"/>
                  </a:lnTo>
                  <a:lnTo>
                    <a:pt x="103" y="160"/>
                  </a:lnTo>
                  <a:lnTo>
                    <a:pt x="99" y="162"/>
                  </a:lnTo>
                  <a:lnTo>
                    <a:pt x="94" y="164"/>
                  </a:lnTo>
                  <a:lnTo>
                    <a:pt x="90" y="165"/>
                  </a:lnTo>
                  <a:lnTo>
                    <a:pt x="86" y="166"/>
                  </a:lnTo>
                  <a:lnTo>
                    <a:pt x="82" y="167"/>
                  </a:lnTo>
                  <a:lnTo>
                    <a:pt x="77" y="167"/>
                  </a:lnTo>
                  <a:lnTo>
                    <a:pt x="65" y="168"/>
                  </a:lnTo>
                  <a:lnTo>
                    <a:pt x="54" y="166"/>
                  </a:lnTo>
                  <a:lnTo>
                    <a:pt x="42" y="163"/>
                  </a:lnTo>
                  <a:lnTo>
                    <a:pt x="34" y="160"/>
                  </a:lnTo>
                  <a:lnTo>
                    <a:pt x="27" y="156"/>
                  </a:lnTo>
                  <a:lnTo>
                    <a:pt x="21" y="152"/>
                  </a:lnTo>
                  <a:lnTo>
                    <a:pt x="15" y="146"/>
                  </a:lnTo>
                  <a:lnTo>
                    <a:pt x="10" y="140"/>
                  </a:lnTo>
                  <a:lnTo>
                    <a:pt x="6" y="133"/>
                  </a:lnTo>
                  <a:lnTo>
                    <a:pt x="3" y="126"/>
                  </a:lnTo>
                  <a:lnTo>
                    <a:pt x="1" y="117"/>
                  </a:lnTo>
                  <a:lnTo>
                    <a:pt x="0" y="109"/>
                  </a:lnTo>
                  <a:lnTo>
                    <a:pt x="1" y="100"/>
                  </a:lnTo>
                  <a:lnTo>
                    <a:pt x="3" y="92"/>
                  </a:lnTo>
                  <a:lnTo>
                    <a:pt x="6" y="84"/>
                  </a:lnTo>
                  <a:lnTo>
                    <a:pt x="11" y="77"/>
                  </a:lnTo>
                  <a:lnTo>
                    <a:pt x="16" y="71"/>
                  </a:lnTo>
                  <a:lnTo>
                    <a:pt x="24" y="65"/>
                  </a:lnTo>
                  <a:lnTo>
                    <a:pt x="32" y="60"/>
                  </a:lnTo>
                  <a:lnTo>
                    <a:pt x="40" y="57"/>
                  </a:lnTo>
                  <a:lnTo>
                    <a:pt x="49" y="54"/>
                  </a:lnTo>
                  <a:lnTo>
                    <a:pt x="57" y="51"/>
                  </a:lnTo>
                  <a:lnTo>
                    <a:pt x="70" y="48"/>
                  </a:lnTo>
                  <a:lnTo>
                    <a:pt x="83" y="46"/>
                  </a:lnTo>
                  <a:lnTo>
                    <a:pt x="94" y="43"/>
                  </a:lnTo>
                  <a:lnTo>
                    <a:pt x="103" y="41"/>
                  </a:lnTo>
                  <a:lnTo>
                    <a:pt x="111" y="39"/>
                  </a:lnTo>
                  <a:lnTo>
                    <a:pt x="118" y="37"/>
                  </a:lnTo>
                  <a:lnTo>
                    <a:pt x="125" y="34"/>
                  </a:lnTo>
                  <a:lnTo>
                    <a:pt x="130" y="31"/>
                  </a:lnTo>
                  <a:lnTo>
                    <a:pt x="135" y="27"/>
                  </a:lnTo>
                  <a:lnTo>
                    <a:pt x="140" y="22"/>
                  </a:lnTo>
                  <a:lnTo>
                    <a:pt x="145" y="16"/>
                  </a:lnTo>
                  <a:lnTo>
                    <a:pt x="150" y="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35D2F"/>
            </a:solidFill>
            <a:ln w="0">
              <a:solidFill>
                <a:srgbClr val="FF36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1173061" y="638253"/>
              <a:ext cx="123615" cy="176105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64" y="3"/>
                </a:cxn>
                <a:cxn ang="0">
                  <a:pos x="73" y="29"/>
                </a:cxn>
                <a:cxn ang="0">
                  <a:pos x="61" y="24"/>
                </a:cxn>
                <a:cxn ang="0">
                  <a:pos x="58" y="15"/>
                </a:cxn>
                <a:cxn ang="0">
                  <a:pos x="52" y="9"/>
                </a:cxn>
                <a:cxn ang="0">
                  <a:pos x="41" y="7"/>
                </a:cxn>
                <a:cxn ang="0">
                  <a:pos x="31" y="9"/>
                </a:cxn>
                <a:cxn ang="0">
                  <a:pos x="24" y="15"/>
                </a:cxn>
                <a:cxn ang="0">
                  <a:pos x="21" y="25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9" y="43"/>
                </a:cxn>
                <a:cxn ang="0">
                  <a:pos x="47" y="45"/>
                </a:cxn>
                <a:cxn ang="0">
                  <a:pos x="57" y="48"/>
                </a:cxn>
                <a:cxn ang="0">
                  <a:pos x="67" y="52"/>
                </a:cxn>
                <a:cxn ang="0">
                  <a:pos x="74" y="59"/>
                </a:cxn>
                <a:cxn ang="0">
                  <a:pos x="78" y="69"/>
                </a:cxn>
                <a:cxn ang="0">
                  <a:pos x="77" y="84"/>
                </a:cxn>
                <a:cxn ang="0">
                  <a:pos x="73" y="95"/>
                </a:cxn>
                <a:cxn ang="0">
                  <a:pos x="64" y="103"/>
                </a:cxn>
                <a:cxn ang="0">
                  <a:pos x="53" y="108"/>
                </a:cxn>
                <a:cxn ang="0">
                  <a:pos x="40" y="110"/>
                </a:cxn>
                <a:cxn ang="0">
                  <a:pos x="22" y="110"/>
                </a:cxn>
                <a:cxn ang="0">
                  <a:pos x="0" y="105"/>
                </a:cxn>
                <a:cxn ang="0">
                  <a:pos x="11" y="78"/>
                </a:cxn>
                <a:cxn ang="0">
                  <a:pos x="13" y="89"/>
                </a:cxn>
                <a:cxn ang="0">
                  <a:pos x="16" y="98"/>
                </a:cxn>
                <a:cxn ang="0">
                  <a:pos x="23" y="103"/>
                </a:cxn>
                <a:cxn ang="0">
                  <a:pos x="35" y="104"/>
                </a:cxn>
                <a:cxn ang="0">
                  <a:pos x="46" y="102"/>
                </a:cxn>
                <a:cxn ang="0">
                  <a:pos x="53" y="95"/>
                </a:cxn>
                <a:cxn ang="0">
                  <a:pos x="56" y="84"/>
                </a:cxn>
                <a:cxn ang="0">
                  <a:pos x="53" y="74"/>
                </a:cxn>
                <a:cxn ang="0">
                  <a:pos x="45" y="67"/>
                </a:cxn>
                <a:cxn ang="0">
                  <a:pos x="28" y="62"/>
                </a:cxn>
                <a:cxn ang="0">
                  <a:pos x="17" y="58"/>
                </a:cxn>
                <a:cxn ang="0">
                  <a:pos x="8" y="53"/>
                </a:cxn>
                <a:cxn ang="0">
                  <a:pos x="2" y="44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8" y="11"/>
                </a:cxn>
                <a:cxn ang="0">
                  <a:pos x="18" y="5"/>
                </a:cxn>
                <a:cxn ang="0">
                  <a:pos x="29" y="1"/>
                </a:cxn>
                <a:cxn ang="0">
                  <a:pos x="41" y="0"/>
                </a:cxn>
              </a:cxnLst>
              <a:rect l="0" t="0" r="r" b="b"/>
              <a:pathLst>
                <a:path w="78" h="111">
                  <a:moveTo>
                    <a:pt x="41" y="0"/>
                  </a:moveTo>
                  <a:lnTo>
                    <a:pt x="48" y="1"/>
                  </a:lnTo>
                  <a:lnTo>
                    <a:pt x="56" y="2"/>
                  </a:lnTo>
                  <a:lnTo>
                    <a:pt x="64" y="3"/>
                  </a:lnTo>
                  <a:lnTo>
                    <a:pt x="73" y="5"/>
                  </a:lnTo>
                  <a:lnTo>
                    <a:pt x="73" y="29"/>
                  </a:lnTo>
                  <a:lnTo>
                    <a:pt x="62" y="29"/>
                  </a:lnTo>
                  <a:lnTo>
                    <a:pt x="61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5" y="12"/>
                  </a:lnTo>
                  <a:lnTo>
                    <a:pt x="52" y="9"/>
                  </a:lnTo>
                  <a:lnTo>
                    <a:pt x="47" y="8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1" y="9"/>
                  </a:lnTo>
                  <a:lnTo>
                    <a:pt x="27" y="11"/>
                  </a:lnTo>
                  <a:lnTo>
                    <a:pt x="24" y="15"/>
                  </a:lnTo>
                  <a:lnTo>
                    <a:pt x="22" y="19"/>
                  </a:lnTo>
                  <a:lnTo>
                    <a:pt x="21" y="25"/>
                  </a:lnTo>
                  <a:lnTo>
                    <a:pt x="22" y="30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0" y="39"/>
                  </a:lnTo>
                  <a:lnTo>
                    <a:pt x="34" y="41"/>
                  </a:lnTo>
                  <a:lnTo>
                    <a:pt x="39" y="43"/>
                  </a:lnTo>
                  <a:lnTo>
                    <a:pt x="43" y="44"/>
                  </a:lnTo>
                  <a:lnTo>
                    <a:pt x="47" y="45"/>
                  </a:lnTo>
                  <a:lnTo>
                    <a:pt x="51" y="46"/>
                  </a:lnTo>
                  <a:lnTo>
                    <a:pt x="57" y="48"/>
                  </a:lnTo>
                  <a:lnTo>
                    <a:pt x="62" y="50"/>
                  </a:lnTo>
                  <a:lnTo>
                    <a:pt x="67" y="52"/>
                  </a:lnTo>
                  <a:lnTo>
                    <a:pt x="71" y="55"/>
                  </a:lnTo>
                  <a:lnTo>
                    <a:pt x="74" y="59"/>
                  </a:lnTo>
                  <a:lnTo>
                    <a:pt x="76" y="64"/>
                  </a:lnTo>
                  <a:lnTo>
                    <a:pt x="78" y="69"/>
                  </a:lnTo>
                  <a:lnTo>
                    <a:pt x="78" y="76"/>
                  </a:lnTo>
                  <a:lnTo>
                    <a:pt x="77" y="84"/>
                  </a:lnTo>
                  <a:lnTo>
                    <a:pt x="75" y="90"/>
                  </a:lnTo>
                  <a:lnTo>
                    <a:pt x="73" y="95"/>
                  </a:lnTo>
                  <a:lnTo>
                    <a:pt x="69" y="100"/>
                  </a:lnTo>
                  <a:lnTo>
                    <a:pt x="64" y="103"/>
                  </a:lnTo>
                  <a:lnTo>
                    <a:pt x="59" y="106"/>
                  </a:lnTo>
                  <a:lnTo>
                    <a:pt x="53" y="108"/>
                  </a:lnTo>
                  <a:lnTo>
                    <a:pt x="47" y="110"/>
                  </a:lnTo>
                  <a:lnTo>
                    <a:pt x="40" y="110"/>
                  </a:lnTo>
                  <a:lnTo>
                    <a:pt x="33" y="111"/>
                  </a:lnTo>
                  <a:lnTo>
                    <a:pt x="22" y="110"/>
                  </a:lnTo>
                  <a:lnTo>
                    <a:pt x="11" y="108"/>
                  </a:lnTo>
                  <a:lnTo>
                    <a:pt x="0" y="105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2" y="84"/>
                  </a:lnTo>
                  <a:lnTo>
                    <a:pt x="13" y="89"/>
                  </a:lnTo>
                  <a:lnTo>
                    <a:pt x="15" y="94"/>
                  </a:lnTo>
                  <a:lnTo>
                    <a:pt x="16" y="98"/>
                  </a:lnTo>
                  <a:lnTo>
                    <a:pt x="19" y="101"/>
                  </a:lnTo>
                  <a:lnTo>
                    <a:pt x="23" y="103"/>
                  </a:lnTo>
                  <a:lnTo>
                    <a:pt x="28" y="104"/>
                  </a:lnTo>
                  <a:lnTo>
                    <a:pt x="35" y="104"/>
                  </a:lnTo>
                  <a:lnTo>
                    <a:pt x="40" y="104"/>
                  </a:lnTo>
                  <a:lnTo>
                    <a:pt x="46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0"/>
                  </a:lnTo>
                  <a:lnTo>
                    <a:pt x="56" y="84"/>
                  </a:lnTo>
                  <a:lnTo>
                    <a:pt x="55" y="79"/>
                  </a:lnTo>
                  <a:lnTo>
                    <a:pt x="53" y="74"/>
                  </a:lnTo>
                  <a:lnTo>
                    <a:pt x="50" y="70"/>
                  </a:lnTo>
                  <a:lnTo>
                    <a:pt x="45" y="67"/>
                  </a:lnTo>
                  <a:lnTo>
                    <a:pt x="34" y="64"/>
                  </a:lnTo>
                  <a:lnTo>
                    <a:pt x="28" y="62"/>
                  </a:lnTo>
                  <a:lnTo>
                    <a:pt x="23" y="60"/>
                  </a:lnTo>
                  <a:lnTo>
                    <a:pt x="17" y="58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5" y="49"/>
                  </a:lnTo>
                  <a:lnTo>
                    <a:pt x="2" y="44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5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5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1489479" y="666836"/>
              <a:ext cx="142065" cy="147522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1" y="1"/>
                </a:cxn>
                <a:cxn ang="0">
                  <a:pos x="78" y="26"/>
                </a:cxn>
                <a:cxn ang="0">
                  <a:pos x="68" y="19"/>
                </a:cxn>
                <a:cxn ang="0">
                  <a:pos x="65" y="10"/>
                </a:cxn>
                <a:cxn ang="0">
                  <a:pos x="59" y="6"/>
                </a:cxn>
                <a:cxn ang="0">
                  <a:pos x="47" y="5"/>
                </a:cxn>
                <a:cxn ang="0">
                  <a:pos x="36" y="7"/>
                </a:cxn>
                <a:cxn ang="0">
                  <a:pos x="28" y="13"/>
                </a:cxn>
                <a:cxn ang="0">
                  <a:pos x="24" y="21"/>
                </a:cxn>
                <a:cxn ang="0">
                  <a:pos x="21" y="32"/>
                </a:cxn>
                <a:cxn ang="0">
                  <a:pos x="20" y="42"/>
                </a:cxn>
                <a:cxn ang="0">
                  <a:pos x="21" y="65"/>
                </a:cxn>
                <a:cxn ang="0">
                  <a:pos x="27" y="79"/>
                </a:cxn>
                <a:cxn ang="0">
                  <a:pos x="35" y="85"/>
                </a:cxn>
                <a:cxn ang="0">
                  <a:pos x="46" y="87"/>
                </a:cxn>
                <a:cxn ang="0">
                  <a:pos x="52" y="86"/>
                </a:cxn>
                <a:cxn ang="0">
                  <a:pos x="59" y="84"/>
                </a:cxn>
                <a:cxn ang="0">
                  <a:pos x="61" y="81"/>
                </a:cxn>
                <a:cxn ang="0">
                  <a:pos x="62" y="77"/>
                </a:cxn>
                <a:cxn ang="0">
                  <a:pos x="62" y="59"/>
                </a:cxn>
                <a:cxn ang="0">
                  <a:pos x="59" y="57"/>
                </a:cxn>
                <a:cxn ang="0">
                  <a:pos x="52" y="56"/>
                </a:cxn>
                <a:cxn ang="0">
                  <a:pos x="47" y="50"/>
                </a:cxn>
                <a:cxn ang="0">
                  <a:pos x="90" y="56"/>
                </a:cxn>
                <a:cxn ang="0">
                  <a:pos x="83" y="57"/>
                </a:cxn>
                <a:cxn ang="0">
                  <a:pos x="81" y="60"/>
                </a:cxn>
                <a:cxn ang="0">
                  <a:pos x="81" y="87"/>
                </a:cxn>
                <a:cxn ang="0">
                  <a:pos x="68" y="89"/>
                </a:cxn>
                <a:cxn ang="0">
                  <a:pos x="49" y="93"/>
                </a:cxn>
                <a:cxn ang="0">
                  <a:pos x="34" y="92"/>
                </a:cxn>
                <a:cxn ang="0">
                  <a:pos x="19" y="88"/>
                </a:cxn>
                <a:cxn ang="0">
                  <a:pos x="8" y="79"/>
                </a:cxn>
                <a:cxn ang="0">
                  <a:pos x="2" y="66"/>
                </a:cxn>
                <a:cxn ang="0">
                  <a:pos x="0" y="48"/>
                </a:cxn>
                <a:cxn ang="0">
                  <a:pos x="2" y="28"/>
                </a:cxn>
                <a:cxn ang="0">
                  <a:pos x="9" y="14"/>
                </a:cxn>
                <a:cxn ang="0">
                  <a:pos x="20" y="4"/>
                </a:cxn>
                <a:cxn ang="0">
                  <a:pos x="37" y="0"/>
                </a:cxn>
              </a:cxnLst>
              <a:rect l="0" t="0" r="r" b="b"/>
              <a:pathLst>
                <a:path w="90" h="93">
                  <a:moveTo>
                    <a:pt x="47" y="0"/>
                  </a:moveTo>
                  <a:lnTo>
                    <a:pt x="55" y="0"/>
                  </a:lnTo>
                  <a:lnTo>
                    <a:pt x="63" y="0"/>
                  </a:lnTo>
                  <a:lnTo>
                    <a:pt x="71" y="1"/>
                  </a:lnTo>
                  <a:lnTo>
                    <a:pt x="78" y="3"/>
                  </a:lnTo>
                  <a:lnTo>
                    <a:pt x="78" y="26"/>
                  </a:lnTo>
                  <a:lnTo>
                    <a:pt x="69" y="26"/>
                  </a:lnTo>
                  <a:lnTo>
                    <a:pt x="68" y="19"/>
                  </a:lnTo>
                  <a:lnTo>
                    <a:pt x="67" y="14"/>
                  </a:lnTo>
                  <a:lnTo>
                    <a:pt x="65" y="10"/>
                  </a:lnTo>
                  <a:lnTo>
                    <a:pt x="63" y="8"/>
                  </a:lnTo>
                  <a:lnTo>
                    <a:pt x="59" y="6"/>
                  </a:lnTo>
                  <a:lnTo>
                    <a:pt x="54" y="5"/>
                  </a:lnTo>
                  <a:lnTo>
                    <a:pt x="47" y="5"/>
                  </a:lnTo>
                  <a:lnTo>
                    <a:pt x="41" y="5"/>
                  </a:lnTo>
                  <a:lnTo>
                    <a:pt x="36" y="7"/>
                  </a:lnTo>
                  <a:lnTo>
                    <a:pt x="32" y="9"/>
                  </a:lnTo>
                  <a:lnTo>
                    <a:pt x="28" y="13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6"/>
                  </a:lnTo>
                  <a:lnTo>
                    <a:pt x="21" y="32"/>
                  </a:lnTo>
                  <a:lnTo>
                    <a:pt x="20" y="37"/>
                  </a:lnTo>
                  <a:lnTo>
                    <a:pt x="20" y="42"/>
                  </a:lnTo>
                  <a:lnTo>
                    <a:pt x="20" y="53"/>
                  </a:lnTo>
                  <a:lnTo>
                    <a:pt x="21" y="65"/>
                  </a:lnTo>
                  <a:lnTo>
                    <a:pt x="25" y="74"/>
                  </a:lnTo>
                  <a:lnTo>
                    <a:pt x="27" y="79"/>
                  </a:lnTo>
                  <a:lnTo>
                    <a:pt x="30" y="82"/>
                  </a:lnTo>
                  <a:lnTo>
                    <a:pt x="35" y="85"/>
                  </a:lnTo>
                  <a:lnTo>
                    <a:pt x="40" y="87"/>
                  </a:lnTo>
                  <a:lnTo>
                    <a:pt x="46" y="87"/>
                  </a:lnTo>
                  <a:lnTo>
                    <a:pt x="49" y="87"/>
                  </a:lnTo>
                  <a:lnTo>
                    <a:pt x="52" y="86"/>
                  </a:lnTo>
                  <a:lnTo>
                    <a:pt x="56" y="85"/>
                  </a:lnTo>
                  <a:lnTo>
                    <a:pt x="59" y="84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62" y="61"/>
                  </a:lnTo>
                  <a:lnTo>
                    <a:pt x="62" y="59"/>
                  </a:lnTo>
                  <a:lnTo>
                    <a:pt x="61" y="58"/>
                  </a:lnTo>
                  <a:lnTo>
                    <a:pt x="59" y="57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47" y="50"/>
                  </a:lnTo>
                  <a:lnTo>
                    <a:pt x="90" y="50"/>
                  </a:lnTo>
                  <a:lnTo>
                    <a:pt x="90" y="56"/>
                  </a:lnTo>
                  <a:lnTo>
                    <a:pt x="86" y="56"/>
                  </a:lnTo>
                  <a:lnTo>
                    <a:pt x="83" y="57"/>
                  </a:lnTo>
                  <a:lnTo>
                    <a:pt x="82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1" y="87"/>
                  </a:lnTo>
                  <a:lnTo>
                    <a:pt x="74" y="87"/>
                  </a:lnTo>
                  <a:lnTo>
                    <a:pt x="68" y="89"/>
                  </a:lnTo>
                  <a:lnTo>
                    <a:pt x="55" y="92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4" y="92"/>
                  </a:lnTo>
                  <a:lnTo>
                    <a:pt x="26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8" y="79"/>
                  </a:lnTo>
                  <a:lnTo>
                    <a:pt x="4" y="73"/>
                  </a:lnTo>
                  <a:lnTo>
                    <a:pt x="2" y="66"/>
                  </a:lnTo>
                  <a:lnTo>
                    <a:pt x="1" y="57"/>
                  </a:lnTo>
                  <a:lnTo>
                    <a:pt x="0" y="48"/>
                  </a:lnTo>
                  <a:lnTo>
                    <a:pt x="1" y="37"/>
                  </a:lnTo>
                  <a:lnTo>
                    <a:pt x="2" y="28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1648149" y="668680"/>
              <a:ext cx="110700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0"/>
                </a:cxn>
                <a:cxn ang="0">
                  <a:pos x="70" y="22"/>
                </a:cxn>
                <a:cxn ang="0">
                  <a:pos x="61" y="22"/>
                </a:cxn>
                <a:cxn ang="0">
                  <a:pos x="60" y="16"/>
                </a:cxn>
                <a:cxn ang="0">
                  <a:pos x="59" y="12"/>
                </a:cxn>
                <a:cxn ang="0">
                  <a:pos x="58" y="10"/>
                </a:cxn>
                <a:cxn ang="0">
                  <a:pos x="56" y="8"/>
                </a:cxn>
                <a:cxn ang="0">
                  <a:pos x="53" y="7"/>
                </a:cxn>
                <a:cxn ang="0">
                  <a:pos x="48" y="6"/>
                </a:cxn>
                <a:cxn ang="0">
                  <a:pos x="29" y="6"/>
                </a:cxn>
                <a:cxn ang="0">
                  <a:pos x="29" y="39"/>
                </a:cxn>
                <a:cxn ang="0">
                  <a:pos x="37" y="39"/>
                </a:cxn>
                <a:cxn ang="0">
                  <a:pos x="40" y="39"/>
                </a:cxn>
                <a:cxn ang="0">
                  <a:pos x="43" y="38"/>
                </a:cxn>
                <a:cxn ang="0">
                  <a:pos x="45" y="36"/>
                </a:cxn>
                <a:cxn ang="0">
                  <a:pos x="46" y="33"/>
                </a:cxn>
                <a:cxn ang="0">
                  <a:pos x="46" y="30"/>
                </a:cxn>
                <a:cxn ang="0">
                  <a:pos x="47" y="27"/>
                </a:cxn>
                <a:cxn ang="0">
                  <a:pos x="54" y="27"/>
                </a:cxn>
                <a:cxn ang="0">
                  <a:pos x="53" y="34"/>
                </a:cxn>
                <a:cxn ang="0">
                  <a:pos x="53" y="50"/>
                </a:cxn>
                <a:cxn ang="0">
                  <a:pos x="54" y="58"/>
                </a:cxn>
                <a:cxn ang="0">
                  <a:pos x="47" y="58"/>
                </a:cxn>
                <a:cxn ang="0">
                  <a:pos x="46" y="54"/>
                </a:cxn>
                <a:cxn ang="0">
                  <a:pos x="46" y="51"/>
                </a:cxn>
                <a:cxn ang="0">
                  <a:pos x="45" y="49"/>
                </a:cxn>
                <a:cxn ang="0">
                  <a:pos x="43" y="47"/>
                </a:cxn>
                <a:cxn ang="0">
                  <a:pos x="41" y="46"/>
                </a:cxn>
                <a:cxn ang="0">
                  <a:pos x="37" y="45"/>
                </a:cxn>
                <a:cxn ang="0">
                  <a:pos x="29" y="45"/>
                </a:cxn>
                <a:cxn ang="0">
                  <a:pos x="29" y="85"/>
                </a:cxn>
                <a:cxn ang="0">
                  <a:pos x="43" y="85"/>
                </a:cxn>
                <a:cxn ang="0">
                  <a:pos x="49" y="84"/>
                </a:cxn>
                <a:cxn ang="0">
                  <a:pos x="53" y="83"/>
                </a:cxn>
                <a:cxn ang="0">
                  <a:pos x="56" y="82"/>
                </a:cxn>
                <a:cxn ang="0">
                  <a:pos x="58" y="79"/>
                </a:cxn>
                <a:cxn ang="0">
                  <a:pos x="59" y="76"/>
                </a:cxn>
                <a:cxn ang="0">
                  <a:pos x="60" y="71"/>
                </a:cxn>
                <a:cxn ang="0">
                  <a:pos x="61" y="66"/>
                </a:cxn>
                <a:cxn ang="0">
                  <a:pos x="70" y="66"/>
                </a:cxn>
                <a:cxn ang="0">
                  <a:pos x="70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1" y="80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7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70" h="91">
                  <a:moveTo>
                    <a:pt x="0" y="0"/>
                  </a:moveTo>
                  <a:lnTo>
                    <a:pt x="70" y="0"/>
                  </a:lnTo>
                  <a:lnTo>
                    <a:pt x="70" y="22"/>
                  </a:lnTo>
                  <a:lnTo>
                    <a:pt x="61" y="22"/>
                  </a:lnTo>
                  <a:lnTo>
                    <a:pt x="60" y="16"/>
                  </a:lnTo>
                  <a:lnTo>
                    <a:pt x="59" y="12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48" y="6"/>
                  </a:lnTo>
                  <a:lnTo>
                    <a:pt x="29" y="6"/>
                  </a:lnTo>
                  <a:lnTo>
                    <a:pt x="29" y="39"/>
                  </a:lnTo>
                  <a:lnTo>
                    <a:pt x="37" y="39"/>
                  </a:lnTo>
                  <a:lnTo>
                    <a:pt x="40" y="39"/>
                  </a:lnTo>
                  <a:lnTo>
                    <a:pt x="43" y="38"/>
                  </a:lnTo>
                  <a:lnTo>
                    <a:pt x="45" y="36"/>
                  </a:lnTo>
                  <a:lnTo>
                    <a:pt x="46" y="33"/>
                  </a:lnTo>
                  <a:lnTo>
                    <a:pt x="46" y="30"/>
                  </a:lnTo>
                  <a:lnTo>
                    <a:pt x="47" y="27"/>
                  </a:lnTo>
                  <a:lnTo>
                    <a:pt x="54" y="27"/>
                  </a:lnTo>
                  <a:lnTo>
                    <a:pt x="53" y="34"/>
                  </a:lnTo>
                  <a:lnTo>
                    <a:pt x="53" y="50"/>
                  </a:lnTo>
                  <a:lnTo>
                    <a:pt x="54" y="58"/>
                  </a:lnTo>
                  <a:lnTo>
                    <a:pt x="47" y="58"/>
                  </a:lnTo>
                  <a:lnTo>
                    <a:pt x="46" y="54"/>
                  </a:lnTo>
                  <a:lnTo>
                    <a:pt x="46" y="51"/>
                  </a:lnTo>
                  <a:lnTo>
                    <a:pt x="45" y="49"/>
                  </a:lnTo>
                  <a:lnTo>
                    <a:pt x="43" y="47"/>
                  </a:lnTo>
                  <a:lnTo>
                    <a:pt x="41" y="46"/>
                  </a:lnTo>
                  <a:lnTo>
                    <a:pt x="37" y="45"/>
                  </a:lnTo>
                  <a:lnTo>
                    <a:pt x="29" y="45"/>
                  </a:lnTo>
                  <a:lnTo>
                    <a:pt x="29" y="85"/>
                  </a:lnTo>
                  <a:lnTo>
                    <a:pt x="43" y="85"/>
                  </a:lnTo>
                  <a:lnTo>
                    <a:pt x="49" y="84"/>
                  </a:lnTo>
                  <a:lnTo>
                    <a:pt x="53" y="83"/>
                  </a:lnTo>
                  <a:lnTo>
                    <a:pt x="56" y="82"/>
                  </a:lnTo>
                  <a:lnTo>
                    <a:pt x="58" y="79"/>
                  </a:lnTo>
                  <a:lnTo>
                    <a:pt x="59" y="76"/>
                  </a:lnTo>
                  <a:lnTo>
                    <a:pt x="60" y="71"/>
                  </a:lnTo>
                  <a:lnTo>
                    <a:pt x="61" y="66"/>
                  </a:lnTo>
                  <a:lnTo>
                    <a:pt x="70" y="66"/>
                  </a:lnTo>
                  <a:lnTo>
                    <a:pt x="70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1" y="80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9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1776377" y="668680"/>
              <a:ext cx="128228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24"/>
                </a:cxn>
                <a:cxn ang="0">
                  <a:pos x="72" y="24"/>
                </a:cxn>
                <a:cxn ang="0">
                  <a:pos x="71" y="18"/>
                </a:cxn>
                <a:cxn ang="0">
                  <a:pos x="70" y="14"/>
                </a:cxn>
                <a:cxn ang="0">
                  <a:pos x="69" y="11"/>
                </a:cxn>
                <a:cxn ang="0">
                  <a:pos x="67" y="8"/>
                </a:cxn>
                <a:cxn ang="0">
                  <a:pos x="64" y="7"/>
                </a:cxn>
                <a:cxn ang="0">
                  <a:pos x="61" y="6"/>
                </a:cxn>
                <a:cxn ang="0">
                  <a:pos x="55" y="6"/>
                </a:cxn>
                <a:cxn ang="0">
                  <a:pos x="50" y="6"/>
                </a:cxn>
                <a:cxn ang="0">
                  <a:pos x="50" y="81"/>
                </a:cxn>
                <a:cxn ang="0">
                  <a:pos x="51" y="83"/>
                </a:cxn>
                <a:cxn ang="0">
                  <a:pos x="52" y="84"/>
                </a:cxn>
                <a:cxn ang="0">
                  <a:pos x="54" y="85"/>
                </a:cxn>
                <a:cxn ang="0">
                  <a:pos x="58" y="85"/>
                </a:cxn>
                <a:cxn ang="0">
                  <a:pos x="63" y="85"/>
                </a:cxn>
                <a:cxn ang="0">
                  <a:pos x="63" y="91"/>
                </a:cxn>
                <a:cxn ang="0">
                  <a:pos x="18" y="91"/>
                </a:cxn>
                <a:cxn ang="0">
                  <a:pos x="18" y="85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29" y="84"/>
                </a:cxn>
                <a:cxn ang="0">
                  <a:pos x="30" y="83"/>
                </a:cxn>
                <a:cxn ang="0">
                  <a:pos x="31" y="81"/>
                </a:cxn>
                <a:cxn ang="0">
                  <a:pos x="31" y="6"/>
                </a:cxn>
                <a:cxn ang="0">
                  <a:pos x="26" y="6"/>
                </a:cxn>
                <a:cxn ang="0">
                  <a:pos x="20" y="6"/>
                </a:cxn>
                <a:cxn ang="0">
                  <a:pos x="17" y="7"/>
                </a:cxn>
                <a:cxn ang="0">
                  <a:pos x="14" y="8"/>
                </a:cxn>
                <a:cxn ang="0">
                  <a:pos x="12" y="11"/>
                </a:cxn>
                <a:cxn ang="0">
                  <a:pos x="11" y="14"/>
                </a:cxn>
                <a:cxn ang="0">
                  <a:pos x="10" y="18"/>
                </a:cxn>
                <a:cxn ang="0">
                  <a:pos x="9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81" h="91">
                  <a:moveTo>
                    <a:pt x="0" y="0"/>
                  </a:moveTo>
                  <a:lnTo>
                    <a:pt x="81" y="0"/>
                  </a:lnTo>
                  <a:lnTo>
                    <a:pt x="81" y="24"/>
                  </a:lnTo>
                  <a:lnTo>
                    <a:pt x="72" y="24"/>
                  </a:lnTo>
                  <a:lnTo>
                    <a:pt x="71" y="18"/>
                  </a:lnTo>
                  <a:lnTo>
                    <a:pt x="70" y="14"/>
                  </a:lnTo>
                  <a:lnTo>
                    <a:pt x="69" y="11"/>
                  </a:lnTo>
                  <a:lnTo>
                    <a:pt x="67" y="8"/>
                  </a:lnTo>
                  <a:lnTo>
                    <a:pt x="64" y="7"/>
                  </a:lnTo>
                  <a:lnTo>
                    <a:pt x="61" y="6"/>
                  </a:lnTo>
                  <a:lnTo>
                    <a:pt x="55" y="6"/>
                  </a:lnTo>
                  <a:lnTo>
                    <a:pt x="50" y="6"/>
                  </a:lnTo>
                  <a:lnTo>
                    <a:pt x="50" y="81"/>
                  </a:lnTo>
                  <a:lnTo>
                    <a:pt x="51" y="83"/>
                  </a:lnTo>
                  <a:lnTo>
                    <a:pt x="52" y="84"/>
                  </a:lnTo>
                  <a:lnTo>
                    <a:pt x="54" y="85"/>
                  </a:lnTo>
                  <a:lnTo>
                    <a:pt x="58" y="85"/>
                  </a:lnTo>
                  <a:lnTo>
                    <a:pt x="63" y="85"/>
                  </a:lnTo>
                  <a:lnTo>
                    <a:pt x="63" y="91"/>
                  </a:lnTo>
                  <a:lnTo>
                    <a:pt x="18" y="91"/>
                  </a:lnTo>
                  <a:lnTo>
                    <a:pt x="18" y="85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9" y="84"/>
                  </a:lnTo>
                  <a:lnTo>
                    <a:pt x="30" y="83"/>
                  </a:lnTo>
                  <a:lnTo>
                    <a:pt x="31" y="81"/>
                  </a:lnTo>
                  <a:lnTo>
                    <a:pt x="31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7" y="7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0" y="18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919365" y="668680"/>
              <a:ext cx="68265" cy="1438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38" y="5"/>
                </a:cxn>
                <a:cxn ang="0">
                  <a:pos x="35" y="6"/>
                </a:cxn>
                <a:cxn ang="0">
                  <a:pos x="33" y="7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31" y="81"/>
                </a:cxn>
                <a:cxn ang="0">
                  <a:pos x="32" y="83"/>
                </a:cxn>
                <a:cxn ang="0">
                  <a:pos x="33" y="84"/>
                </a:cxn>
                <a:cxn ang="0">
                  <a:pos x="35" y="85"/>
                </a:cxn>
                <a:cxn ang="0">
                  <a:pos x="38" y="85"/>
                </a:cxn>
                <a:cxn ang="0">
                  <a:pos x="43" y="85"/>
                </a:cxn>
                <a:cxn ang="0">
                  <a:pos x="43" y="91"/>
                </a:cxn>
                <a:cxn ang="0">
                  <a:pos x="0" y="91"/>
                </a:cxn>
                <a:cxn ang="0">
                  <a:pos x="0" y="85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1" y="84"/>
                </a:cxn>
                <a:cxn ang="0">
                  <a:pos x="12" y="83"/>
                </a:cxn>
                <a:cxn ang="0">
                  <a:pos x="12" y="81"/>
                </a:cxn>
                <a:cxn ang="0">
                  <a:pos x="12" y="10"/>
                </a:cxn>
                <a:cxn ang="0">
                  <a:pos x="12" y="8"/>
                </a:cxn>
                <a:cxn ang="0">
                  <a:pos x="11" y="7"/>
                </a:cxn>
                <a:cxn ang="0">
                  <a:pos x="9" y="6"/>
                </a:cxn>
                <a:cxn ang="0">
                  <a:pos x="5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9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5" y="6"/>
                  </a:lnTo>
                  <a:lnTo>
                    <a:pt x="33" y="7"/>
                  </a:lnTo>
                  <a:lnTo>
                    <a:pt x="32" y="8"/>
                  </a:lnTo>
                  <a:lnTo>
                    <a:pt x="31" y="10"/>
                  </a:lnTo>
                  <a:lnTo>
                    <a:pt x="31" y="81"/>
                  </a:lnTo>
                  <a:lnTo>
                    <a:pt x="32" y="83"/>
                  </a:lnTo>
                  <a:lnTo>
                    <a:pt x="33" y="84"/>
                  </a:lnTo>
                  <a:lnTo>
                    <a:pt x="35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91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1" y="84"/>
                  </a:lnTo>
                  <a:lnTo>
                    <a:pt x="12" y="83"/>
                  </a:lnTo>
                  <a:lnTo>
                    <a:pt x="12" y="8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7"/>
                  </a:lnTo>
                  <a:lnTo>
                    <a:pt x="9" y="6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2" name="Freeform 29"/>
            <p:cNvSpPr>
              <a:spLocks noEditPoints="1"/>
            </p:cNvSpPr>
            <p:nvPr userDrawn="1"/>
          </p:nvSpPr>
          <p:spPr bwMode="auto">
            <a:xfrm>
              <a:off x="1320661" y="666836"/>
              <a:ext cx="142988" cy="147522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30" y="10"/>
                </a:cxn>
                <a:cxn ang="0">
                  <a:pos x="24" y="19"/>
                </a:cxn>
                <a:cxn ang="0">
                  <a:pos x="22" y="31"/>
                </a:cxn>
                <a:cxn ang="0">
                  <a:pos x="21" y="54"/>
                </a:cxn>
                <a:cxn ang="0">
                  <a:pos x="23" y="67"/>
                </a:cxn>
                <a:cxn ang="0">
                  <a:pos x="27" y="78"/>
                </a:cxn>
                <a:cxn ang="0">
                  <a:pos x="34" y="85"/>
                </a:cxn>
                <a:cxn ang="0">
                  <a:pos x="45" y="87"/>
                </a:cxn>
                <a:cxn ang="0">
                  <a:pos x="56" y="85"/>
                </a:cxn>
                <a:cxn ang="0">
                  <a:pos x="63" y="78"/>
                </a:cxn>
                <a:cxn ang="0">
                  <a:pos x="67" y="67"/>
                </a:cxn>
                <a:cxn ang="0">
                  <a:pos x="69" y="54"/>
                </a:cxn>
                <a:cxn ang="0">
                  <a:pos x="68" y="31"/>
                </a:cxn>
                <a:cxn ang="0">
                  <a:pos x="66" y="19"/>
                </a:cxn>
                <a:cxn ang="0">
                  <a:pos x="60" y="10"/>
                </a:cxn>
                <a:cxn ang="0">
                  <a:pos x="51" y="5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8"/>
                </a:cxn>
                <a:cxn ang="0">
                  <a:pos x="85" y="20"/>
                </a:cxn>
                <a:cxn ang="0">
                  <a:pos x="89" y="36"/>
                </a:cxn>
                <a:cxn ang="0">
                  <a:pos x="89" y="56"/>
                </a:cxn>
                <a:cxn ang="0">
                  <a:pos x="85" y="72"/>
                </a:cxn>
                <a:cxn ang="0">
                  <a:pos x="77" y="84"/>
                </a:cxn>
                <a:cxn ang="0">
                  <a:pos x="63" y="90"/>
                </a:cxn>
                <a:cxn ang="0">
                  <a:pos x="45" y="93"/>
                </a:cxn>
                <a:cxn ang="0">
                  <a:pos x="27" y="90"/>
                </a:cxn>
                <a:cxn ang="0">
                  <a:pos x="13" y="84"/>
                </a:cxn>
                <a:cxn ang="0">
                  <a:pos x="5" y="72"/>
                </a:cxn>
                <a:cxn ang="0">
                  <a:pos x="1" y="56"/>
                </a:cxn>
                <a:cxn ang="0">
                  <a:pos x="1" y="36"/>
                </a:cxn>
                <a:cxn ang="0">
                  <a:pos x="5" y="20"/>
                </a:cxn>
                <a:cxn ang="0">
                  <a:pos x="13" y="8"/>
                </a:cxn>
                <a:cxn ang="0">
                  <a:pos x="27" y="2"/>
                </a:cxn>
                <a:cxn ang="0">
                  <a:pos x="45" y="0"/>
                </a:cxn>
              </a:cxnLst>
              <a:rect l="0" t="0" r="r" b="b"/>
              <a:pathLst>
                <a:path w="90" h="93">
                  <a:moveTo>
                    <a:pt x="45" y="5"/>
                  </a:moveTo>
                  <a:lnTo>
                    <a:pt x="39" y="5"/>
                  </a:lnTo>
                  <a:lnTo>
                    <a:pt x="34" y="7"/>
                  </a:lnTo>
                  <a:lnTo>
                    <a:pt x="30" y="10"/>
                  </a:lnTo>
                  <a:lnTo>
                    <a:pt x="27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22" y="31"/>
                  </a:lnTo>
                  <a:lnTo>
                    <a:pt x="21" y="38"/>
                  </a:lnTo>
                  <a:lnTo>
                    <a:pt x="21" y="54"/>
                  </a:lnTo>
                  <a:lnTo>
                    <a:pt x="22" y="61"/>
                  </a:lnTo>
                  <a:lnTo>
                    <a:pt x="23" y="67"/>
                  </a:lnTo>
                  <a:lnTo>
                    <a:pt x="24" y="73"/>
                  </a:lnTo>
                  <a:lnTo>
                    <a:pt x="27" y="78"/>
                  </a:lnTo>
                  <a:lnTo>
                    <a:pt x="30" y="82"/>
                  </a:lnTo>
                  <a:lnTo>
                    <a:pt x="34" y="85"/>
                  </a:lnTo>
                  <a:lnTo>
                    <a:pt x="39" y="86"/>
                  </a:lnTo>
                  <a:lnTo>
                    <a:pt x="45" y="87"/>
                  </a:lnTo>
                  <a:lnTo>
                    <a:pt x="51" y="86"/>
                  </a:lnTo>
                  <a:lnTo>
                    <a:pt x="56" y="85"/>
                  </a:lnTo>
                  <a:lnTo>
                    <a:pt x="60" y="82"/>
                  </a:lnTo>
                  <a:lnTo>
                    <a:pt x="63" y="78"/>
                  </a:lnTo>
                  <a:lnTo>
                    <a:pt x="66" y="73"/>
                  </a:lnTo>
                  <a:lnTo>
                    <a:pt x="67" y="67"/>
                  </a:lnTo>
                  <a:lnTo>
                    <a:pt x="68" y="61"/>
                  </a:lnTo>
                  <a:lnTo>
                    <a:pt x="69" y="54"/>
                  </a:lnTo>
                  <a:lnTo>
                    <a:pt x="69" y="38"/>
                  </a:lnTo>
                  <a:lnTo>
                    <a:pt x="68" y="31"/>
                  </a:lnTo>
                  <a:lnTo>
                    <a:pt x="67" y="25"/>
                  </a:lnTo>
                  <a:lnTo>
                    <a:pt x="66" y="19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45" y="5"/>
                  </a:lnTo>
                  <a:close/>
                  <a:moveTo>
                    <a:pt x="45" y="0"/>
                  </a:moveTo>
                  <a:lnTo>
                    <a:pt x="55" y="0"/>
                  </a:lnTo>
                  <a:lnTo>
                    <a:pt x="63" y="2"/>
                  </a:lnTo>
                  <a:lnTo>
                    <a:pt x="71" y="4"/>
                  </a:lnTo>
                  <a:lnTo>
                    <a:pt x="76" y="8"/>
                  </a:lnTo>
                  <a:lnTo>
                    <a:pt x="81" y="14"/>
                  </a:lnTo>
                  <a:lnTo>
                    <a:pt x="85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89" y="56"/>
                  </a:lnTo>
                  <a:lnTo>
                    <a:pt x="87" y="65"/>
                  </a:lnTo>
                  <a:lnTo>
                    <a:pt x="85" y="72"/>
                  </a:lnTo>
                  <a:lnTo>
                    <a:pt x="81" y="78"/>
                  </a:lnTo>
                  <a:lnTo>
                    <a:pt x="77" y="84"/>
                  </a:lnTo>
                  <a:lnTo>
                    <a:pt x="71" y="88"/>
                  </a:lnTo>
                  <a:lnTo>
                    <a:pt x="63" y="90"/>
                  </a:lnTo>
                  <a:lnTo>
                    <a:pt x="55" y="92"/>
                  </a:lnTo>
                  <a:lnTo>
                    <a:pt x="45" y="93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8"/>
                  </a:lnTo>
                  <a:lnTo>
                    <a:pt x="13" y="84"/>
                  </a:lnTo>
                  <a:lnTo>
                    <a:pt x="9" y="78"/>
                  </a:lnTo>
                  <a:lnTo>
                    <a:pt x="5" y="72"/>
                  </a:lnTo>
                  <a:lnTo>
                    <a:pt x="3" y="65"/>
                  </a:lnTo>
                  <a:lnTo>
                    <a:pt x="1" y="5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5" y="20"/>
                  </a:lnTo>
                  <a:lnTo>
                    <a:pt x="9" y="14"/>
                  </a:lnTo>
                  <a:lnTo>
                    <a:pt x="13" y="8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999907" y="760266"/>
            <a:ext cx="1965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0" dirty="0">
                <a:solidFill>
                  <a:schemeClr val="bg1"/>
                </a:solidFill>
                <a:latin typeface="+mn-lt"/>
              </a:rPr>
              <a:t>Local Touch – Global Reach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09600" y="3733800"/>
            <a:ext cx="7772400" cy="1196975"/>
          </a:xfrm>
        </p:spPr>
        <p:txBody>
          <a:bodyPr/>
          <a:lstStyle>
            <a:lvl1pPr fontAlgn="t">
              <a:spcAft>
                <a:spcPct val="25000"/>
              </a:spcAft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09600" y="5087938"/>
            <a:ext cx="6005512" cy="215444"/>
          </a:xfr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F4019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pic>
        <p:nvPicPr>
          <p:cNvPr id="50" name="Picture 49" descr="spade-flower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 rot="10800000">
            <a:off x="0" y="3423673"/>
            <a:ext cx="2765844" cy="3434327"/>
          </a:xfrm>
          <a:prstGeom prst="rect">
            <a:avLst/>
          </a:prstGeom>
        </p:spPr>
      </p:pic>
    </p:spTree>
  </p:cSld>
  <p:clrMapOvr>
    <a:masterClrMapping/>
  </p:clrMapOvr>
  <p:transition spd="med" advClick="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85149"/>
            <a:ext cx="8675688" cy="1509713"/>
          </a:xfrm>
        </p:spPr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26426"/>
            <a:ext cx="4260850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26426"/>
            <a:ext cx="4262438" cy="150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40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1118037"/>
            <a:ext cx="8675688" cy="141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0"/>
            <a:ext cx="2168525" cy="2560638"/>
          </a:xfrm>
        </p:spPr>
        <p:txBody>
          <a:bodyPr vert="eaVert"/>
          <a:lstStyle>
            <a:lvl1pPr>
              <a:defRPr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354763" cy="2560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35D2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1118037"/>
            <a:ext cx="4260850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18037"/>
            <a:ext cx="4262438" cy="1417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F1652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40" name="Freeform 39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pic>
        <p:nvPicPr>
          <p:cNvPr id="39" name="Picture 38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417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09D46BD8-3C8A-4CF7-BDF4-55BE8D2C293D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21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  <p:sp>
        <p:nvSpPr>
          <p:cNvPr id="33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688975" indent="-220663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3pPr>
      <a:lvl4pPr marL="919163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149350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5pPr>
      <a:lvl6pPr marL="16065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6pPr>
      <a:lvl7pPr marL="20637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7pPr>
      <a:lvl8pPr marL="25209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8pPr>
      <a:lvl9pPr marL="2978150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pade-flower.pn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rgbClr val="FFAE0D">
                <a:tint val="45000"/>
                <a:satMod val="400000"/>
              </a:srgbClr>
            </a:duotone>
          </a:blip>
          <a:srcRect t="23439" r="24428"/>
          <a:stretch>
            <a:fillRect/>
          </a:stretch>
        </p:blipFill>
        <p:spPr>
          <a:xfrm>
            <a:off x="7053202" y="4198"/>
            <a:ext cx="2090797" cy="2596127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 rot="10800000" flipH="1">
            <a:off x="5619751" y="5086348"/>
            <a:ext cx="3533774" cy="1771649"/>
            <a:chOff x="2053085" y="0"/>
            <a:chExt cx="7099541" cy="3786997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 flipH="1">
              <a:off x="2053085" y="1"/>
              <a:ext cx="7090913" cy="37869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4019"/>
                </a:gs>
                <a:gs pos="36000">
                  <a:srgbClr val="F26531"/>
                </a:gs>
                <a:gs pos="100000">
                  <a:srgbClr val="FFC000"/>
                </a:gs>
              </a:gsLst>
              <a:lin ang="7800000" scaled="0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 flipH="1">
              <a:off x="3459192" y="0"/>
              <a:ext cx="5693434" cy="365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4019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0"/>
            <a:ext cx="8675688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3050" y="1050925"/>
            <a:ext cx="8675688" cy="1509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gray">
          <a:xfrm>
            <a:off x="8691563" y="6500813"/>
            <a:ext cx="0" cy="239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gray">
          <a:xfrm>
            <a:off x="8691563" y="6499225"/>
            <a:ext cx="452437" cy="242888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fld id="{A03C8E3D-7E94-4E63-BE20-DBBC657670B3}" type="slidenum">
              <a:rPr lang="en-US" sz="800">
                <a:solidFill>
                  <a:schemeClr val="bg1"/>
                </a:solidFill>
                <a:latin typeface="Arial Narrow" pitchFamily="34" charset="0"/>
              </a:rPr>
              <a:pPr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 userDrawn="1"/>
        </p:nvSpPr>
        <p:spPr bwMode="gray">
          <a:xfrm>
            <a:off x="7432675" y="6518275"/>
            <a:ext cx="1225550" cy="2095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www.us.sogeti.com</a:t>
            </a:r>
          </a:p>
        </p:txBody>
      </p:sp>
      <p:sp>
        <p:nvSpPr>
          <p:cNvPr id="29" name="Rectangle 26"/>
          <p:cNvSpPr>
            <a:spLocks noChangeArrowheads="1"/>
          </p:cNvSpPr>
          <p:nvPr userDrawn="1"/>
        </p:nvSpPr>
        <p:spPr bwMode="auto">
          <a:xfrm>
            <a:off x="0" y="829056"/>
            <a:ext cx="9144000" cy="9144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401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718" y="6410325"/>
            <a:ext cx="1238250" cy="447675"/>
            <a:chOff x="35718" y="6410325"/>
            <a:chExt cx="1238250" cy="447675"/>
          </a:xfrm>
        </p:grpSpPr>
        <p:grpSp>
          <p:nvGrpSpPr>
            <p:cNvPr id="31" name="Group 33"/>
            <p:cNvGrpSpPr/>
            <p:nvPr userDrawn="1"/>
          </p:nvGrpSpPr>
          <p:grpSpPr>
            <a:xfrm>
              <a:off x="112713" y="6410325"/>
              <a:ext cx="1063625" cy="252413"/>
              <a:chOff x="112713" y="6438900"/>
              <a:chExt cx="1063625" cy="252413"/>
            </a:xfrm>
          </p:grpSpPr>
          <p:sp>
            <p:nvSpPr>
              <p:cNvPr id="33" name="Rectangle 6"/>
              <p:cNvSpPr>
                <a:spLocks noChangeArrowheads="1"/>
              </p:cNvSpPr>
              <p:nvPr userDrawn="1"/>
            </p:nvSpPr>
            <p:spPr bwMode="auto">
              <a:xfrm>
                <a:off x="112713" y="6438900"/>
                <a:ext cx="1063625" cy="25241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 userDrawn="1"/>
            </p:nvSpPr>
            <p:spPr bwMode="auto">
              <a:xfrm>
                <a:off x="120650" y="6446839"/>
                <a:ext cx="1047750" cy="236537"/>
              </a:xfrm>
              <a:prstGeom prst="rect">
                <a:avLst/>
              </a:pr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 userDrawn="1"/>
            </p:nvSpPr>
            <p:spPr bwMode="auto">
              <a:xfrm>
                <a:off x="125413" y="6453188"/>
                <a:ext cx="341312" cy="225425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 userDrawn="1"/>
            </p:nvSpPr>
            <p:spPr bwMode="auto">
              <a:xfrm>
                <a:off x="141288" y="6464300"/>
                <a:ext cx="309562" cy="198438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94" y="13"/>
                  </a:cxn>
                  <a:cxn ang="0">
                    <a:pos x="99" y="18"/>
                  </a:cxn>
                  <a:cxn ang="0">
                    <a:pos x="106" y="21"/>
                  </a:cxn>
                  <a:cxn ang="0">
                    <a:pos x="114" y="23"/>
                  </a:cxn>
                  <a:cxn ang="0">
                    <a:pos x="125" y="26"/>
                  </a:cxn>
                  <a:cxn ang="0">
                    <a:pos x="139" y="29"/>
                  </a:cxn>
                  <a:cxn ang="0">
                    <a:pos x="149" y="32"/>
                  </a:cxn>
                  <a:cxn ang="0">
                    <a:pos x="158" y="37"/>
                  </a:cxn>
                  <a:cxn ang="0">
                    <a:pos x="165" y="44"/>
                  </a:cxn>
                  <a:cxn ang="0">
                    <a:pos x="169" y="52"/>
                  </a:cxn>
                  <a:cxn ang="0">
                    <a:pos x="171" y="61"/>
                  </a:cxn>
                  <a:cxn ang="0">
                    <a:pos x="169" y="71"/>
                  </a:cxn>
                  <a:cxn ang="0">
                    <a:pos x="165" y="79"/>
                  </a:cxn>
                  <a:cxn ang="0">
                    <a:pos x="159" y="85"/>
                  </a:cxn>
                  <a:cxn ang="0">
                    <a:pos x="152" y="90"/>
                  </a:cxn>
                  <a:cxn ang="0">
                    <a:pos x="143" y="93"/>
                  </a:cxn>
                  <a:cxn ang="0">
                    <a:pos x="133" y="94"/>
                  </a:cxn>
                  <a:cxn ang="0">
                    <a:pos x="126" y="94"/>
                  </a:cxn>
                  <a:cxn ang="0">
                    <a:pos x="121" y="93"/>
                  </a:cxn>
                  <a:cxn ang="0">
                    <a:pos x="116" y="91"/>
                  </a:cxn>
                  <a:cxn ang="0">
                    <a:pos x="111" y="88"/>
                  </a:cxn>
                  <a:cxn ang="0">
                    <a:pos x="104" y="83"/>
                  </a:cxn>
                  <a:cxn ang="0">
                    <a:pos x="99" y="80"/>
                  </a:cxn>
                  <a:cxn ang="0">
                    <a:pos x="99" y="81"/>
                  </a:cxn>
                  <a:cxn ang="0">
                    <a:pos x="102" y="87"/>
                  </a:cxn>
                  <a:cxn ang="0">
                    <a:pos x="111" y="98"/>
                  </a:cxn>
                  <a:cxn ang="0">
                    <a:pos x="122" y="104"/>
                  </a:cxn>
                  <a:cxn ang="0">
                    <a:pos x="128" y="107"/>
                  </a:cxn>
                  <a:cxn ang="0">
                    <a:pos x="129" y="109"/>
                  </a:cxn>
                  <a:cxn ang="0">
                    <a:pos x="42" y="109"/>
                  </a:cxn>
                  <a:cxn ang="0">
                    <a:pos x="42" y="108"/>
                  </a:cxn>
                  <a:cxn ang="0">
                    <a:pos x="43" y="107"/>
                  </a:cxn>
                  <a:cxn ang="0">
                    <a:pos x="54" y="101"/>
                  </a:cxn>
                  <a:cxn ang="0">
                    <a:pos x="64" y="93"/>
                  </a:cxn>
                  <a:cxn ang="0">
                    <a:pos x="72" y="81"/>
                  </a:cxn>
                  <a:cxn ang="0">
                    <a:pos x="72" y="81"/>
                  </a:cxn>
                  <a:cxn ang="0">
                    <a:pos x="71" y="80"/>
                  </a:cxn>
                  <a:cxn ang="0">
                    <a:pos x="63" y="86"/>
                  </a:cxn>
                  <a:cxn ang="0">
                    <a:pos x="57" y="90"/>
                  </a:cxn>
                  <a:cxn ang="0">
                    <a:pos x="52" y="92"/>
                  </a:cxn>
                  <a:cxn ang="0">
                    <a:pos x="47" y="93"/>
                  </a:cxn>
                  <a:cxn ang="0">
                    <a:pos x="43" y="94"/>
                  </a:cxn>
                  <a:cxn ang="0">
                    <a:pos x="29" y="94"/>
                  </a:cxn>
                  <a:cxn ang="0">
                    <a:pos x="19" y="90"/>
                  </a:cxn>
                  <a:cxn ang="0">
                    <a:pos x="11" y="85"/>
                  </a:cxn>
                  <a:cxn ang="0">
                    <a:pos x="5" y="79"/>
                  </a:cxn>
                  <a:cxn ang="0">
                    <a:pos x="1" y="71"/>
                  </a:cxn>
                  <a:cxn ang="0">
                    <a:pos x="0" y="61"/>
                  </a:cxn>
                  <a:cxn ang="0">
                    <a:pos x="1" y="52"/>
                  </a:cxn>
                  <a:cxn ang="0">
                    <a:pos x="6" y="44"/>
                  </a:cxn>
                  <a:cxn ang="0">
                    <a:pos x="13" y="37"/>
                  </a:cxn>
                  <a:cxn ang="0">
                    <a:pos x="22" y="32"/>
                  </a:cxn>
                  <a:cxn ang="0">
                    <a:pos x="39" y="27"/>
                  </a:cxn>
                  <a:cxn ang="0">
                    <a:pos x="45" y="26"/>
                  </a:cxn>
                  <a:cxn ang="0">
                    <a:pos x="57" y="23"/>
                  </a:cxn>
                  <a:cxn ang="0">
                    <a:pos x="65" y="21"/>
                  </a:cxn>
                  <a:cxn ang="0">
                    <a:pos x="72" y="18"/>
                  </a:cxn>
                  <a:cxn ang="0">
                    <a:pos x="77" y="13"/>
                  </a:cxn>
                  <a:cxn ang="0">
                    <a:pos x="83" y="5"/>
                  </a:cxn>
                </a:cxnLst>
                <a:rect l="0" t="0" r="r" b="b"/>
                <a:pathLst>
                  <a:path w="171" h="109">
                    <a:moveTo>
                      <a:pt x="85" y="0"/>
                    </a:moveTo>
                    <a:lnTo>
                      <a:pt x="88" y="5"/>
                    </a:lnTo>
                    <a:lnTo>
                      <a:pt x="91" y="9"/>
                    </a:lnTo>
                    <a:lnTo>
                      <a:pt x="94" y="13"/>
                    </a:lnTo>
                    <a:lnTo>
                      <a:pt x="96" y="15"/>
                    </a:lnTo>
                    <a:lnTo>
                      <a:pt x="99" y="18"/>
                    </a:lnTo>
                    <a:lnTo>
                      <a:pt x="102" y="19"/>
                    </a:lnTo>
                    <a:lnTo>
                      <a:pt x="106" y="21"/>
                    </a:lnTo>
                    <a:lnTo>
                      <a:pt x="110" y="22"/>
                    </a:lnTo>
                    <a:lnTo>
                      <a:pt x="114" y="23"/>
                    </a:lnTo>
                    <a:lnTo>
                      <a:pt x="119" y="25"/>
                    </a:lnTo>
                    <a:lnTo>
                      <a:pt x="125" y="26"/>
                    </a:lnTo>
                    <a:lnTo>
                      <a:pt x="132" y="27"/>
                    </a:lnTo>
                    <a:lnTo>
                      <a:pt x="139" y="29"/>
                    </a:lnTo>
                    <a:lnTo>
                      <a:pt x="144" y="31"/>
                    </a:lnTo>
                    <a:lnTo>
                      <a:pt x="149" y="32"/>
                    </a:lnTo>
                    <a:lnTo>
                      <a:pt x="153" y="34"/>
                    </a:lnTo>
                    <a:lnTo>
                      <a:pt x="158" y="37"/>
                    </a:lnTo>
                    <a:lnTo>
                      <a:pt x="162" y="40"/>
                    </a:lnTo>
                    <a:lnTo>
                      <a:pt x="165" y="44"/>
                    </a:lnTo>
                    <a:lnTo>
                      <a:pt x="168" y="47"/>
                    </a:lnTo>
                    <a:lnTo>
                      <a:pt x="169" y="52"/>
                    </a:lnTo>
                    <a:lnTo>
                      <a:pt x="171" y="56"/>
                    </a:lnTo>
                    <a:lnTo>
                      <a:pt x="171" y="61"/>
                    </a:lnTo>
                    <a:lnTo>
                      <a:pt x="171" y="66"/>
                    </a:lnTo>
                    <a:lnTo>
                      <a:pt x="169" y="71"/>
                    </a:lnTo>
                    <a:lnTo>
                      <a:pt x="168" y="75"/>
                    </a:lnTo>
                    <a:lnTo>
                      <a:pt x="165" y="79"/>
                    </a:lnTo>
                    <a:lnTo>
                      <a:pt x="163" y="82"/>
                    </a:lnTo>
                    <a:lnTo>
                      <a:pt x="159" y="85"/>
                    </a:lnTo>
                    <a:lnTo>
                      <a:pt x="156" y="88"/>
                    </a:lnTo>
                    <a:lnTo>
                      <a:pt x="152" y="90"/>
                    </a:lnTo>
                    <a:lnTo>
                      <a:pt x="148" y="92"/>
                    </a:lnTo>
                    <a:lnTo>
                      <a:pt x="143" y="93"/>
                    </a:lnTo>
                    <a:lnTo>
                      <a:pt x="138" y="94"/>
                    </a:lnTo>
                    <a:lnTo>
                      <a:pt x="133" y="94"/>
                    </a:lnTo>
                    <a:lnTo>
                      <a:pt x="128" y="94"/>
                    </a:lnTo>
                    <a:lnTo>
                      <a:pt x="126" y="94"/>
                    </a:lnTo>
                    <a:lnTo>
                      <a:pt x="123" y="93"/>
                    </a:lnTo>
                    <a:lnTo>
                      <a:pt x="121" y="93"/>
                    </a:lnTo>
                    <a:lnTo>
                      <a:pt x="119" y="92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1" y="88"/>
                    </a:lnTo>
                    <a:lnTo>
                      <a:pt x="107" y="86"/>
                    </a:lnTo>
                    <a:lnTo>
                      <a:pt x="104" y="83"/>
                    </a:lnTo>
                    <a:lnTo>
                      <a:pt x="99" y="80"/>
                    </a:lnTo>
                    <a:lnTo>
                      <a:pt x="99" y="80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99" y="81"/>
                    </a:lnTo>
                    <a:lnTo>
                      <a:pt x="102" y="87"/>
                    </a:lnTo>
                    <a:lnTo>
                      <a:pt x="107" y="93"/>
                    </a:lnTo>
                    <a:lnTo>
                      <a:pt x="111" y="98"/>
                    </a:lnTo>
                    <a:lnTo>
                      <a:pt x="117" y="101"/>
                    </a:lnTo>
                    <a:lnTo>
                      <a:pt x="122" y="104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9" y="108"/>
                    </a:lnTo>
                    <a:lnTo>
                      <a:pt x="129" y="109"/>
                    </a:lnTo>
                    <a:lnTo>
                      <a:pt x="128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8"/>
                    </a:lnTo>
                    <a:lnTo>
                      <a:pt x="43" y="107"/>
                    </a:lnTo>
                    <a:lnTo>
                      <a:pt x="43" y="107"/>
                    </a:lnTo>
                    <a:lnTo>
                      <a:pt x="49" y="104"/>
                    </a:lnTo>
                    <a:lnTo>
                      <a:pt x="54" y="101"/>
                    </a:lnTo>
                    <a:lnTo>
                      <a:pt x="59" y="98"/>
                    </a:lnTo>
                    <a:lnTo>
                      <a:pt x="64" y="93"/>
                    </a:lnTo>
                    <a:lnTo>
                      <a:pt x="68" y="87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72" y="80"/>
                    </a:lnTo>
                    <a:lnTo>
                      <a:pt x="71" y="80"/>
                    </a:lnTo>
                    <a:lnTo>
                      <a:pt x="67" y="83"/>
                    </a:lnTo>
                    <a:lnTo>
                      <a:pt x="63" y="86"/>
                    </a:lnTo>
                    <a:lnTo>
                      <a:pt x="60" y="88"/>
                    </a:lnTo>
                    <a:lnTo>
                      <a:pt x="57" y="90"/>
                    </a:lnTo>
                    <a:lnTo>
                      <a:pt x="54" y="91"/>
                    </a:lnTo>
                    <a:lnTo>
                      <a:pt x="52" y="92"/>
                    </a:lnTo>
                    <a:lnTo>
                      <a:pt x="50" y="93"/>
                    </a:lnTo>
                    <a:lnTo>
                      <a:pt x="47" y="93"/>
                    </a:lnTo>
                    <a:lnTo>
                      <a:pt x="45" y="94"/>
                    </a:lnTo>
                    <a:lnTo>
                      <a:pt x="43" y="94"/>
                    </a:lnTo>
                    <a:lnTo>
                      <a:pt x="36" y="94"/>
                    </a:lnTo>
                    <a:lnTo>
                      <a:pt x="29" y="94"/>
                    </a:lnTo>
                    <a:lnTo>
                      <a:pt x="23" y="92"/>
                    </a:lnTo>
                    <a:lnTo>
                      <a:pt x="19" y="90"/>
                    </a:lnTo>
                    <a:lnTo>
                      <a:pt x="15" y="88"/>
                    </a:lnTo>
                    <a:lnTo>
                      <a:pt x="11" y="85"/>
                    </a:lnTo>
                    <a:lnTo>
                      <a:pt x="8" y="82"/>
                    </a:lnTo>
                    <a:lnTo>
                      <a:pt x="5" y="79"/>
                    </a:lnTo>
                    <a:lnTo>
                      <a:pt x="3" y="75"/>
                    </a:lnTo>
                    <a:lnTo>
                      <a:pt x="1" y="71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1" y="52"/>
                    </a:lnTo>
                    <a:lnTo>
                      <a:pt x="3" y="47"/>
                    </a:lnTo>
                    <a:lnTo>
                      <a:pt x="6" y="44"/>
                    </a:lnTo>
                    <a:lnTo>
                      <a:pt x="9" y="40"/>
                    </a:lnTo>
                    <a:lnTo>
                      <a:pt x="13" y="37"/>
                    </a:lnTo>
                    <a:lnTo>
                      <a:pt x="17" y="34"/>
                    </a:lnTo>
                    <a:lnTo>
                      <a:pt x="22" y="32"/>
                    </a:lnTo>
                    <a:lnTo>
                      <a:pt x="32" y="29"/>
                    </a:lnTo>
                    <a:lnTo>
                      <a:pt x="39" y="27"/>
                    </a:lnTo>
                    <a:lnTo>
                      <a:pt x="46" y="26"/>
                    </a:lnTo>
                    <a:lnTo>
                      <a:pt x="45" y="26"/>
                    </a:lnTo>
                    <a:lnTo>
                      <a:pt x="51" y="25"/>
                    </a:lnTo>
                    <a:lnTo>
                      <a:pt x="57" y="23"/>
                    </a:lnTo>
                    <a:lnTo>
                      <a:pt x="61" y="22"/>
                    </a:lnTo>
                    <a:lnTo>
                      <a:pt x="65" y="21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4" y="15"/>
                    </a:lnTo>
                    <a:lnTo>
                      <a:pt x="77" y="13"/>
                    </a:lnTo>
                    <a:lnTo>
                      <a:pt x="80" y="9"/>
                    </a:lnTo>
                    <a:lnTo>
                      <a:pt x="83" y="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35D2F"/>
              </a:solidFill>
              <a:ln w="0">
                <a:solidFill>
                  <a:srgbClr val="FF36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561975" y="6505575"/>
                <a:ext cx="79375" cy="1127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6" y="1"/>
                  </a:cxn>
                  <a:cxn ang="0">
                    <a:pos x="41" y="16"/>
                  </a:cxn>
                  <a:cxn ang="0">
                    <a:pos x="34" y="13"/>
                  </a:cxn>
                  <a:cxn ang="0">
                    <a:pos x="33" y="8"/>
                  </a:cxn>
                  <a:cxn ang="0">
                    <a:pos x="29" y="5"/>
                  </a:cxn>
                  <a:cxn ang="0">
                    <a:pos x="24" y="3"/>
                  </a:cxn>
                  <a:cxn ang="0">
                    <a:pos x="19" y="4"/>
                  </a:cxn>
                  <a:cxn ang="0">
                    <a:pos x="15" y="7"/>
                  </a:cxn>
                  <a:cxn ang="0">
                    <a:pos x="13" y="11"/>
                  </a:cxn>
                  <a:cxn ang="0">
                    <a:pos x="13" y="16"/>
                  </a:cxn>
                  <a:cxn ang="0">
                    <a:pos x="15" y="20"/>
                  </a:cxn>
                  <a:cxn ang="0">
                    <a:pos x="22" y="24"/>
                  </a:cxn>
                  <a:cxn ang="0">
                    <a:pos x="27" y="25"/>
                  </a:cxn>
                  <a:cxn ang="0">
                    <a:pos x="32" y="26"/>
                  </a:cxn>
                  <a:cxn ang="0">
                    <a:pos x="38" y="29"/>
                  </a:cxn>
                  <a:cxn ang="0">
                    <a:pos x="41" y="33"/>
                  </a:cxn>
                  <a:cxn ang="0">
                    <a:pos x="44" y="39"/>
                  </a:cxn>
                  <a:cxn ang="0">
                    <a:pos x="43" y="47"/>
                  </a:cxn>
                  <a:cxn ang="0">
                    <a:pos x="41" y="53"/>
                  </a:cxn>
                  <a:cxn ang="0">
                    <a:pos x="36" y="58"/>
                  </a:cxn>
                  <a:cxn ang="0">
                    <a:pos x="30" y="60"/>
                  </a:cxn>
                  <a:cxn ang="0">
                    <a:pos x="23" y="62"/>
                  </a:cxn>
                  <a:cxn ang="0">
                    <a:pos x="14" y="62"/>
                  </a:cxn>
                  <a:cxn ang="0">
                    <a:pos x="5" y="60"/>
                  </a:cxn>
                  <a:cxn ang="0">
                    <a:pos x="0" y="44"/>
                  </a:cxn>
                  <a:cxn ang="0">
                    <a:pos x="7" y="47"/>
                  </a:cxn>
                  <a:cxn ang="0">
                    <a:pos x="9" y="52"/>
                  </a:cxn>
                  <a:cxn ang="0">
                    <a:pos x="11" y="56"/>
                  </a:cxn>
                  <a:cxn ang="0">
                    <a:pos x="16" y="58"/>
                  </a:cxn>
                  <a:cxn ang="0">
                    <a:pos x="23" y="58"/>
                  </a:cxn>
                  <a:cxn ang="0">
                    <a:pos x="28" y="55"/>
                  </a:cxn>
                  <a:cxn ang="0">
                    <a:pos x="31" y="50"/>
                  </a:cxn>
                  <a:cxn ang="0">
                    <a:pos x="31" y="44"/>
                  </a:cxn>
                  <a:cxn ang="0">
                    <a:pos x="28" y="39"/>
                  </a:cxn>
                  <a:cxn ang="0">
                    <a:pos x="16" y="35"/>
                  </a:cxn>
                  <a:cxn ang="0">
                    <a:pos x="10" y="32"/>
                  </a:cxn>
                  <a:cxn ang="0">
                    <a:pos x="5" y="29"/>
                  </a:cxn>
                  <a:cxn ang="0">
                    <a:pos x="2" y="24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7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62">
                    <a:moveTo>
                      <a:pt x="23" y="0"/>
                    </a:moveTo>
                    <a:lnTo>
                      <a:pt x="27" y="0"/>
                    </a:lnTo>
                    <a:lnTo>
                      <a:pt x="32" y="0"/>
                    </a:lnTo>
                    <a:lnTo>
                      <a:pt x="36" y="1"/>
                    </a:lnTo>
                    <a:lnTo>
                      <a:pt x="41" y="3"/>
                    </a:lnTo>
                    <a:lnTo>
                      <a:pt x="41" y="16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3" y="8"/>
                    </a:lnTo>
                    <a:lnTo>
                      <a:pt x="31" y="6"/>
                    </a:lnTo>
                    <a:lnTo>
                      <a:pt x="29" y="5"/>
                    </a:lnTo>
                    <a:lnTo>
                      <a:pt x="27" y="4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2" y="14"/>
                    </a:lnTo>
                    <a:lnTo>
                      <a:pt x="13" y="16"/>
                    </a:lnTo>
                    <a:lnTo>
                      <a:pt x="14" y="18"/>
                    </a:lnTo>
                    <a:lnTo>
                      <a:pt x="15" y="20"/>
                    </a:lnTo>
                    <a:lnTo>
                      <a:pt x="17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32" y="26"/>
                    </a:lnTo>
                    <a:lnTo>
                      <a:pt x="35" y="28"/>
                    </a:lnTo>
                    <a:lnTo>
                      <a:pt x="38" y="29"/>
                    </a:lnTo>
                    <a:lnTo>
                      <a:pt x="40" y="31"/>
                    </a:lnTo>
                    <a:lnTo>
                      <a:pt x="41" y="33"/>
                    </a:lnTo>
                    <a:lnTo>
                      <a:pt x="43" y="36"/>
                    </a:lnTo>
                    <a:lnTo>
                      <a:pt x="44" y="39"/>
                    </a:lnTo>
                    <a:lnTo>
                      <a:pt x="44" y="42"/>
                    </a:lnTo>
                    <a:lnTo>
                      <a:pt x="43" y="47"/>
                    </a:lnTo>
                    <a:lnTo>
                      <a:pt x="42" y="50"/>
                    </a:lnTo>
                    <a:lnTo>
                      <a:pt x="41" y="53"/>
                    </a:lnTo>
                    <a:lnTo>
                      <a:pt x="38" y="56"/>
                    </a:lnTo>
                    <a:lnTo>
                      <a:pt x="36" y="58"/>
                    </a:lnTo>
                    <a:lnTo>
                      <a:pt x="33" y="59"/>
                    </a:lnTo>
                    <a:lnTo>
                      <a:pt x="30" y="60"/>
                    </a:lnTo>
                    <a:lnTo>
                      <a:pt x="26" y="61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10" y="61"/>
                    </a:lnTo>
                    <a:lnTo>
                      <a:pt x="5" y="60"/>
                    </a:lnTo>
                    <a:lnTo>
                      <a:pt x="0" y="59"/>
                    </a:lnTo>
                    <a:lnTo>
                      <a:pt x="0" y="44"/>
                    </a:lnTo>
                    <a:lnTo>
                      <a:pt x="7" y="44"/>
                    </a:lnTo>
                    <a:lnTo>
                      <a:pt x="7" y="47"/>
                    </a:lnTo>
                    <a:lnTo>
                      <a:pt x="8" y="50"/>
                    </a:lnTo>
                    <a:lnTo>
                      <a:pt x="9" y="52"/>
                    </a:lnTo>
                    <a:lnTo>
                      <a:pt x="10" y="55"/>
                    </a:lnTo>
                    <a:lnTo>
                      <a:pt x="11" y="56"/>
                    </a:lnTo>
                    <a:lnTo>
                      <a:pt x="14" y="57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3" y="58"/>
                    </a:lnTo>
                    <a:lnTo>
                      <a:pt x="26" y="57"/>
                    </a:lnTo>
                    <a:lnTo>
                      <a:pt x="28" y="55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1" y="47"/>
                    </a:lnTo>
                    <a:lnTo>
                      <a:pt x="31" y="44"/>
                    </a:lnTo>
                    <a:lnTo>
                      <a:pt x="30" y="41"/>
                    </a:lnTo>
                    <a:lnTo>
                      <a:pt x="28" y="39"/>
                    </a:lnTo>
                    <a:lnTo>
                      <a:pt x="25" y="37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0" y="32"/>
                    </a:lnTo>
                    <a:lnTo>
                      <a:pt x="8" y="31"/>
                    </a:lnTo>
                    <a:lnTo>
                      <a:pt x="5" y="29"/>
                    </a:lnTo>
                    <a:lnTo>
                      <a:pt x="3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62000" y="6523038"/>
                <a:ext cx="90488" cy="952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9" y="2"/>
                  </a:cxn>
                  <a:cxn ang="0">
                    <a:pos x="44" y="15"/>
                  </a:cxn>
                  <a:cxn ang="0">
                    <a:pos x="38" y="12"/>
                  </a:cxn>
                  <a:cxn ang="0">
                    <a:pos x="37" y="7"/>
                  </a:cxn>
                  <a:cxn ang="0">
                    <a:pos x="33" y="4"/>
                  </a:cxn>
                  <a:cxn ang="0">
                    <a:pos x="26" y="4"/>
                  </a:cxn>
                  <a:cxn ang="0">
                    <a:pos x="20" y="5"/>
                  </a:cxn>
                  <a:cxn ang="0">
                    <a:pos x="16" y="8"/>
                  </a:cxn>
                  <a:cxn ang="0">
                    <a:pos x="13" y="13"/>
                  </a:cxn>
                  <a:cxn ang="0">
                    <a:pos x="12" y="18"/>
                  </a:cxn>
                  <a:cxn ang="0">
                    <a:pos x="12" y="25"/>
                  </a:cxn>
                  <a:cxn ang="0">
                    <a:pos x="12" y="34"/>
                  </a:cxn>
                  <a:cxn ang="0">
                    <a:pos x="13" y="40"/>
                  </a:cxn>
                  <a:cxn ang="0">
                    <a:pos x="16" y="45"/>
                  </a:cxn>
                  <a:cxn ang="0">
                    <a:pos x="20" y="48"/>
                  </a:cxn>
                  <a:cxn ang="0">
                    <a:pos x="26" y="50"/>
                  </a:cxn>
                  <a:cxn ang="0">
                    <a:pos x="30" y="49"/>
                  </a:cxn>
                  <a:cxn ang="0">
                    <a:pos x="34" y="46"/>
                  </a:cxn>
                  <a:cxn ang="0">
                    <a:pos x="35" y="46"/>
                  </a:cxn>
                  <a:cxn ang="0">
                    <a:pos x="35" y="35"/>
                  </a:cxn>
                  <a:cxn ang="0">
                    <a:pos x="34" y="33"/>
                  </a:cxn>
                  <a:cxn ang="0">
                    <a:pos x="32" y="32"/>
                  </a:cxn>
                  <a:cxn ang="0">
                    <a:pos x="26" y="29"/>
                  </a:cxn>
                  <a:cxn ang="0">
                    <a:pos x="47" y="29"/>
                  </a:cxn>
                  <a:cxn ang="0">
                    <a:pos x="50" y="32"/>
                  </a:cxn>
                  <a:cxn ang="0">
                    <a:pos x="46" y="33"/>
                  </a:cxn>
                  <a:cxn ang="0">
                    <a:pos x="45" y="34"/>
                  </a:cxn>
                  <a:cxn ang="0">
                    <a:pos x="41" y="50"/>
                  </a:cxn>
                  <a:cxn ang="0">
                    <a:pos x="34" y="51"/>
                  </a:cxn>
                  <a:cxn ang="0">
                    <a:pos x="27" y="53"/>
                  </a:cxn>
                  <a:cxn ang="0">
                    <a:pos x="19" y="52"/>
                  </a:cxn>
                  <a:cxn ang="0">
                    <a:pos x="11" y="50"/>
                  </a:cxn>
                  <a:cxn ang="0">
                    <a:pos x="5" y="45"/>
                  </a:cxn>
                  <a:cxn ang="0">
                    <a:pos x="1" y="37"/>
                  </a:cxn>
                  <a:cxn ang="0">
                    <a:pos x="0" y="28"/>
                  </a:cxn>
                  <a:cxn ang="0">
                    <a:pos x="1" y="16"/>
                  </a:cxn>
                  <a:cxn ang="0">
                    <a:pos x="5" y="8"/>
                  </a:cxn>
                  <a:cxn ang="0">
                    <a:pos x="11" y="3"/>
                  </a:cxn>
                  <a:cxn ang="0">
                    <a:pos x="21" y="1"/>
                  </a:cxn>
                </a:cxnLst>
                <a:rect l="0" t="0" r="r" b="b"/>
                <a:pathLst>
                  <a:path w="50" h="53">
                    <a:moveTo>
                      <a:pt x="26" y="0"/>
                    </a:moveTo>
                    <a:lnTo>
                      <a:pt x="31" y="1"/>
                    </a:lnTo>
                    <a:lnTo>
                      <a:pt x="35" y="1"/>
                    </a:lnTo>
                    <a:lnTo>
                      <a:pt x="39" y="2"/>
                    </a:lnTo>
                    <a:lnTo>
                      <a:pt x="44" y="3"/>
                    </a:lnTo>
                    <a:lnTo>
                      <a:pt x="44" y="15"/>
                    </a:lnTo>
                    <a:lnTo>
                      <a:pt x="39" y="15"/>
                    </a:lnTo>
                    <a:lnTo>
                      <a:pt x="38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4"/>
                    </a:lnTo>
                    <a:lnTo>
                      <a:pt x="30" y="4"/>
                    </a:lnTo>
                    <a:lnTo>
                      <a:pt x="26" y="4"/>
                    </a:lnTo>
                    <a:lnTo>
                      <a:pt x="23" y="4"/>
                    </a:lnTo>
                    <a:lnTo>
                      <a:pt x="20" y="5"/>
                    </a:lnTo>
                    <a:lnTo>
                      <a:pt x="18" y="6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1"/>
                    </a:lnTo>
                    <a:lnTo>
                      <a:pt x="12" y="25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7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6" y="45"/>
                    </a:lnTo>
                    <a:lnTo>
                      <a:pt x="17" y="47"/>
                    </a:lnTo>
                    <a:lnTo>
                      <a:pt x="20" y="48"/>
                    </a:lnTo>
                    <a:lnTo>
                      <a:pt x="22" y="49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2" y="48"/>
                    </a:lnTo>
                    <a:lnTo>
                      <a:pt x="34" y="46"/>
                    </a:lnTo>
                    <a:lnTo>
                      <a:pt x="34" y="46"/>
                    </a:lnTo>
                    <a:lnTo>
                      <a:pt x="35" y="46"/>
                    </a:lnTo>
                    <a:lnTo>
                      <a:pt x="35" y="45"/>
                    </a:lnTo>
                    <a:lnTo>
                      <a:pt x="35" y="35"/>
                    </a:lnTo>
                    <a:lnTo>
                      <a:pt x="35" y="34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2"/>
                    </a:lnTo>
                    <a:lnTo>
                      <a:pt x="26" y="32"/>
                    </a:lnTo>
                    <a:lnTo>
                      <a:pt x="26" y="29"/>
                    </a:lnTo>
                    <a:lnTo>
                      <a:pt x="31" y="29"/>
                    </a:lnTo>
                    <a:lnTo>
                      <a:pt x="47" y="29"/>
                    </a:lnTo>
                    <a:lnTo>
                      <a:pt x="50" y="29"/>
                    </a:lnTo>
                    <a:lnTo>
                      <a:pt x="50" y="32"/>
                    </a:lnTo>
                    <a:lnTo>
                      <a:pt x="48" y="32"/>
                    </a:lnTo>
                    <a:lnTo>
                      <a:pt x="46" y="33"/>
                    </a:lnTo>
                    <a:lnTo>
                      <a:pt x="46" y="33"/>
                    </a:lnTo>
                    <a:lnTo>
                      <a:pt x="45" y="34"/>
                    </a:lnTo>
                    <a:lnTo>
                      <a:pt x="45" y="49"/>
                    </a:lnTo>
                    <a:lnTo>
                      <a:pt x="41" y="50"/>
                    </a:lnTo>
                    <a:lnTo>
                      <a:pt x="38" y="51"/>
                    </a:lnTo>
                    <a:lnTo>
                      <a:pt x="34" y="51"/>
                    </a:lnTo>
                    <a:lnTo>
                      <a:pt x="31" y="52"/>
                    </a:lnTo>
                    <a:lnTo>
                      <a:pt x="27" y="53"/>
                    </a:lnTo>
                    <a:lnTo>
                      <a:pt x="24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2"/>
              <p:cNvSpPr>
                <a:spLocks/>
              </p:cNvSpPr>
              <p:nvPr userDrawn="1"/>
            </p:nvSpPr>
            <p:spPr bwMode="auto">
              <a:xfrm>
                <a:off x="863600" y="6524625"/>
                <a:ext cx="682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12"/>
                  </a:cxn>
                  <a:cxn ang="0">
                    <a:pos x="33" y="12"/>
                  </a:cxn>
                  <a:cxn ang="0">
                    <a:pos x="33" y="9"/>
                  </a:cxn>
                  <a:cxn ang="0">
                    <a:pos x="32" y="7"/>
                  </a:cxn>
                  <a:cxn ang="0">
                    <a:pos x="32" y="6"/>
                  </a:cxn>
                  <a:cxn ang="0">
                    <a:pos x="31" y="5"/>
                  </a:cxn>
                  <a:cxn ang="0">
                    <a:pos x="29" y="4"/>
                  </a:cxn>
                  <a:cxn ang="0">
                    <a:pos x="26" y="4"/>
                  </a:cxn>
                  <a:cxn ang="0">
                    <a:pos x="16" y="4"/>
                  </a:cxn>
                  <a:cxn ang="0">
                    <a:pos x="16" y="22"/>
                  </a:cxn>
                  <a:cxn ang="0">
                    <a:pos x="20" y="22"/>
                  </a:cxn>
                  <a:cxn ang="0">
                    <a:pos x="22" y="22"/>
                  </a:cxn>
                  <a:cxn ang="0">
                    <a:pos x="23" y="21"/>
                  </a:cxn>
                  <a:cxn ang="0">
                    <a:pos x="24" y="20"/>
                  </a:cxn>
                  <a:cxn ang="0">
                    <a:pos x="25" y="19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29" y="15"/>
                  </a:cxn>
                  <a:cxn ang="0">
                    <a:pos x="29" y="33"/>
                  </a:cxn>
                  <a:cxn ang="0">
                    <a:pos x="25" y="33"/>
                  </a:cxn>
                  <a:cxn ang="0">
                    <a:pos x="25" y="31"/>
                  </a:cxn>
                  <a:cxn ang="0">
                    <a:pos x="25" y="29"/>
                  </a:cxn>
                  <a:cxn ang="0">
                    <a:pos x="24" y="28"/>
                  </a:cxn>
                  <a:cxn ang="0">
                    <a:pos x="23" y="27"/>
                  </a:cxn>
                  <a:cxn ang="0">
                    <a:pos x="22" y="26"/>
                  </a:cxn>
                  <a:cxn ang="0">
                    <a:pos x="20" y="26"/>
                  </a:cxn>
                  <a:cxn ang="0">
                    <a:pos x="16" y="26"/>
                  </a:cxn>
                  <a:cxn ang="0">
                    <a:pos x="16" y="48"/>
                  </a:cxn>
                  <a:cxn ang="0">
                    <a:pos x="24" y="48"/>
                  </a:cxn>
                  <a:cxn ang="0">
                    <a:pos x="27" y="48"/>
                  </a:cxn>
                  <a:cxn ang="0">
                    <a:pos x="29" y="47"/>
                  </a:cxn>
                  <a:cxn ang="0">
                    <a:pos x="31" y="46"/>
                  </a:cxn>
                  <a:cxn ang="0">
                    <a:pos x="32" y="45"/>
                  </a:cxn>
                  <a:cxn ang="0">
                    <a:pos x="32" y="43"/>
                  </a:cxn>
                  <a:cxn ang="0">
                    <a:pos x="33" y="40"/>
                  </a:cxn>
                  <a:cxn ang="0">
                    <a:pos x="33" y="37"/>
                  </a:cxn>
                  <a:cxn ang="0">
                    <a:pos x="38" y="37"/>
                  </a:cxn>
                  <a:cxn ang="0">
                    <a:pos x="38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2" y="48"/>
                  </a:cxn>
                  <a:cxn ang="0">
                    <a:pos x="4" y="48"/>
                  </a:cxn>
                  <a:cxn ang="0">
                    <a:pos x="5" y="47"/>
                  </a:cxn>
                  <a:cxn ang="0">
                    <a:pos x="5" y="46"/>
                  </a:cxn>
                  <a:cxn ang="0">
                    <a:pos x="6" y="45"/>
                  </a:cxn>
                  <a:cxn ang="0">
                    <a:pos x="6" y="6"/>
                  </a:cxn>
                  <a:cxn ang="0">
                    <a:pos x="5" y="5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8" h="51">
                    <a:moveTo>
                      <a:pt x="0" y="0"/>
                    </a:moveTo>
                    <a:lnTo>
                      <a:pt x="38" y="0"/>
                    </a:lnTo>
                    <a:lnTo>
                      <a:pt x="38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7"/>
                    </a:lnTo>
                    <a:lnTo>
                      <a:pt x="32" y="6"/>
                    </a:lnTo>
                    <a:lnTo>
                      <a:pt x="31" y="5"/>
                    </a:lnTo>
                    <a:lnTo>
                      <a:pt x="29" y="4"/>
                    </a:lnTo>
                    <a:lnTo>
                      <a:pt x="26" y="4"/>
                    </a:lnTo>
                    <a:lnTo>
                      <a:pt x="16" y="4"/>
                    </a:lnTo>
                    <a:lnTo>
                      <a:pt x="16" y="22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4" y="20"/>
                    </a:lnTo>
                    <a:lnTo>
                      <a:pt x="25" y="19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29" y="15"/>
                    </a:lnTo>
                    <a:lnTo>
                      <a:pt x="29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4" y="28"/>
                    </a:lnTo>
                    <a:lnTo>
                      <a:pt x="23" y="27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6" y="26"/>
                    </a:lnTo>
                    <a:lnTo>
                      <a:pt x="16" y="48"/>
                    </a:lnTo>
                    <a:lnTo>
                      <a:pt x="24" y="48"/>
                    </a:lnTo>
                    <a:lnTo>
                      <a:pt x="27" y="48"/>
                    </a:lnTo>
                    <a:lnTo>
                      <a:pt x="29" y="47"/>
                    </a:lnTo>
                    <a:lnTo>
                      <a:pt x="31" y="46"/>
                    </a:lnTo>
                    <a:lnTo>
                      <a:pt x="32" y="45"/>
                    </a:lnTo>
                    <a:lnTo>
                      <a:pt x="32" y="43"/>
                    </a:lnTo>
                    <a:lnTo>
                      <a:pt x="33" y="40"/>
                    </a:lnTo>
                    <a:lnTo>
                      <a:pt x="33" y="37"/>
                    </a:lnTo>
                    <a:lnTo>
                      <a:pt x="38" y="37"/>
                    </a:lnTo>
                    <a:lnTo>
                      <a:pt x="38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5" y="47"/>
                    </a:lnTo>
                    <a:lnTo>
                      <a:pt x="5" y="46"/>
                    </a:lnTo>
                    <a:lnTo>
                      <a:pt x="6" y="45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"/>
              <p:cNvSpPr>
                <a:spLocks/>
              </p:cNvSpPr>
              <p:nvPr userDrawn="1"/>
            </p:nvSpPr>
            <p:spPr bwMode="auto">
              <a:xfrm>
                <a:off x="942975" y="6524625"/>
                <a:ext cx="80963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0"/>
                  </a:cxn>
                  <a:cxn ang="0">
                    <a:pos x="45" y="14"/>
                  </a:cxn>
                  <a:cxn ang="0">
                    <a:pos x="40" y="14"/>
                  </a:cxn>
                  <a:cxn ang="0">
                    <a:pos x="39" y="11"/>
                  </a:cxn>
                  <a:cxn ang="0">
                    <a:pos x="39" y="8"/>
                  </a:cxn>
                  <a:cxn ang="0">
                    <a:pos x="38" y="6"/>
                  </a:cxn>
                  <a:cxn ang="0">
                    <a:pos x="37" y="5"/>
                  </a:cxn>
                  <a:cxn ang="0">
                    <a:pos x="36" y="4"/>
                  </a:cxn>
                  <a:cxn ang="0">
                    <a:pos x="34" y="4"/>
                  </a:cxn>
                  <a:cxn ang="0">
                    <a:pos x="31" y="4"/>
                  </a:cxn>
                  <a:cxn ang="0">
                    <a:pos x="28" y="4"/>
                  </a:cxn>
                  <a:cxn ang="0">
                    <a:pos x="28" y="46"/>
                  </a:cxn>
                  <a:cxn ang="0">
                    <a:pos x="28" y="47"/>
                  </a:cxn>
                  <a:cxn ang="0">
                    <a:pos x="29" y="47"/>
                  </a:cxn>
                  <a:cxn ang="0">
                    <a:pos x="30" y="48"/>
                  </a:cxn>
                  <a:cxn ang="0">
                    <a:pos x="32" y="48"/>
                  </a:cxn>
                  <a:cxn ang="0">
                    <a:pos x="35" y="48"/>
                  </a:cxn>
                  <a:cxn ang="0">
                    <a:pos x="35" y="51"/>
                  </a:cxn>
                  <a:cxn ang="0">
                    <a:pos x="10" y="51"/>
                  </a:cxn>
                  <a:cxn ang="0">
                    <a:pos x="10" y="48"/>
                  </a:cxn>
                  <a:cxn ang="0">
                    <a:pos x="13" y="48"/>
                  </a:cxn>
                  <a:cxn ang="0">
                    <a:pos x="15" y="48"/>
                  </a:cxn>
                  <a:cxn ang="0">
                    <a:pos x="16" y="47"/>
                  </a:cxn>
                  <a:cxn ang="0">
                    <a:pos x="17" y="47"/>
                  </a:cxn>
                  <a:cxn ang="0">
                    <a:pos x="18" y="46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6" y="8"/>
                  </a:cxn>
                  <a:cxn ang="0">
                    <a:pos x="6" y="11"/>
                  </a:cxn>
                  <a:cxn ang="0">
                    <a:pos x="5" y="14"/>
                  </a:cxn>
                  <a:cxn ang="0">
                    <a:pos x="0" y="14"/>
                  </a:cxn>
                  <a:cxn ang="0">
                    <a:pos x="0" y="0"/>
                  </a:cxn>
                </a:cxnLst>
                <a:rect l="0" t="0" r="r" b="b"/>
                <a:pathLst>
                  <a:path w="45" h="51">
                    <a:moveTo>
                      <a:pt x="0" y="0"/>
                    </a:moveTo>
                    <a:lnTo>
                      <a:pt x="45" y="0"/>
                    </a:lnTo>
                    <a:lnTo>
                      <a:pt x="45" y="14"/>
                    </a:lnTo>
                    <a:lnTo>
                      <a:pt x="40" y="14"/>
                    </a:lnTo>
                    <a:lnTo>
                      <a:pt x="39" y="11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7" y="5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8" y="46"/>
                    </a:lnTo>
                    <a:lnTo>
                      <a:pt x="28" y="47"/>
                    </a:lnTo>
                    <a:lnTo>
                      <a:pt x="29" y="47"/>
                    </a:lnTo>
                    <a:lnTo>
                      <a:pt x="30" y="48"/>
                    </a:lnTo>
                    <a:lnTo>
                      <a:pt x="32" y="48"/>
                    </a:lnTo>
                    <a:lnTo>
                      <a:pt x="35" y="48"/>
                    </a:lnTo>
                    <a:lnTo>
                      <a:pt x="35" y="51"/>
                    </a:lnTo>
                    <a:lnTo>
                      <a:pt x="10" y="51"/>
                    </a:lnTo>
                    <a:lnTo>
                      <a:pt x="10" y="48"/>
                    </a:lnTo>
                    <a:lnTo>
                      <a:pt x="13" y="48"/>
                    </a:lnTo>
                    <a:lnTo>
                      <a:pt x="15" y="48"/>
                    </a:lnTo>
                    <a:lnTo>
                      <a:pt x="16" y="47"/>
                    </a:lnTo>
                    <a:lnTo>
                      <a:pt x="17" y="47"/>
                    </a:lnTo>
                    <a:lnTo>
                      <a:pt x="18" y="46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033463" y="6524625"/>
                <a:ext cx="42862" cy="92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24" y="3"/>
                  </a:cxn>
                  <a:cxn ang="0">
                    <a:pos x="21" y="3"/>
                  </a:cxn>
                  <a:cxn ang="0">
                    <a:pos x="19" y="4"/>
                  </a:cxn>
                  <a:cxn ang="0">
                    <a:pos x="18" y="4"/>
                  </a:cxn>
                  <a:cxn ang="0">
                    <a:pos x="17" y="5"/>
                  </a:cxn>
                  <a:cxn ang="0">
                    <a:pos x="17" y="6"/>
                  </a:cxn>
                  <a:cxn ang="0">
                    <a:pos x="17" y="45"/>
                  </a:cxn>
                  <a:cxn ang="0">
                    <a:pos x="17" y="47"/>
                  </a:cxn>
                  <a:cxn ang="0">
                    <a:pos x="18" y="47"/>
                  </a:cxn>
                  <a:cxn ang="0">
                    <a:pos x="19" y="48"/>
                  </a:cxn>
                  <a:cxn ang="0">
                    <a:pos x="21" y="48"/>
                  </a:cxn>
                  <a:cxn ang="0">
                    <a:pos x="24" y="48"/>
                  </a:cxn>
                  <a:cxn ang="0">
                    <a:pos x="24" y="51"/>
                  </a:cxn>
                  <a:cxn ang="0">
                    <a:pos x="0" y="51"/>
                  </a:cxn>
                  <a:cxn ang="0">
                    <a:pos x="0" y="48"/>
                  </a:cxn>
                  <a:cxn ang="0">
                    <a:pos x="3" y="48"/>
                  </a:cxn>
                  <a:cxn ang="0">
                    <a:pos x="5" y="48"/>
                  </a:cxn>
                  <a:cxn ang="0">
                    <a:pos x="6" y="47"/>
                  </a:cxn>
                  <a:cxn ang="0">
                    <a:pos x="6" y="47"/>
                  </a:cxn>
                  <a:cxn ang="0">
                    <a:pos x="7" y="45"/>
                  </a:cxn>
                  <a:cxn ang="0">
                    <a:pos x="7" y="6"/>
                  </a:cxn>
                  <a:cxn ang="0">
                    <a:pos x="6" y="5"/>
                  </a:cxn>
                  <a:cxn ang="0">
                    <a:pos x="6" y="4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51">
                    <a:moveTo>
                      <a:pt x="0" y="0"/>
                    </a:move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1" y="48"/>
                    </a:lnTo>
                    <a:lnTo>
                      <a:pt x="24" y="48"/>
                    </a:lnTo>
                    <a:lnTo>
                      <a:pt x="24" y="51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3" y="48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7"/>
                    </a:lnTo>
                    <a:lnTo>
                      <a:pt x="7" y="45"/>
                    </a:lnTo>
                    <a:lnTo>
                      <a:pt x="7" y="6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5"/>
              <p:cNvSpPr>
                <a:spLocks noEditPoints="1"/>
              </p:cNvSpPr>
              <p:nvPr userDrawn="1"/>
            </p:nvSpPr>
            <p:spPr bwMode="auto">
              <a:xfrm>
                <a:off x="655638" y="6523038"/>
                <a:ext cx="88900" cy="95250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16" y="7"/>
                  </a:cxn>
                  <a:cxn ang="0">
                    <a:pos x="13" y="11"/>
                  </a:cxn>
                  <a:cxn ang="0">
                    <a:pos x="12" y="18"/>
                  </a:cxn>
                  <a:cxn ang="0">
                    <a:pos x="12" y="31"/>
                  </a:cxn>
                  <a:cxn ang="0">
                    <a:pos x="13" y="38"/>
                  </a:cxn>
                  <a:cxn ang="0">
                    <a:pos x="15" y="44"/>
                  </a:cxn>
                  <a:cxn ang="0">
                    <a:pos x="19" y="48"/>
                  </a:cxn>
                  <a:cxn ang="0">
                    <a:pos x="25" y="50"/>
                  </a:cxn>
                  <a:cxn ang="0">
                    <a:pos x="31" y="48"/>
                  </a:cxn>
                  <a:cxn ang="0">
                    <a:pos x="35" y="44"/>
                  </a:cxn>
                  <a:cxn ang="0">
                    <a:pos x="37" y="38"/>
                  </a:cxn>
                  <a:cxn ang="0">
                    <a:pos x="38" y="31"/>
                  </a:cxn>
                  <a:cxn ang="0">
                    <a:pos x="38" y="18"/>
                  </a:cxn>
                  <a:cxn ang="0">
                    <a:pos x="36" y="11"/>
                  </a:cxn>
                  <a:cxn ang="0">
                    <a:pos x="33" y="7"/>
                  </a:cxn>
                  <a:cxn ang="0">
                    <a:pos x="28" y="4"/>
                  </a:cxn>
                  <a:cxn ang="0">
                    <a:pos x="25" y="0"/>
                  </a:cxn>
                  <a:cxn ang="0">
                    <a:pos x="35" y="2"/>
                  </a:cxn>
                  <a:cxn ang="0">
                    <a:pos x="42" y="5"/>
                  </a:cxn>
                  <a:cxn ang="0">
                    <a:pos x="47" y="12"/>
                  </a:cxn>
                  <a:cxn ang="0">
                    <a:pos x="49" y="21"/>
                  </a:cxn>
                  <a:cxn ang="0">
                    <a:pos x="49" y="32"/>
                  </a:cxn>
                  <a:cxn ang="0">
                    <a:pos x="47" y="41"/>
                  </a:cxn>
                  <a:cxn ang="0">
                    <a:pos x="42" y="48"/>
                  </a:cxn>
                  <a:cxn ang="0">
                    <a:pos x="35" y="51"/>
                  </a:cxn>
                  <a:cxn ang="0">
                    <a:pos x="25" y="53"/>
                  </a:cxn>
                  <a:cxn ang="0">
                    <a:pos x="15" y="51"/>
                  </a:cxn>
                  <a:cxn ang="0">
                    <a:pos x="7" y="48"/>
                  </a:cxn>
                  <a:cxn ang="0">
                    <a:pos x="3" y="41"/>
                  </a:cxn>
                  <a:cxn ang="0">
                    <a:pos x="0" y="32"/>
                  </a:cxn>
                  <a:cxn ang="0">
                    <a:pos x="0" y="21"/>
                  </a:cxn>
                  <a:cxn ang="0">
                    <a:pos x="3" y="12"/>
                  </a:cxn>
                  <a:cxn ang="0">
                    <a:pos x="7" y="5"/>
                  </a:cxn>
                  <a:cxn ang="0">
                    <a:pos x="15" y="2"/>
                  </a:cxn>
                  <a:cxn ang="0">
                    <a:pos x="25" y="0"/>
                  </a:cxn>
                </a:cxnLst>
                <a:rect l="0" t="0" r="r" b="b"/>
                <a:pathLst>
                  <a:path w="49" h="53">
                    <a:moveTo>
                      <a:pt x="25" y="4"/>
                    </a:moveTo>
                    <a:lnTo>
                      <a:pt x="21" y="4"/>
                    </a:lnTo>
                    <a:lnTo>
                      <a:pt x="19" y="5"/>
                    </a:lnTo>
                    <a:lnTo>
                      <a:pt x="16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3" y="15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31"/>
                    </a:lnTo>
                    <a:lnTo>
                      <a:pt x="12" y="35"/>
                    </a:lnTo>
                    <a:lnTo>
                      <a:pt x="13" y="38"/>
                    </a:lnTo>
                    <a:lnTo>
                      <a:pt x="13" y="42"/>
                    </a:lnTo>
                    <a:lnTo>
                      <a:pt x="15" y="44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25" y="50"/>
                    </a:lnTo>
                    <a:lnTo>
                      <a:pt x="28" y="49"/>
                    </a:lnTo>
                    <a:lnTo>
                      <a:pt x="31" y="48"/>
                    </a:lnTo>
                    <a:lnTo>
                      <a:pt x="33" y="46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7" y="38"/>
                    </a:lnTo>
                    <a:lnTo>
                      <a:pt x="38" y="35"/>
                    </a:lnTo>
                    <a:lnTo>
                      <a:pt x="38" y="31"/>
                    </a:lnTo>
                    <a:lnTo>
                      <a:pt x="38" y="22"/>
                    </a:lnTo>
                    <a:lnTo>
                      <a:pt x="38" y="18"/>
                    </a:lnTo>
                    <a:lnTo>
                      <a:pt x="37" y="15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28" y="4"/>
                    </a:lnTo>
                    <a:lnTo>
                      <a:pt x="25" y="4"/>
                    </a:lnTo>
                    <a:close/>
                    <a:moveTo>
                      <a:pt x="25" y="0"/>
                    </a:moveTo>
                    <a:lnTo>
                      <a:pt x="30" y="1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8" y="16"/>
                    </a:lnTo>
                    <a:lnTo>
                      <a:pt x="49" y="21"/>
                    </a:lnTo>
                    <a:lnTo>
                      <a:pt x="49" y="27"/>
                    </a:lnTo>
                    <a:lnTo>
                      <a:pt x="49" y="32"/>
                    </a:lnTo>
                    <a:lnTo>
                      <a:pt x="48" y="37"/>
                    </a:lnTo>
                    <a:lnTo>
                      <a:pt x="47" y="41"/>
                    </a:lnTo>
                    <a:lnTo>
                      <a:pt x="45" y="45"/>
                    </a:lnTo>
                    <a:lnTo>
                      <a:pt x="42" y="48"/>
                    </a:lnTo>
                    <a:lnTo>
                      <a:pt x="39" y="50"/>
                    </a:lnTo>
                    <a:lnTo>
                      <a:pt x="35" y="51"/>
                    </a:lnTo>
                    <a:lnTo>
                      <a:pt x="30" y="52"/>
                    </a:lnTo>
                    <a:lnTo>
                      <a:pt x="25" y="53"/>
                    </a:lnTo>
                    <a:lnTo>
                      <a:pt x="19" y="52"/>
                    </a:lnTo>
                    <a:lnTo>
                      <a:pt x="15" y="51"/>
                    </a:lnTo>
                    <a:lnTo>
                      <a:pt x="11" y="50"/>
                    </a:lnTo>
                    <a:lnTo>
                      <a:pt x="7" y="48"/>
                    </a:lnTo>
                    <a:lnTo>
                      <a:pt x="5" y="45"/>
                    </a:lnTo>
                    <a:lnTo>
                      <a:pt x="3" y="41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2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2" name="Rectangle 31"/>
            <p:cNvSpPr/>
            <p:nvPr userDrawn="1"/>
          </p:nvSpPr>
          <p:spPr>
            <a:xfrm>
              <a:off x="35718" y="6664325"/>
              <a:ext cx="1238250" cy="19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40" i="0" dirty="0">
                  <a:latin typeface="+mn-lt"/>
                </a:rPr>
                <a:t>Local Touch – Global Reach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med" advClick="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4019"/>
          </a:solidFill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Tx/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Tx/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Ruby Training:</a:t>
            </a:r>
            <a:br>
              <a:rPr lang="en-US" sz="3600" smtClean="0"/>
            </a:br>
            <a:r>
              <a:rPr lang="en-US" sz="3600" smtClean="0"/>
              <a:t>Strings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87938"/>
            <a:ext cx="6005512" cy="1107996"/>
          </a:xfrm>
        </p:spPr>
        <p:txBody>
          <a:bodyPr/>
          <a:lstStyle/>
          <a:p>
            <a:r>
              <a:rPr lang="en-US" sz="1800" dirty="0" smtClean="0">
                <a:solidFill>
                  <a:srgbClr val="0070C0"/>
                </a:solidFill>
              </a:rPr>
              <a:t>Matthew Eakin, Manager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Managed Testing Practice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Sogeti</a:t>
            </a:r>
            <a:r>
              <a:rPr lang="en-US" sz="1800" smtClean="0">
                <a:solidFill>
                  <a:srgbClr val="0070C0"/>
                </a:solidFill>
              </a:rPr>
              <a:t>, USA</a:t>
            </a:r>
          </a:p>
          <a:p>
            <a:r>
              <a:rPr lang="en-US" sz="1800" smtClean="0">
                <a:solidFill>
                  <a:srgbClr val="0070C0"/>
                </a:solidFill>
              </a:rPr>
              <a:t>Matthew.Eakin@us.sogeti.com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Escape Characters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5539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Ruby has numerous escape (non-printable) characters available using backslash notation</a:t>
            </a:r>
          </a:p>
        </p:txBody>
      </p:sp>
      <p:graphicFrame>
        <p:nvGraphicFramePr>
          <p:cNvPr id="155740" name="Group 92"/>
          <p:cNvGraphicFramePr>
            <a:graphicFrameLocks noGrp="1"/>
          </p:cNvGraphicFramePr>
          <p:nvPr/>
        </p:nvGraphicFramePr>
        <p:xfrm>
          <a:off x="1089025" y="2076450"/>
          <a:ext cx="7620000" cy="4236720"/>
        </p:xfrm>
        <a:graphic>
          <a:graphicData uri="http://schemas.openxmlformats.org/drawingml/2006/table">
            <a:tbl>
              <a:tblPr/>
              <a:tblGrid>
                <a:gridCol w="1030288"/>
                <a:gridCol w="1114425"/>
                <a:gridCol w="547528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Backslash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Hexadecimal</a:t>
                      </a:r>
                      <a:b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Bell or alert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Backspace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Control-x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\C-x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Control-x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0x1b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Escape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Formfeed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\M-\C-x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Meta-Control-x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Newline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\nnn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Octal notation, where n is in the range 0.7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Carriage return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Space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0x0b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Vertical tab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 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\xnn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Hexadecimal notation, where n is in the range 0.9,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a.f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 or A.F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Referencing 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4075"/>
            <a:ext cx="8124825" cy="51244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Ruby allows you to reference any part of a string using the following syntax:</a:t>
            </a:r>
          </a:p>
          <a:p>
            <a:r>
              <a:rPr lang="en-US" sz="1800" b="0" smtClean="0"/>
              <a:t>	</a:t>
            </a:r>
            <a:r>
              <a:rPr lang="en-US" sz="1800" smtClean="0"/>
              <a:t>str[fixnum] </a:t>
            </a:r>
            <a:r>
              <a:rPr lang="en-US" sz="1800" b="0" smtClean="0"/>
              <a:t>– returns the character at fixnum</a:t>
            </a:r>
          </a:p>
          <a:p>
            <a:r>
              <a:rPr lang="en-US" sz="1800" b="0" smtClean="0"/>
              <a:t>	</a:t>
            </a:r>
            <a:r>
              <a:rPr lang="en-US" sz="1800" smtClean="0"/>
              <a:t>str[fixnum1, fixnum2]</a:t>
            </a:r>
            <a:r>
              <a:rPr lang="en-US" sz="1800" b="0" smtClean="0"/>
              <a:t> – returns a sub-string starting at fixnum1 and ending fixnum2 characters later</a:t>
            </a:r>
          </a:p>
          <a:p>
            <a:pPr lvl="1">
              <a:buFont typeface="Arial" charset="0"/>
              <a:buNone/>
            </a:pPr>
            <a:endParaRPr lang="en-US" sz="1000" smtClean="0"/>
          </a:p>
          <a:p>
            <a:pPr lvl="1">
              <a:buFont typeface="Arial" charset="0"/>
              <a:buNone/>
            </a:pPr>
            <a:r>
              <a:rPr lang="en-US" sz="1800" smtClean="0"/>
              <a:t>Ruby has another method for referencing strings, the slice function</a:t>
            </a:r>
          </a:p>
          <a:p>
            <a:pPr lvl="1">
              <a:buNone/>
            </a:pPr>
            <a:r>
              <a:rPr lang="en-US" sz="1800" b="1" smtClean="0"/>
              <a:t>	str.slice(fixnum1, fixnum2)</a:t>
            </a:r>
            <a:r>
              <a:rPr lang="en-US" sz="1800" smtClean="0"/>
              <a:t> – returns a sub-string starting at fixnum1 and ending fixnum2 characters later</a:t>
            </a:r>
          </a:p>
          <a:p>
            <a:endParaRPr lang="en-US" sz="1000" smtClean="0"/>
          </a:p>
          <a:p>
            <a:r>
              <a:rPr lang="en-US" sz="2000" smtClean="0"/>
              <a:t>Code Example:		     Will get you this output: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string4 = “This is my test string”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string4[3]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string4[3,6]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string4.slice(3, 6)</a:t>
            </a:r>
          </a:p>
          <a:p>
            <a:endParaRPr lang="en-US" sz="180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0" y="4291013"/>
            <a:ext cx="4019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>
            <a:off x="1866900" y="4800601"/>
            <a:ext cx="2971800" cy="5619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028825" y="5124451"/>
            <a:ext cx="2800350" cy="40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438400" y="5467351"/>
            <a:ext cx="2381250" cy="2285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pPr algn="ctr"/>
            <a:r>
              <a:rPr lang="en-US" smtClean="0"/>
              <a:t>Other commonly used String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57554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downcase </a:t>
            </a:r>
            <a:r>
              <a:rPr lang="en-US" sz="1800" b="0" smtClean="0"/>
              <a:t>– returns a copy of string with all uppercase letters replaced with lowercase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str.downcase – will turn “ALL CAPS” string into “all caps”</a:t>
            </a:r>
          </a:p>
          <a:p>
            <a:endParaRPr lang="en-US" sz="1800" b="0" smtClean="0"/>
          </a:p>
          <a:p>
            <a:r>
              <a:rPr lang="en-US" sz="1800" smtClean="0"/>
              <a:t>upcase </a:t>
            </a:r>
            <a:r>
              <a:rPr lang="en-US" sz="1800" b="0" smtClean="0"/>
              <a:t>– returns a copy of string with all lowercase letters replaced with uppercase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str.upcase – will turn “all downs” string into “ALL DOWNS”</a:t>
            </a:r>
          </a:p>
          <a:p>
            <a:endParaRPr lang="en-US" sz="1800" b="0" smtClean="0"/>
          </a:p>
          <a:p>
            <a:r>
              <a:rPr lang="en-US" sz="1800" b="0" smtClean="0"/>
              <a:t>Ruby provides a way to strip out leading and/or training white spaces with the </a:t>
            </a:r>
            <a:r>
              <a:rPr lang="en-US" sz="1800" smtClean="0"/>
              <a:t>lstrip, rstrip and strip</a:t>
            </a:r>
            <a:r>
              <a:rPr lang="en-US" sz="1800" b="0" smtClean="0"/>
              <a:t> commands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  str.lstrip – will turn “       white spaces” string into “white spaces”</a:t>
            </a:r>
          </a:p>
          <a:p>
            <a:pPr marL="342900" lvl="1" indent="-342900">
              <a:buClr>
                <a:schemeClr val="accent2"/>
              </a:buClr>
              <a:buNone/>
            </a:pPr>
            <a:r>
              <a:rPr lang="en-US" sz="1800" smtClean="0"/>
              <a:t>	str.rstrip – will turn “white spaces      ” string into “white spaces”</a:t>
            </a:r>
          </a:p>
          <a:p>
            <a:pPr marL="342900" lvl="1" indent="-342900">
              <a:buClr>
                <a:schemeClr val="accent2"/>
              </a:buClr>
              <a:buNone/>
            </a:pPr>
            <a:r>
              <a:rPr lang="en-US" sz="1800" smtClean="0"/>
              <a:t>	str.strip – will turn “       white spaces        ” string into “white spaces”</a:t>
            </a:r>
          </a:p>
          <a:p>
            <a:endParaRPr lang="en-US" sz="2000" b="0" smtClean="0"/>
          </a:p>
          <a:p>
            <a:endParaRPr lang="en-US" sz="2000" b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More commonly used String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120775"/>
            <a:ext cx="8124825" cy="3277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length</a:t>
            </a:r>
            <a:r>
              <a:rPr lang="en-US" sz="1800" b="0" smtClean="0"/>
              <a:t> – asks the question: what is the length of the string?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str.length   #returns an integer of the length of the string</a:t>
            </a:r>
          </a:p>
          <a:p>
            <a:endParaRPr lang="en-US" sz="2000" b="0" smtClean="0"/>
          </a:p>
          <a:p>
            <a:r>
              <a:rPr lang="en-US" sz="1800" smtClean="0"/>
              <a:t>empty? </a:t>
            </a:r>
            <a:r>
              <a:rPr lang="en-US" sz="1800" b="0" smtClean="0"/>
              <a:t>– asks the question: is the string empty?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str.empty?   #returns true or false if string is empty</a:t>
            </a:r>
          </a:p>
          <a:p>
            <a:endParaRPr lang="en-US" sz="2000" b="0" smtClean="0"/>
          </a:p>
          <a:p>
            <a:r>
              <a:rPr lang="en-US" sz="1800" smtClean="0"/>
              <a:t>eql?(other string)</a:t>
            </a:r>
            <a:r>
              <a:rPr lang="en-US" sz="1800" b="0" smtClean="0"/>
              <a:t> – asks the question: is this string equal to another string?</a:t>
            </a:r>
          </a:p>
          <a:p>
            <a:pPr lvl="1">
              <a:buFont typeface="Arial" charset="0"/>
              <a:buNone/>
            </a:pPr>
            <a:r>
              <a:rPr lang="en-US" sz="1800" smtClean="0"/>
              <a:t>	str1.eql?(str2)   #returns true or false if the strings are equal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4834" y="1281113"/>
            <a:ext cx="463483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Wrap-Up Exercise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854075"/>
            <a:ext cx="8124825" cy="42319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Write this Code and run it:		     Will get you this output: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string5 = "THIS IS ALL UPPERCASE"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string5.downcase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string4.upcase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string6 = "     these are white spaces      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"|#{string6.lstrip}|"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"|#{string6.rstrip}|"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"|#{string6.strip}|"</a:t>
            </a:r>
          </a:p>
          <a:p>
            <a:pPr lvl="1">
              <a:buFont typeface="Arial" charset="0"/>
              <a:buNone/>
            </a:pPr>
            <a:endParaRPr lang="en-US" sz="1400" smtClean="0"/>
          </a:p>
          <a:p>
            <a:pPr lvl="1">
              <a:buFont typeface="Arial" charset="0"/>
              <a:buNone/>
            </a:pPr>
            <a:r>
              <a:rPr lang="en-US" sz="1400" smtClean="0"/>
              <a:t>puts string6.length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string6.empty?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string6.eql?(string5)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486025" y="1733551"/>
            <a:ext cx="2781300" cy="47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266950" y="1990725"/>
            <a:ext cx="3000375" cy="762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486025" y="2228850"/>
            <a:ext cx="2800350" cy="8001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505075" y="2438400"/>
            <a:ext cx="2762250" cy="9334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66975" y="2657475"/>
            <a:ext cx="2800350" cy="1009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181225" y="2895600"/>
            <a:ext cx="3067050" cy="14097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2247900" y="3124200"/>
            <a:ext cx="2981325" cy="1504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2657475" y="3333750"/>
            <a:ext cx="2571750" cy="15906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592138" y="3405188"/>
            <a:ext cx="7772400" cy="11969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0" y="851774"/>
            <a:ext cx="8675688" cy="3339376"/>
          </a:xfrm>
        </p:spPr>
        <p:txBody>
          <a:bodyPr/>
          <a:lstStyle/>
          <a:p>
            <a:r>
              <a:rPr lang="en-US" sz="1800" smtClean="0"/>
              <a:t>Creating the Strings Project</a:t>
            </a:r>
          </a:p>
          <a:p>
            <a:r>
              <a:rPr lang="en-US" sz="1800" smtClean="0"/>
              <a:t>Creating the strings.rb File</a:t>
            </a:r>
          </a:p>
          <a:p>
            <a:r>
              <a:rPr lang="en-US" sz="1800" smtClean="0"/>
              <a:t>Strings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What is a string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Expression substitution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Escape (non-printable) characters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Referencing Strings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Removing white spaces from Strings</a:t>
            </a:r>
          </a:p>
          <a:p>
            <a:pPr lvl="1">
              <a:buClr>
                <a:srgbClr val="6B5E4F"/>
              </a:buClr>
              <a:buFont typeface="Arial" charset="0"/>
              <a:buChar char="–"/>
            </a:pPr>
            <a:r>
              <a:rPr lang="en-US" smtClean="0"/>
              <a:t>Other fun String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Strings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49" y="1185149"/>
            <a:ext cx="6889751" cy="2986801"/>
          </a:xfrm>
        </p:spPr>
        <p:txBody>
          <a:bodyPr>
            <a:noAutofit/>
          </a:bodyPr>
          <a:lstStyle/>
          <a:p>
            <a:r>
              <a:rPr lang="en-US" sz="1800" smtClean="0"/>
              <a:t>To create a new Project in RubyMine:</a:t>
            </a:r>
          </a:p>
          <a:p>
            <a:pPr lvl="1"/>
            <a:r>
              <a:rPr lang="en-US" sz="1800" smtClean="0"/>
              <a:t>Select File -&gt; New Project…</a:t>
            </a:r>
          </a:p>
          <a:p>
            <a:pPr lvl="1"/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Project name = Strings</a:t>
            </a:r>
          </a:p>
          <a:p>
            <a:pPr lvl="1"/>
            <a:r>
              <a:rPr lang="en-US" sz="1800" smtClean="0"/>
              <a:t>Location – use the default value</a:t>
            </a:r>
          </a:p>
          <a:p>
            <a:pPr lvl="1"/>
            <a:r>
              <a:rPr lang="en-US" sz="1800" smtClean="0"/>
              <a:t>Project Type = Empty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463" y="1993900"/>
            <a:ext cx="54578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Strings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49" y="1185149"/>
            <a:ext cx="6889751" cy="2986801"/>
          </a:xfrm>
        </p:spPr>
        <p:txBody>
          <a:bodyPr>
            <a:noAutofit/>
          </a:bodyPr>
          <a:lstStyle/>
          <a:p>
            <a:r>
              <a:rPr lang="en-US" sz="1800" smtClean="0"/>
              <a:t>To create a new File in RubyMine:</a:t>
            </a:r>
          </a:p>
          <a:p>
            <a:pPr lvl="1"/>
            <a:r>
              <a:rPr lang="en-US" sz="1800" smtClean="0"/>
              <a:t>Right-click where you want to put the file</a:t>
            </a:r>
          </a:p>
          <a:p>
            <a:pPr lvl="1"/>
            <a:r>
              <a:rPr lang="en-US" sz="1800" smtClean="0"/>
              <a:t>Select New -&gt; File</a:t>
            </a:r>
          </a:p>
          <a:p>
            <a:pPr lvl="1"/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File name  = strings.rb</a:t>
            </a:r>
          </a:p>
          <a:p>
            <a:pPr lvl="2"/>
            <a:r>
              <a:rPr lang="en-US" smtClean="0"/>
              <a:t>The .rb extention is very important as it tells the system the file is a Ruby file</a:t>
            </a:r>
          </a:p>
          <a:p>
            <a:endParaRPr lang="en-US" sz="1800" smtClean="0"/>
          </a:p>
          <a:p>
            <a:r>
              <a:rPr lang="en-US" sz="1800" smtClean="0"/>
              <a:t>Should end up with…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400800"/>
            <a:ext cx="1168579" cy="25556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6188" y="2460625"/>
            <a:ext cx="40671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8" y="5510213"/>
            <a:ext cx="57435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39995264"/>
      </p:ext>
    </p:extLst>
  </p:cSld>
  <p:clrMapOvr>
    <a:masterClrMapping/>
  </p:clrMapOvr>
  <p:transition spd="med" advClick="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019175"/>
            <a:ext cx="8124825" cy="51552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smtClean="0"/>
              <a:t>Definition:</a:t>
            </a:r>
            <a:r>
              <a:rPr lang="en-US" sz="1800" b="0" smtClean="0"/>
              <a:t> Strings are a way to represent text in Ruby</a:t>
            </a:r>
          </a:p>
          <a:p>
            <a:r>
              <a:rPr lang="en-US" sz="1800" b="0" smtClean="0"/>
              <a:t>Simple strings can be written 2 ways:</a:t>
            </a:r>
          </a:p>
          <a:p>
            <a:pPr lvl="1">
              <a:buClr>
                <a:srgbClr val="AF2626"/>
              </a:buClr>
            </a:pPr>
            <a:r>
              <a:rPr lang="en-US" sz="1800" smtClean="0"/>
              <a:t>With a single tic: ‘This is a string’</a:t>
            </a:r>
          </a:p>
          <a:p>
            <a:pPr lvl="1">
              <a:buClr>
                <a:srgbClr val="AF2626"/>
              </a:buClr>
            </a:pPr>
            <a:r>
              <a:rPr lang="en-US" sz="1800" smtClean="0"/>
              <a:t>Or with the double tic: “This is also a string”</a:t>
            </a:r>
          </a:p>
          <a:p>
            <a:pPr lvl="1">
              <a:buClr>
                <a:srgbClr val="AF2626"/>
              </a:buClr>
            </a:pPr>
            <a:r>
              <a:rPr lang="en-US" sz="1800" smtClean="0"/>
              <a:t>You definitely need a tic: This is not a string</a:t>
            </a:r>
          </a:p>
          <a:p>
            <a:pPr lvl="1"/>
            <a:endParaRPr lang="en-US" sz="2000" smtClean="0"/>
          </a:p>
          <a:p>
            <a:r>
              <a:rPr lang="en-US" sz="2000" smtClean="0"/>
              <a:t>Write this code: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string1 = ‘This is a string’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string2 = “This is also a string”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string3 = This is not a string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puts string1</a:t>
            </a:r>
          </a:p>
          <a:p>
            <a:pPr lvl="1">
              <a:buFont typeface="Arial" charset="0"/>
              <a:buNone/>
            </a:pPr>
            <a:r>
              <a:rPr lang="en-US" sz="2000" smtClean="0"/>
              <a:t>puts string2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8163" y="3571874"/>
            <a:ext cx="4437831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8" y="3133724"/>
            <a:ext cx="773105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0138" y="1047750"/>
            <a:ext cx="2943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Your first RubyMine error indicator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28600" y="962025"/>
            <a:ext cx="4190999" cy="24314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RubyMine lets you know what is going on:</a:t>
            </a:r>
          </a:p>
          <a:p>
            <a:pPr lvl="1"/>
            <a:r>
              <a:rPr lang="en-US" sz="1800" smtClean="0"/>
              <a:t>The single tic text turns blue</a:t>
            </a:r>
          </a:p>
          <a:p>
            <a:pPr lvl="1"/>
            <a:r>
              <a:rPr lang="en-US" sz="1800" smtClean="0"/>
              <a:t>The double tic text turns green</a:t>
            </a:r>
          </a:p>
          <a:p>
            <a:pPr lvl="1"/>
            <a:r>
              <a:rPr lang="en-US" sz="1800" smtClean="0"/>
              <a:t>You have an error and RubyMine is not shy about letting you know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333750" y="1447800"/>
            <a:ext cx="2571750" cy="4095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590925" y="1590675"/>
            <a:ext cx="2305050" cy="704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076450" y="3086100"/>
            <a:ext cx="1381126" cy="3524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3181350" y="3095625"/>
            <a:ext cx="257175" cy="12382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457575" y="3095625"/>
            <a:ext cx="4524375" cy="7048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Your first code fix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19126" y="1009651"/>
            <a:ext cx="3543299" cy="15696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Fixing this code is simple:</a:t>
            </a:r>
          </a:p>
          <a:p>
            <a:pPr lvl="1"/>
            <a:r>
              <a:rPr lang="en-US" sz="1800" smtClean="0"/>
              <a:t>Comment out the entire line</a:t>
            </a:r>
          </a:p>
          <a:p>
            <a:pPr lvl="1">
              <a:buNone/>
            </a:pPr>
            <a:r>
              <a:rPr lang="en-US" sz="1800" smtClean="0"/>
              <a:t>			or</a:t>
            </a:r>
          </a:p>
          <a:p>
            <a:pPr lvl="1"/>
            <a:r>
              <a:rPr lang="en-US" sz="1800" smtClean="0"/>
              <a:t>Double tic the entire line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1588" y="1438275"/>
            <a:ext cx="3100387" cy="11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571500" y="2762250"/>
            <a:ext cx="8372475" cy="7386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000" smtClean="0"/>
              <a:t>Now Run the file</a:t>
            </a:r>
          </a:p>
          <a:p>
            <a:pPr lvl="1"/>
            <a:r>
              <a:rPr lang="en-US" sz="1800" smtClean="0"/>
              <a:t>You should get the following output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6838" y="3543300"/>
            <a:ext cx="5360699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Working with “\” in strings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89050"/>
            <a:ext cx="8124825" cy="44627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Ruby enables you to handle apostrophes in a string by using the “\”</a:t>
            </a:r>
          </a:p>
          <a:p>
            <a:pPr lvl="2">
              <a:buClr>
                <a:srgbClr val="AF2626"/>
              </a:buClr>
              <a:buNone/>
            </a:pPr>
            <a:r>
              <a:rPr lang="en-US" smtClean="0"/>
              <a:t>‘I can\’t write this string without the backslash’</a:t>
            </a:r>
          </a:p>
          <a:p>
            <a:endParaRPr lang="en-US" sz="2000" smtClean="0"/>
          </a:p>
          <a:p>
            <a:r>
              <a:rPr lang="en-US" sz="1800" b="0" smtClean="0"/>
              <a:t>If you need to include a “\” in a string, all you need to do is “\\”</a:t>
            </a:r>
          </a:p>
          <a:p>
            <a:pPr lvl="2">
              <a:buClr>
                <a:srgbClr val="AF2626"/>
              </a:buClr>
              <a:buNone/>
            </a:pPr>
            <a:r>
              <a:rPr lang="en-US" smtClean="0"/>
              <a:t>‘This string ends with a single backslash \\’</a:t>
            </a:r>
          </a:p>
          <a:p>
            <a:pPr lvl="2">
              <a:buClr>
                <a:srgbClr val="AF2626"/>
              </a:buClr>
              <a:buNone/>
            </a:pPr>
            <a:r>
              <a:rPr lang="en-US" smtClean="0"/>
              <a:t>‘This string ends with a double backslash \\\\’</a:t>
            </a:r>
          </a:p>
          <a:p>
            <a:endParaRPr lang="en-US" sz="2000" smtClean="0"/>
          </a:p>
          <a:p>
            <a:r>
              <a:rPr lang="en-US" sz="2000" smtClean="0"/>
              <a:t>Write and Run this code		Output should look like this:</a:t>
            </a:r>
          </a:p>
          <a:p>
            <a:r>
              <a:rPr lang="en-US" sz="1400" b="0" smtClean="0"/>
              <a:t>puts 'I can\'t write this string without the backslash'</a:t>
            </a:r>
          </a:p>
          <a:p>
            <a:r>
              <a:rPr lang="en-US" sz="1400" b="0" smtClean="0"/>
              <a:t>puts 'This string ends with a single backslash \\'</a:t>
            </a:r>
          </a:p>
          <a:p>
            <a:r>
              <a:rPr lang="en-US" sz="1400" b="0" smtClean="0"/>
              <a:t>puts 'This string ends with a double backslash \\\\'</a:t>
            </a:r>
          </a:p>
          <a:p>
            <a:endParaRPr lang="en-US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6788" y="4362450"/>
            <a:ext cx="4048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27038" y="350838"/>
            <a:ext cx="8274050" cy="460375"/>
          </a:xfrm>
        </p:spPr>
        <p:txBody>
          <a:bodyPr/>
          <a:lstStyle/>
          <a:p>
            <a:r>
              <a:rPr lang="en-US" smtClean="0"/>
              <a:t>Expression Substitution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85800" y="1289050"/>
            <a:ext cx="8124825" cy="40010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800" b="0" smtClean="0"/>
              <a:t>Ruby enables you to embed any Ruby expression into a string</a:t>
            </a:r>
          </a:p>
          <a:p>
            <a:pPr lvl="1">
              <a:buClr>
                <a:srgbClr val="AF2626"/>
              </a:buClr>
            </a:pPr>
            <a:r>
              <a:rPr lang="en-US" sz="1800" smtClean="0"/>
              <a:t>Use the following symbols: #{}</a:t>
            </a:r>
          </a:p>
          <a:p>
            <a:pPr lvl="1">
              <a:buClr>
                <a:srgbClr val="AF2626"/>
              </a:buClr>
            </a:pPr>
            <a:r>
              <a:rPr lang="en-US" sz="1800" smtClean="0"/>
              <a:t>You must use “, you cannot use ‘</a:t>
            </a:r>
          </a:p>
          <a:p>
            <a:endParaRPr lang="en-US" sz="2000" smtClean="0"/>
          </a:p>
          <a:p>
            <a:r>
              <a:rPr lang="en-US" sz="2000" smtClean="0"/>
              <a:t>Code Example:		     Will get you this output: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a, b, c = 1, 2, 3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“The value of a is #{a}”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“The sum of a + b is #{a + b}”</a:t>
            </a:r>
          </a:p>
          <a:p>
            <a:pPr lvl="1">
              <a:buFont typeface="Arial" charset="0"/>
              <a:buNone/>
            </a:pPr>
            <a:r>
              <a:rPr lang="en-US" sz="1400" smtClean="0"/>
              <a:t>puts “The average was #{(a + b + c)/3}”</a:t>
            </a:r>
          </a:p>
          <a:p>
            <a:pPr lvl="1">
              <a:buFont typeface="Arial" charset="0"/>
              <a:buNone/>
            </a:pPr>
            <a:endParaRPr lang="en-US" sz="1400" smtClean="0">
              <a:solidFill>
                <a:srgbClr val="00FF00"/>
              </a:solidFill>
            </a:endParaRPr>
          </a:p>
          <a:p>
            <a:pPr lvl="1">
              <a:buFont typeface="Arial" charset="0"/>
              <a:buNone/>
            </a:pPr>
            <a:endParaRPr lang="en-US" sz="1400" smtClean="0">
              <a:solidFill>
                <a:srgbClr val="00FF00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025" y="3390900"/>
            <a:ext cx="411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NA_Template">
  <a:themeElements>
    <a:clrScheme name="Capgemini_NA_Template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Capgemini_N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NA_Template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NA_Template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C00000"/>
      </a:dk2>
      <a:lt2>
        <a:srgbClr val="FDC89D"/>
      </a:lt2>
      <a:accent1>
        <a:srgbClr val="F2771A"/>
      </a:accent1>
      <a:accent2>
        <a:srgbClr val="B7A28B"/>
      </a:accent2>
      <a:accent3>
        <a:srgbClr val="FFFFFF"/>
      </a:accent3>
      <a:accent4>
        <a:srgbClr val="000000"/>
      </a:accent4>
      <a:accent5>
        <a:srgbClr val="FFC000"/>
      </a:accent5>
      <a:accent6>
        <a:srgbClr val="B7A28B"/>
      </a:accent6>
      <a:hlink>
        <a:srgbClr val="C00000"/>
      </a:hlink>
      <a:folHlink>
        <a:srgbClr val="C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algn="ctr" eaLnBrk="0" hangingPunct="0">
          <a:lnSpc>
            <a:spcPct val="85000"/>
          </a:lnSpc>
          <a:defRPr sz="12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8EF2449AF9F4498D324FB6AD56B7A" ma:contentTypeVersion="1" ma:contentTypeDescription="Create a new document." ma:contentTypeScope="" ma:versionID="565edb2c42220b4871901a7070809f69">
  <xsd:schema xmlns:xsd="http://www.w3.org/2001/XMLSchema" xmlns:p="http://schemas.microsoft.com/office/2006/metadata/properties" targetNamespace="http://schemas.microsoft.com/office/2006/metadata/properties" ma:root="true" ma:fieldsID="5e49a7e21c380f19f73599f1bbe7ed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FB8F066-735E-48D3-9405-E9C24D41A820}"/>
</file>

<file path=customXml/itemProps2.xml><?xml version="1.0" encoding="utf-8"?>
<ds:datastoreItem xmlns:ds="http://schemas.openxmlformats.org/officeDocument/2006/customXml" ds:itemID="{C94B1D40-82FB-49D0-906E-CAFE554974A4}"/>
</file>

<file path=customXml/itemProps3.xml><?xml version="1.0" encoding="utf-8"?>
<ds:datastoreItem xmlns:ds="http://schemas.openxmlformats.org/officeDocument/2006/customXml" ds:itemID="{E6999B6D-DC0D-4ADA-87BE-A1ECEB9D9244}"/>
</file>

<file path=docProps/app.xml><?xml version="1.0" encoding="utf-8"?>
<Properties xmlns="http://schemas.openxmlformats.org/officeDocument/2006/extended-properties" xmlns:vt="http://schemas.openxmlformats.org/officeDocument/2006/docPropsVTypes">
  <TotalTime>24526</TotalTime>
  <Words>720</Words>
  <Application>Microsoft Office PowerPoint</Application>
  <PresentationFormat>On-screen Show (4:3)</PresentationFormat>
  <Paragraphs>189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Capgemini_NA_Template</vt:lpstr>
      <vt:lpstr>1_Default Design</vt:lpstr>
      <vt:lpstr>Ruby Training: Strings</vt:lpstr>
      <vt:lpstr>Course Agenda</vt:lpstr>
      <vt:lpstr>Creating the Strings Project</vt:lpstr>
      <vt:lpstr>Creating the Strings File</vt:lpstr>
      <vt:lpstr>Strings</vt:lpstr>
      <vt:lpstr>Your first RubyMine error indicator</vt:lpstr>
      <vt:lpstr>Your first code fix</vt:lpstr>
      <vt:lpstr>Working with “\” in strings</vt:lpstr>
      <vt:lpstr>Expression Substitution</vt:lpstr>
      <vt:lpstr>Escape Characters</vt:lpstr>
      <vt:lpstr>Referencing Strings</vt:lpstr>
      <vt:lpstr>Other commonly used String methods</vt:lpstr>
      <vt:lpstr>More commonly used String methods</vt:lpstr>
      <vt:lpstr>Wrap-Up Exercise</vt:lpstr>
      <vt:lpstr>Thank you</vt:lpstr>
    </vt:vector>
  </TitlesOfParts>
  <Company>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Sogeti PowerPoint Template</dc:title>
  <dc:creator>Registered User</dc:creator>
  <cp:lastModifiedBy>meakin</cp:lastModifiedBy>
  <cp:revision>1575</cp:revision>
  <dcterms:created xsi:type="dcterms:W3CDTF">2009-09-29T13:00:13Z</dcterms:created>
  <dcterms:modified xsi:type="dcterms:W3CDTF">2012-07-23T15:19:45Z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geti USA">
    <vt:lpwstr>Template</vt:lpwstr>
  </property>
</Properties>
</file>