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b1735aef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b1735aef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b1735aef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b1735aef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b1735aef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b1735aef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05699ddd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05699ddd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05699dd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05699dd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05699ddd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05699ddd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05699ddd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05699ddd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05699ddd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05699ddd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05699ddd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05699ddd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jfjlaros/demultiplex" TargetMode="External"/><Relationship Id="rId4" Type="http://schemas.openxmlformats.org/officeDocument/2006/relationships/hyperlink" Target="https://github.com/johrollin/demultiplexing/tree/mai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3400"/>
            <a:ext cx="8520600" cy="100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Demultiplexing overview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875" y="1254775"/>
            <a:ext cx="6067650" cy="340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211975" y="160325"/>
            <a:ext cx="8520600" cy="43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</a:rPr>
              <a:t>Problems</a:t>
            </a:r>
            <a:r>
              <a:rPr lang="fr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Primers are not found at reads extremity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mutation/sequencing error on primer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Multiple primer 00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rgbClr val="FF0000"/>
                </a:solidFill>
              </a:rPr>
              <a:t>Cropped reads</a:t>
            </a:r>
            <a:r>
              <a:rPr lang="fr">
                <a:solidFill>
                  <a:schemeClr val="dk1"/>
                </a:solidFill>
              </a:rPr>
              <a:t> (14-mers missing)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rgbClr val="FF0000"/>
                </a:solidFill>
              </a:rPr>
              <a:t>Primer from different mid on same reads pair</a:t>
            </a:r>
            <a:r>
              <a:rPr lang="fr">
                <a:solidFill>
                  <a:schemeClr val="dk1"/>
                </a:solidFill>
              </a:rPr>
              <a:t> (hybrid reads pair)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1" name="Google Shape;61;p14"/>
          <p:cNvGrpSpPr/>
          <p:nvPr/>
        </p:nvGrpSpPr>
        <p:grpSpPr>
          <a:xfrm>
            <a:off x="4753612" y="1259763"/>
            <a:ext cx="3473375" cy="537351"/>
            <a:chOff x="5036937" y="1059163"/>
            <a:chExt cx="3473375" cy="537351"/>
          </a:xfrm>
        </p:grpSpPr>
        <p:pic>
          <p:nvPicPr>
            <p:cNvPr id="62" name="Google Shape;62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36937" y="1059163"/>
              <a:ext cx="3473375" cy="4646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3" name="Google Shape;63;p14"/>
            <p:cNvCxnSpPr/>
            <p:nvPr/>
          </p:nvCxnSpPr>
          <p:spPr>
            <a:xfrm rot="10800000">
              <a:off x="6905619" y="1317814"/>
              <a:ext cx="52800" cy="278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4" name="Google Shape;64;p14"/>
          <p:cNvSpPr txBox="1"/>
          <p:nvPr/>
        </p:nvSpPr>
        <p:spPr>
          <a:xfrm>
            <a:off x="3109025" y="4657000"/>
            <a:ext cx="553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solidFill>
                  <a:schemeClr val="dk1"/>
                </a:solidFill>
              </a:rPr>
              <a:t>a lot of </a:t>
            </a:r>
            <a:r>
              <a:rPr lang="fr">
                <a:solidFill>
                  <a:schemeClr val="dk1"/>
                </a:solidFill>
              </a:rPr>
              <a:t>intra library cross-talk / few cross library contamination</a:t>
            </a:r>
            <a:endParaRPr sz="100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2700" y="3026700"/>
            <a:ext cx="4583325" cy="4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3595" y="2077282"/>
            <a:ext cx="4007800" cy="493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" name="Google Shape;67;p14"/>
          <p:cNvGrpSpPr/>
          <p:nvPr/>
        </p:nvGrpSpPr>
        <p:grpSpPr>
          <a:xfrm>
            <a:off x="4932088" y="103313"/>
            <a:ext cx="3800475" cy="876300"/>
            <a:chOff x="4753588" y="67638"/>
            <a:chExt cx="3800475" cy="876300"/>
          </a:xfrm>
        </p:grpSpPr>
        <p:pic>
          <p:nvPicPr>
            <p:cNvPr id="68" name="Google Shape;68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753588" y="67638"/>
              <a:ext cx="3800475" cy="876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9" name="Google Shape;69;p14"/>
            <p:cNvCxnSpPr/>
            <p:nvPr/>
          </p:nvCxnSpPr>
          <p:spPr>
            <a:xfrm rot="10800000">
              <a:off x="6446464" y="527207"/>
              <a:ext cx="192300" cy="409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211975" y="160325"/>
            <a:ext cx="9144000" cy="48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50">
                <a:solidFill>
                  <a:schemeClr val="dk1"/>
                </a:solidFill>
              </a:rPr>
              <a:t>Diagnostic method:</a:t>
            </a:r>
            <a:endParaRPr sz="2250">
              <a:solidFill>
                <a:schemeClr val="dk1"/>
              </a:solidFill>
            </a:endParaRPr>
          </a:p>
          <a:p>
            <a:pPr indent="-37147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fr" sz="2250">
                <a:solidFill>
                  <a:schemeClr val="dk1"/>
                </a:solidFill>
              </a:rPr>
              <a:t>Adapt code of standart demultipexing tool (</a:t>
            </a:r>
            <a:r>
              <a:rPr lang="fr" sz="2250" u="sng">
                <a:solidFill>
                  <a:schemeClr val="hlink"/>
                </a:solidFill>
                <a:hlinkClick r:id="rId3"/>
              </a:rPr>
              <a:t>https://github.com/jfjlaros/demultiplex</a:t>
            </a:r>
            <a:r>
              <a:rPr lang="fr" sz="2250">
                <a:solidFill>
                  <a:schemeClr val="dk1"/>
                </a:solidFill>
              </a:rPr>
              <a:t>)</a:t>
            </a:r>
            <a:endParaRPr sz="225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</a:endParaRPr>
          </a:p>
          <a:p>
            <a:pPr indent="-37147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fr" sz="2250">
                <a:solidFill>
                  <a:schemeClr val="dk1"/>
                </a:solidFill>
              </a:rPr>
              <a:t>For each barcode, check R1 AND R2 for presence. (New code: </a:t>
            </a:r>
            <a:r>
              <a:rPr lang="fr" sz="2250" u="sng">
                <a:solidFill>
                  <a:schemeClr val="hlink"/>
                </a:solidFill>
                <a:hlinkClick r:id="rId4"/>
              </a:rPr>
              <a:t>https://github.com/johrollin/demultiplexing/tree/main</a:t>
            </a:r>
            <a:r>
              <a:rPr lang="fr" sz="2250">
                <a:solidFill>
                  <a:schemeClr val="dk1"/>
                </a:solidFill>
              </a:rPr>
              <a:t>)</a:t>
            </a:r>
            <a:endParaRPr sz="225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</a:endParaRPr>
          </a:p>
          <a:p>
            <a:pPr indent="-37147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fr" sz="2250">
                <a:solidFill>
                  <a:schemeClr val="dk1"/>
                </a:solidFill>
              </a:rPr>
              <a:t>Count and classified reads in each category: </a:t>
            </a:r>
            <a:endParaRPr sz="2250">
              <a:solidFill>
                <a:schemeClr val="dk1"/>
              </a:solidFill>
            </a:endParaRPr>
          </a:p>
          <a:p>
            <a:pPr indent="-3365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fr" sz="1700">
                <a:solidFill>
                  <a:schemeClr val="dk1"/>
                </a:solidFill>
              </a:rPr>
              <a:t>No tag (nb reads with no tag in the pair)</a:t>
            </a:r>
            <a:endParaRPr sz="1700">
              <a:solidFill>
                <a:schemeClr val="dk1"/>
              </a:solidFill>
            </a:endParaRPr>
          </a:p>
          <a:p>
            <a:pPr indent="-3365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fr" sz="1700">
                <a:solidFill>
                  <a:schemeClr val="dk1"/>
                </a:solidFill>
              </a:rPr>
              <a:t>One tag (nb reads with one tag on the two paired reads)</a:t>
            </a:r>
            <a:endParaRPr sz="1700">
              <a:solidFill>
                <a:schemeClr val="dk1"/>
              </a:solidFill>
            </a:endParaRPr>
          </a:p>
          <a:p>
            <a:pPr indent="-3365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fr" sz="1700">
                <a:solidFill>
                  <a:schemeClr val="dk1"/>
                </a:solidFill>
              </a:rPr>
              <a:t>Both same tag (nb reads with same tag for both read of the pair)</a:t>
            </a:r>
            <a:endParaRPr sz="1700">
              <a:solidFill>
                <a:schemeClr val="dk1"/>
              </a:solidFill>
            </a:endParaRPr>
          </a:p>
          <a:p>
            <a:pPr indent="-3365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fr" sz="1700">
                <a:solidFill>
                  <a:schemeClr val="dk1"/>
                </a:solidFill>
              </a:rPr>
              <a:t>Both different tag (nb reads with different tag for each read of the pair)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64650" y="129600"/>
            <a:ext cx="39249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600">
                <a:solidFill>
                  <a:schemeClr val="dk1"/>
                </a:solidFill>
              </a:rPr>
              <a:t>Demultiplexeur </a:t>
            </a:r>
            <a:r>
              <a:rPr lang="fr" sz="9600">
                <a:solidFill>
                  <a:schemeClr val="dk1"/>
                </a:solidFill>
              </a:rPr>
              <a:t> method:</a:t>
            </a:r>
            <a:endParaRPr sz="9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2094050" y="1119625"/>
            <a:ext cx="1816800" cy="114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Library x: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Char char="●"/>
            </a:pPr>
            <a:r>
              <a:rPr lang="fr">
                <a:solidFill>
                  <a:srgbClr val="6AA84F"/>
                </a:solidFill>
              </a:rPr>
              <a:t>Mid </a:t>
            </a:r>
            <a:r>
              <a:rPr lang="fr">
                <a:solidFill>
                  <a:srgbClr val="6AA84F"/>
                </a:solidFill>
              </a:rPr>
              <a:t>1</a:t>
            </a:r>
            <a:endParaRPr>
              <a:solidFill>
                <a:srgbClr val="6AA84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400"/>
              <a:buChar char="●"/>
            </a:pPr>
            <a:r>
              <a:rPr lang="fr">
                <a:solidFill>
                  <a:srgbClr val="6D9EEB"/>
                </a:solidFill>
              </a:rPr>
              <a:t>Mid </a:t>
            </a:r>
            <a:r>
              <a:rPr lang="fr">
                <a:solidFill>
                  <a:srgbClr val="6D9EEB"/>
                </a:solidFill>
              </a:rPr>
              <a:t>2</a:t>
            </a:r>
            <a:endParaRPr>
              <a:solidFill>
                <a:srgbClr val="6D9EEB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400"/>
              <a:buChar char="●"/>
            </a:pPr>
            <a:r>
              <a:rPr lang="fr">
                <a:solidFill>
                  <a:srgbClr val="A64D79"/>
                </a:solidFill>
              </a:rPr>
              <a:t>Mid </a:t>
            </a:r>
            <a:r>
              <a:rPr lang="fr">
                <a:solidFill>
                  <a:srgbClr val="A64D79"/>
                </a:solidFill>
              </a:rPr>
              <a:t>3</a:t>
            </a:r>
            <a:endParaRPr>
              <a:solidFill>
                <a:srgbClr val="A64D79"/>
              </a:solidFill>
            </a:endParaRPr>
          </a:p>
        </p:txBody>
      </p:sp>
      <p:cxnSp>
        <p:nvCxnSpPr>
          <p:cNvPr id="81" name="Google Shape;81;p16"/>
          <p:cNvCxnSpPr/>
          <p:nvPr/>
        </p:nvCxnSpPr>
        <p:spPr>
          <a:xfrm flipH="1">
            <a:off x="1534550" y="2197350"/>
            <a:ext cx="711900" cy="8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6"/>
          <p:cNvCxnSpPr>
            <a:stCxn id="80" idx="2"/>
          </p:cNvCxnSpPr>
          <p:nvPr/>
        </p:nvCxnSpPr>
        <p:spPr>
          <a:xfrm flipH="1">
            <a:off x="2842850" y="2261425"/>
            <a:ext cx="159600" cy="10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6"/>
          <p:cNvSpPr/>
          <p:nvPr/>
        </p:nvSpPr>
        <p:spPr>
          <a:xfrm>
            <a:off x="115600" y="3056550"/>
            <a:ext cx="1725900" cy="114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Library x Unknown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</a:rPr>
              <a:t>reads with no tag in the pair</a:t>
            </a:r>
            <a:endParaRPr sz="1200"/>
          </a:p>
        </p:txBody>
      </p:sp>
      <p:sp>
        <p:nvSpPr>
          <p:cNvPr id="84" name="Google Shape;84;p16"/>
          <p:cNvSpPr txBox="1"/>
          <p:nvPr/>
        </p:nvSpPr>
        <p:spPr>
          <a:xfrm>
            <a:off x="1104800" y="2348550"/>
            <a:ext cx="933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</a:rPr>
              <a:t>No tag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2246450" y="3203675"/>
            <a:ext cx="1816800" cy="114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Library x Hybrid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</a:rPr>
              <a:t>reads with different tag for each read of the pair</a:t>
            </a:r>
            <a:endParaRPr sz="1200"/>
          </a:p>
        </p:txBody>
      </p:sp>
      <p:sp>
        <p:nvSpPr>
          <p:cNvPr id="86" name="Google Shape;86;p16"/>
          <p:cNvSpPr txBox="1"/>
          <p:nvPr/>
        </p:nvSpPr>
        <p:spPr>
          <a:xfrm>
            <a:off x="2246450" y="2471250"/>
            <a:ext cx="203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</a:rPr>
              <a:t>Both different tag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074950" y="360825"/>
            <a:ext cx="1271700" cy="859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Sample 1</a:t>
            </a:r>
            <a:endParaRPr sz="1200"/>
          </a:p>
        </p:txBody>
      </p:sp>
      <p:sp>
        <p:nvSpPr>
          <p:cNvPr id="88" name="Google Shape;88;p16"/>
          <p:cNvSpPr/>
          <p:nvPr/>
        </p:nvSpPr>
        <p:spPr>
          <a:xfrm>
            <a:off x="5074950" y="1714150"/>
            <a:ext cx="1271700" cy="859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Sample 2</a:t>
            </a:r>
            <a:endParaRPr sz="1200"/>
          </a:p>
        </p:txBody>
      </p:sp>
      <p:sp>
        <p:nvSpPr>
          <p:cNvPr id="89" name="Google Shape;89;p16"/>
          <p:cNvSpPr/>
          <p:nvPr/>
        </p:nvSpPr>
        <p:spPr>
          <a:xfrm>
            <a:off x="5074950" y="3067475"/>
            <a:ext cx="1271700" cy="8592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Sample 3</a:t>
            </a:r>
            <a:endParaRPr sz="1200"/>
          </a:p>
        </p:txBody>
      </p:sp>
      <p:cxnSp>
        <p:nvCxnSpPr>
          <p:cNvPr id="90" name="Google Shape;90;p16"/>
          <p:cNvCxnSpPr>
            <a:stCxn id="80" idx="3"/>
            <a:endCxn id="89" idx="1"/>
          </p:cNvCxnSpPr>
          <p:nvPr/>
        </p:nvCxnSpPr>
        <p:spPr>
          <a:xfrm>
            <a:off x="3910850" y="1690525"/>
            <a:ext cx="1164000" cy="180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6"/>
          <p:cNvCxnSpPr>
            <a:stCxn id="80" idx="3"/>
            <a:endCxn id="88" idx="1"/>
          </p:cNvCxnSpPr>
          <p:nvPr/>
        </p:nvCxnSpPr>
        <p:spPr>
          <a:xfrm>
            <a:off x="3910850" y="1690525"/>
            <a:ext cx="116400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6"/>
          <p:cNvCxnSpPr>
            <a:stCxn id="80" idx="3"/>
            <a:endCxn id="87" idx="1"/>
          </p:cNvCxnSpPr>
          <p:nvPr/>
        </p:nvCxnSpPr>
        <p:spPr>
          <a:xfrm flipH="1" rot="10800000">
            <a:off x="3910850" y="790525"/>
            <a:ext cx="1164000" cy="9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6"/>
          <p:cNvCxnSpPr>
            <a:stCxn id="87" idx="3"/>
            <a:endCxn id="94" idx="1"/>
          </p:cNvCxnSpPr>
          <p:nvPr/>
        </p:nvCxnSpPr>
        <p:spPr>
          <a:xfrm flipH="1" rot="10800000">
            <a:off x="6346650" y="294525"/>
            <a:ext cx="658200" cy="4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6"/>
          <p:cNvSpPr/>
          <p:nvPr/>
        </p:nvSpPr>
        <p:spPr>
          <a:xfrm>
            <a:off x="7004775" y="-2700"/>
            <a:ext cx="933000" cy="5946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</a:rPr>
              <a:t>One </a:t>
            </a:r>
            <a:endParaRPr sz="1200"/>
          </a:p>
        </p:txBody>
      </p:sp>
      <p:sp>
        <p:nvSpPr>
          <p:cNvPr id="95" name="Google Shape;95;p16"/>
          <p:cNvSpPr/>
          <p:nvPr/>
        </p:nvSpPr>
        <p:spPr>
          <a:xfrm>
            <a:off x="7004775" y="724200"/>
            <a:ext cx="933000" cy="5946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</a:rPr>
              <a:t>Same</a:t>
            </a:r>
            <a:endParaRPr sz="1200"/>
          </a:p>
        </p:txBody>
      </p:sp>
      <p:sp>
        <p:nvSpPr>
          <p:cNvPr id="96" name="Google Shape;96;p16"/>
          <p:cNvSpPr/>
          <p:nvPr/>
        </p:nvSpPr>
        <p:spPr>
          <a:xfrm>
            <a:off x="7004775" y="1549225"/>
            <a:ext cx="933000" cy="594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</a:rPr>
              <a:t>One </a:t>
            </a:r>
            <a:endParaRPr sz="1200"/>
          </a:p>
        </p:txBody>
      </p:sp>
      <p:sp>
        <p:nvSpPr>
          <p:cNvPr id="97" name="Google Shape;97;p16"/>
          <p:cNvSpPr/>
          <p:nvPr/>
        </p:nvSpPr>
        <p:spPr>
          <a:xfrm>
            <a:off x="7004775" y="2274450"/>
            <a:ext cx="933000" cy="594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solidFill>
                  <a:schemeClr val="dk1"/>
                </a:solidFill>
              </a:rPr>
              <a:t>Same</a:t>
            </a:r>
            <a:endParaRPr sz="1200"/>
          </a:p>
        </p:txBody>
      </p:sp>
      <p:sp>
        <p:nvSpPr>
          <p:cNvPr id="98" name="Google Shape;98;p16"/>
          <p:cNvSpPr/>
          <p:nvPr/>
        </p:nvSpPr>
        <p:spPr>
          <a:xfrm>
            <a:off x="7004775" y="3101150"/>
            <a:ext cx="933000" cy="5946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</a:rPr>
              <a:t>One </a:t>
            </a:r>
            <a:endParaRPr sz="1200"/>
          </a:p>
        </p:txBody>
      </p:sp>
      <p:sp>
        <p:nvSpPr>
          <p:cNvPr id="99" name="Google Shape;99;p16"/>
          <p:cNvSpPr/>
          <p:nvPr/>
        </p:nvSpPr>
        <p:spPr>
          <a:xfrm>
            <a:off x="7004775" y="3824700"/>
            <a:ext cx="933000" cy="5946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solidFill>
                  <a:schemeClr val="dk1"/>
                </a:solidFill>
              </a:rPr>
              <a:t>Same</a:t>
            </a:r>
            <a:endParaRPr sz="1200"/>
          </a:p>
        </p:txBody>
      </p:sp>
      <p:cxnSp>
        <p:nvCxnSpPr>
          <p:cNvPr id="100" name="Google Shape;100;p16"/>
          <p:cNvCxnSpPr>
            <a:stCxn id="87" idx="3"/>
            <a:endCxn id="95" idx="1"/>
          </p:cNvCxnSpPr>
          <p:nvPr/>
        </p:nvCxnSpPr>
        <p:spPr>
          <a:xfrm>
            <a:off x="6346650" y="790425"/>
            <a:ext cx="658200" cy="23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6"/>
          <p:cNvCxnSpPr>
            <a:stCxn id="88" idx="3"/>
            <a:endCxn id="96" idx="1"/>
          </p:cNvCxnSpPr>
          <p:nvPr/>
        </p:nvCxnSpPr>
        <p:spPr>
          <a:xfrm flipH="1" rot="10800000">
            <a:off x="6346650" y="1846450"/>
            <a:ext cx="658200" cy="2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6"/>
          <p:cNvCxnSpPr>
            <a:stCxn id="88" idx="3"/>
            <a:endCxn id="97" idx="1"/>
          </p:cNvCxnSpPr>
          <p:nvPr/>
        </p:nvCxnSpPr>
        <p:spPr>
          <a:xfrm>
            <a:off x="6346650" y="2143750"/>
            <a:ext cx="658200" cy="42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6"/>
          <p:cNvCxnSpPr>
            <a:stCxn id="89" idx="3"/>
            <a:endCxn id="98" idx="1"/>
          </p:cNvCxnSpPr>
          <p:nvPr/>
        </p:nvCxnSpPr>
        <p:spPr>
          <a:xfrm flipH="1" rot="10800000">
            <a:off x="6346650" y="3398375"/>
            <a:ext cx="658200" cy="9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6"/>
          <p:cNvCxnSpPr>
            <a:stCxn id="89" idx="3"/>
            <a:endCxn id="99" idx="1"/>
          </p:cNvCxnSpPr>
          <p:nvPr/>
        </p:nvCxnSpPr>
        <p:spPr>
          <a:xfrm>
            <a:off x="6346650" y="3497075"/>
            <a:ext cx="658200" cy="6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6"/>
          <p:cNvSpPr txBox="1"/>
          <p:nvPr/>
        </p:nvSpPr>
        <p:spPr>
          <a:xfrm>
            <a:off x="5617675" y="4026400"/>
            <a:ext cx="1816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</a:rPr>
              <a:t>same tag for both read of the pair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8138775" y="2701175"/>
            <a:ext cx="13257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</a:rPr>
              <a:t>one tag found on the two paired reads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64650" y="129600"/>
            <a:ext cx="39249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600">
                <a:solidFill>
                  <a:schemeClr val="dk1"/>
                </a:solidFill>
              </a:rPr>
              <a:t>Demultiplex results:</a:t>
            </a:r>
            <a:endParaRPr sz="9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6600"/>
            <a:ext cx="8582025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64650" y="129600"/>
            <a:ext cx="39249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600">
                <a:solidFill>
                  <a:schemeClr val="dk1"/>
                </a:solidFill>
              </a:rPr>
              <a:t>Producing contig</a:t>
            </a:r>
            <a:r>
              <a:rPr lang="fr" sz="9600">
                <a:solidFill>
                  <a:schemeClr val="dk1"/>
                </a:solidFill>
              </a:rPr>
              <a:t>:</a:t>
            </a:r>
            <a:endParaRPr sz="9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963" y="1828350"/>
            <a:ext cx="7915275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6263" y="420700"/>
            <a:ext cx="185737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64650" y="129600"/>
            <a:ext cx="46983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600">
                <a:solidFill>
                  <a:schemeClr val="dk1"/>
                </a:solidFill>
              </a:rPr>
              <a:t>Demultiplexing effect on</a:t>
            </a:r>
            <a:r>
              <a:rPr lang="fr" sz="9600">
                <a:solidFill>
                  <a:schemeClr val="dk1"/>
                </a:solidFill>
              </a:rPr>
              <a:t> contig:</a:t>
            </a:r>
            <a:endParaRPr sz="9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325" y="724190"/>
            <a:ext cx="8267326" cy="233181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438325" y="3267800"/>
            <a:ext cx="87057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</a:rPr>
              <a:t>More selected are the reads (fewer there is) less short contigs are produced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</a:rPr>
              <a:t>On the tested cases the all the virus present where detected (blast) in all case =&gt; but with less </a:t>
            </a:r>
            <a:r>
              <a:rPr lang="fr" sz="1700">
                <a:solidFill>
                  <a:schemeClr val="dk1"/>
                </a:solidFill>
              </a:rPr>
              <a:t>background</a:t>
            </a:r>
            <a:r>
              <a:rPr lang="fr" sz="1700">
                <a:solidFill>
                  <a:schemeClr val="dk1"/>
                </a:solidFill>
              </a:rPr>
              <a:t> noise with the “same” only reads.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</a:rPr>
              <a:t>The most complete contig are produced in the one+same scenario ( ! not enough case tested)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64650" y="129600"/>
            <a:ext cx="46983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600">
                <a:solidFill>
                  <a:schemeClr val="dk1"/>
                </a:solidFill>
              </a:rPr>
              <a:t>Read merging </a:t>
            </a:r>
            <a:r>
              <a:rPr lang="fr" sz="9600">
                <a:solidFill>
                  <a:schemeClr val="dk1"/>
                </a:solidFill>
              </a:rPr>
              <a:t>effect on contig:</a:t>
            </a:r>
            <a:endParaRPr sz="9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438325" y="3267800"/>
            <a:ext cx="8705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</a:rPr>
              <a:t>Merging the reads allow to obtain longer contigs.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6600"/>
            <a:ext cx="8543925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64650" y="129600"/>
            <a:ext cx="46983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600">
                <a:solidFill>
                  <a:schemeClr val="dk1"/>
                </a:solidFill>
              </a:rPr>
              <a:t>Assembly algo</a:t>
            </a:r>
            <a:r>
              <a:rPr lang="fr" sz="9600">
                <a:solidFill>
                  <a:schemeClr val="dk1"/>
                </a:solidFill>
              </a:rPr>
              <a:t> effect on contig:</a:t>
            </a:r>
            <a:endParaRPr sz="9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0" y="3010000"/>
            <a:ext cx="87057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</a:rPr>
              <a:t>viralRNAspades tend to obtain longer contig than RNAspades.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</a:rPr>
              <a:t>Viruses are still found with </a:t>
            </a:r>
            <a:r>
              <a:rPr lang="fr" sz="1700">
                <a:solidFill>
                  <a:schemeClr val="dk1"/>
                </a:solidFill>
              </a:rPr>
              <a:t>viralRNAspades  with less false positive (blast)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</a:rPr>
              <a:t>Not tested on satellite/viroid !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4200"/>
            <a:ext cx="8839201" cy="2116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