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2" r:id="rId10"/>
    <p:sldId id="273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kh\Downloads\Gant_Chart_S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720292794027195"/>
          <c:y val="0.1349612535027658"/>
          <c:w val="0.79092155823909516"/>
          <c:h val="0.8310684818468054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Sheet3!$D$2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b="1"/>
                      <a:t>05</a:t>
                    </a:r>
                    <a:r>
                      <a:rPr lang="ko-KR" altLang="en-US" b="1"/>
                      <a:t>월 </a:t>
                    </a:r>
                    <a:r>
                      <a:rPr lang="en-US" altLang="ko-KR" b="1"/>
                      <a:t>20</a:t>
                    </a:r>
                    <a:r>
                      <a:rPr lang="ko-KR" altLang="en-US" b="1"/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F18-4A05-ABDE-12C17FCFFF9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b="1"/>
                      <a:t>05</a:t>
                    </a:r>
                    <a:r>
                      <a:rPr lang="ko-KR" altLang="en-US" b="1"/>
                      <a:t>월 </a:t>
                    </a:r>
                    <a:r>
                      <a:rPr lang="en-US" altLang="ko-KR" b="1"/>
                      <a:t>20</a:t>
                    </a:r>
                    <a:r>
                      <a:rPr lang="ko-KR" altLang="en-US" b="1"/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F18-4A05-ABDE-12C17FCFFF9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20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F18-4A05-ABDE-12C17FCFFF9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20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F18-4A05-ABDE-12C17FCFFF9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21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EF18-4A05-ABDE-12C17FCFFF9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b="1"/>
                      <a:t>05</a:t>
                    </a:r>
                    <a:r>
                      <a:rPr lang="ko-KR" altLang="en-US" b="1"/>
                      <a:t>월 </a:t>
                    </a:r>
                    <a:r>
                      <a:rPr lang="en-US" altLang="ko-KR" b="1"/>
                      <a:t>23</a:t>
                    </a:r>
                    <a:r>
                      <a:rPr lang="ko-KR" altLang="en-US" b="1"/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EF18-4A05-ABDE-12C17FCFFF9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24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EF18-4A05-ABDE-12C17FCFFF9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EF18-4A05-ABDE-12C17FCFFF9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EF18-4A05-ABDE-12C17FCFFF9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26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EF18-4A05-ABDE-12C17FCFFF9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27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EF18-4A05-ABDE-12C17FCFFF9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27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EF18-4A05-ABDE-12C17FCFFF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Sheet3!$B$3:$C$14</c:f>
              <c:multiLvlStrCache>
                <c:ptCount val="12"/>
                <c:lvl>
                  <c:pt idx="0">
                    <c:v>역할분담</c:v>
                  </c:pt>
                  <c:pt idx="1">
                    <c:v>메인페이지</c:v>
                  </c:pt>
                  <c:pt idx="2">
                    <c:v>로그인</c:v>
                  </c:pt>
                  <c:pt idx="3">
                    <c:v>회원가입</c:v>
                  </c:pt>
                  <c:pt idx="4">
                    <c:v>지도구현</c:v>
                  </c:pt>
                  <c:pt idx="5">
                    <c:v>뉴스기사</c:v>
                  </c:pt>
                  <c:pt idx="6">
                    <c:v>즐겨찾기 기능</c:v>
                  </c:pt>
                  <c:pt idx="7">
                    <c:v>청약정보</c:v>
                  </c:pt>
                  <c:pt idx="8">
                    <c:v>대출정보 </c:v>
                  </c:pt>
                  <c:pt idx="9">
                    <c:v>최단경로 추출</c:v>
                  </c:pt>
                  <c:pt idx="10">
                    <c:v>보고서 제작</c:v>
                  </c:pt>
                  <c:pt idx="11">
                    <c:v>발표영상 제작</c:v>
                  </c:pt>
                </c:lvl>
                <c:lvl>
                  <c:pt idx="0">
                    <c:v>설계</c:v>
                  </c:pt>
                  <c:pt idx="1">
                    <c:v>개발</c:v>
                  </c:pt>
                  <c:pt idx="10">
                    <c:v>최종</c:v>
                  </c:pt>
                </c:lvl>
              </c:multiLvlStrCache>
            </c:multiLvlStrRef>
          </c:cat>
          <c:val>
            <c:numRef>
              <c:f>Sheet3!$D$3:$D$14</c:f>
              <c:numCache>
                <c:formatCode>m/d/yyyy</c:formatCode>
                <c:ptCount val="12"/>
                <c:pt idx="0">
                  <c:v>44336</c:v>
                </c:pt>
                <c:pt idx="1">
                  <c:v>44336</c:v>
                </c:pt>
                <c:pt idx="2">
                  <c:v>44336</c:v>
                </c:pt>
                <c:pt idx="3">
                  <c:v>44336</c:v>
                </c:pt>
                <c:pt idx="4">
                  <c:v>44337</c:v>
                </c:pt>
                <c:pt idx="5">
                  <c:v>44339</c:v>
                </c:pt>
                <c:pt idx="6">
                  <c:v>44340</c:v>
                </c:pt>
                <c:pt idx="7">
                  <c:v>44341</c:v>
                </c:pt>
                <c:pt idx="8">
                  <c:v>44341</c:v>
                </c:pt>
                <c:pt idx="9">
                  <c:v>44342</c:v>
                </c:pt>
                <c:pt idx="10">
                  <c:v>44343</c:v>
                </c:pt>
                <c:pt idx="11">
                  <c:v>44343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F18-4A05-ABDE-12C17FCFFF96}"/>
            </c:ext>
          </c:extLst>
        </c:ser>
        <c:ser>
          <c:idx val="1"/>
          <c:order val="1"/>
          <c:tx>
            <c:strRef>
              <c:f>Sheet3!$E$2</c:f>
              <c:strCache>
                <c:ptCount val="1"/>
                <c:pt idx="0">
                  <c:v>기 간</c:v>
                </c:pt>
              </c:strCache>
            </c:strRef>
          </c:tx>
          <c:spPr>
            <a:gradFill flip="none" rotWithShape="1">
              <a:gsLst>
                <a:gs pos="100000">
                  <a:srgbClr val="FFC000"/>
                </a:gs>
                <a:gs pos="0">
                  <a:srgbClr val="FFC000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162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spPr>
              <a:effectLst>
                <a:outerShdw blurRad="50800" dist="50800" dir="5400000" algn="ctr" rotWithShape="0">
                  <a:srgbClr val="000000">
                    <a:alpha val="73000"/>
                  </a:srgbClr>
                </a:outerShdw>
              </a:effectLst>
            </c:spPr>
            <c:txPr>
              <a:bodyPr/>
              <a:lstStyle/>
              <a:p>
                <a:pPr>
                  <a:defRPr b="1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Sheet3!$B$3:$C$14</c:f>
              <c:multiLvlStrCache>
                <c:ptCount val="12"/>
                <c:lvl>
                  <c:pt idx="0">
                    <c:v>역할분담</c:v>
                  </c:pt>
                  <c:pt idx="1">
                    <c:v>메인페이지</c:v>
                  </c:pt>
                  <c:pt idx="2">
                    <c:v>로그인</c:v>
                  </c:pt>
                  <c:pt idx="3">
                    <c:v>회원가입</c:v>
                  </c:pt>
                  <c:pt idx="4">
                    <c:v>지도구현</c:v>
                  </c:pt>
                  <c:pt idx="5">
                    <c:v>뉴스기사</c:v>
                  </c:pt>
                  <c:pt idx="6">
                    <c:v>즐겨찾기 기능</c:v>
                  </c:pt>
                  <c:pt idx="7">
                    <c:v>청약정보</c:v>
                  </c:pt>
                  <c:pt idx="8">
                    <c:v>대출정보 </c:v>
                  </c:pt>
                  <c:pt idx="9">
                    <c:v>최단경로 추출</c:v>
                  </c:pt>
                  <c:pt idx="10">
                    <c:v>보고서 제작</c:v>
                  </c:pt>
                  <c:pt idx="11">
                    <c:v>발표영상 제작</c:v>
                  </c:pt>
                </c:lvl>
                <c:lvl>
                  <c:pt idx="0">
                    <c:v>설계</c:v>
                  </c:pt>
                  <c:pt idx="1">
                    <c:v>개발</c:v>
                  </c:pt>
                  <c:pt idx="10">
                    <c:v>최종</c:v>
                  </c:pt>
                </c:lvl>
              </c:multiLvlStrCache>
            </c:multiLvlStrRef>
          </c:cat>
          <c:val>
            <c:numRef>
              <c:f>Sheet3!$E$3:$E$14</c:f>
              <c:numCache>
                <c:formatCode>General</c:formatCode>
                <c:ptCount val="12"/>
                <c:pt idx="0">
                  <c:v>1</c:v>
                </c:pt>
                <c:pt idx="1">
                  <c:v>6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F18-4A05-ABDE-12C17FCFFF96}"/>
            </c:ext>
          </c:extLst>
        </c:ser>
        <c:ser>
          <c:idx val="2"/>
          <c:order val="2"/>
          <c:tx>
            <c:strRef>
              <c:f>Sheet3!$F$2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21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E-EF18-4A05-ABDE-12C17FCFFF9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26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EF18-4A05-ABDE-12C17FCFFF9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21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0-EF18-4A05-ABDE-12C17FCFFF9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22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1-EF18-4A05-ABDE-12C17FCFFF9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2-EF18-4A05-ABDE-12C17FCFFF9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EF18-4A05-ABDE-12C17FCFFF9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26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4-EF18-4A05-ABDE-12C17FCFFF9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26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5-EF18-4A05-ABDE-12C17FCFFF9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26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6-EF18-4A05-ABDE-12C17FCFFF9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05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월 </a:t>
                    </a:r>
                    <a:r>
                      <a:rPr lang="en-US" altLang="ko-KR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27</a:t>
                    </a:r>
                    <a:r>
                      <a:rPr lang="ko-KR" altLang="en-US" sz="1000" b="1" i="0" u="none" strike="noStrike" kern="1200" baseline="0">
                        <a:solidFill>
                          <a:sysClr val="windowText" lastClr="000000"/>
                        </a:solidFill>
                      </a:rPr>
                      <a:t>일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7-EF18-4A05-ABDE-12C17FCFFF9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EF18-4A05-ABDE-12C17FCFFF9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EF18-4A05-ABDE-12C17FCFFF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/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Sheet3!$B$3:$C$14</c:f>
              <c:multiLvlStrCache>
                <c:ptCount val="12"/>
                <c:lvl>
                  <c:pt idx="0">
                    <c:v>역할분담</c:v>
                  </c:pt>
                  <c:pt idx="1">
                    <c:v>메인페이지</c:v>
                  </c:pt>
                  <c:pt idx="2">
                    <c:v>로그인</c:v>
                  </c:pt>
                  <c:pt idx="3">
                    <c:v>회원가입</c:v>
                  </c:pt>
                  <c:pt idx="4">
                    <c:v>지도구현</c:v>
                  </c:pt>
                  <c:pt idx="5">
                    <c:v>뉴스기사</c:v>
                  </c:pt>
                  <c:pt idx="6">
                    <c:v>즐겨찾기 기능</c:v>
                  </c:pt>
                  <c:pt idx="7">
                    <c:v>청약정보</c:v>
                  </c:pt>
                  <c:pt idx="8">
                    <c:v>대출정보 </c:v>
                  </c:pt>
                  <c:pt idx="9">
                    <c:v>최단경로 추출</c:v>
                  </c:pt>
                  <c:pt idx="10">
                    <c:v>보고서 제작</c:v>
                  </c:pt>
                  <c:pt idx="11">
                    <c:v>발표영상 제작</c:v>
                  </c:pt>
                </c:lvl>
                <c:lvl>
                  <c:pt idx="0">
                    <c:v>설계</c:v>
                  </c:pt>
                  <c:pt idx="1">
                    <c:v>개발</c:v>
                  </c:pt>
                  <c:pt idx="10">
                    <c:v>최종</c:v>
                  </c:pt>
                </c:lvl>
              </c:multiLvlStrCache>
            </c:multiLvlStrRef>
          </c:cat>
          <c:val>
            <c:numRef>
              <c:f>Sheet3!$F$3:$F$14</c:f>
              <c:numCache>
                <c:formatCode>m/d/yyyy</c:formatCode>
                <c:ptCount val="12"/>
                <c:pt idx="0">
                  <c:v>44336</c:v>
                </c:pt>
                <c:pt idx="1">
                  <c:v>44341</c:v>
                </c:pt>
                <c:pt idx="2">
                  <c:v>44336</c:v>
                </c:pt>
                <c:pt idx="3">
                  <c:v>44337</c:v>
                </c:pt>
                <c:pt idx="4">
                  <c:v>44340</c:v>
                </c:pt>
                <c:pt idx="5">
                  <c:v>44340</c:v>
                </c:pt>
                <c:pt idx="6">
                  <c:v>44341</c:v>
                </c:pt>
                <c:pt idx="7">
                  <c:v>44341</c:v>
                </c:pt>
                <c:pt idx="8">
                  <c:v>44341</c:v>
                </c:pt>
                <c:pt idx="9">
                  <c:v>44342</c:v>
                </c:pt>
                <c:pt idx="10">
                  <c:v>44343</c:v>
                </c:pt>
                <c:pt idx="11">
                  <c:v>44343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F18-4A05-ABDE-12C17FCFF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986560"/>
        <c:axId val="49697536"/>
      </c:barChart>
      <c:catAx>
        <c:axId val="49986560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49697536"/>
        <c:crosses val="autoZero"/>
        <c:auto val="1"/>
        <c:lblAlgn val="ctr"/>
        <c:lblOffset val="100"/>
        <c:noMultiLvlLbl val="0"/>
      </c:catAx>
      <c:valAx>
        <c:axId val="49697536"/>
        <c:scaling>
          <c:orientation val="minMax"/>
          <c:max val="44344"/>
          <c:min val="44335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49986560"/>
        <c:crosses val="autoZero"/>
        <c:crossBetween val="between"/>
      </c:valAx>
    </c:plotArea>
    <c:plotVisOnly val="1"/>
    <c:dispBlanksAs val="gap"/>
    <c:showDLblsOverMax val="0"/>
  </c:chart>
  <c:spPr>
    <a:ln>
      <a:solidFill>
        <a:srgbClr val="002060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햅삐하우스</a:t>
            </a:r>
            <a:endParaRPr lang="ko-KR" altLang="en-US" sz="4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42723" y="4723650"/>
            <a:ext cx="3306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광주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5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기 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4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반 박경현</a:t>
            </a:r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조현철</a:t>
            </a:r>
            <a:endParaRPr lang="en-US" altLang="ko-KR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(05-20 ~ 05-27)</a:t>
            </a:r>
            <a:endParaRPr lang="ko-KR" altLang="en-US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5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개발 후기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8617A-3FB2-45E0-9468-7B7AEF0F489D}"/>
              </a:ext>
            </a:extLst>
          </p:cNvPr>
          <p:cNvSpPr txBox="1"/>
          <p:nvPr/>
        </p:nvSpPr>
        <p:spPr>
          <a:xfrm>
            <a:off x="1009651" y="4484925"/>
            <a:ext cx="4808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프로젝트를 하면서 가장 어려웠던 점은 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“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정보 찾기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”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가 아닐까 생각합니다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비록 </a:t>
            </a:r>
            <a:r>
              <a:rPr lang="en-US" altLang="ko-KR" sz="1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OpenAPI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정보를 제공해준다고 해도 모든 정보를 제공해주는 것이 아니어서 여러 </a:t>
            </a:r>
            <a:r>
              <a:rPr lang="en-US" altLang="ko-KR" sz="1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OpenAPI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를 이용해 원하는 정보를 획득하거나 </a:t>
            </a:r>
            <a:r>
              <a:rPr lang="ko-KR" altLang="en-US" sz="1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크롤링을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통해서 정보를 얻어야만 했습니다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1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  <a:p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DB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에 저장이 되어있지 않는 정보다 </a:t>
            </a:r>
            <a:r>
              <a:rPr lang="ko-KR" altLang="en-US" sz="1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보니깐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구현하는데 많은 제약이 있었습니다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.(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전체 검색 등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..) 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다음에는 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CSV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파일로 다운받아서 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DB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에 넣고 프로젝트를 </a:t>
            </a:r>
            <a:r>
              <a:rPr lang="ko-KR" altLang="en-US" sz="1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진행해야겠습니다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….</a:t>
            </a:r>
          </a:p>
        </p:txBody>
      </p:sp>
      <p:sp>
        <p:nvSpPr>
          <p:cNvPr id="2" name="AutoShape 2" descr="qweas2881 profile image">
            <a:extLst>
              <a:ext uri="{FF2B5EF4-FFF2-40B4-BE49-F238E27FC236}">
                <a16:creationId xmlns:a16="http://schemas.microsoft.com/office/drawing/2014/main" id="{5A5F7390-6A19-4837-932D-62C27D832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453887"/>
            <a:ext cx="3127513" cy="312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1AA3DD-3021-4EC7-B358-BA906433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753" y="2279886"/>
            <a:ext cx="1607012" cy="14784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965406-CB08-4D65-9B18-6215BCE9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292" y="2147751"/>
            <a:ext cx="1607012" cy="15492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DEFF83-80D7-45A2-BCDA-D634D16A5B25}"/>
              </a:ext>
            </a:extLst>
          </p:cNvPr>
          <p:cNvSpPr txBox="1"/>
          <p:nvPr/>
        </p:nvSpPr>
        <p:spPr>
          <a:xfrm>
            <a:off x="2828924" y="38857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박경현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3747F-0877-4D73-9880-129ADD7BB8CB}"/>
              </a:ext>
            </a:extLst>
          </p:cNvPr>
          <p:cNvSpPr txBox="1"/>
          <p:nvPr/>
        </p:nvSpPr>
        <p:spPr>
          <a:xfrm>
            <a:off x="7943419" y="38857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조현철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173CA-4C13-49ED-AEE3-4019D7B27643}"/>
              </a:ext>
            </a:extLst>
          </p:cNvPr>
          <p:cNvSpPr txBox="1"/>
          <p:nvPr/>
        </p:nvSpPr>
        <p:spPr>
          <a:xfrm>
            <a:off x="6287724" y="4484925"/>
            <a:ext cx="4808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매번 프로젝트를 진행하면서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수업시간에 배운 것을 토대로 많은 것들을 적용시켜볼 수 있었습니다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물론 순탄한 프로젝트는 아니었습니다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항상 오류 투성이였고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실수의 연속이었습니다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그때마다 온갖 블로그를 찾아다녔고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교수님과 경현 </a:t>
            </a:r>
            <a:r>
              <a:rPr lang="ko-KR" altLang="en-US" sz="1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님에게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많은 도움을 받았습니다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뒤돌아 생각해보면 이번 프로젝트를 통해서 지도</a:t>
            </a:r>
            <a:r>
              <a:rPr lang="en-US" altLang="ko-KR" sz="1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api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크롤링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등등에 대해서 배웠고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, Vue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라는 </a:t>
            </a:r>
            <a:r>
              <a:rPr lang="ko-KR" altLang="en-US" sz="1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프론트엔드를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능숙하게 다룰 수 있는 기회가 되었던 거 같습니다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교수님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 경현 님 많은 가르침 정말 감사합니다</a:t>
            </a:r>
            <a:r>
              <a:rPr lang="en-US" altLang="ko-KR" sz="1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438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2320" y="3136612"/>
            <a:ext cx="30673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853426"/>
            <a:ext cx="209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30" panose="02030504000101010101" pitchFamily="18" charset="-127"/>
              </a:rPr>
              <a:t>Outline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00490" y="3060429"/>
            <a:ext cx="9200920" cy="773970"/>
            <a:chOff x="638174" y="3162860"/>
            <a:chExt cx="8027179" cy="773970"/>
          </a:xfrm>
        </p:grpSpPr>
        <p:sp>
          <p:nvSpPr>
            <p:cNvPr id="7" name="TextBox 6"/>
            <p:cNvSpPr txBox="1"/>
            <p:nvPr/>
          </p:nvSpPr>
          <p:spPr>
            <a:xfrm>
              <a:off x="638174" y="3167389"/>
              <a:ext cx="115107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10" panose="02030504000101010101" pitchFamily="18" charset="-127"/>
                </a:rPr>
                <a:t>1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/>
                </a:rPr>
                <a:t>기획 배경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/>
                </a:rPr>
                <a:t> 및 목표</a:t>
              </a:r>
              <a:endParaRPr lang="en-US" altLang="ko-KR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7" y="3167389"/>
              <a:ext cx="9984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2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추진 계획</a:t>
              </a:r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일정</a:t>
              </a:r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8" y="3167389"/>
              <a:ext cx="998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3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시장분석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549" y="3167389"/>
              <a:ext cx="998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4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개발 결과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14403" y="3162860"/>
              <a:ext cx="125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5 </a:t>
              </a:r>
              <a:r>
                <a:rPr lang="ko-KR" altLang="en-US" sz="12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단계</a:t>
              </a:r>
              <a:endPara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기대효과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1010A4-8CC9-45F6-92FC-F3B260A1751E}"/>
              </a:ext>
            </a:extLst>
          </p:cNvPr>
          <p:cNvSpPr txBox="1"/>
          <p:nvPr/>
        </p:nvSpPr>
        <p:spPr>
          <a:xfrm>
            <a:off x="10345106" y="3060429"/>
            <a:ext cx="1433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6 </a:t>
            </a:r>
            <a:r>
              <a:rPr lang="ko-KR" altLang="en-US" sz="12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단계</a:t>
            </a:r>
            <a:endParaRPr lang="en-US" altLang="ko-KR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 후기</a:t>
            </a:r>
            <a:endParaRPr lang="ko-KR" altLang="en-US" sz="11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기획 배경 및 목표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17865" y="4048549"/>
            <a:ext cx="538645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집 구매자의 대부분이 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대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!!</a:t>
            </a:r>
          </a:p>
          <a:p>
            <a:endParaRPr lang="en-US" altLang="ko-KR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집을 살 때는 자신의 돈과 </a:t>
            </a:r>
            <a:r>
              <a:rPr lang="ko-KR" altLang="en-US" sz="1400" dirty="0">
                <a:ln>
                  <a:solidFill>
                    <a:srgbClr val="FF0000">
                      <a:alpha val="50000"/>
                    </a:srgbClr>
                  </a:solidFill>
                </a:ln>
                <a:solidFill>
                  <a:srgbClr val="FF000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대출과 청약이 필수</a:t>
            </a:r>
            <a:endParaRPr lang="en-US" altLang="ko-KR" sz="1400" dirty="0">
              <a:ln>
                <a:solidFill>
                  <a:srgbClr val="FF0000">
                    <a:alpha val="50000"/>
                  </a:srgbClr>
                </a:solidFill>
              </a:ln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400" dirty="0">
              <a:ln>
                <a:solidFill>
                  <a:srgbClr val="FF0000">
                    <a:alpha val="50000"/>
                  </a:srgbClr>
                </a:solidFill>
              </a:ln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이런 사람들을 위해</a:t>
            </a:r>
            <a:endParaRPr lang="en-US" altLang="ko-KR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청약 정보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ko-KR" altLang="en-US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대출정보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를 한눈에 볼 수 있는 사이트를 만들자</a:t>
            </a:r>
            <a:endParaRPr lang="ko-KR" altLang="en-US" sz="1400" dirty="0">
              <a:ln>
                <a:solidFill>
                  <a:srgbClr val="FF0000">
                    <a:alpha val="50000"/>
                  </a:srgbClr>
                </a:solidFill>
              </a:ln>
              <a:solidFill>
                <a:srgbClr val="FF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030" name="Picture 6" descr="돈 빌려 집 사는 20~30대 늘고, 50대 이상은 감소 - 중앙일보">
            <a:extLst>
              <a:ext uri="{FF2B5EF4-FFF2-40B4-BE49-F238E27FC236}">
                <a16:creationId xmlns:a16="http://schemas.microsoft.com/office/drawing/2014/main" id="{9905D706-3B5F-43C4-A016-CF628A8A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802" y="393060"/>
            <a:ext cx="3684636" cy="33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서울신문] 집값 상승·전세난에…'엄빠찬스'로 20대 아파트 구매 증가">
            <a:extLst>
              <a:ext uri="{FF2B5EF4-FFF2-40B4-BE49-F238E27FC236}">
                <a16:creationId xmlns:a16="http://schemas.microsoft.com/office/drawing/2014/main" id="{795F9E3B-8ACC-4B31-8B61-0A14329C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8" y="1873880"/>
            <a:ext cx="3105230" cy="41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집은 못 주지만 청약점수는 주마&quot;… 청약통장 증여 알아보는 사람들 - 조선비즈">
            <a:extLst>
              <a:ext uri="{FF2B5EF4-FFF2-40B4-BE49-F238E27FC236}">
                <a16:creationId xmlns:a16="http://schemas.microsoft.com/office/drawing/2014/main" id="{32EE6428-E4D5-43A6-AB61-594A9797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30" y="1514476"/>
            <a:ext cx="2694547" cy="472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추진계획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43" name="차트 4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477204"/>
              </p:ext>
            </p:extLst>
          </p:nvPr>
        </p:nvGraphicFramePr>
        <p:xfrm>
          <a:off x="661044" y="1608327"/>
          <a:ext cx="10914730" cy="4858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168469-B0E4-4D9A-BA3C-B1BFCA93C8C6}"/>
              </a:ext>
            </a:extLst>
          </p:cNvPr>
          <p:cNvSpPr txBox="1"/>
          <p:nvPr/>
        </p:nvSpPr>
        <p:spPr>
          <a:xfrm>
            <a:off x="5488515" y="1202055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전체 일정</a:t>
            </a:r>
          </a:p>
        </p:txBody>
      </p:sp>
    </p:spTree>
    <p:extLst>
      <p:ext uri="{BB962C8B-B14F-4D97-AF65-F5344CB8AC3E}">
        <p14:creationId xmlns:p14="http://schemas.microsoft.com/office/powerpoint/2010/main" val="87011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추진계획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68469-B0E4-4D9A-BA3C-B1BFCA93C8C6}"/>
              </a:ext>
            </a:extLst>
          </p:cNvPr>
          <p:cNvSpPr txBox="1"/>
          <p:nvPr/>
        </p:nvSpPr>
        <p:spPr>
          <a:xfrm>
            <a:off x="5488515" y="1202055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팀원 별 담당역할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4B5FB-F487-4007-AE4E-39E39A7784CE}"/>
              </a:ext>
            </a:extLst>
          </p:cNvPr>
          <p:cNvSpPr txBox="1"/>
          <p:nvPr/>
        </p:nvSpPr>
        <p:spPr>
          <a:xfrm>
            <a:off x="2682551" y="1785436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박경현</a:t>
            </a:r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CD1B3-D89A-4B81-A013-5211B9A6D433}"/>
              </a:ext>
            </a:extLst>
          </p:cNvPr>
          <p:cNvSpPr txBox="1"/>
          <p:nvPr/>
        </p:nvSpPr>
        <p:spPr>
          <a:xfrm>
            <a:off x="7548261" y="1785436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조현철</a:t>
            </a:r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5EC6E-D7DE-4B82-93BA-C491A49E47D4}"/>
              </a:ext>
            </a:extLst>
          </p:cNvPr>
          <p:cNvSpPr txBox="1"/>
          <p:nvPr/>
        </p:nvSpPr>
        <p:spPr>
          <a:xfrm>
            <a:off x="6957390" y="2331877"/>
            <a:ext cx="3896141" cy="423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데이터 저장 및 로직 담당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메인페이지</a:t>
            </a:r>
            <a:r>
              <a:rPr lang="ko-KR" altLang="en-US" dirty="0"/>
              <a:t> 설계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뉴스 정보 정렬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로그인 정보 화면 설계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즐겨찾기 정보 화면 설계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청약정보 화면 설계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대출정보 화면 설계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로그인 화면 설계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회원가입 화면 설계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11704-8C78-4077-B3C5-08370E6EDA99}"/>
              </a:ext>
            </a:extLst>
          </p:cNvPr>
          <p:cNvSpPr txBox="1"/>
          <p:nvPr/>
        </p:nvSpPr>
        <p:spPr>
          <a:xfrm>
            <a:off x="1749285" y="2331877"/>
            <a:ext cx="389614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메인페이지</a:t>
            </a:r>
            <a:r>
              <a:rPr lang="ko-KR" altLang="en-US" dirty="0"/>
              <a:t> 관련 정보 </a:t>
            </a:r>
            <a:r>
              <a:rPr lang="en-US" altLang="ko-KR" dirty="0"/>
              <a:t>API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뉴스기사 조회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즐겨찾기 등록</a:t>
            </a:r>
            <a:r>
              <a:rPr lang="en-US" altLang="ko-KR" sz="1400" dirty="0"/>
              <a:t>, </a:t>
            </a:r>
            <a:r>
              <a:rPr lang="ko-KR" altLang="en-US" sz="1400" dirty="0"/>
              <a:t>조회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청약정보 조회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대출정보 조회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아파트 정보 </a:t>
            </a:r>
            <a:r>
              <a:rPr lang="en-US" altLang="ko-KR" dirty="0"/>
              <a:t>API 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회원가입 </a:t>
            </a:r>
            <a:r>
              <a:rPr lang="en-US" altLang="ko-KR" dirty="0"/>
              <a:t>API 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로그인 </a:t>
            </a:r>
            <a:r>
              <a:rPr lang="en-US" altLang="ko-KR" dirty="0"/>
              <a:t>API</a:t>
            </a:r>
            <a:r>
              <a:rPr lang="ko-KR" altLang="en-US" dirty="0"/>
              <a:t>제작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지도화면 페이지 제작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최단경로 알고리즘 구현</a:t>
            </a:r>
            <a:endParaRPr lang="en-US" altLang="ko-KR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22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시장분석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1529" y="1608327"/>
            <a:ext cx="6510958" cy="132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기존 사이트의 문제점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부동산 관련 홈페이지는 </a:t>
            </a:r>
            <a:r>
              <a:rPr lang="ko-KR" altLang="en-US" sz="1400" dirty="0">
                <a:ln>
                  <a:solidFill>
                    <a:srgbClr val="FF0000">
                      <a:alpha val="50000"/>
                    </a:srgbClr>
                  </a:solidFill>
                </a:ln>
                <a:solidFill>
                  <a:srgbClr val="FF0000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매물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만 존재 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-&gt; 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청약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대출 정보 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X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대출관련 사이트는 </a:t>
            </a:r>
            <a:r>
              <a:rPr lang="ko-KR" altLang="en-US" sz="1400" dirty="0">
                <a:ln>
                  <a:solidFill>
                    <a:srgbClr val="FF0000">
                      <a:alpha val="50000"/>
                    </a:srgbClr>
                  </a:solidFill>
                </a:ln>
                <a:solidFill>
                  <a:srgbClr val="FF0000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대출 정보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만 존재 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-&gt; 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매물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청약 정보 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X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청약관련 사이트는 </a:t>
            </a:r>
            <a:r>
              <a:rPr lang="ko-KR" altLang="en-US" sz="1400" dirty="0">
                <a:ln>
                  <a:solidFill>
                    <a:srgbClr val="FF0000">
                      <a:alpha val="50000"/>
                    </a:srgbClr>
                  </a:solidFill>
                </a:ln>
                <a:solidFill>
                  <a:srgbClr val="FF0000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청약 정보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만 존재 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-&gt; 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매물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대출 정보 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X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65846" y="6315339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직방 홈페이지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4AFFBA-0574-4387-8580-D4C90740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81" y="3293917"/>
            <a:ext cx="5374019" cy="3021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F33CB2-E838-4F45-8A9F-17C80ED4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47" y="3293917"/>
            <a:ext cx="4253613" cy="30347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0A55B4-357D-42FE-8542-A1C09C5893C7}"/>
              </a:ext>
            </a:extLst>
          </p:cNvPr>
          <p:cNvSpPr txBox="1"/>
          <p:nvPr/>
        </p:nvSpPr>
        <p:spPr>
          <a:xfrm>
            <a:off x="6822926" y="6360853"/>
            <a:ext cx="3945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금융상품한눈에</a:t>
            </a:r>
            <a:endParaRPr lang="en-US" altLang="ko-KR" sz="16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시장분석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1529" y="1608327"/>
            <a:ext cx="6510958" cy="1004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우리 사이트의 장점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다른 사이트에는 한가지 정보에만 치중되어 있는 문제를 해결</a:t>
            </a:r>
            <a:endParaRPr lang="en-US" altLang="ko-KR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매물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청약</a:t>
            </a:r>
            <a:r>
              <a:rPr lang="en-US" altLang="ko-KR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대출 정보가 존재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9BB8E-F16A-46B8-88F7-65FDF8A0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940154"/>
            <a:ext cx="4165325" cy="22239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5CD3AB-2892-453E-9DE8-5E76CC6B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126" y="2906377"/>
            <a:ext cx="3549933" cy="26769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F199C5-AAF6-410B-A4F8-6E1630025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149" y="3022332"/>
            <a:ext cx="3366747" cy="233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공공데이터포털 :: 중앙도서관 학과전담연구지원서비스">
            <a:extLst>
              <a:ext uri="{FF2B5EF4-FFF2-40B4-BE49-F238E27FC236}">
                <a16:creationId xmlns:a16="http://schemas.microsoft.com/office/drawing/2014/main" id="{BE5F70DD-0E45-417A-B0A3-1D704020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315" y="1256032"/>
            <a:ext cx="864290" cy="86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개발결과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59924C-0C14-4CC6-BE5C-9B8E333A40F4}"/>
              </a:ext>
            </a:extLst>
          </p:cNvPr>
          <p:cNvSpPr txBox="1"/>
          <p:nvPr/>
        </p:nvSpPr>
        <p:spPr>
          <a:xfrm>
            <a:off x="923512" y="1652354"/>
            <a:ext cx="651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전체 시스템 구조도</a:t>
            </a:r>
            <a:endParaRPr lang="ko-KR" altLang="en-US" sz="14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050" name="Picture 2" descr="스프링 부트] DB 연동하기">
            <a:extLst>
              <a:ext uri="{FF2B5EF4-FFF2-40B4-BE49-F238E27FC236}">
                <a16:creationId xmlns:a16="http://schemas.microsoft.com/office/drawing/2014/main" id="{57E56764-0DDE-47C5-B6C6-9AF05852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70" y="3165879"/>
            <a:ext cx="2743733" cy="14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B5CEE88-2D6B-42F7-BA99-54817CF2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31" y="2137714"/>
            <a:ext cx="17430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E4A26E1-6E0F-4F41-B310-F45331D7D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568" y="1485486"/>
            <a:ext cx="1086002" cy="4667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B9945F4-A5E3-4435-9819-99E75517E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7462" y="2582817"/>
            <a:ext cx="1162212" cy="63826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0E478C-821D-411B-B5E6-4637390B8B36}"/>
              </a:ext>
            </a:extLst>
          </p:cNvPr>
          <p:cNvSpPr/>
          <p:nvPr/>
        </p:nvSpPr>
        <p:spPr>
          <a:xfrm>
            <a:off x="8580783" y="1391635"/>
            <a:ext cx="2319130" cy="1954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B42992-42F0-4292-877E-C85FB67415AB}"/>
              </a:ext>
            </a:extLst>
          </p:cNvPr>
          <p:cNvSpPr txBox="1"/>
          <p:nvPr/>
        </p:nvSpPr>
        <p:spPr>
          <a:xfrm>
            <a:off x="9059489" y="104527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-윤고딕330" panose="02030504000101010101"/>
              </a:rPr>
              <a:t>외부 데이터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9A3F11D-F158-4D20-AECF-64B4E6244D47}"/>
              </a:ext>
            </a:extLst>
          </p:cNvPr>
          <p:cNvCxnSpPr>
            <a:cxnSpLocks/>
          </p:cNvCxnSpPr>
          <p:nvPr/>
        </p:nvCxnSpPr>
        <p:spPr>
          <a:xfrm flipH="1">
            <a:off x="8655142" y="3927940"/>
            <a:ext cx="109330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8CF6B43-1E8C-404A-BED4-2FDFAFA99E94}"/>
              </a:ext>
            </a:extLst>
          </p:cNvPr>
          <p:cNvCxnSpPr>
            <a:cxnSpLocks/>
          </p:cNvCxnSpPr>
          <p:nvPr/>
        </p:nvCxnSpPr>
        <p:spPr>
          <a:xfrm flipV="1">
            <a:off x="9740348" y="3385477"/>
            <a:ext cx="0" cy="5464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EB3501E-8203-4226-8C3A-325F0FAE3C01}"/>
              </a:ext>
            </a:extLst>
          </p:cNvPr>
          <p:cNvCxnSpPr>
            <a:cxnSpLocks/>
          </p:cNvCxnSpPr>
          <p:nvPr/>
        </p:nvCxnSpPr>
        <p:spPr>
          <a:xfrm flipH="1" flipV="1">
            <a:off x="9737233" y="3325843"/>
            <a:ext cx="7272" cy="6087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488FD82-7458-423C-B82F-CFA4F515568F}"/>
              </a:ext>
            </a:extLst>
          </p:cNvPr>
          <p:cNvSpPr txBox="1"/>
          <p:nvPr/>
        </p:nvSpPr>
        <p:spPr>
          <a:xfrm>
            <a:off x="9795203" y="3528392"/>
            <a:ext cx="1565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ea typeface="-윤고딕330" panose="02030504000101010101"/>
              </a:rPr>
              <a:t>API</a:t>
            </a:r>
            <a:r>
              <a:rPr lang="ko-KR" altLang="en-US" sz="1200" dirty="0">
                <a:ea typeface="-윤고딕330" panose="02030504000101010101"/>
              </a:rPr>
              <a:t>통신 </a:t>
            </a:r>
            <a:r>
              <a:rPr lang="en-US" altLang="ko-KR" sz="1200" dirty="0">
                <a:ea typeface="-윤고딕330" panose="02030504000101010101"/>
              </a:rPr>
              <a:t>or </a:t>
            </a:r>
            <a:r>
              <a:rPr lang="ko-KR" altLang="en-US" sz="1200" dirty="0" err="1">
                <a:ea typeface="-윤고딕330" panose="02030504000101010101"/>
              </a:rPr>
              <a:t>크롤링</a:t>
            </a:r>
            <a:endParaRPr lang="en-US" altLang="ko-KR" sz="1200" dirty="0">
              <a:ea typeface="-윤고딕330" panose="02030504000101010101"/>
            </a:endParaRPr>
          </a:p>
          <a:p>
            <a:endParaRPr lang="ko-KR" altLang="en-US" sz="1200" dirty="0">
              <a:ea typeface="-윤고딕330" panose="02030504000101010101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4B4F8F8-50AC-4FCB-B610-139A52E63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1068" y="3538798"/>
            <a:ext cx="2295845" cy="752580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DBA075A-9054-4EA3-9771-4C7BE7523DEF}"/>
              </a:ext>
            </a:extLst>
          </p:cNvPr>
          <p:cNvCxnSpPr>
            <a:cxnSpLocks/>
          </p:cNvCxnSpPr>
          <p:nvPr/>
        </p:nvCxnSpPr>
        <p:spPr>
          <a:xfrm flipH="1">
            <a:off x="5257800" y="3884206"/>
            <a:ext cx="109330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AB8D014-80D8-43B2-AD59-4A8DB304E188}"/>
              </a:ext>
            </a:extLst>
          </p:cNvPr>
          <p:cNvCxnSpPr>
            <a:cxnSpLocks/>
          </p:cNvCxnSpPr>
          <p:nvPr/>
        </p:nvCxnSpPr>
        <p:spPr>
          <a:xfrm>
            <a:off x="5257800" y="3990057"/>
            <a:ext cx="109330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7242CC7-4574-489C-97A7-09AFA87BD4F6}"/>
              </a:ext>
            </a:extLst>
          </p:cNvPr>
          <p:cNvSpPr txBox="1"/>
          <p:nvPr/>
        </p:nvSpPr>
        <p:spPr>
          <a:xfrm>
            <a:off x="5373670" y="3538798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API </a:t>
            </a:r>
            <a:r>
              <a:rPr lang="ko-KR" altLang="en-US" sz="1400" dirty="0"/>
              <a:t>통신</a:t>
            </a:r>
          </a:p>
        </p:txBody>
      </p:sp>
      <p:pic>
        <p:nvPicPr>
          <p:cNvPr id="2058" name="Picture 10" descr="사람들이 사용자-비스타 아이콘-무료 아이콘 무료 다운로드">
            <a:extLst>
              <a:ext uri="{FF2B5EF4-FFF2-40B4-BE49-F238E27FC236}">
                <a16:creationId xmlns:a16="http://schemas.microsoft.com/office/drawing/2014/main" id="{D2C64D6A-5981-4D51-9DD8-018C498D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54" y="3278085"/>
            <a:ext cx="1228152" cy="122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B21D2B1-6B91-441B-AEC9-DF932A884E50}"/>
              </a:ext>
            </a:extLst>
          </p:cNvPr>
          <p:cNvCxnSpPr>
            <a:cxnSpLocks/>
          </p:cNvCxnSpPr>
          <p:nvPr/>
        </p:nvCxnSpPr>
        <p:spPr>
          <a:xfrm>
            <a:off x="2215306" y="3880965"/>
            <a:ext cx="109330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A0254B4-62D6-40D6-B035-75BE3132A3D3}"/>
              </a:ext>
            </a:extLst>
          </p:cNvPr>
          <p:cNvCxnSpPr>
            <a:cxnSpLocks/>
          </p:cNvCxnSpPr>
          <p:nvPr/>
        </p:nvCxnSpPr>
        <p:spPr>
          <a:xfrm flipH="1">
            <a:off x="2215306" y="3978124"/>
            <a:ext cx="109330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B5AF881-4682-4931-A58D-658BA39F5DCB}"/>
              </a:ext>
            </a:extLst>
          </p:cNvPr>
          <p:cNvSpPr txBox="1"/>
          <p:nvPr/>
        </p:nvSpPr>
        <p:spPr>
          <a:xfrm>
            <a:off x="2269391" y="352460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화면요청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B230FC-E7B2-46B6-9210-0F174486854A}"/>
              </a:ext>
            </a:extLst>
          </p:cNvPr>
          <p:cNvSpPr txBox="1"/>
          <p:nvPr/>
        </p:nvSpPr>
        <p:spPr>
          <a:xfrm>
            <a:off x="2270516" y="40752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화면처리</a:t>
            </a:r>
          </a:p>
        </p:txBody>
      </p:sp>
    </p:spTree>
    <p:extLst>
      <p:ext uri="{BB962C8B-B14F-4D97-AF65-F5344CB8AC3E}">
        <p14:creationId xmlns:p14="http://schemas.microsoft.com/office/powerpoint/2010/main" val="21577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5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기대효과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88617A-3FB2-45E0-9468-7B7AEF0F489D}"/>
              </a:ext>
            </a:extLst>
          </p:cNvPr>
          <p:cNvSpPr txBox="1"/>
          <p:nvPr/>
        </p:nvSpPr>
        <p:spPr>
          <a:xfrm>
            <a:off x="877129" y="2268580"/>
            <a:ext cx="10002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아파트 매물을 구하는 사람들이 지도와 차트를 통해 정보를 </a:t>
            </a:r>
            <a:r>
              <a:rPr lang="ko-KR" altLang="en-US" sz="20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쉽게 얻을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수 있다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</a:t>
            </a:r>
          </a:p>
          <a:p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10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매물 뿐만 아니라 각종 정보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뉴스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대출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청약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)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를 획득할 수 있다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32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500</Words>
  <Application>Microsoft Office PowerPoint</Application>
  <PresentationFormat>와이드스크린</PresentationFormat>
  <Paragraphs>114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-윤고딕310</vt:lpstr>
      <vt:lpstr>-윤고딕330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현철 조</cp:lastModifiedBy>
  <cp:revision>55</cp:revision>
  <dcterms:created xsi:type="dcterms:W3CDTF">2016-03-30T05:53:39Z</dcterms:created>
  <dcterms:modified xsi:type="dcterms:W3CDTF">2021-05-27T13:27:40Z</dcterms:modified>
</cp:coreProperties>
</file>