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tma Bold" charset="1" panose="00000000000000000000"/>
      <p:regular r:id="rId15"/>
    </p:embeddedFont>
    <p:embeddedFont>
      <p:font typeface="Nefelibata San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7.jpeg" Type="http://schemas.openxmlformats.org/officeDocument/2006/relationships/image"/><Relationship Id="rId3" Target="../media/image8.jpeg" Type="http://schemas.openxmlformats.org/officeDocument/2006/relationships/image"/><Relationship Id="rId4" Target="../media/image9.jpeg" Type="http://schemas.openxmlformats.org/officeDocument/2006/relationships/image"/><Relationship Id="rId5" Target="../media/image10.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1F0"/>
        </a:solidFill>
      </p:bgPr>
    </p:bg>
    <p:spTree>
      <p:nvGrpSpPr>
        <p:cNvPr id="1" name=""/>
        <p:cNvGrpSpPr/>
        <p:nvPr/>
      </p:nvGrpSpPr>
      <p:grpSpPr>
        <a:xfrm>
          <a:off x="0" y="0"/>
          <a:ext cx="0" cy="0"/>
          <a:chOff x="0" y="0"/>
          <a:chExt cx="0" cy="0"/>
        </a:xfrm>
      </p:grpSpPr>
      <p:grpSp>
        <p:nvGrpSpPr>
          <p:cNvPr name="Group 2" id="2"/>
          <p:cNvGrpSpPr/>
          <p:nvPr/>
        </p:nvGrpSpPr>
        <p:grpSpPr>
          <a:xfrm rot="0">
            <a:off x="504455" y="1028700"/>
            <a:ext cx="17083215" cy="6466349"/>
            <a:chOff x="0" y="0"/>
            <a:chExt cx="4499283" cy="1703071"/>
          </a:xfrm>
        </p:grpSpPr>
        <p:sp>
          <p:nvSpPr>
            <p:cNvPr name="Freeform 3" id="3"/>
            <p:cNvSpPr/>
            <p:nvPr/>
          </p:nvSpPr>
          <p:spPr>
            <a:xfrm flipH="false" flipV="false" rot="0">
              <a:off x="0" y="0"/>
              <a:ext cx="4499283" cy="1703071"/>
            </a:xfrm>
            <a:custGeom>
              <a:avLst/>
              <a:gdLst/>
              <a:ahLst/>
              <a:cxnLst/>
              <a:rect r="r" b="b" t="t" l="l"/>
              <a:pathLst>
                <a:path h="1703071" w="4499283">
                  <a:moveTo>
                    <a:pt x="18128" y="0"/>
                  </a:moveTo>
                  <a:lnTo>
                    <a:pt x="4481155" y="0"/>
                  </a:lnTo>
                  <a:cubicBezTo>
                    <a:pt x="4491167" y="0"/>
                    <a:pt x="4499283" y="8116"/>
                    <a:pt x="4499283" y="18128"/>
                  </a:cubicBezTo>
                  <a:lnTo>
                    <a:pt x="4499283" y="1684944"/>
                  </a:lnTo>
                  <a:cubicBezTo>
                    <a:pt x="4499283" y="1694955"/>
                    <a:pt x="4491167" y="1703071"/>
                    <a:pt x="4481155" y="1703071"/>
                  </a:cubicBezTo>
                  <a:lnTo>
                    <a:pt x="18128" y="1703071"/>
                  </a:lnTo>
                  <a:cubicBezTo>
                    <a:pt x="8116" y="1703071"/>
                    <a:pt x="0" y="1694955"/>
                    <a:pt x="0" y="1684944"/>
                  </a:cubicBezTo>
                  <a:lnTo>
                    <a:pt x="0" y="18128"/>
                  </a:lnTo>
                  <a:cubicBezTo>
                    <a:pt x="0" y="8116"/>
                    <a:pt x="8116" y="0"/>
                    <a:pt x="18128" y="0"/>
                  </a:cubicBezTo>
                  <a:close/>
                </a:path>
              </a:pathLst>
            </a:custGeom>
            <a:solidFill>
              <a:srgbClr val="F3DDD2"/>
            </a:solidFill>
          </p:spPr>
        </p:sp>
        <p:sp>
          <p:nvSpPr>
            <p:cNvPr name="TextBox 4" id="4"/>
            <p:cNvSpPr txBox="true"/>
            <p:nvPr/>
          </p:nvSpPr>
          <p:spPr>
            <a:xfrm>
              <a:off x="0" y="-38100"/>
              <a:ext cx="4499283" cy="174117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08270" y="1131514"/>
            <a:ext cx="712171" cy="695259"/>
            <a:chOff x="0" y="0"/>
            <a:chExt cx="106288" cy="103764"/>
          </a:xfrm>
        </p:grpSpPr>
        <p:sp>
          <p:nvSpPr>
            <p:cNvPr name="Freeform 6" id="6"/>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7" id="7"/>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901358" y="1131514"/>
            <a:ext cx="712171" cy="695259"/>
            <a:chOff x="0" y="0"/>
            <a:chExt cx="106288" cy="103764"/>
          </a:xfrm>
        </p:grpSpPr>
        <p:sp>
          <p:nvSpPr>
            <p:cNvPr name="Freeform 9" id="9"/>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0" id="10"/>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794446" y="1131514"/>
            <a:ext cx="712171" cy="695259"/>
            <a:chOff x="0" y="0"/>
            <a:chExt cx="106288" cy="103764"/>
          </a:xfrm>
        </p:grpSpPr>
        <p:sp>
          <p:nvSpPr>
            <p:cNvPr name="Freeform 12" id="12"/>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3" id="13"/>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3687534" y="1131514"/>
            <a:ext cx="712171" cy="695259"/>
            <a:chOff x="0" y="0"/>
            <a:chExt cx="106288" cy="103764"/>
          </a:xfrm>
        </p:grpSpPr>
        <p:sp>
          <p:nvSpPr>
            <p:cNvPr name="Freeform 15" id="15"/>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6" id="16"/>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4580622" y="1131514"/>
            <a:ext cx="712171" cy="695259"/>
            <a:chOff x="0" y="0"/>
            <a:chExt cx="106288" cy="103764"/>
          </a:xfrm>
        </p:grpSpPr>
        <p:sp>
          <p:nvSpPr>
            <p:cNvPr name="Freeform 18" id="18"/>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9" id="19"/>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5473710" y="1131514"/>
            <a:ext cx="712171" cy="695259"/>
            <a:chOff x="0" y="0"/>
            <a:chExt cx="106288" cy="103764"/>
          </a:xfrm>
        </p:grpSpPr>
        <p:sp>
          <p:nvSpPr>
            <p:cNvPr name="Freeform 21" id="21"/>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22" id="22"/>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6366798" y="1131514"/>
            <a:ext cx="712171" cy="695259"/>
            <a:chOff x="0" y="0"/>
            <a:chExt cx="106288" cy="103764"/>
          </a:xfrm>
        </p:grpSpPr>
        <p:sp>
          <p:nvSpPr>
            <p:cNvPr name="Freeform 24" id="24"/>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25" id="25"/>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7259886" y="1131514"/>
            <a:ext cx="712171" cy="695259"/>
            <a:chOff x="0" y="0"/>
            <a:chExt cx="106288" cy="103764"/>
          </a:xfrm>
        </p:grpSpPr>
        <p:sp>
          <p:nvSpPr>
            <p:cNvPr name="Freeform 27" id="27"/>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28" id="28"/>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8152974" y="1131514"/>
            <a:ext cx="712171" cy="695259"/>
            <a:chOff x="0" y="0"/>
            <a:chExt cx="106288" cy="103764"/>
          </a:xfrm>
        </p:grpSpPr>
        <p:sp>
          <p:nvSpPr>
            <p:cNvPr name="Freeform 30" id="30"/>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31" id="31"/>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32" id="32"/>
          <p:cNvGrpSpPr/>
          <p:nvPr/>
        </p:nvGrpSpPr>
        <p:grpSpPr>
          <a:xfrm rot="0">
            <a:off x="9046062" y="1131514"/>
            <a:ext cx="712171" cy="695259"/>
            <a:chOff x="0" y="0"/>
            <a:chExt cx="106288" cy="103764"/>
          </a:xfrm>
        </p:grpSpPr>
        <p:sp>
          <p:nvSpPr>
            <p:cNvPr name="Freeform 33" id="33"/>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34" id="34"/>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35" id="35"/>
          <p:cNvGrpSpPr/>
          <p:nvPr/>
        </p:nvGrpSpPr>
        <p:grpSpPr>
          <a:xfrm rot="0">
            <a:off x="9939150" y="1131514"/>
            <a:ext cx="712171" cy="695259"/>
            <a:chOff x="0" y="0"/>
            <a:chExt cx="106288" cy="103764"/>
          </a:xfrm>
        </p:grpSpPr>
        <p:sp>
          <p:nvSpPr>
            <p:cNvPr name="Freeform 36" id="36"/>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37" id="37"/>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38" id="38"/>
          <p:cNvGrpSpPr/>
          <p:nvPr/>
        </p:nvGrpSpPr>
        <p:grpSpPr>
          <a:xfrm rot="0">
            <a:off x="10832238" y="1131514"/>
            <a:ext cx="712171" cy="695259"/>
            <a:chOff x="0" y="0"/>
            <a:chExt cx="106288" cy="103764"/>
          </a:xfrm>
        </p:grpSpPr>
        <p:sp>
          <p:nvSpPr>
            <p:cNvPr name="Freeform 39" id="39"/>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40" id="40"/>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sp>
        <p:nvSpPr>
          <p:cNvPr name="Freeform 41" id="41"/>
          <p:cNvSpPr/>
          <p:nvPr/>
        </p:nvSpPr>
        <p:spPr>
          <a:xfrm flipH="false" flipV="false" rot="0">
            <a:off x="-895058" y="2383058"/>
            <a:ext cx="2672461" cy="1024997"/>
          </a:xfrm>
          <a:custGeom>
            <a:avLst/>
            <a:gdLst/>
            <a:ahLst/>
            <a:cxnLst/>
            <a:rect r="r" b="b" t="t" l="l"/>
            <a:pathLst>
              <a:path h="1024997" w="2672461">
                <a:moveTo>
                  <a:pt x="0" y="0"/>
                </a:moveTo>
                <a:lnTo>
                  <a:pt x="2672460" y="0"/>
                </a:lnTo>
                <a:lnTo>
                  <a:pt x="2672460" y="1024996"/>
                </a:lnTo>
                <a:lnTo>
                  <a:pt x="0" y="10249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2" id="42"/>
          <p:cNvSpPr/>
          <p:nvPr/>
        </p:nvSpPr>
        <p:spPr>
          <a:xfrm flipH="false" flipV="false" rot="751183">
            <a:off x="-124699" y="6685918"/>
            <a:ext cx="3225628" cy="2753880"/>
          </a:xfrm>
          <a:custGeom>
            <a:avLst/>
            <a:gdLst/>
            <a:ahLst/>
            <a:cxnLst/>
            <a:rect r="r" b="b" t="t" l="l"/>
            <a:pathLst>
              <a:path h="2753880" w="3225628">
                <a:moveTo>
                  <a:pt x="0" y="0"/>
                </a:moveTo>
                <a:lnTo>
                  <a:pt x="3225628" y="0"/>
                </a:lnTo>
                <a:lnTo>
                  <a:pt x="3225628" y="2753880"/>
                </a:lnTo>
                <a:lnTo>
                  <a:pt x="0" y="27538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3" id="43"/>
          <p:cNvSpPr/>
          <p:nvPr/>
        </p:nvSpPr>
        <p:spPr>
          <a:xfrm flipH="false" flipV="false" rot="0">
            <a:off x="10424415" y="2628273"/>
            <a:ext cx="2495148" cy="1228861"/>
          </a:xfrm>
          <a:custGeom>
            <a:avLst/>
            <a:gdLst/>
            <a:ahLst/>
            <a:cxnLst/>
            <a:rect r="r" b="b" t="t" l="l"/>
            <a:pathLst>
              <a:path h="1228861" w="2495148">
                <a:moveTo>
                  <a:pt x="0" y="0"/>
                </a:moveTo>
                <a:lnTo>
                  <a:pt x="2495148" y="0"/>
                </a:lnTo>
                <a:lnTo>
                  <a:pt x="2495148" y="1228861"/>
                </a:lnTo>
                <a:lnTo>
                  <a:pt x="0" y="1228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4" id="44"/>
          <p:cNvSpPr txBox="true"/>
          <p:nvPr/>
        </p:nvSpPr>
        <p:spPr>
          <a:xfrm rot="0">
            <a:off x="602393" y="1764102"/>
            <a:ext cx="17083215" cy="4824094"/>
          </a:xfrm>
          <a:prstGeom prst="rect">
            <a:avLst/>
          </a:prstGeom>
        </p:spPr>
        <p:txBody>
          <a:bodyPr anchor="t" rtlCol="false" tIns="0" lIns="0" bIns="0" rIns="0">
            <a:spAutoFit/>
          </a:bodyPr>
          <a:lstStyle/>
          <a:p>
            <a:pPr algn="ctr">
              <a:lnSpc>
                <a:spcPts val="12880"/>
              </a:lnSpc>
            </a:pPr>
            <a:r>
              <a:rPr lang="en-US" sz="9200">
                <a:solidFill>
                  <a:srgbClr val="000000"/>
                </a:solidFill>
                <a:latin typeface="Atma Bold"/>
              </a:rPr>
              <a:t>Website Bulbul </a:t>
            </a:r>
          </a:p>
          <a:p>
            <a:pPr algn="ctr">
              <a:lnSpc>
                <a:spcPts val="12880"/>
              </a:lnSpc>
            </a:pPr>
            <a:r>
              <a:rPr lang="en-US" sz="9200">
                <a:solidFill>
                  <a:srgbClr val="000000"/>
                </a:solidFill>
                <a:latin typeface="Atma Bold"/>
              </a:rPr>
              <a:t>Creative-Ta Menggunakan Arsitektur Microservice</a:t>
            </a:r>
          </a:p>
        </p:txBody>
      </p:sp>
      <p:sp>
        <p:nvSpPr>
          <p:cNvPr name="TextBox 45" id="45"/>
          <p:cNvSpPr txBox="true"/>
          <p:nvPr/>
        </p:nvSpPr>
        <p:spPr>
          <a:xfrm rot="0">
            <a:off x="173754" y="151766"/>
            <a:ext cx="1727604" cy="657859"/>
          </a:xfrm>
          <a:prstGeom prst="rect">
            <a:avLst/>
          </a:prstGeom>
        </p:spPr>
        <p:txBody>
          <a:bodyPr anchor="t" rtlCol="false" tIns="0" lIns="0" bIns="0" rIns="0">
            <a:spAutoFit/>
          </a:bodyPr>
          <a:lstStyle/>
          <a:p>
            <a:pPr algn="just">
              <a:lnSpc>
                <a:spcPts val="4899"/>
              </a:lnSpc>
            </a:pPr>
            <a:r>
              <a:rPr lang="en-US" sz="4899">
                <a:solidFill>
                  <a:srgbClr val="000000"/>
                </a:solidFill>
                <a:latin typeface="Nefelibata Sans"/>
              </a:rPr>
              <a:t>Pasti</a:t>
            </a:r>
          </a:p>
        </p:txBody>
      </p:sp>
      <p:sp>
        <p:nvSpPr>
          <p:cNvPr name="TextBox 46" id="46"/>
          <p:cNvSpPr txBox="true"/>
          <p:nvPr/>
        </p:nvSpPr>
        <p:spPr>
          <a:xfrm rot="0">
            <a:off x="3535903" y="8439150"/>
            <a:ext cx="4080069" cy="819150"/>
          </a:xfrm>
          <a:prstGeom prst="rect">
            <a:avLst/>
          </a:prstGeom>
        </p:spPr>
        <p:txBody>
          <a:bodyPr anchor="t" rtlCol="false" tIns="0" lIns="0" bIns="0" rIns="0">
            <a:spAutoFit/>
          </a:bodyPr>
          <a:lstStyle/>
          <a:p>
            <a:pPr algn="just">
              <a:lnSpc>
                <a:spcPts val="6000"/>
              </a:lnSpc>
            </a:pPr>
            <a:r>
              <a:rPr lang="en-US" sz="6000">
                <a:solidFill>
                  <a:srgbClr val="000000"/>
                </a:solidFill>
                <a:latin typeface="Nefelibata Sans"/>
              </a:rPr>
              <a:t>Kelompok 04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1F0"/>
        </a:solidFill>
      </p:bgPr>
    </p:bg>
    <p:spTree>
      <p:nvGrpSpPr>
        <p:cNvPr id="1" name=""/>
        <p:cNvGrpSpPr/>
        <p:nvPr/>
      </p:nvGrpSpPr>
      <p:grpSpPr>
        <a:xfrm>
          <a:off x="0" y="0"/>
          <a:ext cx="0" cy="0"/>
          <a:chOff x="0" y="0"/>
          <a:chExt cx="0" cy="0"/>
        </a:xfrm>
      </p:grpSpPr>
      <p:grpSp>
        <p:nvGrpSpPr>
          <p:cNvPr name="Group 2" id="2"/>
          <p:cNvGrpSpPr/>
          <p:nvPr/>
        </p:nvGrpSpPr>
        <p:grpSpPr>
          <a:xfrm rot="0">
            <a:off x="3974674" y="1509764"/>
            <a:ext cx="12647084" cy="834556"/>
            <a:chOff x="0" y="0"/>
            <a:chExt cx="16862779" cy="1112741"/>
          </a:xfrm>
        </p:grpSpPr>
        <p:grpSp>
          <p:nvGrpSpPr>
            <p:cNvPr name="Group 3" id="3"/>
            <p:cNvGrpSpPr/>
            <p:nvPr/>
          </p:nvGrpSpPr>
          <p:grpSpPr>
            <a:xfrm rot="0">
              <a:off x="0" y="0"/>
              <a:ext cx="1139809" cy="1112741"/>
              <a:chOff x="0" y="0"/>
              <a:chExt cx="106288" cy="103764"/>
            </a:xfrm>
          </p:grpSpPr>
          <p:sp>
            <p:nvSpPr>
              <p:cNvPr name="Freeform 4" id="4"/>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5" id="5"/>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29361" y="0"/>
              <a:ext cx="1139809" cy="1112741"/>
              <a:chOff x="0" y="0"/>
              <a:chExt cx="106288" cy="103764"/>
            </a:xfrm>
          </p:grpSpPr>
          <p:sp>
            <p:nvSpPr>
              <p:cNvPr name="Freeform 7" id="7"/>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8" id="8"/>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858722" y="0"/>
              <a:ext cx="1139809" cy="1112741"/>
              <a:chOff x="0" y="0"/>
              <a:chExt cx="106288" cy="103764"/>
            </a:xfrm>
          </p:grpSpPr>
          <p:sp>
            <p:nvSpPr>
              <p:cNvPr name="Freeform 10" id="10"/>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1" id="11"/>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288083" y="0"/>
              <a:ext cx="1139809" cy="1112741"/>
              <a:chOff x="0" y="0"/>
              <a:chExt cx="106288" cy="103764"/>
            </a:xfrm>
          </p:grpSpPr>
          <p:sp>
            <p:nvSpPr>
              <p:cNvPr name="Freeform 13" id="13"/>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4" id="14"/>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5717444" y="0"/>
              <a:ext cx="1139809" cy="1112741"/>
              <a:chOff x="0" y="0"/>
              <a:chExt cx="106288" cy="103764"/>
            </a:xfrm>
          </p:grpSpPr>
          <p:sp>
            <p:nvSpPr>
              <p:cNvPr name="Freeform 16" id="16"/>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7" id="17"/>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7146805" y="0"/>
              <a:ext cx="1139809" cy="1112741"/>
              <a:chOff x="0" y="0"/>
              <a:chExt cx="106288" cy="103764"/>
            </a:xfrm>
          </p:grpSpPr>
          <p:sp>
            <p:nvSpPr>
              <p:cNvPr name="Freeform 19" id="19"/>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20" id="20"/>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8576165" y="0"/>
              <a:ext cx="1139809" cy="1112741"/>
              <a:chOff x="0" y="0"/>
              <a:chExt cx="106288" cy="103764"/>
            </a:xfrm>
          </p:grpSpPr>
          <p:sp>
            <p:nvSpPr>
              <p:cNvPr name="Freeform 22" id="22"/>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23" id="23"/>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0005526" y="0"/>
              <a:ext cx="1139809" cy="1112741"/>
              <a:chOff x="0" y="0"/>
              <a:chExt cx="106288" cy="103764"/>
            </a:xfrm>
          </p:grpSpPr>
          <p:sp>
            <p:nvSpPr>
              <p:cNvPr name="Freeform 25" id="25"/>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26" id="26"/>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11434887" y="0"/>
              <a:ext cx="1139809" cy="1112741"/>
              <a:chOff x="0" y="0"/>
              <a:chExt cx="106288" cy="103764"/>
            </a:xfrm>
          </p:grpSpPr>
          <p:sp>
            <p:nvSpPr>
              <p:cNvPr name="Freeform 28" id="28"/>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29" id="29"/>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12864248" y="0"/>
              <a:ext cx="1139809" cy="1112741"/>
              <a:chOff x="0" y="0"/>
              <a:chExt cx="106288" cy="103764"/>
            </a:xfrm>
          </p:grpSpPr>
          <p:sp>
            <p:nvSpPr>
              <p:cNvPr name="Freeform 31" id="31"/>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32" id="32"/>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4293609" y="0"/>
              <a:ext cx="1139809" cy="1112741"/>
              <a:chOff x="0" y="0"/>
              <a:chExt cx="106288" cy="103764"/>
            </a:xfrm>
          </p:grpSpPr>
          <p:sp>
            <p:nvSpPr>
              <p:cNvPr name="Freeform 34" id="34"/>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35" id="35"/>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5722970" y="0"/>
              <a:ext cx="1139809" cy="1112741"/>
              <a:chOff x="0" y="0"/>
              <a:chExt cx="106288" cy="103764"/>
            </a:xfrm>
          </p:grpSpPr>
          <p:sp>
            <p:nvSpPr>
              <p:cNvPr name="Freeform 37" id="37"/>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38" id="38"/>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39" id="39"/>
          <p:cNvGrpSpPr>
            <a:grpSpLocks noChangeAspect="true"/>
          </p:cNvGrpSpPr>
          <p:nvPr/>
        </p:nvGrpSpPr>
        <p:grpSpPr>
          <a:xfrm rot="0">
            <a:off x="1028700" y="4820889"/>
            <a:ext cx="7921228" cy="1772859"/>
            <a:chOff x="0" y="0"/>
            <a:chExt cx="3818890" cy="854710"/>
          </a:xfrm>
        </p:grpSpPr>
        <p:sp>
          <p:nvSpPr>
            <p:cNvPr name="Freeform 40" id="40"/>
            <p:cNvSpPr/>
            <p:nvPr/>
          </p:nvSpPr>
          <p:spPr>
            <a:xfrm flipH="false" flipV="false" rot="0">
              <a:off x="-1270" y="0"/>
              <a:ext cx="3820160" cy="855980"/>
            </a:xfrm>
            <a:custGeom>
              <a:avLst/>
              <a:gdLst/>
              <a:ahLst/>
              <a:cxnLst/>
              <a:rect r="r" b="b" t="t" l="l"/>
              <a:pathLst>
                <a:path h="855980" w="3820160">
                  <a:moveTo>
                    <a:pt x="3392170" y="855980"/>
                  </a:moveTo>
                  <a:lnTo>
                    <a:pt x="427990" y="855980"/>
                  </a:lnTo>
                  <a:cubicBezTo>
                    <a:pt x="191770" y="855980"/>
                    <a:pt x="0" y="664210"/>
                    <a:pt x="0" y="427990"/>
                  </a:cubicBezTo>
                  <a:cubicBezTo>
                    <a:pt x="0" y="191770"/>
                    <a:pt x="191770" y="0"/>
                    <a:pt x="427990" y="0"/>
                  </a:cubicBezTo>
                  <a:lnTo>
                    <a:pt x="3392170" y="0"/>
                  </a:lnTo>
                  <a:cubicBezTo>
                    <a:pt x="3628390" y="0"/>
                    <a:pt x="3820160" y="191770"/>
                    <a:pt x="3820160" y="427990"/>
                  </a:cubicBezTo>
                  <a:cubicBezTo>
                    <a:pt x="3820160" y="664210"/>
                    <a:pt x="3628390" y="855980"/>
                    <a:pt x="3392170" y="855980"/>
                  </a:cubicBezTo>
                  <a:close/>
                </a:path>
              </a:pathLst>
            </a:custGeom>
            <a:solidFill>
              <a:srgbClr val="FDB899"/>
            </a:solidFill>
          </p:spPr>
        </p:sp>
        <p:sp>
          <p:nvSpPr>
            <p:cNvPr name="Freeform 41" id="41"/>
            <p:cNvSpPr/>
            <p:nvPr/>
          </p:nvSpPr>
          <p:spPr>
            <a:xfrm flipH="false" flipV="false" rot="0">
              <a:off x="52930" y="59100"/>
              <a:ext cx="772980" cy="737780"/>
            </a:xfrm>
            <a:custGeom>
              <a:avLst/>
              <a:gdLst/>
              <a:ahLst/>
              <a:cxnLst/>
              <a:rect r="r" b="b" t="t" l="l"/>
              <a:pathLst>
                <a:path h="737780" w="772980">
                  <a:moveTo>
                    <a:pt x="386490" y="590"/>
                  </a:moveTo>
                  <a:cubicBezTo>
                    <a:pt x="254517" y="0"/>
                    <a:pt x="132315" y="70068"/>
                    <a:pt x="66157" y="184263"/>
                  </a:cubicBezTo>
                  <a:cubicBezTo>
                    <a:pt x="0" y="298458"/>
                    <a:pt x="0" y="439322"/>
                    <a:pt x="66157" y="553517"/>
                  </a:cubicBezTo>
                  <a:cubicBezTo>
                    <a:pt x="132315" y="667712"/>
                    <a:pt x="254517" y="737780"/>
                    <a:pt x="386490" y="737190"/>
                  </a:cubicBezTo>
                  <a:cubicBezTo>
                    <a:pt x="518463" y="737780"/>
                    <a:pt x="640665" y="667712"/>
                    <a:pt x="706823" y="553517"/>
                  </a:cubicBezTo>
                  <a:cubicBezTo>
                    <a:pt x="772980" y="439322"/>
                    <a:pt x="772980" y="298458"/>
                    <a:pt x="706823" y="184263"/>
                  </a:cubicBezTo>
                  <a:cubicBezTo>
                    <a:pt x="640665" y="70068"/>
                    <a:pt x="518463" y="0"/>
                    <a:pt x="386490" y="590"/>
                  </a:cubicBezTo>
                  <a:close/>
                </a:path>
              </a:pathLst>
            </a:custGeom>
            <a:blipFill>
              <a:blip r:embed="rId2"/>
              <a:stretch>
                <a:fillRect l="223" t="-16665" r="223" b="-16665"/>
              </a:stretch>
            </a:blipFill>
          </p:spPr>
        </p:sp>
      </p:grpSp>
      <p:grpSp>
        <p:nvGrpSpPr>
          <p:cNvPr name="Group 42" id="42"/>
          <p:cNvGrpSpPr>
            <a:grpSpLocks noChangeAspect="true"/>
          </p:cNvGrpSpPr>
          <p:nvPr/>
        </p:nvGrpSpPr>
        <p:grpSpPr>
          <a:xfrm rot="0">
            <a:off x="1028700" y="7491878"/>
            <a:ext cx="7921228" cy="1772859"/>
            <a:chOff x="0" y="0"/>
            <a:chExt cx="3818890" cy="854710"/>
          </a:xfrm>
        </p:grpSpPr>
        <p:sp>
          <p:nvSpPr>
            <p:cNvPr name="Freeform 43" id="43"/>
            <p:cNvSpPr/>
            <p:nvPr/>
          </p:nvSpPr>
          <p:spPr>
            <a:xfrm flipH="false" flipV="false" rot="0">
              <a:off x="-1270" y="0"/>
              <a:ext cx="3820160" cy="855980"/>
            </a:xfrm>
            <a:custGeom>
              <a:avLst/>
              <a:gdLst/>
              <a:ahLst/>
              <a:cxnLst/>
              <a:rect r="r" b="b" t="t" l="l"/>
              <a:pathLst>
                <a:path h="855980" w="3820160">
                  <a:moveTo>
                    <a:pt x="3392170" y="855980"/>
                  </a:moveTo>
                  <a:lnTo>
                    <a:pt x="427990" y="855980"/>
                  </a:lnTo>
                  <a:cubicBezTo>
                    <a:pt x="191770" y="855980"/>
                    <a:pt x="0" y="664210"/>
                    <a:pt x="0" y="427990"/>
                  </a:cubicBezTo>
                  <a:cubicBezTo>
                    <a:pt x="0" y="191770"/>
                    <a:pt x="191770" y="0"/>
                    <a:pt x="427990" y="0"/>
                  </a:cubicBezTo>
                  <a:lnTo>
                    <a:pt x="3392170" y="0"/>
                  </a:lnTo>
                  <a:cubicBezTo>
                    <a:pt x="3628390" y="0"/>
                    <a:pt x="3820160" y="191770"/>
                    <a:pt x="3820160" y="427990"/>
                  </a:cubicBezTo>
                  <a:cubicBezTo>
                    <a:pt x="3820160" y="664210"/>
                    <a:pt x="3628390" y="855980"/>
                    <a:pt x="3392170" y="855980"/>
                  </a:cubicBezTo>
                  <a:close/>
                </a:path>
              </a:pathLst>
            </a:custGeom>
            <a:solidFill>
              <a:srgbClr val="B9DAB4"/>
            </a:solidFill>
          </p:spPr>
        </p:sp>
        <p:sp>
          <p:nvSpPr>
            <p:cNvPr name="Freeform 44" id="44"/>
            <p:cNvSpPr/>
            <p:nvPr/>
          </p:nvSpPr>
          <p:spPr>
            <a:xfrm flipH="false" flipV="false" rot="0">
              <a:off x="52930" y="59100"/>
              <a:ext cx="772980" cy="737780"/>
            </a:xfrm>
            <a:custGeom>
              <a:avLst/>
              <a:gdLst/>
              <a:ahLst/>
              <a:cxnLst/>
              <a:rect r="r" b="b" t="t" l="l"/>
              <a:pathLst>
                <a:path h="737780" w="772980">
                  <a:moveTo>
                    <a:pt x="386490" y="590"/>
                  </a:moveTo>
                  <a:cubicBezTo>
                    <a:pt x="254517" y="0"/>
                    <a:pt x="132315" y="70068"/>
                    <a:pt x="66157" y="184263"/>
                  </a:cubicBezTo>
                  <a:cubicBezTo>
                    <a:pt x="0" y="298458"/>
                    <a:pt x="0" y="439322"/>
                    <a:pt x="66157" y="553517"/>
                  </a:cubicBezTo>
                  <a:cubicBezTo>
                    <a:pt x="132315" y="667712"/>
                    <a:pt x="254517" y="737780"/>
                    <a:pt x="386490" y="737190"/>
                  </a:cubicBezTo>
                  <a:cubicBezTo>
                    <a:pt x="518463" y="737780"/>
                    <a:pt x="640665" y="667712"/>
                    <a:pt x="706823" y="553517"/>
                  </a:cubicBezTo>
                  <a:cubicBezTo>
                    <a:pt x="772980" y="439322"/>
                    <a:pt x="772980" y="298458"/>
                    <a:pt x="706823" y="184263"/>
                  </a:cubicBezTo>
                  <a:cubicBezTo>
                    <a:pt x="640665" y="70068"/>
                    <a:pt x="518463" y="0"/>
                    <a:pt x="386490" y="590"/>
                  </a:cubicBezTo>
                  <a:close/>
                </a:path>
              </a:pathLst>
            </a:custGeom>
            <a:blipFill>
              <a:blip r:embed="rId3"/>
              <a:stretch>
                <a:fillRect l="223" t="-16665" r="223" b="-16665"/>
              </a:stretch>
            </a:blipFill>
          </p:spPr>
        </p:sp>
      </p:grpSp>
      <p:grpSp>
        <p:nvGrpSpPr>
          <p:cNvPr name="Group 45" id="45"/>
          <p:cNvGrpSpPr>
            <a:grpSpLocks noChangeAspect="true"/>
          </p:cNvGrpSpPr>
          <p:nvPr/>
        </p:nvGrpSpPr>
        <p:grpSpPr>
          <a:xfrm rot="0">
            <a:off x="9528368" y="4820889"/>
            <a:ext cx="7921228" cy="1772859"/>
            <a:chOff x="0" y="0"/>
            <a:chExt cx="3818890" cy="854710"/>
          </a:xfrm>
        </p:grpSpPr>
        <p:sp>
          <p:nvSpPr>
            <p:cNvPr name="Freeform 46" id="46"/>
            <p:cNvSpPr/>
            <p:nvPr/>
          </p:nvSpPr>
          <p:spPr>
            <a:xfrm flipH="false" flipV="false" rot="0">
              <a:off x="-1270" y="0"/>
              <a:ext cx="3820160" cy="855980"/>
            </a:xfrm>
            <a:custGeom>
              <a:avLst/>
              <a:gdLst/>
              <a:ahLst/>
              <a:cxnLst/>
              <a:rect r="r" b="b" t="t" l="l"/>
              <a:pathLst>
                <a:path h="855980" w="3820160">
                  <a:moveTo>
                    <a:pt x="3392170" y="855980"/>
                  </a:moveTo>
                  <a:lnTo>
                    <a:pt x="427990" y="855980"/>
                  </a:lnTo>
                  <a:cubicBezTo>
                    <a:pt x="191770" y="855980"/>
                    <a:pt x="0" y="664210"/>
                    <a:pt x="0" y="427990"/>
                  </a:cubicBezTo>
                  <a:cubicBezTo>
                    <a:pt x="0" y="191770"/>
                    <a:pt x="191770" y="0"/>
                    <a:pt x="427990" y="0"/>
                  </a:cubicBezTo>
                  <a:lnTo>
                    <a:pt x="3392170" y="0"/>
                  </a:lnTo>
                  <a:cubicBezTo>
                    <a:pt x="3628390" y="0"/>
                    <a:pt x="3820160" y="191770"/>
                    <a:pt x="3820160" y="427990"/>
                  </a:cubicBezTo>
                  <a:cubicBezTo>
                    <a:pt x="3820160" y="664210"/>
                    <a:pt x="3628390" y="855980"/>
                    <a:pt x="3392170" y="855980"/>
                  </a:cubicBezTo>
                  <a:close/>
                </a:path>
              </a:pathLst>
            </a:custGeom>
            <a:solidFill>
              <a:srgbClr val="FDB899"/>
            </a:solidFill>
          </p:spPr>
        </p:sp>
        <p:sp>
          <p:nvSpPr>
            <p:cNvPr name="Freeform 47" id="47"/>
            <p:cNvSpPr/>
            <p:nvPr/>
          </p:nvSpPr>
          <p:spPr>
            <a:xfrm flipH="false" flipV="false" rot="0">
              <a:off x="52930" y="59100"/>
              <a:ext cx="772980" cy="737780"/>
            </a:xfrm>
            <a:custGeom>
              <a:avLst/>
              <a:gdLst/>
              <a:ahLst/>
              <a:cxnLst/>
              <a:rect r="r" b="b" t="t" l="l"/>
              <a:pathLst>
                <a:path h="737780" w="772980">
                  <a:moveTo>
                    <a:pt x="386490" y="590"/>
                  </a:moveTo>
                  <a:cubicBezTo>
                    <a:pt x="254517" y="0"/>
                    <a:pt x="132315" y="70068"/>
                    <a:pt x="66157" y="184263"/>
                  </a:cubicBezTo>
                  <a:cubicBezTo>
                    <a:pt x="0" y="298458"/>
                    <a:pt x="0" y="439322"/>
                    <a:pt x="66157" y="553517"/>
                  </a:cubicBezTo>
                  <a:cubicBezTo>
                    <a:pt x="132315" y="667712"/>
                    <a:pt x="254517" y="737780"/>
                    <a:pt x="386490" y="737190"/>
                  </a:cubicBezTo>
                  <a:cubicBezTo>
                    <a:pt x="518463" y="737780"/>
                    <a:pt x="640665" y="667712"/>
                    <a:pt x="706823" y="553517"/>
                  </a:cubicBezTo>
                  <a:cubicBezTo>
                    <a:pt x="772980" y="439322"/>
                    <a:pt x="772980" y="298458"/>
                    <a:pt x="706823" y="184263"/>
                  </a:cubicBezTo>
                  <a:cubicBezTo>
                    <a:pt x="640665" y="70068"/>
                    <a:pt x="518463" y="0"/>
                    <a:pt x="386490" y="590"/>
                  </a:cubicBezTo>
                  <a:close/>
                </a:path>
              </a:pathLst>
            </a:custGeom>
            <a:blipFill>
              <a:blip r:embed="rId4"/>
              <a:stretch>
                <a:fillRect l="223" t="-16665" r="223" b="-16665"/>
              </a:stretch>
            </a:blipFill>
          </p:spPr>
        </p:sp>
      </p:grpSp>
      <p:grpSp>
        <p:nvGrpSpPr>
          <p:cNvPr name="Group 48" id="48"/>
          <p:cNvGrpSpPr>
            <a:grpSpLocks noChangeAspect="true"/>
          </p:cNvGrpSpPr>
          <p:nvPr/>
        </p:nvGrpSpPr>
        <p:grpSpPr>
          <a:xfrm rot="0">
            <a:off x="9528368" y="7491878"/>
            <a:ext cx="7921228" cy="1772859"/>
            <a:chOff x="0" y="0"/>
            <a:chExt cx="3818890" cy="854710"/>
          </a:xfrm>
        </p:grpSpPr>
        <p:sp>
          <p:nvSpPr>
            <p:cNvPr name="Freeform 49" id="49"/>
            <p:cNvSpPr/>
            <p:nvPr/>
          </p:nvSpPr>
          <p:spPr>
            <a:xfrm flipH="false" flipV="false" rot="0">
              <a:off x="-1270" y="0"/>
              <a:ext cx="3820160" cy="855980"/>
            </a:xfrm>
            <a:custGeom>
              <a:avLst/>
              <a:gdLst/>
              <a:ahLst/>
              <a:cxnLst/>
              <a:rect r="r" b="b" t="t" l="l"/>
              <a:pathLst>
                <a:path h="855980" w="3820160">
                  <a:moveTo>
                    <a:pt x="3392170" y="855980"/>
                  </a:moveTo>
                  <a:lnTo>
                    <a:pt x="427990" y="855980"/>
                  </a:lnTo>
                  <a:cubicBezTo>
                    <a:pt x="191770" y="855980"/>
                    <a:pt x="0" y="664210"/>
                    <a:pt x="0" y="427990"/>
                  </a:cubicBezTo>
                  <a:cubicBezTo>
                    <a:pt x="0" y="191770"/>
                    <a:pt x="191770" y="0"/>
                    <a:pt x="427990" y="0"/>
                  </a:cubicBezTo>
                  <a:lnTo>
                    <a:pt x="3392170" y="0"/>
                  </a:lnTo>
                  <a:cubicBezTo>
                    <a:pt x="3628390" y="0"/>
                    <a:pt x="3820160" y="191770"/>
                    <a:pt x="3820160" y="427990"/>
                  </a:cubicBezTo>
                  <a:cubicBezTo>
                    <a:pt x="3820160" y="664210"/>
                    <a:pt x="3628390" y="855980"/>
                    <a:pt x="3392170" y="855980"/>
                  </a:cubicBezTo>
                  <a:close/>
                </a:path>
              </a:pathLst>
            </a:custGeom>
            <a:solidFill>
              <a:srgbClr val="B9DAB4"/>
            </a:solidFill>
          </p:spPr>
        </p:sp>
        <p:sp>
          <p:nvSpPr>
            <p:cNvPr name="Freeform 50" id="50"/>
            <p:cNvSpPr/>
            <p:nvPr/>
          </p:nvSpPr>
          <p:spPr>
            <a:xfrm flipH="false" flipV="false" rot="0">
              <a:off x="52930" y="59100"/>
              <a:ext cx="772980" cy="737780"/>
            </a:xfrm>
            <a:custGeom>
              <a:avLst/>
              <a:gdLst/>
              <a:ahLst/>
              <a:cxnLst/>
              <a:rect r="r" b="b" t="t" l="l"/>
              <a:pathLst>
                <a:path h="737780" w="772980">
                  <a:moveTo>
                    <a:pt x="386490" y="590"/>
                  </a:moveTo>
                  <a:cubicBezTo>
                    <a:pt x="254517" y="0"/>
                    <a:pt x="132315" y="70068"/>
                    <a:pt x="66157" y="184263"/>
                  </a:cubicBezTo>
                  <a:cubicBezTo>
                    <a:pt x="0" y="298458"/>
                    <a:pt x="0" y="439322"/>
                    <a:pt x="66157" y="553517"/>
                  </a:cubicBezTo>
                  <a:cubicBezTo>
                    <a:pt x="132315" y="667712"/>
                    <a:pt x="254517" y="737780"/>
                    <a:pt x="386490" y="737190"/>
                  </a:cubicBezTo>
                  <a:cubicBezTo>
                    <a:pt x="518463" y="737780"/>
                    <a:pt x="640665" y="667712"/>
                    <a:pt x="706823" y="553517"/>
                  </a:cubicBezTo>
                  <a:cubicBezTo>
                    <a:pt x="772980" y="439322"/>
                    <a:pt x="772980" y="298458"/>
                    <a:pt x="706823" y="184263"/>
                  </a:cubicBezTo>
                  <a:cubicBezTo>
                    <a:pt x="640665" y="70068"/>
                    <a:pt x="518463" y="0"/>
                    <a:pt x="386490" y="590"/>
                  </a:cubicBezTo>
                  <a:close/>
                </a:path>
              </a:pathLst>
            </a:custGeom>
            <a:blipFill>
              <a:blip r:embed="rId5"/>
              <a:stretch>
                <a:fillRect l="223" t="-16491" r="223" b="-16491"/>
              </a:stretch>
            </a:blipFill>
          </p:spPr>
        </p:sp>
      </p:grpSp>
      <p:sp>
        <p:nvSpPr>
          <p:cNvPr name="Freeform 51" id="51"/>
          <p:cNvSpPr/>
          <p:nvPr/>
        </p:nvSpPr>
        <p:spPr>
          <a:xfrm flipH="false" flipV="false" rot="0">
            <a:off x="0" y="1028700"/>
            <a:ext cx="3804437" cy="1459155"/>
          </a:xfrm>
          <a:custGeom>
            <a:avLst/>
            <a:gdLst/>
            <a:ahLst/>
            <a:cxnLst/>
            <a:rect r="r" b="b" t="t" l="l"/>
            <a:pathLst>
              <a:path h="1459155" w="3804437">
                <a:moveTo>
                  <a:pt x="0" y="0"/>
                </a:moveTo>
                <a:lnTo>
                  <a:pt x="3804437" y="0"/>
                </a:lnTo>
                <a:lnTo>
                  <a:pt x="3804437" y="1459155"/>
                </a:lnTo>
                <a:lnTo>
                  <a:pt x="0" y="14591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2" id="52"/>
          <p:cNvSpPr/>
          <p:nvPr/>
        </p:nvSpPr>
        <p:spPr>
          <a:xfrm flipH="false" flipV="false" rot="0">
            <a:off x="16011726" y="1312612"/>
            <a:ext cx="2495148" cy="1228861"/>
          </a:xfrm>
          <a:custGeom>
            <a:avLst/>
            <a:gdLst/>
            <a:ahLst/>
            <a:cxnLst/>
            <a:rect r="r" b="b" t="t" l="l"/>
            <a:pathLst>
              <a:path h="1228861" w="2495148">
                <a:moveTo>
                  <a:pt x="0" y="0"/>
                </a:moveTo>
                <a:lnTo>
                  <a:pt x="2495148" y="0"/>
                </a:lnTo>
                <a:lnTo>
                  <a:pt x="2495148" y="1228860"/>
                </a:lnTo>
                <a:lnTo>
                  <a:pt x="0" y="12288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3" id="53"/>
          <p:cNvSpPr/>
          <p:nvPr/>
        </p:nvSpPr>
        <p:spPr>
          <a:xfrm flipH="false" flipV="false" rot="0">
            <a:off x="654644" y="1973918"/>
            <a:ext cx="3756013" cy="2716696"/>
          </a:xfrm>
          <a:custGeom>
            <a:avLst/>
            <a:gdLst/>
            <a:ahLst/>
            <a:cxnLst/>
            <a:rect r="r" b="b" t="t" l="l"/>
            <a:pathLst>
              <a:path h="2716696" w="3756013">
                <a:moveTo>
                  <a:pt x="0" y="0"/>
                </a:moveTo>
                <a:lnTo>
                  <a:pt x="3756013" y="0"/>
                </a:lnTo>
                <a:lnTo>
                  <a:pt x="3756013" y="2716696"/>
                </a:lnTo>
                <a:lnTo>
                  <a:pt x="0" y="271669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54" id="54"/>
          <p:cNvSpPr txBox="true"/>
          <p:nvPr/>
        </p:nvSpPr>
        <p:spPr>
          <a:xfrm rot="0">
            <a:off x="2965045" y="5005248"/>
            <a:ext cx="5704573" cy="1215120"/>
          </a:xfrm>
          <a:prstGeom prst="rect">
            <a:avLst/>
          </a:prstGeom>
        </p:spPr>
        <p:txBody>
          <a:bodyPr anchor="t" rtlCol="false" tIns="0" lIns="0" bIns="0" rIns="0">
            <a:spAutoFit/>
          </a:bodyPr>
          <a:lstStyle/>
          <a:p>
            <a:pPr algn="l">
              <a:lnSpc>
                <a:spcPts val="4714"/>
              </a:lnSpc>
            </a:pPr>
            <a:r>
              <a:rPr lang="en-US" sz="4714">
                <a:solidFill>
                  <a:srgbClr val="000000"/>
                </a:solidFill>
                <a:latin typeface="Nefelibata Sans"/>
              </a:rPr>
              <a:t>Oktavia Simatupang</a:t>
            </a:r>
          </a:p>
          <a:p>
            <a:pPr algn="l">
              <a:lnSpc>
                <a:spcPts val="4714"/>
              </a:lnSpc>
            </a:pPr>
            <a:r>
              <a:rPr lang="en-US" sz="4714">
                <a:solidFill>
                  <a:srgbClr val="000000"/>
                </a:solidFill>
                <a:latin typeface="Nefelibata Sans"/>
              </a:rPr>
              <a:t>11322020</a:t>
            </a:r>
          </a:p>
        </p:txBody>
      </p:sp>
      <p:sp>
        <p:nvSpPr>
          <p:cNvPr name="TextBox 55" id="55"/>
          <p:cNvSpPr txBox="true"/>
          <p:nvPr/>
        </p:nvSpPr>
        <p:spPr>
          <a:xfrm rot="0">
            <a:off x="2965045" y="7813609"/>
            <a:ext cx="5040092" cy="1215120"/>
          </a:xfrm>
          <a:prstGeom prst="rect">
            <a:avLst/>
          </a:prstGeom>
        </p:spPr>
        <p:txBody>
          <a:bodyPr anchor="t" rtlCol="false" tIns="0" lIns="0" bIns="0" rIns="0">
            <a:spAutoFit/>
          </a:bodyPr>
          <a:lstStyle/>
          <a:p>
            <a:pPr algn="l">
              <a:lnSpc>
                <a:spcPts val="4714"/>
              </a:lnSpc>
            </a:pPr>
            <a:r>
              <a:rPr lang="en-US" sz="4714">
                <a:solidFill>
                  <a:srgbClr val="000000"/>
                </a:solidFill>
                <a:latin typeface="Nefelibata Sans"/>
              </a:rPr>
              <a:t>Destina Manurung</a:t>
            </a:r>
          </a:p>
          <a:p>
            <a:pPr algn="l">
              <a:lnSpc>
                <a:spcPts val="4714"/>
              </a:lnSpc>
            </a:pPr>
            <a:r>
              <a:rPr lang="en-US" sz="4714">
                <a:solidFill>
                  <a:srgbClr val="000000"/>
                </a:solidFill>
                <a:latin typeface="Nefelibata Sans"/>
              </a:rPr>
              <a:t>11322004</a:t>
            </a:r>
          </a:p>
        </p:txBody>
      </p:sp>
      <p:sp>
        <p:nvSpPr>
          <p:cNvPr name="TextBox 56" id="56"/>
          <p:cNvSpPr txBox="true"/>
          <p:nvPr/>
        </p:nvSpPr>
        <p:spPr>
          <a:xfrm rot="0">
            <a:off x="11581666" y="5024617"/>
            <a:ext cx="5040092" cy="1215120"/>
          </a:xfrm>
          <a:prstGeom prst="rect">
            <a:avLst/>
          </a:prstGeom>
        </p:spPr>
        <p:txBody>
          <a:bodyPr anchor="t" rtlCol="false" tIns="0" lIns="0" bIns="0" rIns="0">
            <a:spAutoFit/>
          </a:bodyPr>
          <a:lstStyle/>
          <a:p>
            <a:pPr algn="l">
              <a:lnSpc>
                <a:spcPts val="4714"/>
              </a:lnSpc>
            </a:pPr>
            <a:r>
              <a:rPr lang="en-US" sz="4714">
                <a:solidFill>
                  <a:srgbClr val="000000"/>
                </a:solidFill>
                <a:latin typeface="Nefelibata Sans"/>
              </a:rPr>
              <a:t>Trinita Situmorang</a:t>
            </a:r>
          </a:p>
          <a:p>
            <a:pPr algn="l">
              <a:lnSpc>
                <a:spcPts val="4714"/>
              </a:lnSpc>
            </a:pPr>
            <a:r>
              <a:rPr lang="en-US" sz="4714">
                <a:solidFill>
                  <a:srgbClr val="000000"/>
                </a:solidFill>
                <a:latin typeface="Nefelibata Sans"/>
              </a:rPr>
              <a:t>11322049</a:t>
            </a:r>
          </a:p>
        </p:txBody>
      </p:sp>
      <p:sp>
        <p:nvSpPr>
          <p:cNvPr name="TextBox 57" id="57"/>
          <p:cNvSpPr txBox="true"/>
          <p:nvPr/>
        </p:nvSpPr>
        <p:spPr>
          <a:xfrm rot="0">
            <a:off x="11581666" y="7813609"/>
            <a:ext cx="5040092" cy="1215120"/>
          </a:xfrm>
          <a:prstGeom prst="rect">
            <a:avLst/>
          </a:prstGeom>
        </p:spPr>
        <p:txBody>
          <a:bodyPr anchor="t" rtlCol="false" tIns="0" lIns="0" bIns="0" rIns="0">
            <a:spAutoFit/>
          </a:bodyPr>
          <a:lstStyle/>
          <a:p>
            <a:pPr algn="l">
              <a:lnSpc>
                <a:spcPts val="4714"/>
              </a:lnSpc>
            </a:pPr>
            <a:r>
              <a:rPr lang="en-US" sz="4714">
                <a:solidFill>
                  <a:srgbClr val="000000"/>
                </a:solidFill>
                <a:latin typeface="Nefelibata Sans"/>
              </a:rPr>
              <a:t>Joy Napitupulu</a:t>
            </a:r>
          </a:p>
          <a:p>
            <a:pPr algn="l">
              <a:lnSpc>
                <a:spcPts val="4714"/>
              </a:lnSpc>
            </a:pPr>
            <a:r>
              <a:rPr lang="en-US" sz="4714">
                <a:solidFill>
                  <a:srgbClr val="000000"/>
                </a:solidFill>
                <a:latin typeface="Nefelibata Sans"/>
              </a:rPr>
              <a:t>11322034</a:t>
            </a:r>
          </a:p>
        </p:txBody>
      </p:sp>
      <p:sp>
        <p:nvSpPr>
          <p:cNvPr name="TextBox 58" id="58"/>
          <p:cNvSpPr txBox="true"/>
          <p:nvPr/>
        </p:nvSpPr>
        <p:spPr>
          <a:xfrm rot="0">
            <a:off x="5311435" y="1694420"/>
            <a:ext cx="7665130" cy="1878694"/>
          </a:xfrm>
          <a:prstGeom prst="rect">
            <a:avLst/>
          </a:prstGeom>
        </p:spPr>
        <p:txBody>
          <a:bodyPr anchor="t" rtlCol="false" tIns="0" lIns="0" bIns="0" rIns="0">
            <a:spAutoFit/>
          </a:bodyPr>
          <a:lstStyle/>
          <a:p>
            <a:pPr algn="ctr">
              <a:lnSpc>
                <a:spcPts val="7214"/>
              </a:lnSpc>
            </a:pPr>
            <a:r>
              <a:rPr lang="en-US" sz="7214">
                <a:solidFill>
                  <a:srgbClr val="000000"/>
                </a:solidFill>
                <a:latin typeface="Nefelibata Sans"/>
              </a:rPr>
              <a:t>Perkenalan Anggota Kelompok 04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1F0"/>
        </a:solidFill>
      </p:bgPr>
    </p:bg>
    <p:spTree>
      <p:nvGrpSpPr>
        <p:cNvPr id="1" name=""/>
        <p:cNvGrpSpPr/>
        <p:nvPr/>
      </p:nvGrpSpPr>
      <p:grpSpPr>
        <a:xfrm>
          <a:off x="0" y="0"/>
          <a:ext cx="0" cy="0"/>
          <a:chOff x="0" y="0"/>
          <a:chExt cx="0" cy="0"/>
        </a:xfrm>
      </p:grpSpPr>
      <p:grpSp>
        <p:nvGrpSpPr>
          <p:cNvPr name="Group 2" id="2"/>
          <p:cNvGrpSpPr/>
          <p:nvPr/>
        </p:nvGrpSpPr>
        <p:grpSpPr>
          <a:xfrm rot="0">
            <a:off x="2373913" y="1028700"/>
            <a:ext cx="14839435" cy="8618594"/>
            <a:chOff x="0" y="0"/>
            <a:chExt cx="3255983" cy="1891042"/>
          </a:xfrm>
        </p:grpSpPr>
        <p:sp>
          <p:nvSpPr>
            <p:cNvPr name="Freeform 3" id="3"/>
            <p:cNvSpPr/>
            <p:nvPr/>
          </p:nvSpPr>
          <p:spPr>
            <a:xfrm flipH="false" flipV="false" rot="0">
              <a:off x="0" y="0"/>
              <a:ext cx="3255983" cy="1891042"/>
            </a:xfrm>
            <a:custGeom>
              <a:avLst/>
              <a:gdLst/>
              <a:ahLst/>
              <a:cxnLst/>
              <a:rect r="r" b="b" t="t" l="l"/>
              <a:pathLst>
                <a:path h="1891042" w="3255983">
                  <a:moveTo>
                    <a:pt x="20869" y="0"/>
                  </a:moveTo>
                  <a:lnTo>
                    <a:pt x="3235115" y="0"/>
                  </a:lnTo>
                  <a:cubicBezTo>
                    <a:pt x="3246640" y="0"/>
                    <a:pt x="3255983" y="9343"/>
                    <a:pt x="3255983" y="20869"/>
                  </a:cubicBezTo>
                  <a:lnTo>
                    <a:pt x="3255983" y="1870174"/>
                  </a:lnTo>
                  <a:cubicBezTo>
                    <a:pt x="3255983" y="1875708"/>
                    <a:pt x="3253784" y="1881016"/>
                    <a:pt x="3249871" y="1884930"/>
                  </a:cubicBezTo>
                  <a:cubicBezTo>
                    <a:pt x="3245957" y="1888843"/>
                    <a:pt x="3240649" y="1891042"/>
                    <a:pt x="3235115" y="1891042"/>
                  </a:cubicBezTo>
                  <a:lnTo>
                    <a:pt x="20869" y="1891042"/>
                  </a:lnTo>
                  <a:cubicBezTo>
                    <a:pt x="9343" y="1891042"/>
                    <a:pt x="0" y="1881699"/>
                    <a:pt x="0" y="1870174"/>
                  </a:cubicBezTo>
                  <a:lnTo>
                    <a:pt x="0" y="20869"/>
                  </a:lnTo>
                  <a:cubicBezTo>
                    <a:pt x="0" y="9343"/>
                    <a:pt x="9343" y="0"/>
                    <a:pt x="20869" y="0"/>
                  </a:cubicBezTo>
                  <a:close/>
                </a:path>
              </a:pathLst>
            </a:custGeom>
            <a:solidFill>
              <a:srgbClr val="F3DDD2"/>
            </a:solidFill>
          </p:spPr>
        </p:sp>
        <p:sp>
          <p:nvSpPr>
            <p:cNvPr name="TextBox 4" id="4"/>
            <p:cNvSpPr txBox="true"/>
            <p:nvPr/>
          </p:nvSpPr>
          <p:spPr>
            <a:xfrm>
              <a:off x="0" y="-38100"/>
              <a:ext cx="3255983" cy="192914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867714" y="3744535"/>
            <a:ext cx="553943" cy="5443354"/>
            <a:chOff x="0" y="0"/>
            <a:chExt cx="738591" cy="7257806"/>
          </a:xfrm>
        </p:grpSpPr>
        <p:grpSp>
          <p:nvGrpSpPr>
            <p:cNvPr name="Group 6" id="6"/>
            <p:cNvGrpSpPr/>
            <p:nvPr/>
          </p:nvGrpSpPr>
          <p:grpSpPr>
            <a:xfrm rot="0">
              <a:off x="0" y="0"/>
              <a:ext cx="738591" cy="728878"/>
              <a:chOff x="0" y="0"/>
              <a:chExt cx="132924" cy="131176"/>
            </a:xfrm>
          </p:grpSpPr>
          <p:sp>
            <p:nvSpPr>
              <p:cNvPr name="Freeform 7" id="7"/>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8" id="8"/>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9" id="9"/>
            <p:cNvGrpSpPr/>
            <p:nvPr/>
          </p:nvGrpSpPr>
          <p:grpSpPr>
            <a:xfrm rot="0">
              <a:off x="0" y="1088155"/>
              <a:ext cx="738591" cy="728878"/>
              <a:chOff x="0" y="0"/>
              <a:chExt cx="132924" cy="131176"/>
            </a:xfrm>
          </p:grpSpPr>
          <p:sp>
            <p:nvSpPr>
              <p:cNvPr name="Freeform 10" id="10"/>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11" id="11"/>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12" id="12"/>
            <p:cNvGrpSpPr/>
            <p:nvPr/>
          </p:nvGrpSpPr>
          <p:grpSpPr>
            <a:xfrm rot="0">
              <a:off x="0" y="2176309"/>
              <a:ext cx="738591" cy="728878"/>
              <a:chOff x="0" y="0"/>
              <a:chExt cx="132924" cy="131176"/>
            </a:xfrm>
          </p:grpSpPr>
          <p:sp>
            <p:nvSpPr>
              <p:cNvPr name="Freeform 13" id="13"/>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14" id="14"/>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15" id="15"/>
            <p:cNvGrpSpPr/>
            <p:nvPr/>
          </p:nvGrpSpPr>
          <p:grpSpPr>
            <a:xfrm rot="0">
              <a:off x="0" y="3264464"/>
              <a:ext cx="738591" cy="728878"/>
              <a:chOff x="0" y="0"/>
              <a:chExt cx="132924" cy="131176"/>
            </a:xfrm>
          </p:grpSpPr>
          <p:sp>
            <p:nvSpPr>
              <p:cNvPr name="Freeform 16" id="16"/>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17" id="17"/>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18" id="18"/>
            <p:cNvGrpSpPr/>
            <p:nvPr/>
          </p:nvGrpSpPr>
          <p:grpSpPr>
            <a:xfrm rot="0">
              <a:off x="0" y="4352619"/>
              <a:ext cx="738591" cy="728878"/>
              <a:chOff x="0" y="0"/>
              <a:chExt cx="132924" cy="131176"/>
            </a:xfrm>
          </p:grpSpPr>
          <p:sp>
            <p:nvSpPr>
              <p:cNvPr name="Freeform 19" id="19"/>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20" id="20"/>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21" id="21"/>
            <p:cNvGrpSpPr/>
            <p:nvPr/>
          </p:nvGrpSpPr>
          <p:grpSpPr>
            <a:xfrm rot="0">
              <a:off x="0" y="5440773"/>
              <a:ext cx="738591" cy="728878"/>
              <a:chOff x="0" y="0"/>
              <a:chExt cx="132924" cy="131176"/>
            </a:xfrm>
          </p:grpSpPr>
          <p:sp>
            <p:nvSpPr>
              <p:cNvPr name="Freeform 22" id="22"/>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23" id="23"/>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24" id="24"/>
            <p:cNvGrpSpPr/>
            <p:nvPr/>
          </p:nvGrpSpPr>
          <p:grpSpPr>
            <a:xfrm rot="0">
              <a:off x="0" y="6528928"/>
              <a:ext cx="738591" cy="728878"/>
              <a:chOff x="0" y="0"/>
              <a:chExt cx="132924" cy="131176"/>
            </a:xfrm>
          </p:grpSpPr>
          <p:sp>
            <p:nvSpPr>
              <p:cNvPr name="Freeform 25" id="25"/>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26" id="26"/>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sp>
        <p:nvSpPr>
          <p:cNvPr name="Freeform 27" id="27"/>
          <p:cNvSpPr/>
          <p:nvPr/>
        </p:nvSpPr>
        <p:spPr>
          <a:xfrm flipH="false" flipV="false" rot="0">
            <a:off x="0" y="8348297"/>
            <a:ext cx="3511642" cy="2597993"/>
          </a:xfrm>
          <a:custGeom>
            <a:avLst/>
            <a:gdLst/>
            <a:ahLst/>
            <a:cxnLst/>
            <a:rect r="r" b="b" t="t" l="l"/>
            <a:pathLst>
              <a:path h="2597993" w="3511642">
                <a:moveTo>
                  <a:pt x="0" y="0"/>
                </a:moveTo>
                <a:lnTo>
                  <a:pt x="3511642" y="0"/>
                </a:lnTo>
                <a:lnTo>
                  <a:pt x="3511642" y="2597993"/>
                </a:lnTo>
                <a:lnTo>
                  <a:pt x="0" y="2597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8" id="28"/>
          <p:cNvGrpSpPr/>
          <p:nvPr/>
        </p:nvGrpSpPr>
        <p:grpSpPr>
          <a:xfrm rot="0">
            <a:off x="2867714" y="1312612"/>
            <a:ext cx="553943" cy="5443354"/>
            <a:chOff x="0" y="0"/>
            <a:chExt cx="738591" cy="7257806"/>
          </a:xfrm>
        </p:grpSpPr>
        <p:grpSp>
          <p:nvGrpSpPr>
            <p:cNvPr name="Group 29" id="29"/>
            <p:cNvGrpSpPr/>
            <p:nvPr/>
          </p:nvGrpSpPr>
          <p:grpSpPr>
            <a:xfrm rot="0">
              <a:off x="0" y="0"/>
              <a:ext cx="738591" cy="728878"/>
              <a:chOff x="0" y="0"/>
              <a:chExt cx="132924" cy="131176"/>
            </a:xfrm>
          </p:grpSpPr>
          <p:sp>
            <p:nvSpPr>
              <p:cNvPr name="Freeform 30" id="30"/>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31" id="31"/>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32" id="32"/>
            <p:cNvGrpSpPr/>
            <p:nvPr/>
          </p:nvGrpSpPr>
          <p:grpSpPr>
            <a:xfrm rot="0">
              <a:off x="0" y="1088155"/>
              <a:ext cx="738591" cy="728878"/>
              <a:chOff x="0" y="0"/>
              <a:chExt cx="132924" cy="131176"/>
            </a:xfrm>
          </p:grpSpPr>
          <p:sp>
            <p:nvSpPr>
              <p:cNvPr name="Freeform 33" id="33"/>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34" id="34"/>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35" id="35"/>
            <p:cNvGrpSpPr/>
            <p:nvPr/>
          </p:nvGrpSpPr>
          <p:grpSpPr>
            <a:xfrm rot="0">
              <a:off x="0" y="2176309"/>
              <a:ext cx="738591" cy="728878"/>
              <a:chOff x="0" y="0"/>
              <a:chExt cx="132924" cy="131176"/>
            </a:xfrm>
          </p:grpSpPr>
          <p:sp>
            <p:nvSpPr>
              <p:cNvPr name="Freeform 36" id="36"/>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37" id="37"/>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38" id="38"/>
            <p:cNvGrpSpPr/>
            <p:nvPr/>
          </p:nvGrpSpPr>
          <p:grpSpPr>
            <a:xfrm rot="0">
              <a:off x="0" y="3264464"/>
              <a:ext cx="738591" cy="728878"/>
              <a:chOff x="0" y="0"/>
              <a:chExt cx="132924" cy="131176"/>
            </a:xfrm>
          </p:grpSpPr>
          <p:sp>
            <p:nvSpPr>
              <p:cNvPr name="Freeform 39" id="39"/>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40" id="40"/>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41" id="41"/>
            <p:cNvGrpSpPr/>
            <p:nvPr/>
          </p:nvGrpSpPr>
          <p:grpSpPr>
            <a:xfrm rot="0">
              <a:off x="0" y="4352619"/>
              <a:ext cx="738591" cy="728878"/>
              <a:chOff x="0" y="0"/>
              <a:chExt cx="132924" cy="131176"/>
            </a:xfrm>
          </p:grpSpPr>
          <p:sp>
            <p:nvSpPr>
              <p:cNvPr name="Freeform 42" id="42"/>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43" id="43"/>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44" id="44"/>
            <p:cNvGrpSpPr/>
            <p:nvPr/>
          </p:nvGrpSpPr>
          <p:grpSpPr>
            <a:xfrm rot="0">
              <a:off x="0" y="5440773"/>
              <a:ext cx="738591" cy="728878"/>
              <a:chOff x="0" y="0"/>
              <a:chExt cx="132924" cy="131176"/>
            </a:xfrm>
          </p:grpSpPr>
          <p:sp>
            <p:nvSpPr>
              <p:cNvPr name="Freeform 45" id="45"/>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46" id="46"/>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47" id="47"/>
            <p:cNvGrpSpPr/>
            <p:nvPr/>
          </p:nvGrpSpPr>
          <p:grpSpPr>
            <a:xfrm rot="0">
              <a:off x="0" y="6528928"/>
              <a:ext cx="738591" cy="728878"/>
              <a:chOff x="0" y="0"/>
              <a:chExt cx="132924" cy="131176"/>
            </a:xfrm>
          </p:grpSpPr>
          <p:sp>
            <p:nvSpPr>
              <p:cNvPr name="Freeform 48" id="48"/>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49" id="49"/>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sp>
        <p:nvSpPr>
          <p:cNvPr name="Freeform 50" id="50"/>
          <p:cNvSpPr/>
          <p:nvPr/>
        </p:nvSpPr>
        <p:spPr>
          <a:xfrm flipH="false" flipV="false" rot="0">
            <a:off x="481528" y="7489102"/>
            <a:ext cx="1639157" cy="1698787"/>
          </a:xfrm>
          <a:custGeom>
            <a:avLst/>
            <a:gdLst/>
            <a:ahLst/>
            <a:cxnLst/>
            <a:rect r="r" b="b" t="t" l="l"/>
            <a:pathLst>
              <a:path h="1698787" w="1639157">
                <a:moveTo>
                  <a:pt x="0" y="0"/>
                </a:moveTo>
                <a:lnTo>
                  <a:pt x="1639158" y="0"/>
                </a:lnTo>
                <a:lnTo>
                  <a:pt x="1639158" y="1698787"/>
                </a:lnTo>
                <a:lnTo>
                  <a:pt x="0" y="1698787"/>
                </a:lnTo>
                <a:lnTo>
                  <a:pt x="0" y="0"/>
                </a:lnTo>
                <a:close/>
              </a:path>
            </a:pathLst>
          </a:custGeom>
          <a:blipFill>
            <a:blip r:embed="rId4">
              <a:extLst>
                <a:ext uri="{96DAC541-7B7A-43D3-8B79-37D633B846F1}">
                  <asvg:svgBlip xmlns:asvg="http://schemas.microsoft.com/office/drawing/2016/SVG/main" r:embed="rId5"/>
                </a:ext>
              </a:extLst>
            </a:blip>
            <a:stretch>
              <a:fillRect l="0" t="0" r="-52002" b="0"/>
            </a:stretch>
          </a:blipFill>
        </p:spPr>
      </p:sp>
      <p:sp>
        <p:nvSpPr>
          <p:cNvPr name="Freeform 51" id="51"/>
          <p:cNvSpPr/>
          <p:nvPr/>
        </p:nvSpPr>
        <p:spPr>
          <a:xfrm flipH="false" flipV="false" rot="-922628">
            <a:off x="15990900" y="8338242"/>
            <a:ext cx="2536800" cy="2165793"/>
          </a:xfrm>
          <a:custGeom>
            <a:avLst/>
            <a:gdLst/>
            <a:ahLst/>
            <a:cxnLst/>
            <a:rect r="r" b="b" t="t" l="l"/>
            <a:pathLst>
              <a:path h="2165793" w="2536800">
                <a:moveTo>
                  <a:pt x="0" y="0"/>
                </a:moveTo>
                <a:lnTo>
                  <a:pt x="2536800" y="0"/>
                </a:lnTo>
                <a:lnTo>
                  <a:pt x="2536800" y="2165793"/>
                </a:lnTo>
                <a:lnTo>
                  <a:pt x="0" y="21657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2" id="52"/>
          <p:cNvSpPr txBox="true"/>
          <p:nvPr/>
        </p:nvSpPr>
        <p:spPr>
          <a:xfrm rot="0">
            <a:off x="3511642" y="2427808"/>
            <a:ext cx="13701706" cy="7107999"/>
          </a:xfrm>
          <a:prstGeom prst="rect">
            <a:avLst/>
          </a:prstGeom>
        </p:spPr>
        <p:txBody>
          <a:bodyPr anchor="t" rtlCol="false" tIns="0" lIns="0" bIns="0" rIns="0">
            <a:spAutoFit/>
          </a:bodyPr>
          <a:lstStyle/>
          <a:p>
            <a:pPr algn="just">
              <a:lnSpc>
                <a:spcPts val="5120"/>
              </a:lnSpc>
            </a:pPr>
            <a:r>
              <a:rPr lang="en-US" sz="3657">
                <a:solidFill>
                  <a:srgbClr val="000000"/>
                </a:solidFill>
                <a:latin typeface="Nefelibata Sans"/>
              </a:rPr>
              <a:t>Website ini dibangun dengan menggunakan 2 bahasa pemrograman. Bagian back-end dan front- end dibangun dengan bahasa yang berbeda. Untuk bagian back-end digunakan bahasa Go dan untuk bagian front-end menggunakan bahasa PHP, khususnya framework Laravel.</a:t>
            </a:r>
          </a:p>
          <a:p>
            <a:pPr algn="just">
              <a:lnSpc>
                <a:spcPts val="5120"/>
              </a:lnSpc>
            </a:pPr>
            <a:r>
              <a:rPr lang="en-US" sz="3657">
                <a:solidFill>
                  <a:srgbClr val="000000"/>
                </a:solidFill>
                <a:latin typeface="Nefelibata Sans"/>
              </a:rPr>
              <a:t>W</a:t>
            </a:r>
            <a:r>
              <a:rPr lang="en-US" sz="3657">
                <a:solidFill>
                  <a:srgbClr val="000000"/>
                </a:solidFill>
                <a:latin typeface="Nefelibata Sans"/>
              </a:rPr>
              <a:t>ebsite ini menggunakan arsitektur microservice. Sesuai dengan namanya, arsitektur ini dirancang pada sebuah sistem untuk membagi service menjadi service yang lebih kecil. Dengan ini, maka setiap service akan memiliki database-nya masing-masing. Service yang ada pada aplikasi adalah Customer Service, Admin Service, Category Service, Produk Service Galeri Service, Profile Service, Comment Service, Keranjang Service.</a:t>
            </a:r>
          </a:p>
        </p:txBody>
      </p:sp>
      <p:sp>
        <p:nvSpPr>
          <p:cNvPr name="TextBox 53" id="53"/>
          <p:cNvSpPr txBox="true"/>
          <p:nvPr/>
        </p:nvSpPr>
        <p:spPr>
          <a:xfrm rot="0">
            <a:off x="5776061" y="1169737"/>
            <a:ext cx="9044309" cy="1334272"/>
          </a:xfrm>
          <a:prstGeom prst="rect">
            <a:avLst/>
          </a:prstGeom>
        </p:spPr>
        <p:txBody>
          <a:bodyPr anchor="t" rtlCol="false" tIns="0" lIns="0" bIns="0" rIns="0">
            <a:spAutoFit/>
          </a:bodyPr>
          <a:lstStyle/>
          <a:p>
            <a:pPr algn="ctr">
              <a:lnSpc>
                <a:spcPts val="10982"/>
              </a:lnSpc>
            </a:pPr>
            <a:r>
              <a:rPr lang="en-US" sz="7844">
                <a:solidFill>
                  <a:srgbClr val="000000"/>
                </a:solidFill>
                <a:latin typeface="Atma Bold"/>
              </a:rPr>
              <a:t>Deskripsi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1F0"/>
        </a:solidFill>
      </p:bgPr>
    </p:bg>
    <p:spTree>
      <p:nvGrpSpPr>
        <p:cNvPr id="1" name=""/>
        <p:cNvGrpSpPr/>
        <p:nvPr/>
      </p:nvGrpSpPr>
      <p:grpSpPr>
        <a:xfrm>
          <a:off x="0" y="0"/>
          <a:ext cx="0" cy="0"/>
          <a:chOff x="0" y="0"/>
          <a:chExt cx="0" cy="0"/>
        </a:xfrm>
      </p:grpSpPr>
      <p:grpSp>
        <p:nvGrpSpPr>
          <p:cNvPr name="Group 2" id="2"/>
          <p:cNvGrpSpPr/>
          <p:nvPr/>
        </p:nvGrpSpPr>
        <p:grpSpPr>
          <a:xfrm rot="0">
            <a:off x="1879169" y="2641386"/>
            <a:ext cx="13135304" cy="6785434"/>
            <a:chOff x="0" y="0"/>
            <a:chExt cx="2882073" cy="1488821"/>
          </a:xfrm>
        </p:grpSpPr>
        <p:sp>
          <p:nvSpPr>
            <p:cNvPr name="Freeform 3" id="3"/>
            <p:cNvSpPr/>
            <p:nvPr/>
          </p:nvSpPr>
          <p:spPr>
            <a:xfrm flipH="false" flipV="false" rot="0">
              <a:off x="0" y="0"/>
              <a:ext cx="2882073" cy="1488821"/>
            </a:xfrm>
            <a:custGeom>
              <a:avLst/>
              <a:gdLst/>
              <a:ahLst/>
              <a:cxnLst/>
              <a:rect r="r" b="b" t="t" l="l"/>
              <a:pathLst>
                <a:path h="1488821" w="2882073">
                  <a:moveTo>
                    <a:pt x="23576" y="0"/>
                  </a:moveTo>
                  <a:lnTo>
                    <a:pt x="2858497" y="0"/>
                  </a:lnTo>
                  <a:cubicBezTo>
                    <a:pt x="2864750" y="0"/>
                    <a:pt x="2870746" y="2484"/>
                    <a:pt x="2875168" y="6905"/>
                  </a:cubicBezTo>
                  <a:cubicBezTo>
                    <a:pt x="2879589" y="11327"/>
                    <a:pt x="2882073" y="17323"/>
                    <a:pt x="2882073" y="23576"/>
                  </a:cubicBezTo>
                  <a:lnTo>
                    <a:pt x="2882073" y="1465245"/>
                  </a:lnTo>
                  <a:cubicBezTo>
                    <a:pt x="2882073" y="1471498"/>
                    <a:pt x="2879589" y="1477494"/>
                    <a:pt x="2875168" y="1481916"/>
                  </a:cubicBezTo>
                  <a:cubicBezTo>
                    <a:pt x="2870746" y="1486337"/>
                    <a:pt x="2864750" y="1488821"/>
                    <a:pt x="2858497" y="1488821"/>
                  </a:cubicBezTo>
                  <a:lnTo>
                    <a:pt x="23576" y="1488821"/>
                  </a:lnTo>
                  <a:cubicBezTo>
                    <a:pt x="10555" y="1488821"/>
                    <a:pt x="0" y="1478266"/>
                    <a:pt x="0" y="1465245"/>
                  </a:cubicBezTo>
                  <a:lnTo>
                    <a:pt x="0" y="23576"/>
                  </a:lnTo>
                  <a:cubicBezTo>
                    <a:pt x="0" y="17323"/>
                    <a:pt x="2484" y="11327"/>
                    <a:pt x="6905" y="6905"/>
                  </a:cubicBezTo>
                  <a:cubicBezTo>
                    <a:pt x="11327" y="2484"/>
                    <a:pt x="17323" y="0"/>
                    <a:pt x="23576" y="0"/>
                  </a:cubicBezTo>
                  <a:close/>
                </a:path>
              </a:pathLst>
            </a:custGeom>
            <a:solidFill>
              <a:srgbClr val="B9DAB4"/>
            </a:solidFill>
          </p:spPr>
        </p:sp>
        <p:sp>
          <p:nvSpPr>
            <p:cNvPr name="TextBox 4" id="4"/>
            <p:cNvSpPr txBox="true"/>
            <p:nvPr/>
          </p:nvSpPr>
          <p:spPr>
            <a:xfrm>
              <a:off x="0" y="-38100"/>
              <a:ext cx="2882073" cy="152692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612417" y="3170138"/>
            <a:ext cx="2675583" cy="6028750"/>
          </a:xfrm>
          <a:custGeom>
            <a:avLst/>
            <a:gdLst/>
            <a:ahLst/>
            <a:cxnLst/>
            <a:rect r="r" b="b" t="t" l="l"/>
            <a:pathLst>
              <a:path h="6028750" w="2675583">
                <a:moveTo>
                  <a:pt x="0" y="0"/>
                </a:moveTo>
                <a:lnTo>
                  <a:pt x="2675583" y="0"/>
                </a:lnTo>
                <a:lnTo>
                  <a:pt x="2675583" y="6028750"/>
                </a:lnTo>
                <a:lnTo>
                  <a:pt x="0" y="6028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0" y="9426820"/>
            <a:ext cx="1609696" cy="617384"/>
          </a:xfrm>
          <a:custGeom>
            <a:avLst/>
            <a:gdLst/>
            <a:ahLst/>
            <a:cxnLst/>
            <a:rect r="r" b="b" t="t" l="l"/>
            <a:pathLst>
              <a:path h="617384" w="1609696">
                <a:moveTo>
                  <a:pt x="0" y="617384"/>
                </a:moveTo>
                <a:lnTo>
                  <a:pt x="1609696" y="617384"/>
                </a:lnTo>
                <a:lnTo>
                  <a:pt x="1609696" y="0"/>
                </a:lnTo>
                <a:lnTo>
                  <a:pt x="0" y="0"/>
                </a:lnTo>
                <a:lnTo>
                  <a:pt x="0" y="61738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19710" y="3594577"/>
            <a:ext cx="12567769" cy="4596441"/>
          </a:xfrm>
          <a:custGeom>
            <a:avLst/>
            <a:gdLst/>
            <a:ahLst/>
            <a:cxnLst/>
            <a:rect r="r" b="b" t="t" l="l"/>
            <a:pathLst>
              <a:path h="4596441" w="12567769">
                <a:moveTo>
                  <a:pt x="0" y="0"/>
                </a:moveTo>
                <a:lnTo>
                  <a:pt x="12567769" y="0"/>
                </a:lnTo>
                <a:lnTo>
                  <a:pt x="12567769" y="4596441"/>
                </a:lnTo>
                <a:lnTo>
                  <a:pt x="0" y="4596441"/>
                </a:lnTo>
                <a:lnTo>
                  <a:pt x="0" y="0"/>
                </a:lnTo>
                <a:close/>
              </a:path>
            </a:pathLst>
          </a:custGeom>
          <a:blipFill>
            <a:blip r:embed="rId6"/>
            <a:stretch>
              <a:fillRect l="-519" t="0" r="-519" b="0"/>
            </a:stretch>
          </a:blipFill>
        </p:spPr>
      </p:sp>
      <p:sp>
        <p:nvSpPr>
          <p:cNvPr name="TextBox 8" id="8"/>
          <p:cNvSpPr txBox="true"/>
          <p:nvPr/>
        </p:nvSpPr>
        <p:spPr>
          <a:xfrm rot="0">
            <a:off x="2575525" y="885825"/>
            <a:ext cx="12438948" cy="1334272"/>
          </a:xfrm>
          <a:prstGeom prst="rect">
            <a:avLst/>
          </a:prstGeom>
        </p:spPr>
        <p:txBody>
          <a:bodyPr anchor="t" rtlCol="false" tIns="0" lIns="0" bIns="0" rIns="0">
            <a:spAutoFit/>
          </a:bodyPr>
          <a:lstStyle/>
          <a:p>
            <a:pPr algn="ctr">
              <a:lnSpc>
                <a:spcPts val="10982"/>
              </a:lnSpc>
            </a:pPr>
            <a:r>
              <a:rPr lang="en-US" sz="7844">
                <a:solidFill>
                  <a:srgbClr val="000000"/>
                </a:solidFill>
                <a:latin typeface="Atma Bold"/>
              </a:rPr>
              <a:t>Arsitektur Microservice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1F0"/>
        </a:solidFill>
      </p:bgPr>
    </p:bg>
    <p:spTree>
      <p:nvGrpSpPr>
        <p:cNvPr id="1" name=""/>
        <p:cNvGrpSpPr/>
        <p:nvPr/>
      </p:nvGrpSpPr>
      <p:grpSpPr>
        <a:xfrm>
          <a:off x="0" y="0"/>
          <a:ext cx="0" cy="0"/>
          <a:chOff x="0" y="0"/>
          <a:chExt cx="0" cy="0"/>
        </a:xfrm>
      </p:grpSpPr>
      <p:grpSp>
        <p:nvGrpSpPr>
          <p:cNvPr name="Group 2" id="2"/>
          <p:cNvGrpSpPr/>
          <p:nvPr/>
        </p:nvGrpSpPr>
        <p:grpSpPr>
          <a:xfrm rot="0">
            <a:off x="990107" y="834203"/>
            <a:ext cx="16048391" cy="8618594"/>
            <a:chOff x="0" y="0"/>
            <a:chExt cx="3521245" cy="1891042"/>
          </a:xfrm>
        </p:grpSpPr>
        <p:sp>
          <p:nvSpPr>
            <p:cNvPr name="Freeform 3" id="3"/>
            <p:cNvSpPr/>
            <p:nvPr/>
          </p:nvSpPr>
          <p:spPr>
            <a:xfrm flipH="false" flipV="false" rot="0">
              <a:off x="0" y="0"/>
              <a:ext cx="3521246" cy="1891042"/>
            </a:xfrm>
            <a:custGeom>
              <a:avLst/>
              <a:gdLst/>
              <a:ahLst/>
              <a:cxnLst/>
              <a:rect r="r" b="b" t="t" l="l"/>
              <a:pathLst>
                <a:path h="1891042" w="3521246">
                  <a:moveTo>
                    <a:pt x="19296" y="0"/>
                  </a:moveTo>
                  <a:lnTo>
                    <a:pt x="3501949" y="0"/>
                  </a:lnTo>
                  <a:cubicBezTo>
                    <a:pt x="3512606" y="0"/>
                    <a:pt x="3521246" y="8639"/>
                    <a:pt x="3521246" y="19296"/>
                  </a:cubicBezTo>
                  <a:lnTo>
                    <a:pt x="3521246" y="1871746"/>
                  </a:lnTo>
                  <a:cubicBezTo>
                    <a:pt x="3521246" y="1882403"/>
                    <a:pt x="3512606" y="1891042"/>
                    <a:pt x="3501949" y="1891042"/>
                  </a:cubicBezTo>
                  <a:lnTo>
                    <a:pt x="19296" y="1891042"/>
                  </a:lnTo>
                  <a:cubicBezTo>
                    <a:pt x="8639" y="1891042"/>
                    <a:pt x="0" y="1882403"/>
                    <a:pt x="0" y="1871746"/>
                  </a:cubicBezTo>
                  <a:lnTo>
                    <a:pt x="0" y="19296"/>
                  </a:lnTo>
                  <a:cubicBezTo>
                    <a:pt x="0" y="8639"/>
                    <a:pt x="8639" y="0"/>
                    <a:pt x="19296" y="0"/>
                  </a:cubicBezTo>
                  <a:close/>
                </a:path>
              </a:pathLst>
            </a:custGeom>
            <a:solidFill>
              <a:srgbClr val="F3DDD2"/>
            </a:solidFill>
          </p:spPr>
        </p:sp>
        <p:sp>
          <p:nvSpPr>
            <p:cNvPr name="TextBox 4" id="4"/>
            <p:cNvSpPr txBox="true"/>
            <p:nvPr/>
          </p:nvSpPr>
          <p:spPr>
            <a:xfrm>
              <a:off x="0" y="-38100"/>
              <a:ext cx="3521245" cy="192914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202764" y="923925"/>
            <a:ext cx="13617606" cy="8334375"/>
          </a:xfrm>
          <a:prstGeom prst="rect">
            <a:avLst/>
          </a:prstGeom>
        </p:spPr>
        <p:txBody>
          <a:bodyPr anchor="t" rtlCol="false" tIns="0" lIns="0" bIns="0" rIns="0">
            <a:spAutoFit/>
          </a:bodyPr>
          <a:lstStyle/>
          <a:p>
            <a:pPr algn="just">
              <a:lnSpc>
                <a:spcPts val="2879"/>
              </a:lnSpc>
            </a:pPr>
            <a:r>
              <a:rPr lang="en-US" sz="2399">
                <a:solidFill>
                  <a:srgbClr val="000000"/>
                </a:solidFill>
                <a:latin typeface="Nefelibata Sans"/>
              </a:rPr>
              <a:t>1) F</a:t>
            </a:r>
            <a:r>
              <a:rPr lang="en-US" sz="2399">
                <a:solidFill>
                  <a:srgbClr val="000000"/>
                </a:solidFill>
                <a:latin typeface="Nefelibata Sans"/>
              </a:rPr>
              <a:t>ungsi registrasi</a:t>
            </a:r>
          </a:p>
          <a:p>
            <a:pPr algn="just">
              <a:lnSpc>
                <a:spcPts val="2879"/>
              </a:lnSpc>
            </a:pPr>
            <a:r>
              <a:rPr lang="en-US" sz="2399">
                <a:solidFill>
                  <a:srgbClr val="000000"/>
                </a:solidFill>
                <a:latin typeface="Nefelibata Sans"/>
              </a:rPr>
              <a:t>Fungsi ini digunakan oleh customer untuk mendaftarkan akun agar dapat mengakses aplikasi.</a:t>
            </a:r>
          </a:p>
          <a:p>
            <a:pPr algn="just">
              <a:lnSpc>
                <a:spcPts val="2879"/>
              </a:lnSpc>
            </a:pPr>
            <a:r>
              <a:rPr lang="en-US" sz="2399">
                <a:solidFill>
                  <a:srgbClr val="000000"/>
                </a:solidFill>
                <a:latin typeface="Nefelibata Sans"/>
              </a:rPr>
              <a:t>2) </a:t>
            </a:r>
            <a:r>
              <a:rPr lang="en-US" sz="2399">
                <a:solidFill>
                  <a:srgbClr val="000000"/>
                </a:solidFill>
                <a:latin typeface="Nefelibata Sans"/>
              </a:rPr>
              <a:t>Fungsi login</a:t>
            </a:r>
          </a:p>
          <a:p>
            <a:pPr algn="just">
              <a:lnSpc>
                <a:spcPts val="2879"/>
              </a:lnSpc>
            </a:pPr>
            <a:r>
              <a:rPr lang="en-US" sz="2399">
                <a:solidFill>
                  <a:srgbClr val="000000"/>
                </a:solidFill>
                <a:latin typeface="Nefelibata Sans"/>
              </a:rPr>
              <a:t>Fungsi ini digunakan oleh admin dan customer untuk dapat masuk dan mengakses aplikasi.</a:t>
            </a:r>
          </a:p>
          <a:p>
            <a:pPr algn="just">
              <a:lnSpc>
                <a:spcPts val="2879"/>
              </a:lnSpc>
            </a:pPr>
            <a:r>
              <a:rPr lang="en-US" sz="2399">
                <a:solidFill>
                  <a:srgbClr val="000000"/>
                </a:solidFill>
                <a:latin typeface="Nefelibata Sans"/>
              </a:rPr>
              <a:t>3) Fungsi mengelola produk</a:t>
            </a:r>
          </a:p>
          <a:p>
            <a:pPr algn="just">
              <a:lnSpc>
                <a:spcPts val="2879"/>
              </a:lnSpc>
            </a:pPr>
            <a:r>
              <a:rPr lang="en-US" sz="2399">
                <a:solidFill>
                  <a:srgbClr val="000000"/>
                </a:solidFill>
                <a:latin typeface="Nefelibata Sans"/>
              </a:rPr>
              <a:t>Fungsi ini digunakan oleh admin untuk melakukan perubahan terhadap produk, baik itu menambahkan, mengubah, dan menghapus produk.</a:t>
            </a:r>
          </a:p>
          <a:p>
            <a:pPr algn="just">
              <a:lnSpc>
                <a:spcPts val="2879"/>
              </a:lnSpc>
            </a:pPr>
            <a:r>
              <a:rPr lang="en-US" sz="2399">
                <a:solidFill>
                  <a:srgbClr val="000000"/>
                </a:solidFill>
                <a:latin typeface="Nefelibata Sans"/>
              </a:rPr>
              <a:t>4) Fungsi mengelola kategori</a:t>
            </a:r>
          </a:p>
          <a:p>
            <a:pPr algn="just">
              <a:lnSpc>
                <a:spcPts val="2879"/>
              </a:lnSpc>
            </a:pPr>
            <a:r>
              <a:rPr lang="en-US" sz="2399">
                <a:solidFill>
                  <a:srgbClr val="000000"/>
                </a:solidFill>
                <a:latin typeface="Nefelibata Sans"/>
              </a:rPr>
              <a:t>Fungsi ini digunakan oleh admin untuk melakukan perubahan terhadap kategori, baik itu menambahkan, mengubah, dan menghapus kategori.</a:t>
            </a:r>
          </a:p>
          <a:p>
            <a:pPr algn="just">
              <a:lnSpc>
                <a:spcPts val="2879"/>
              </a:lnSpc>
            </a:pPr>
            <a:r>
              <a:rPr lang="en-US" sz="2399">
                <a:solidFill>
                  <a:srgbClr val="000000"/>
                </a:solidFill>
                <a:latin typeface="Nefelibata Sans"/>
              </a:rPr>
              <a:t>5) Fungsi melakukan pesanan</a:t>
            </a:r>
          </a:p>
          <a:p>
            <a:pPr algn="just">
              <a:lnSpc>
                <a:spcPts val="2879"/>
              </a:lnSpc>
            </a:pPr>
            <a:r>
              <a:rPr lang="en-US" sz="2399">
                <a:solidFill>
                  <a:srgbClr val="000000"/>
                </a:solidFill>
                <a:latin typeface="Nefelibata Sans"/>
              </a:rPr>
              <a:t>Fungsi ini digunakan oleh customer untuk melakukan pemesanan terhadap produk yang tersedia pada aplikasi.</a:t>
            </a:r>
          </a:p>
          <a:p>
            <a:pPr algn="just">
              <a:lnSpc>
                <a:spcPts val="2879"/>
              </a:lnSpc>
            </a:pPr>
            <a:r>
              <a:rPr lang="en-US" sz="2399">
                <a:solidFill>
                  <a:srgbClr val="000000"/>
                </a:solidFill>
                <a:latin typeface="Nefelibata Sans"/>
              </a:rPr>
              <a:t>6) Fungsi mengelola komentar</a:t>
            </a:r>
          </a:p>
          <a:p>
            <a:pPr algn="just">
              <a:lnSpc>
                <a:spcPts val="2879"/>
              </a:lnSpc>
            </a:pPr>
            <a:r>
              <a:rPr lang="en-US" sz="2399">
                <a:solidFill>
                  <a:srgbClr val="000000"/>
                </a:solidFill>
                <a:latin typeface="Nefelibata Sans"/>
              </a:rPr>
              <a:t>Fungsi ini digunakan oleh customer untuk melakukan perubahan terhadap komentar, baik itu menambahkan, mengubah, dan menghapus komentar.</a:t>
            </a:r>
          </a:p>
          <a:p>
            <a:pPr algn="just">
              <a:lnSpc>
                <a:spcPts val="2879"/>
              </a:lnSpc>
            </a:pPr>
            <a:r>
              <a:rPr lang="en-US" sz="2399">
                <a:solidFill>
                  <a:srgbClr val="000000"/>
                </a:solidFill>
                <a:latin typeface="Nefelibata Sans"/>
              </a:rPr>
              <a:t>7) Fungsi mengelola profil</a:t>
            </a:r>
          </a:p>
          <a:p>
            <a:pPr algn="just">
              <a:lnSpc>
                <a:spcPts val="2879"/>
              </a:lnSpc>
            </a:pPr>
            <a:r>
              <a:rPr lang="en-US" sz="2399">
                <a:solidFill>
                  <a:srgbClr val="000000"/>
                </a:solidFill>
                <a:latin typeface="Nefelibata Sans"/>
              </a:rPr>
              <a:t>Fungsi ini digunakan oleh admin untuk melakukan perubahan terhadap profil, baik itu menambahkan, mengubah dan menghapus profil</a:t>
            </a:r>
          </a:p>
          <a:p>
            <a:pPr algn="just">
              <a:lnSpc>
                <a:spcPts val="2879"/>
              </a:lnSpc>
            </a:pPr>
            <a:r>
              <a:rPr lang="en-US" sz="2399">
                <a:solidFill>
                  <a:srgbClr val="000000"/>
                </a:solidFill>
                <a:latin typeface="Nefelibata Sans"/>
              </a:rPr>
              <a:t>8) Fungsi mengelola galeri</a:t>
            </a:r>
          </a:p>
          <a:p>
            <a:pPr algn="just">
              <a:lnSpc>
                <a:spcPts val="2879"/>
              </a:lnSpc>
            </a:pPr>
            <a:r>
              <a:rPr lang="en-US" sz="2399">
                <a:solidFill>
                  <a:srgbClr val="000000"/>
                </a:solidFill>
                <a:latin typeface="Nefelibata Sans"/>
              </a:rPr>
              <a:t>Fungsi ini digunakan oleh admin untuk melakukan perubahan terhadap galeri, baik itu menambahkan, mengubah dan menghapus galeri.</a:t>
            </a:r>
          </a:p>
          <a:p>
            <a:pPr algn="just">
              <a:lnSpc>
                <a:spcPts val="2879"/>
              </a:lnSpc>
            </a:pPr>
            <a:r>
              <a:rPr lang="en-US" sz="2399">
                <a:solidFill>
                  <a:srgbClr val="000000"/>
                </a:solidFill>
                <a:latin typeface="Nefelibata Sans"/>
              </a:rPr>
              <a:t>9) Fungsi logout</a:t>
            </a:r>
          </a:p>
          <a:p>
            <a:pPr algn="just">
              <a:lnSpc>
                <a:spcPts val="2879"/>
              </a:lnSpc>
            </a:pPr>
            <a:r>
              <a:rPr lang="en-US" sz="2399">
                <a:solidFill>
                  <a:srgbClr val="000000"/>
                </a:solidFill>
                <a:latin typeface="Nefelibata Sans"/>
              </a:rPr>
              <a:t>Fungsi ini digunakan oleh admin dan customer  untuk keluar dari aplikasi.</a:t>
            </a:r>
          </a:p>
        </p:txBody>
      </p:sp>
      <p:grpSp>
        <p:nvGrpSpPr>
          <p:cNvPr name="Group 6" id="6"/>
          <p:cNvGrpSpPr/>
          <p:nvPr/>
        </p:nvGrpSpPr>
        <p:grpSpPr>
          <a:xfrm rot="0">
            <a:off x="15213829" y="1380600"/>
            <a:ext cx="713008" cy="7006420"/>
            <a:chOff x="0" y="0"/>
            <a:chExt cx="950678" cy="9341893"/>
          </a:xfrm>
        </p:grpSpPr>
        <p:grpSp>
          <p:nvGrpSpPr>
            <p:cNvPr name="Group 7" id="7"/>
            <p:cNvGrpSpPr/>
            <p:nvPr/>
          </p:nvGrpSpPr>
          <p:grpSpPr>
            <a:xfrm rot="0">
              <a:off x="0" y="0"/>
              <a:ext cx="950678" cy="938176"/>
              <a:chOff x="0" y="0"/>
              <a:chExt cx="132924" cy="131176"/>
            </a:xfrm>
          </p:grpSpPr>
          <p:sp>
            <p:nvSpPr>
              <p:cNvPr name="Freeform 8" id="8"/>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9" id="9"/>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10" id="10"/>
            <p:cNvGrpSpPr/>
            <p:nvPr/>
          </p:nvGrpSpPr>
          <p:grpSpPr>
            <a:xfrm rot="0">
              <a:off x="0" y="1400620"/>
              <a:ext cx="950678" cy="938176"/>
              <a:chOff x="0" y="0"/>
              <a:chExt cx="132924" cy="131176"/>
            </a:xfrm>
          </p:grpSpPr>
          <p:sp>
            <p:nvSpPr>
              <p:cNvPr name="Freeform 11" id="11"/>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12" id="12"/>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13" id="13"/>
            <p:cNvGrpSpPr/>
            <p:nvPr/>
          </p:nvGrpSpPr>
          <p:grpSpPr>
            <a:xfrm rot="0">
              <a:off x="0" y="2801239"/>
              <a:ext cx="950678" cy="938176"/>
              <a:chOff x="0" y="0"/>
              <a:chExt cx="132924" cy="131176"/>
            </a:xfrm>
          </p:grpSpPr>
          <p:sp>
            <p:nvSpPr>
              <p:cNvPr name="Freeform 14" id="14"/>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15" id="15"/>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16" id="16"/>
            <p:cNvGrpSpPr/>
            <p:nvPr/>
          </p:nvGrpSpPr>
          <p:grpSpPr>
            <a:xfrm rot="0">
              <a:off x="0" y="4201859"/>
              <a:ext cx="950678" cy="938176"/>
              <a:chOff x="0" y="0"/>
              <a:chExt cx="132924" cy="131176"/>
            </a:xfrm>
          </p:grpSpPr>
          <p:sp>
            <p:nvSpPr>
              <p:cNvPr name="Freeform 17" id="17"/>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18" id="18"/>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19" id="19"/>
            <p:cNvGrpSpPr/>
            <p:nvPr/>
          </p:nvGrpSpPr>
          <p:grpSpPr>
            <a:xfrm rot="0">
              <a:off x="0" y="5602478"/>
              <a:ext cx="950678" cy="938176"/>
              <a:chOff x="0" y="0"/>
              <a:chExt cx="132924" cy="131176"/>
            </a:xfrm>
          </p:grpSpPr>
          <p:sp>
            <p:nvSpPr>
              <p:cNvPr name="Freeform 20" id="20"/>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21" id="21"/>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22" id="22"/>
            <p:cNvGrpSpPr/>
            <p:nvPr/>
          </p:nvGrpSpPr>
          <p:grpSpPr>
            <a:xfrm rot="0">
              <a:off x="0" y="7003098"/>
              <a:ext cx="950678" cy="938176"/>
              <a:chOff x="0" y="0"/>
              <a:chExt cx="132924" cy="131176"/>
            </a:xfrm>
          </p:grpSpPr>
          <p:sp>
            <p:nvSpPr>
              <p:cNvPr name="Freeform 23" id="23"/>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24" id="24"/>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nvGrpSpPr>
            <p:cNvPr name="Group 25" id="25"/>
            <p:cNvGrpSpPr/>
            <p:nvPr/>
          </p:nvGrpSpPr>
          <p:grpSpPr>
            <a:xfrm rot="0">
              <a:off x="0" y="8403717"/>
              <a:ext cx="950678" cy="938176"/>
              <a:chOff x="0" y="0"/>
              <a:chExt cx="132924" cy="131176"/>
            </a:xfrm>
          </p:grpSpPr>
          <p:sp>
            <p:nvSpPr>
              <p:cNvPr name="Freeform 26" id="26"/>
              <p:cNvSpPr/>
              <p:nvPr/>
            </p:nvSpPr>
            <p:spPr>
              <a:xfrm flipH="false" flipV="false" rot="0">
                <a:off x="0" y="0"/>
                <a:ext cx="132924" cy="131176"/>
              </a:xfrm>
              <a:custGeom>
                <a:avLst/>
                <a:gdLst/>
                <a:ahLst/>
                <a:cxnLst/>
                <a:rect r="r" b="b" t="t" l="l"/>
                <a:pathLst>
                  <a:path h="131176" w="132924">
                    <a:moveTo>
                      <a:pt x="65588" y="0"/>
                    </a:moveTo>
                    <a:lnTo>
                      <a:pt x="67336" y="0"/>
                    </a:lnTo>
                    <a:cubicBezTo>
                      <a:pt x="84731" y="0"/>
                      <a:pt x="101414" y="6910"/>
                      <a:pt x="113714" y="19210"/>
                    </a:cubicBezTo>
                    <a:cubicBezTo>
                      <a:pt x="126014" y="31510"/>
                      <a:pt x="132924" y="48193"/>
                      <a:pt x="132924" y="65588"/>
                    </a:cubicBezTo>
                    <a:lnTo>
                      <a:pt x="132924" y="65588"/>
                    </a:lnTo>
                    <a:cubicBezTo>
                      <a:pt x="132924" y="101811"/>
                      <a:pt x="103559" y="131176"/>
                      <a:pt x="67336" y="131176"/>
                    </a:cubicBezTo>
                    <a:lnTo>
                      <a:pt x="65588" y="131176"/>
                    </a:lnTo>
                    <a:cubicBezTo>
                      <a:pt x="29365" y="131176"/>
                      <a:pt x="0" y="101811"/>
                      <a:pt x="0" y="65588"/>
                    </a:cubicBezTo>
                    <a:lnTo>
                      <a:pt x="0" y="65588"/>
                    </a:lnTo>
                    <a:cubicBezTo>
                      <a:pt x="0" y="29365"/>
                      <a:pt x="29365" y="0"/>
                      <a:pt x="65588" y="0"/>
                    </a:cubicBezTo>
                    <a:close/>
                  </a:path>
                </a:pathLst>
              </a:custGeom>
              <a:solidFill>
                <a:srgbClr val="FAF1F0"/>
              </a:solidFill>
            </p:spPr>
          </p:sp>
          <p:sp>
            <p:nvSpPr>
              <p:cNvPr name="TextBox 27" id="27"/>
              <p:cNvSpPr txBox="true"/>
              <p:nvPr/>
            </p:nvSpPr>
            <p:spPr>
              <a:xfrm>
                <a:off x="0" y="-38100"/>
                <a:ext cx="132924" cy="169276"/>
              </a:xfrm>
              <a:prstGeom prst="rect">
                <a:avLst/>
              </a:prstGeom>
            </p:spPr>
            <p:txBody>
              <a:bodyPr anchor="ctr" rtlCol="false" tIns="50800" lIns="50800" bIns="50800" rIns="50800"/>
              <a:lstStyle/>
              <a:p>
                <a:pPr algn="ctr">
                  <a:lnSpc>
                    <a:spcPts val="2660"/>
                  </a:lnSpc>
                </a:pPr>
              </a:p>
            </p:txBody>
          </p:sp>
        </p:grpSp>
      </p:grpSp>
      <p:sp>
        <p:nvSpPr>
          <p:cNvPr name="Freeform 28" id="28"/>
          <p:cNvSpPr/>
          <p:nvPr/>
        </p:nvSpPr>
        <p:spPr>
          <a:xfrm flipH="false" flipV="false" rot="0">
            <a:off x="14820370" y="7772417"/>
            <a:ext cx="3068664" cy="2371240"/>
          </a:xfrm>
          <a:custGeom>
            <a:avLst/>
            <a:gdLst/>
            <a:ahLst/>
            <a:cxnLst/>
            <a:rect r="r" b="b" t="t" l="l"/>
            <a:pathLst>
              <a:path h="2371240" w="3068664">
                <a:moveTo>
                  <a:pt x="0" y="0"/>
                </a:moveTo>
                <a:lnTo>
                  <a:pt x="3068663" y="0"/>
                </a:lnTo>
                <a:lnTo>
                  <a:pt x="3068663" y="2371240"/>
                </a:lnTo>
                <a:lnTo>
                  <a:pt x="0" y="2371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9" id="29"/>
          <p:cNvSpPr txBox="true"/>
          <p:nvPr/>
        </p:nvSpPr>
        <p:spPr>
          <a:xfrm rot="0">
            <a:off x="2678887" y="-142875"/>
            <a:ext cx="9044309" cy="1334272"/>
          </a:xfrm>
          <a:prstGeom prst="rect">
            <a:avLst/>
          </a:prstGeom>
        </p:spPr>
        <p:txBody>
          <a:bodyPr anchor="t" rtlCol="false" tIns="0" lIns="0" bIns="0" rIns="0">
            <a:spAutoFit/>
          </a:bodyPr>
          <a:lstStyle/>
          <a:p>
            <a:pPr algn="ctr">
              <a:lnSpc>
                <a:spcPts val="10982"/>
              </a:lnSpc>
            </a:pPr>
            <a:r>
              <a:rPr lang="en-US" sz="7844">
                <a:solidFill>
                  <a:srgbClr val="000000"/>
                </a:solidFill>
                <a:latin typeface="Atma Bold"/>
              </a:rPr>
              <a:t>Fungsi</a:t>
            </a:r>
          </a:p>
        </p:txBody>
      </p:sp>
      <p:sp>
        <p:nvSpPr>
          <p:cNvPr name="Freeform 30" id="30"/>
          <p:cNvSpPr/>
          <p:nvPr/>
        </p:nvSpPr>
        <p:spPr>
          <a:xfrm flipH="false" flipV="true" rot="0">
            <a:off x="0" y="9452797"/>
            <a:ext cx="2175008" cy="834203"/>
          </a:xfrm>
          <a:custGeom>
            <a:avLst/>
            <a:gdLst/>
            <a:ahLst/>
            <a:cxnLst/>
            <a:rect r="r" b="b" t="t" l="l"/>
            <a:pathLst>
              <a:path h="834203" w="2175008">
                <a:moveTo>
                  <a:pt x="0" y="834203"/>
                </a:moveTo>
                <a:lnTo>
                  <a:pt x="2175008" y="834203"/>
                </a:lnTo>
                <a:lnTo>
                  <a:pt x="2175008" y="0"/>
                </a:lnTo>
                <a:lnTo>
                  <a:pt x="0" y="0"/>
                </a:lnTo>
                <a:lnTo>
                  <a:pt x="0" y="834203"/>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1F0"/>
        </a:solidFill>
      </p:bgPr>
    </p:bg>
    <p:spTree>
      <p:nvGrpSpPr>
        <p:cNvPr id="1" name=""/>
        <p:cNvGrpSpPr/>
        <p:nvPr/>
      </p:nvGrpSpPr>
      <p:grpSpPr>
        <a:xfrm>
          <a:off x="0" y="0"/>
          <a:ext cx="0" cy="0"/>
          <a:chOff x="0" y="0"/>
          <a:chExt cx="0" cy="0"/>
        </a:xfrm>
      </p:grpSpPr>
      <p:grpSp>
        <p:nvGrpSpPr>
          <p:cNvPr name="Group 2" id="2"/>
          <p:cNvGrpSpPr/>
          <p:nvPr/>
        </p:nvGrpSpPr>
        <p:grpSpPr>
          <a:xfrm rot="0">
            <a:off x="1284119" y="1442091"/>
            <a:ext cx="14102019" cy="8419704"/>
            <a:chOff x="0" y="0"/>
            <a:chExt cx="3094184" cy="1847403"/>
          </a:xfrm>
        </p:grpSpPr>
        <p:sp>
          <p:nvSpPr>
            <p:cNvPr name="Freeform 3" id="3"/>
            <p:cNvSpPr/>
            <p:nvPr/>
          </p:nvSpPr>
          <p:spPr>
            <a:xfrm flipH="false" flipV="false" rot="0">
              <a:off x="0" y="0"/>
              <a:ext cx="3094184" cy="1847403"/>
            </a:xfrm>
            <a:custGeom>
              <a:avLst/>
              <a:gdLst/>
              <a:ahLst/>
              <a:cxnLst/>
              <a:rect r="r" b="b" t="t" l="l"/>
              <a:pathLst>
                <a:path h="1847403" w="3094184">
                  <a:moveTo>
                    <a:pt x="21960" y="0"/>
                  </a:moveTo>
                  <a:lnTo>
                    <a:pt x="3072224" y="0"/>
                  </a:lnTo>
                  <a:cubicBezTo>
                    <a:pt x="3078048" y="0"/>
                    <a:pt x="3083634" y="2314"/>
                    <a:pt x="3087752" y="6432"/>
                  </a:cubicBezTo>
                  <a:cubicBezTo>
                    <a:pt x="3091870" y="10550"/>
                    <a:pt x="3094184" y="16136"/>
                    <a:pt x="3094184" y="21960"/>
                  </a:cubicBezTo>
                  <a:lnTo>
                    <a:pt x="3094184" y="1825443"/>
                  </a:lnTo>
                  <a:cubicBezTo>
                    <a:pt x="3094184" y="1837571"/>
                    <a:pt x="3084352" y="1847403"/>
                    <a:pt x="3072224" y="1847403"/>
                  </a:cubicBezTo>
                  <a:lnTo>
                    <a:pt x="21960" y="1847403"/>
                  </a:lnTo>
                  <a:cubicBezTo>
                    <a:pt x="9832" y="1847403"/>
                    <a:pt x="0" y="1837571"/>
                    <a:pt x="0" y="1825443"/>
                  </a:cubicBezTo>
                  <a:lnTo>
                    <a:pt x="0" y="21960"/>
                  </a:lnTo>
                  <a:cubicBezTo>
                    <a:pt x="0" y="9832"/>
                    <a:pt x="9832" y="0"/>
                    <a:pt x="21960" y="0"/>
                  </a:cubicBezTo>
                  <a:close/>
                </a:path>
              </a:pathLst>
            </a:custGeom>
            <a:solidFill>
              <a:srgbClr val="B9DAB4"/>
            </a:solidFill>
          </p:spPr>
        </p:sp>
        <p:sp>
          <p:nvSpPr>
            <p:cNvPr name="TextBox 4" id="4"/>
            <p:cNvSpPr txBox="true"/>
            <p:nvPr/>
          </p:nvSpPr>
          <p:spPr>
            <a:xfrm>
              <a:off x="0" y="-38100"/>
              <a:ext cx="3094184" cy="188550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612417" y="3170138"/>
            <a:ext cx="2675583" cy="6028750"/>
          </a:xfrm>
          <a:custGeom>
            <a:avLst/>
            <a:gdLst/>
            <a:ahLst/>
            <a:cxnLst/>
            <a:rect r="r" b="b" t="t" l="l"/>
            <a:pathLst>
              <a:path h="6028750" w="2675583">
                <a:moveTo>
                  <a:pt x="0" y="0"/>
                </a:moveTo>
                <a:lnTo>
                  <a:pt x="2675583" y="0"/>
                </a:lnTo>
                <a:lnTo>
                  <a:pt x="2675583" y="6028750"/>
                </a:lnTo>
                <a:lnTo>
                  <a:pt x="0" y="6028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0" y="9426820"/>
            <a:ext cx="1609696" cy="617384"/>
          </a:xfrm>
          <a:custGeom>
            <a:avLst/>
            <a:gdLst/>
            <a:ahLst/>
            <a:cxnLst/>
            <a:rect r="r" b="b" t="t" l="l"/>
            <a:pathLst>
              <a:path h="617384" w="1609696">
                <a:moveTo>
                  <a:pt x="0" y="617384"/>
                </a:moveTo>
                <a:lnTo>
                  <a:pt x="1609696" y="617384"/>
                </a:lnTo>
                <a:lnTo>
                  <a:pt x="1609696" y="0"/>
                </a:lnTo>
                <a:lnTo>
                  <a:pt x="0" y="0"/>
                </a:lnTo>
                <a:lnTo>
                  <a:pt x="0" y="61738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011979" y="1556407"/>
            <a:ext cx="10646300" cy="8191073"/>
          </a:xfrm>
          <a:custGeom>
            <a:avLst/>
            <a:gdLst/>
            <a:ahLst/>
            <a:cxnLst/>
            <a:rect r="r" b="b" t="t" l="l"/>
            <a:pathLst>
              <a:path h="8191073" w="10646300">
                <a:moveTo>
                  <a:pt x="0" y="0"/>
                </a:moveTo>
                <a:lnTo>
                  <a:pt x="10646300" y="0"/>
                </a:lnTo>
                <a:lnTo>
                  <a:pt x="10646300" y="8191073"/>
                </a:lnTo>
                <a:lnTo>
                  <a:pt x="0" y="8191073"/>
                </a:lnTo>
                <a:lnTo>
                  <a:pt x="0" y="0"/>
                </a:lnTo>
                <a:close/>
              </a:path>
            </a:pathLst>
          </a:custGeom>
          <a:blipFill>
            <a:blip r:embed="rId6"/>
            <a:stretch>
              <a:fillRect l="-582" t="0" r="-1724" b="0"/>
            </a:stretch>
          </a:blipFill>
        </p:spPr>
      </p:sp>
      <p:sp>
        <p:nvSpPr>
          <p:cNvPr name="TextBox 8" id="8"/>
          <p:cNvSpPr txBox="true"/>
          <p:nvPr/>
        </p:nvSpPr>
        <p:spPr>
          <a:xfrm rot="0">
            <a:off x="2474219" y="10829"/>
            <a:ext cx="12438948" cy="1334272"/>
          </a:xfrm>
          <a:prstGeom prst="rect">
            <a:avLst/>
          </a:prstGeom>
        </p:spPr>
        <p:txBody>
          <a:bodyPr anchor="t" rtlCol="false" tIns="0" lIns="0" bIns="0" rIns="0">
            <a:spAutoFit/>
          </a:bodyPr>
          <a:lstStyle/>
          <a:p>
            <a:pPr algn="ctr">
              <a:lnSpc>
                <a:spcPts val="10982"/>
              </a:lnSpc>
            </a:pPr>
            <a:r>
              <a:rPr lang="en-US" sz="7844">
                <a:solidFill>
                  <a:srgbClr val="000000"/>
                </a:solidFill>
                <a:latin typeface="Atma Bold"/>
              </a:rPr>
              <a:t>USECASE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1F0"/>
        </a:solidFill>
      </p:bgPr>
    </p:bg>
    <p:spTree>
      <p:nvGrpSpPr>
        <p:cNvPr id="1" name=""/>
        <p:cNvGrpSpPr/>
        <p:nvPr/>
      </p:nvGrpSpPr>
      <p:grpSpPr>
        <a:xfrm>
          <a:off x="0" y="0"/>
          <a:ext cx="0" cy="0"/>
          <a:chOff x="0" y="0"/>
          <a:chExt cx="0" cy="0"/>
        </a:xfrm>
      </p:grpSpPr>
      <p:sp>
        <p:nvSpPr>
          <p:cNvPr name="Freeform 2" id="2"/>
          <p:cNvSpPr/>
          <p:nvPr/>
        </p:nvSpPr>
        <p:spPr>
          <a:xfrm flipH="false" flipV="false" rot="-922628">
            <a:off x="16398196" y="8521759"/>
            <a:ext cx="2363021" cy="2017429"/>
          </a:xfrm>
          <a:custGeom>
            <a:avLst/>
            <a:gdLst/>
            <a:ahLst/>
            <a:cxnLst/>
            <a:rect r="r" b="b" t="t" l="l"/>
            <a:pathLst>
              <a:path h="2017429" w="2363021">
                <a:moveTo>
                  <a:pt x="0" y="0"/>
                </a:moveTo>
                <a:lnTo>
                  <a:pt x="2363021" y="0"/>
                </a:lnTo>
                <a:lnTo>
                  <a:pt x="2363021" y="2017429"/>
                </a:lnTo>
                <a:lnTo>
                  <a:pt x="0" y="20174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31305" y="4092439"/>
            <a:ext cx="14025390" cy="1892573"/>
          </a:xfrm>
          <a:prstGeom prst="rect">
            <a:avLst/>
          </a:prstGeom>
        </p:spPr>
        <p:txBody>
          <a:bodyPr anchor="t" rtlCol="false" tIns="0" lIns="0" bIns="0" rIns="0">
            <a:spAutoFit/>
          </a:bodyPr>
          <a:lstStyle/>
          <a:p>
            <a:pPr algn="ctr">
              <a:lnSpc>
                <a:spcPts val="15535"/>
              </a:lnSpc>
            </a:pPr>
            <a:r>
              <a:rPr lang="en-US" sz="11096">
                <a:solidFill>
                  <a:srgbClr val="000000"/>
                </a:solidFill>
                <a:latin typeface="Atma Bold"/>
              </a:rPr>
              <a:t>DEMO Proyek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1F0"/>
        </a:solidFill>
      </p:bgPr>
    </p:bg>
    <p:spTree>
      <p:nvGrpSpPr>
        <p:cNvPr id="1" name=""/>
        <p:cNvGrpSpPr/>
        <p:nvPr/>
      </p:nvGrpSpPr>
      <p:grpSpPr>
        <a:xfrm>
          <a:off x="0" y="0"/>
          <a:ext cx="0" cy="0"/>
          <a:chOff x="0" y="0"/>
          <a:chExt cx="0" cy="0"/>
        </a:xfrm>
      </p:grpSpPr>
      <p:sp>
        <p:nvSpPr>
          <p:cNvPr name="Freeform 2" id="2"/>
          <p:cNvSpPr/>
          <p:nvPr/>
        </p:nvSpPr>
        <p:spPr>
          <a:xfrm flipH="false" flipV="true" rot="0">
            <a:off x="0" y="9016742"/>
            <a:ext cx="2678887" cy="1027461"/>
          </a:xfrm>
          <a:custGeom>
            <a:avLst/>
            <a:gdLst/>
            <a:ahLst/>
            <a:cxnLst/>
            <a:rect r="r" b="b" t="t" l="l"/>
            <a:pathLst>
              <a:path h="1027461" w="2678887">
                <a:moveTo>
                  <a:pt x="0" y="1027462"/>
                </a:moveTo>
                <a:lnTo>
                  <a:pt x="2678887" y="1027462"/>
                </a:lnTo>
                <a:lnTo>
                  <a:pt x="2678887" y="0"/>
                </a:lnTo>
                <a:lnTo>
                  <a:pt x="0" y="0"/>
                </a:lnTo>
                <a:lnTo>
                  <a:pt x="0" y="102746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88016" y="2822996"/>
            <a:ext cx="15035047" cy="6435304"/>
            <a:chOff x="0" y="0"/>
            <a:chExt cx="3298903" cy="1411997"/>
          </a:xfrm>
        </p:grpSpPr>
        <p:sp>
          <p:nvSpPr>
            <p:cNvPr name="Freeform 4" id="4"/>
            <p:cNvSpPr/>
            <p:nvPr/>
          </p:nvSpPr>
          <p:spPr>
            <a:xfrm flipH="false" flipV="false" rot="0">
              <a:off x="0" y="0"/>
              <a:ext cx="3298903" cy="1411997"/>
            </a:xfrm>
            <a:custGeom>
              <a:avLst/>
              <a:gdLst/>
              <a:ahLst/>
              <a:cxnLst/>
              <a:rect r="r" b="b" t="t" l="l"/>
              <a:pathLst>
                <a:path h="1411997" w="3298903">
                  <a:moveTo>
                    <a:pt x="20597" y="0"/>
                  </a:moveTo>
                  <a:lnTo>
                    <a:pt x="3278306" y="0"/>
                  </a:lnTo>
                  <a:cubicBezTo>
                    <a:pt x="3283769" y="0"/>
                    <a:pt x="3289008" y="2170"/>
                    <a:pt x="3292871" y="6033"/>
                  </a:cubicBezTo>
                  <a:cubicBezTo>
                    <a:pt x="3296733" y="9895"/>
                    <a:pt x="3298903" y="15134"/>
                    <a:pt x="3298903" y="20597"/>
                  </a:cubicBezTo>
                  <a:lnTo>
                    <a:pt x="3298903" y="1391400"/>
                  </a:lnTo>
                  <a:cubicBezTo>
                    <a:pt x="3298903" y="1402776"/>
                    <a:pt x="3289682" y="1411997"/>
                    <a:pt x="3278306" y="1411997"/>
                  </a:cubicBezTo>
                  <a:lnTo>
                    <a:pt x="20597" y="1411997"/>
                  </a:lnTo>
                  <a:cubicBezTo>
                    <a:pt x="15134" y="1411997"/>
                    <a:pt x="9895" y="1409827"/>
                    <a:pt x="6033" y="1405965"/>
                  </a:cubicBezTo>
                  <a:cubicBezTo>
                    <a:pt x="2170" y="1402102"/>
                    <a:pt x="0" y="1396863"/>
                    <a:pt x="0" y="1391400"/>
                  </a:cubicBezTo>
                  <a:lnTo>
                    <a:pt x="0" y="20597"/>
                  </a:lnTo>
                  <a:cubicBezTo>
                    <a:pt x="0" y="15134"/>
                    <a:pt x="2170" y="9895"/>
                    <a:pt x="6033" y="6033"/>
                  </a:cubicBezTo>
                  <a:cubicBezTo>
                    <a:pt x="9895" y="2170"/>
                    <a:pt x="15134" y="0"/>
                    <a:pt x="20597" y="0"/>
                  </a:cubicBezTo>
                  <a:close/>
                </a:path>
              </a:pathLst>
            </a:custGeom>
            <a:solidFill>
              <a:srgbClr val="BDD5C8"/>
            </a:solidFill>
          </p:spPr>
        </p:sp>
        <p:sp>
          <p:nvSpPr>
            <p:cNvPr name="TextBox 5" id="5"/>
            <p:cNvSpPr txBox="true"/>
            <p:nvPr/>
          </p:nvSpPr>
          <p:spPr>
            <a:xfrm>
              <a:off x="0" y="-38100"/>
              <a:ext cx="3298903" cy="145009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922628">
            <a:off x="16270987" y="1814282"/>
            <a:ext cx="2363021" cy="2017429"/>
          </a:xfrm>
          <a:custGeom>
            <a:avLst/>
            <a:gdLst/>
            <a:ahLst/>
            <a:cxnLst/>
            <a:rect r="r" b="b" t="t" l="l"/>
            <a:pathLst>
              <a:path h="2017429" w="2363021">
                <a:moveTo>
                  <a:pt x="0" y="0"/>
                </a:moveTo>
                <a:lnTo>
                  <a:pt x="2363021" y="0"/>
                </a:lnTo>
                <a:lnTo>
                  <a:pt x="2363021" y="2017429"/>
                </a:lnTo>
                <a:lnTo>
                  <a:pt x="0" y="2017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070874" y="1096797"/>
            <a:ext cx="12146252" cy="1334272"/>
          </a:xfrm>
          <a:prstGeom prst="rect">
            <a:avLst/>
          </a:prstGeom>
        </p:spPr>
        <p:txBody>
          <a:bodyPr anchor="t" rtlCol="false" tIns="0" lIns="0" bIns="0" rIns="0">
            <a:spAutoFit/>
          </a:bodyPr>
          <a:lstStyle/>
          <a:p>
            <a:pPr algn="ctr">
              <a:lnSpc>
                <a:spcPts val="10982"/>
              </a:lnSpc>
            </a:pPr>
            <a:r>
              <a:rPr lang="en-US" sz="7844">
                <a:solidFill>
                  <a:srgbClr val="000000"/>
                </a:solidFill>
                <a:latin typeface="Atma Bold"/>
              </a:rPr>
              <a:t>Kesimpulan</a:t>
            </a:r>
          </a:p>
        </p:txBody>
      </p:sp>
      <p:sp>
        <p:nvSpPr>
          <p:cNvPr name="TextBox 8" id="8"/>
          <p:cNvSpPr txBox="true"/>
          <p:nvPr/>
        </p:nvSpPr>
        <p:spPr>
          <a:xfrm rot="0">
            <a:off x="2352085" y="3428742"/>
            <a:ext cx="14306909" cy="5083175"/>
          </a:xfrm>
          <a:prstGeom prst="rect">
            <a:avLst/>
          </a:prstGeom>
        </p:spPr>
        <p:txBody>
          <a:bodyPr anchor="t" rtlCol="false" tIns="0" lIns="0" bIns="0" rIns="0">
            <a:spAutoFit/>
          </a:bodyPr>
          <a:lstStyle/>
          <a:p>
            <a:pPr algn="just">
              <a:lnSpc>
                <a:spcPts val="3999"/>
              </a:lnSpc>
            </a:pPr>
            <a:r>
              <a:rPr lang="en-US" sz="3999">
                <a:solidFill>
                  <a:srgbClr val="000000"/>
                </a:solidFill>
                <a:latin typeface="Nefelibata Sans"/>
              </a:rPr>
              <a:t>Go dirancang dengan fokus pada kinerja yang tinggi. Bahasa ini menggunakan runtime yang ringan dan memiliki sistem garbage collection yang efisien, sehingga aplikasi yang ditulis dengan Go dapat memiliki waktu respons yang cepat dan skalabilitas yang baik, memiliki dukungan bawaan untuk konkurensi dan paralelisme. Fitur seperti goroutine dan channel memungkinkan pengembang untuk dengan mudah menulis kode yang efisien secara konkuren, mengoptimalkan penggunaan sumber daya dan meningkatkan kinerja aplikasi microservice.</a:t>
            </a:r>
          </a:p>
          <a:p>
            <a:pPr algn="just">
              <a:lnSpc>
                <a:spcPts val="399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1F0"/>
        </a:solidFill>
      </p:bgPr>
    </p:bg>
    <p:spTree>
      <p:nvGrpSpPr>
        <p:cNvPr id="1" name=""/>
        <p:cNvGrpSpPr/>
        <p:nvPr/>
      </p:nvGrpSpPr>
      <p:grpSpPr>
        <a:xfrm>
          <a:off x="0" y="0"/>
          <a:ext cx="0" cy="0"/>
          <a:chOff x="0" y="0"/>
          <a:chExt cx="0" cy="0"/>
        </a:xfrm>
      </p:grpSpPr>
      <p:grpSp>
        <p:nvGrpSpPr>
          <p:cNvPr name="Group 2" id="2"/>
          <p:cNvGrpSpPr/>
          <p:nvPr/>
        </p:nvGrpSpPr>
        <p:grpSpPr>
          <a:xfrm rot="0">
            <a:off x="3383873" y="1131514"/>
            <a:ext cx="11324378" cy="7180051"/>
            <a:chOff x="0" y="0"/>
            <a:chExt cx="2982552" cy="1891042"/>
          </a:xfrm>
        </p:grpSpPr>
        <p:sp>
          <p:nvSpPr>
            <p:cNvPr name="Freeform 3" id="3"/>
            <p:cNvSpPr/>
            <p:nvPr/>
          </p:nvSpPr>
          <p:spPr>
            <a:xfrm flipH="false" flipV="false" rot="0">
              <a:off x="0" y="0"/>
              <a:ext cx="2982552" cy="1891042"/>
            </a:xfrm>
            <a:custGeom>
              <a:avLst/>
              <a:gdLst/>
              <a:ahLst/>
              <a:cxnLst/>
              <a:rect r="r" b="b" t="t" l="l"/>
              <a:pathLst>
                <a:path h="1891042" w="2982552">
                  <a:moveTo>
                    <a:pt x="27346" y="0"/>
                  </a:moveTo>
                  <a:lnTo>
                    <a:pt x="2955206" y="0"/>
                  </a:lnTo>
                  <a:cubicBezTo>
                    <a:pt x="2970309" y="0"/>
                    <a:pt x="2982552" y="12243"/>
                    <a:pt x="2982552" y="27346"/>
                  </a:cubicBezTo>
                  <a:lnTo>
                    <a:pt x="2982552" y="1863696"/>
                  </a:lnTo>
                  <a:cubicBezTo>
                    <a:pt x="2982552" y="1878799"/>
                    <a:pt x="2970309" y="1891042"/>
                    <a:pt x="2955206" y="1891042"/>
                  </a:cubicBezTo>
                  <a:lnTo>
                    <a:pt x="27346" y="1891042"/>
                  </a:lnTo>
                  <a:cubicBezTo>
                    <a:pt x="12243" y="1891042"/>
                    <a:pt x="0" y="1878799"/>
                    <a:pt x="0" y="1863696"/>
                  </a:cubicBezTo>
                  <a:lnTo>
                    <a:pt x="0" y="27346"/>
                  </a:lnTo>
                  <a:cubicBezTo>
                    <a:pt x="0" y="12243"/>
                    <a:pt x="12243" y="0"/>
                    <a:pt x="27346" y="0"/>
                  </a:cubicBezTo>
                  <a:close/>
                </a:path>
              </a:pathLst>
            </a:custGeom>
            <a:solidFill>
              <a:srgbClr val="F3DDD2"/>
            </a:solidFill>
          </p:spPr>
        </p:sp>
        <p:sp>
          <p:nvSpPr>
            <p:cNvPr name="TextBox 4" id="4"/>
            <p:cNvSpPr txBox="true"/>
            <p:nvPr/>
          </p:nvSpPr>
          <p:spPr>
            <a:xfrm>
              <a:off x="0" y="-38100"/>
              <a:ext cx="2982552" cy="192914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08270" y="1131514"/>
            <a:ext cx="712171" cy="695259"/>
            <a:chOff x="0" y="0"/>
            <a:chExt cx="106288" cy="103764"/>
          </a:xfrm>
        </p:grpSpPr>
        <p:sp>
          <p:nvSpPr>
            <p:cNvPr name="Freeform 6" id="6"/>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7" id="7"/>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901358" y="1131514"/>
            <a:ext cx="712171" cy="695259"/>
            <a:chOff x="0" y="0"/>
            <a:chExt cx="106288" cy="103764"/>
          </a:xfrm>
        </p:grpSpPr>
        <p:sp>
          <p:nvSpPr>
            <p:cNvPr name="Freeform 9" id="9"/>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0" id="10"/>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794446" y="1131514"/>
            <a:ext cx="712171" cy="695259"/>
            <a:chOff x="0" y="0"/>
            <a:chExt cx="106288" cy="103764"/>
          </a:xfrm>
        </p:grpSpPr>
        <p:sp>
          <p:nvSpPr>
            <p:cNvPr name="Freeform 12" id="12"/>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3" id="13"/>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3687534" y="1131514"/>
            <a:ext cx="712171" cy="695259"/>
            <a:chOff x="0" y="0"/>
            <a:chExt cx="106288" cy="103764"/>
          </a:xfrm>
        </p:grpSpPr>
        <p:sp>
          <p:nvSpPr>
            <p:cNvPr name="Freeform 15" id="15"/>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6" id="16"/>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4580622" y="1131514"/>
            <a:ext cx="712171" cy="695259"/>
            <a:chOff x="0" y="0"/>
            <a:chExt cx="106288" cy="103764"/>
          </a:xfrm>
        </p:grpSpPr>
        <p:sp>
          <p:nvSpPr>
            <p:cNvPr name="Freeform 18" id="18"/>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19" id="19"/>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5473710" y="1131514"/>
            <a:ext cx="712171" cy="695259"/>
            <a:chOff x="0" y="0"/>
            <a:chExt cx="106288" cy="103764"/>
          </a:xfrm>
        </p:grpSpPr>
        <p:sp>
          <p:nvSpPr>
            <p:cNvPr name="Freeform 21" id="21"/>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22" id="22"/>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6366798" y="1131514"/>
            <a:ext cx="712171" cy="695259"/>
            <a:chOff x="0" y="0"/>
            <a:chExt cx="106288" cy="103764"/>
          </a:xfrm>
        </p:grpSpPr>
        <p:sp>
          <p:nvSpPr>
            <p:cNvPr name="Freeform 24" id="24"/>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25" id="25"/>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7259886" y="1131514"/>
            <a:ext cx="712171" cy="695259"/>
            <a:chOff x="0" y="0"/>
            <a:chExt cx="106288" cy="103764"/>
          </a:xfrm>
        </p:grpSpPr>
        <p:sp>
          <p:nvSpPr>
            <p:cNvPr name="Freeform 27" id="27"/>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28" id="28"/>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8152974" y="1131514"/>
            <a:ext cx="712171" cy="695259"/>
            <a:chOff x="0" y="0"/>
            <a:chExt cx="106288" cy="103764"/>
          </a:xfrm>
        </p:grpSpPr>
        <p:sp>
          <p:nvSpPr>
            <p:cNvPr name="Freeform 30" id="30"/>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31" id="31"/>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32" id="32"/>
          <p:cNvGrpSpPr/>
          <p:nvPr/>
        </p:nvGrpSpPr>
        <p:grpSpPr>
          <a:xfrm rot="0">
            <a:off x="9046062" y="1131514"/>
            <a:ext cx="712171" cy="695259"/>
            <a:chOff x="0" y="0"/>
            <a:chExt cx="106288" cy="103764"/>
          </a:xfrm>
        </p:grpSpPr>
        <p:sp>
          <p:nvSpPr>
            <p:cNvPr name="Freeform 33" id="33"/>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34" id="34"/>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35" id="35"/>
          <p:cNvGrpSpPr/>
          <p:nvPr/>
        </p:nvGrpSpPr>
        <p:grpSpPr>
          <a:xfrm rot="0">
            <a:off x="9939150" y="1131514"/>
            <a:ext cx="712171" cy="695259"/>
            <a:chOff x="0" y="0"/>
            <a:chExt cx="106288" cy="103764"/>
          </a:xfrm>
        </p:grpSpPr>
        <p:sp>
          <p:nvSpPr>
            <p:cNvPr name="Freeform 36" id="36"/>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37" id="37"/>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grpSp>
        <p:nvGrpSpPr>
          <p:cNvPr name="Group 38" id="38"/>
          <p:cNvGrpSpPr/>
          <p:nvPr/>
        </p:nvGrpSpPr>
        <p:grpSpPr>
          <a:xfrm rot="0">
            <a:off x="10832238" y="1131514"/>
            <a:ext cx="712171" cy="695259"/>
            <a:chOff x="0" y="0"/>
            <a:chExt cx="106288" cy="103764"/>
          </a:xfrm>
        </p:grpSpPr>
        <p:sp>
          <p:nvSpPr>
            <p:cNvPr name="Freeform 39" id="39"/>
            <p:cNvSpPr/>
            <p:nvPr/>
          </p:nvSpPr>
          <p:spPr>
            <a:xfrm flipH="false" flipV="false" rot="0">
              <a:off x="0" y="0"/>
              <a:ext cx="106288" cy="103764"/>
            </a:xfrm>
            <a:custGeom>
              <a:avLst/>
              <a:gdLst/>
              <a:ahLst/>
              <a:cxnLst/>
              <a:rect r="r" b="b" t="t" l="l"/>
              <a:pathLst>
                <a:path h="103764" w="106288">
                  <a:moveTo>
                    <a:pt x="51882" y="0"/>
                  </a:moveTo>
                  <a:lnTo>
                    <a:pt x="54406" y="0"/>
                  </a:lnTo>
                  <a:cubicBezTo>
                    <a:pt x="68166" y="0"/>
                    <a:pt x="81362" y="5466"/>
                    <a:pt x="91092" y="15196"/>
                  </a:cubicBezTo>
                  <a:cubicBezTo>
                    <a:pt x="100822" y="24926"/>
                    <a:pt x="106288" y="38122"/>
                    <a:pt x="106288" y="51882"/>
                  </a:cubicBezTo>
                  <a:lnTo>
                    <a:pt x="106288" y="51882"/>
                  </a:lnTo>
                  <a:cubicBezTo>
                    <a:pt x="106288" y="65642"/>
                    <a:pt x="100822" y="78838"/>
                    <a:pt x="91092" y="88568"/>
                  </a:cubicBezTo>
                  <a:cubicBezTo>
                    <a:pt x="81362" y="98297"/>
                    <a:pt x="68166" y="103764"/>
                    <a:pt x="54406" y="103764"/>
                  </a:cubicBezTo>
                  <a:lnTo>
                    <a:pt x="51882" y="103764"/>
                  </a:lnTo>
                  <a:cubicBezTo>
                    <a:pt x="38122" y="103764"/>
                    <a:pt x="24926" y="98297"/>
                    <a:pt x="15196" y="88568"/>
                  </a:cubicBezTo>
                  <a:cubicBezTo>
                    <a:pt x="5466" y="78838"/>
                    <a:pt x="0" y="65642"/>
                    <a:pt x="0" y="51882"/>
                  </a:cubicBezTo>
                  <a:lnTo>
                    <a:pt x="0" y="51882"/>
                  </a:lnTo>
                  <a:cubicBezTo>
                    <a:pt x="0" y="38122"/>
                    <a:pt x="5466" y="24926"/>
                    <a:pt x="15196" y="15196"/>
                  </a:cubicBezTo>
                  <a:cubicBezTo>
                    <a:pt x="24926" y="5466"/>
                    <a:pt x="38122" y="0"/>
                    <a:pt x="51882" y="0"/>
                  </a:cubicBezTo>
                  <a:close/>
                </a:path>
              </a:pathLst>
            </a:custGeom>
            <a:solidFill>
              <a:srgbClr val="FAF1F0"/>
            </a:solidFill>
          </p:spPr>
        </p:sp>
        <p:sp>
          <p:nvSpPr>
            <p:cNvPr name="TextBox 40" id="40"/>
            <p:cNvSpPr txBox="true"/>
            <p:nvPr/>
          </p:nvSpPr>
          <p:spPr>
            <a:xfrm>
              <a:off x="0" y="-38100"/>
              <a:ext cx="106288" cy="141864"/>
            </a:xfrm>
            <a:prstGeom prst="rect">
              <a:avLst/>
            </a:prstGeom>
          </p:spPr>
          <p:txBody>
            <a:bodyPr anchor="ctr" rtlCol="false" tIns="50800" lIns="50800" bIns="50800" rIns="50800"/>
            <a:lstStyle/>
            <a:p>
              <a:pPr algn="ctr">
                <a:lnSpc>
                  <a:spcPts val="2659"/>
                </a:lnSpc>
                <a:spcBef>
                  <a:spcPct val="0"/>
                </a:spcBef>
              </a:pPr>
            </a:p>
          </p:txBody>
        </p:sp>
      </p:grpSp>
      <p:sp>
        <p:nvSpPr>
          <p:cNvPr name="Freeform 41" id="41"/>
          <p:cNvSpPr/>
          <p:nvPr/>
        </p:nvSpPr>
        <p:spPr>
          <a:xfrm flipH="false" flipV="false" rot="0">
            <a:off x="-895058" y="2383058"/>
            <a:ext cx="2672461" cy="1024997"/>
          </a:xfrm>
          <a:custGeom>
            <a:avLst/>
            <a:gdLst/>
            <a:ahLst/>
            <a:cxnLst/>
            <a:rect r="r" b="b" t="t" l="l"/>
            <a:pathLst>
              <a:path h="1024997" w="2672461">
                <a:moveTo>
                  <a:pt x="0" y="0"/>
                </a:moveTo>
                <a:lnTo>
                  <a:pt x="2672460" y="0"/>
                </a:lnTo>
                <a:lnTo>
                  <a:pt x="2672460" y="1024996"/>
                </a:lnTo>
                <a:lnTo>
                  <a:pt x="0" y="10249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2" id="42"/>
          <p:cNvSpPr/>
          <p:nvPr/>
        </p:nvSpPr>
        <p:spPr>
          <a:xfrm flipH="false" flipV="false" rot="751183">
            <a:off x="-124699" y="6685918"/>
            <a:ext cx="3225628" cy="2753880"/>
          </a:xfrm>
          <a:custGeom>
            <a:avLst/>
            <a:gdLst/>
            <a:ahLst/>
            <a:cxnLst/>
            <a:rect r="r" b="b" t="t" l="l"/>
            <a:pathLst>
              <a:path h="2753880" w="3225628">
                <a:moveTo>
                  <a:pt x="0" y="0"/>
                </a:moveTo>
                <a:lnTo>
                  <a:pt x="3225628" y="0"/>
                </a:lnTo>
                <a:lnTo>
                  <a:pt x="3225628" y="2753880"/>
                </a:lnTo>
                <a:lnTo>
                  <a:pt x="0" y="27538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3" id="43"/>
          <p:cNvSpPr txBox="true"/>
          <p:nvPr/>
        </p:nvSpPr>
        <p:spPr>
          <a:xfrm rot="-154972">
            <a:off x="5327031" y="3356435"/>
            <a:ext cx="7893737" cy="2103126"/>
          </a:xfrm>
          <a:prstGeom prst="rect">
            <a:avLst/>
          </a:prstGeom>
        </p:spPr>
        <p:txBody>
          <a:bodyPr anchor="t" rtlCol="false" tIns="0" lIns="0" bIns="0" rIns="0">
            <a:spAutoFit/>
          </a:bodyPr>
          <a:lstStyle/>
          <a:p>
            <a:pPr algn="ctr">
              <a:lnSpc>
                <a:spcPts val="17306"/>
              </a:lnSpc>
            </a:pPr>
            <a:r>
              <a:rPr lang="en-US" sz="12361">
                <a:solidFill>
                  <a:srgbClr val="004F70"/>
                </a:solidFill>
                <a:latin typeface="Atma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DAGDtyPq1mQ</dc:identifier>
  <dcterms:modified xsi:type="dcterms:W3CDTF">2011-08-01T06:04:30Z</dcterms:modified>
  <cp:revision>1</cp:revision>
  <dc:title>Penuh Warna Ceria Laporan Penelitian Presentasi</dc:title>
</cp:coreProperties>
</file>