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82" r:id="rId3"/>
    <p:sldId id="591" r:id="rId4"/>
    <p:sldId id="1123" r:id="rId6"/>
    <p:sldId id="1124" r:id="rId7"/>
    <p:sldId id="1125" r:id="rId8"/>
    <p:sldId id="1126" r:id="rId9"/>
    <p:sldId id="1075" r:id="rId10"/>
    <p:sldId id="1076" r:id="rId11"/>
    <p:sldId id="1132" r:id="rId12"/>
    <p:sldId id="1133" r:id="rId13"/>
    <p:sldId id="1131" r:id="rId14"/>
    <p:sldId id="967" r:id="rId15"/>
    <p:sldId id="1130" r:id="rId16"/>
    <p:sldId id="1111" r:id="rId17"/>
    <p:sldId id="1078" r:id="rId18"/>
    <p:sldId id="1118" r:id="rId19"/>
    <p:sldId id="1119" r:id="rId20"/>
    <p:sldId id="1120" r:id="rId21"/>
    <p:sldId id="1134" r:id="rId22"/>
    <p:sldId id="855" r:id="rId23"/>
    <p:sldId id="817" r:id="rId24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6E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5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69" y="105"/>
      </p:cViewPr>
      <p:guideLst>
        <p:guide orient="horz" pos="2241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33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17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37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8"/>
          <p:cNvCxnSpPr/>
          <p:nvPr/>
        </p:nvCxnSpPr>
        <p:spPr>
          <a:xfrm>
            <a:off x="1208088" y="4343400"/>
            <a:ext cx="98758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vert="horz" wrap="square" lIns="0" tIns="45720" rIns="0" bIns="45720" numCol="1" anchor="t" anchorCtr="0" compatLnSpc="1"/>
          <a:lstStyle/>
          <a:p>
            <a:pPr marL="90805" marR="0" lvl="0" indent="-90805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/>
          <p:cNvPicPr>
            <a:picLocks noChangeAspect="1"/>
          </p:cNvPicPr>
          <p:nvPr userDrawn="1"/>
        </p:nvPicPr>
        <p:blipFill>
          <a:blip r:embed="rId2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8"/>
          <p:cNvCxnSpPr/>
          <p:nvPr/>
        </p:nvCxnSpPr>
        <p:spPr>
          <a:xfrm>
            <a:off x="1208088" y="4343400"/>
            <a:ext cx="98758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6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vert="horz" wrap="square" lIns="457200" tIns="457200" rIns="0" bIns="45720" numCol="1" rtlCol="0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82880"/>
            <a:r>
              <a:rPr lang="zh-CN" altLang="en-US" dirty="0"/>
              <a:t>二级</a:t>
            </a:r>
            <a:endParaRPr lang="zh-CN" altLang="en-US" dirty="0"/>
          </a:p>
          <a:p>
            <a:pPr lvl="2" indent="-182880"/>
            <a:r>
              <a:rPr lang="zh-CN" altLang="en-US" dirty="0"/>
              <a:t>三级</a:t>
            </a:r>
            <a:endParaRPr lang="zh-CN" altLang="en-US" dirty="0"/>
          </a:p>
          <a:p>
            <a:pPr lvl="3" indent="-182245"/>
            <a:r>
              <a:rPr lang="zh-CN" altLang="en-US" dirty="0"/>
              <a:t>四级</a:t>
            </a:r>
            <a:endParaRPr lang="zh-CN" altLang="en-US" dirty="0"/>
          </a:p>
          <a:p>
            <a:pPr lvl="4" indent="-182880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/>
          <p:nvPr/>
        </p:nvSpPr>
        <p:spPr>
          <a:xfrm>
            <a:off x="4511675" y="3716338"/>
            <a:ext cx="2994025" cy="904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讲授： 畅福善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电话：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13700594285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6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10"/>
          <p:cNvSpPr txBox="1"/>
          <p:nvPr/>
        </p:nvSpPr>
        <p:spPr>
          <a:xfrm>
            <a:off x="3575050" y="5149850"/>
            <a:ext cx="54975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楷体_GB2312"/>
                <a:ea typeface="楷体_GB2312"/>
              </a:rPr>
              <a:t> </a:t>
            </a:r>
            <a:r>
              <a:rPr lang="zh-CN" altLang="en-US" sz="3200" b="1" dirty="0">
                <a:latin typeface="楷体_GB2312"/>
                <a:ea typeface="楷体_GB2312"/>
              </a:rPr>
              <a:t>运城学院物理与电子工程系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49"/>
          <p:cNvSpPr/>
          <p:nvPr/>
        </p:nvSpPr>
        <p:spPr>
          <a:xfrm>
            <a:off x="1257300" y="3097213"/>
            <a:ext cx="2468563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6" name="文本框 1"/>
          <p:cNvSpPr txBox="1"/>
          <p:nvPr/>
        </p:nvSpPr>
        <p:spPr>
          <a:xfrm>
            <a:off x="3725863" y="2605088"/>
            <a:ext cx="7637462" cy="396875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////////函数说明////////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void delay10ms(void);		//延时10ms的子程序//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void key(void);             //按键函数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void display(void);         //显示函数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////////变量说明////////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L1=P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^0;//////定义第1个指示灯的名称为L1 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L2=P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^1;//////定义第2个指示灯的名称为L2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L3=P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^2;//////定义第3个指示灯的名称为L3 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L4=P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^3;//////定义第4个指示灯的名称为L4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L5=P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^4;//////定义第5个指示灯的名称为L5 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L6=P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^5;//////定义第6个指示灯的名称为L6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L7=P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^6;//////定义第7个指示灯的名称为L7 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L8=P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^7;//////定义第8个指示灯的名称为L8 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//按键定义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key_1=P3^4;//////定义第1个按键为KEY_1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key_2=P3^5;//////定义第1个按键为KEY_2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key_3=P3^6;//////定义第1个按键为KEY_3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sbit key_4=P3^7;//////定义第1个按键为KEY_4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矩形 49"/>
          <p:cNvSpPr/>
          <p:nvPr/>
        </p:nvSpPr>
        <p:spPr>
          <a:xfrm>
            <a:off x="511175" y="2605088"/>
            <a:ext cx="3381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8731250" y="2605088"/>
            <a:ext cx="2058988" cy="368300"/>
          </a:xfrm>
          <a:prstGeom prst="wedgeRectCallout">
            <a:avLst>
              <a:gd name="adj1" fmla="val -212419"/>
              <a:gd name="adj2" fmla="val 66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函数说明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731250" y="3481388"/>
            <a:ext cx="2058988" cy="369888"/>
          </a:xfrm>
          <a:prstGeom prst="wedgeRectCallout">
            <a:avLst>
              <a:gd name="adj1" fmla="val -235405"/>
              <a:gd name="adj2" fmla="val 9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指示灯重定义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8731250" y="5403850"/>
            <a:ext cx="2058988" cy="369888"/>
          </a:xfrm>
          <a:prstGeom prst="wedgeRectCallout">
            <a:avLst>
              <a:gd name="adj1" fmla="val -235405"/>
              <a:gd name="adj2" fmla="val 9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按键重定义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矩形 49"/>
          <p:cNvSpPr/>
          <p:nvPr/>
        </p:nvSpPr>
        <p:spPr>
          <a:xfrm>
            <a:off x="1257300" y="3097213"/>
            <a:ext cx="2468563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0" name="文本框 1"/>
          <p:cNvSpPr txBox="1"/>
          <p:nvPr/>
        </p:nvSpPr>
        <p:spPr>
          <a:xfrm>
            <a:off x="3725863" y="3038475"/>
            <a:ext cx="7637462" cy="286067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void main(void) 	//主程序//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{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/////////初始化区////////////////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P3=0xff;/////初始化P3口准备读取按键（按键输入）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while(1)  //进入循环//以下为无限循环程序区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{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key(); 	//调用按键函数//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display();     //调用显示函数//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}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49"/>
          <p:cNvSpPr/>
          <p:nvPr/>
        </p:nvSpPr>
        <p:spPr>
          <a:xfrm>
            <a:off x="511175" y="2605088"/>
            <a:ext cx="3381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8739188" y="2605088"/>
            <a:ext cx="2058988" cy="368300"/>
          </a:xfrm>
          <a:prstGeom prst="wedgeRectCallout">
            <a:avLst>
              <a:gd name="adj1" fmla="val -152499"/>
              <a:gd name="adj2" fmla="val 10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主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8739188" y="3244850"/>
            <a:ext cx="2058988" cy="368300"/>
          </a:xfrm>
          <a:prstGeom prst="wedgeRectCallout">
            <a:avLst>
              <a:gd name="adj1" fmla="val -155615"/>
              <a:gd name="adj2" fmla="val 127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按键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I/O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口初始化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8794750" y="4213225"/>
            <a:ext cx="2057400" cy="369888"/>
          </a:xfrm>
          <a:prstGeom prst="wedgeRectCallout">
            <a:avLst>
              <a:gd name="adj1" fmla="val -145865"/>
              <a:gd name="adj2" fmla="val 133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按键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794750" y="4910138"/>
            <a:ext cx="2057400" cy="368300"/>
          </a:xfrm>
          <a:prstGeom prst="wedgeRectCallout">
            <a:avLst>
              <a:gd name="adj1" fmla="val -194523"/>
              <a:gd name="adj2" fmla="val 16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显示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矩形 49"/>
          <p:cNvSpPr/>
          <p:nvPr/>
        </p:nvSpPr>
        <p:spPr>
          <a:xfrm>
            <a:off x="1211263" y="3097213"/>
            <a:ext cx="2468562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3679825" y="2625725"/>
            <a:ext cx="7904163" cy="403066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/////////////////按键函数//////////////////////////////////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void key(void)      //按键函数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if(key_1==0)/////////如果按键按下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  delay10ms();///////延时10ms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  if(key_1==0)///////按键的确按下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    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count++;///////按键计数器计数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if(count&gt;=16){count=0;}//////控制计数器最大值;16即为16进制;20即为20进制;但最大计数255，因为count定义的是unsigend char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while(key_1==0){;}///////按键等待抬起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矩形 49"/>
          <p:cNvSpPr/>
          <p:nvPr/>
        </p:nvSpPr>
        <p:spPr>
          <a:xfrm>
            <a:off x="511175" y="2605088"/>
            <a:ext cx="3168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3556" name="文本框 73"/>
          <p:cNvSpPr txBox="1"/>
          <p:nvPr/>
        </p:nvSpPr>
        <p:spPr>
          <a:xfrm>
            <a:off x="384175" y="5580063"/>
            <a:ext cx="25400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）按键显示程序设计（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BCD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码显示）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9220200" y="2362200"/>
            <a:ext cx="1666875" cy="368300"/>
          </a:xfrm>
          <a:prstGeom prst="wedgeRectCallout">
            <a:avLst>
              <a:gd name="adj1" fmla="val -253649"/>
              <a:gd name="adj2" fmla="val 127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按键识别函数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8499475" y="3144838"/>
            <a:ext cx="2509838" cy="369888"/>
          </a:xfrm>
          <a:prstGeom prst="wedgeRectCallout">
            <a:avLst>
              <a:gd name="adj1" fmla="val -127409"/>
              <a:gd name="adj2" fmla="val 15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按键去抖动延时函数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9220200" y="3759200"/>
            <a:ext cx="1296988" cy="369888"/>
          </a:xfrm>
          <a:prstGeom prst="wedgeRectCallout">
            <a:avLst>
              <a:gd name="adj1" fmla="val -274620"/>
              <a:gd name="adj2" fmla="val 20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计数器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8715375" y="4883150"/>
            <a:ext cx="2762250" cy="369888"/>
          </a:xfrm>
          <a:prstGeom prst="wedgeRectCallout">
            <a:avLst>
              <a:gd name="adj1" fmla="val -87471"/>
              <a:gd name="adj2" fmla="val -24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计数器控制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--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进制处理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220200" y="5500688"/>
            <a:ext cx="1296988" cy="368300"/>
          </a:xfrm>
          <a:prstGeom prst="wedgeRectCallout">
            <a:avLst>
              <a:gd name="adj1" fmla="val -195570"/>
              <a:gd name="adj2" fmla="val -18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等待弹起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49"/>
          <p:cNvSpPr/>
          <p:nvPr/>
        </p:nvSpPr>
        <p:spPr>
          <a:xfrm>
            <a:off x="1211263" y="3097213"/>
            <a:ext cx="2468562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3679825" y="2676525"/>
            <a:ext cx="7904163" cy="3414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///////////////////////////////////////////////////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//函数名称:void display(void)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//函数功能:显示函数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//入口参数: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//出口参数: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//函数说明: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///////////////////////////////////////////////////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void display(void)      //显示函数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//////////////持续显示程序/////////////////////////////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=~count;/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//////将计数值送P0口利用LED指示灯以BCD码（8421码）显示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矩形 49"/>
          <p:cNvSpPr/>
          <p:nvPr/>
        </p:nvSpPr>
        <p:spPr>
          <a:xfrm>
            <a:off x="511175" y="2605088"/>
            <a:ext cx="3549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8739188" y="2605088"/>
            <a:ext cx="2058988" cy="368300"/>
          </a:xfrm>
          <a:prstGeom prst="wedgeRectCallout">
            <a:avLst>
              <a:gd name="adj1" fmla="val -152499"/>
              <a:gd name="adj2" fmla="val 10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BCD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码显示函数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9131300" y="4003675"/>
            <a:ext cx="2314575" cy="368300"/>
          </a:xfrm>
          <a:prstGeom prst="wedgeRectCallout">
            <a:avLst>
              <a:gd name="adj1" fmla="val -193880"/>
              <a:gd name="adj2" fmla="val 361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计数器值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---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全局变量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646613" y="5911850"/>
            <a:ext cx="3025775" cy="368300"/>
          </a:xfrm>
          <a:prstGeom prst="wedgeRectCallout">
            <a:avLst>
              <a:gd name="adj1" fmla="val -40052"/>
              <a:gd name="adj2" fmla="val -115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指示灯亮灭取反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---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为了观察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280150" y="3902075"/>
            <a:ext cx="2128838" cy="368300"/>
          </a:xfrm>
          <a:prstGeom prst="wedgeRectCallout">
            <a:avLst>
              <a:gd name="adj1" fmla="val -121198"/>
              <a:gd name="adj2" fmla="val 340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指示灯外部连接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矩形 49"/>
          <p:cNvSpPr/>
          <p:nvPr/>
        </p:nvSpPr>
        <p:spPr>
          <a:xfrm>
            <a:off x="1257300" y="3097213"/>
            <a:ext cx="2468563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2" name="文本框 1"/>
          <p:cNvSpPr txBox="1"/>
          <p:nvPr/>
        </p:nvSpPr>
        <p:spPr>
          <a:xfrm>
            <a:off x="3725863" y="2652713"/>
            <a:ext cx="7637462" cy="37846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///////////////////////////////////////////////////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//函数名称:void delay10ms(void)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//函数功能:延时10ms秒的子程序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///////////////////////////////////////////////////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void delay10ms(void)		//延时10ms的子程序//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{ 		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unsigned char j,k; /////局部变量定义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for(j=20;j&gt;0;j--)   // 上层循环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0"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for(k=248;k&gt;0;k--) ////内层循环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0"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{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0"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;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0"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3" name="矩形 49"/>
          <p:cNvSpPr/>
          <p:nvPr/>
        </p:nvSpPr>
        <p:spPr>
          <a:xfrm>
            <a:off x="511175" y="2605088"/>
            <a:ext cx="3381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8739188" y="2605088"/>
            <a:ext cx="2058988" cy="368300"/>
          </a:xfrm>
          <a:prstGeom prst="wedgeRectCallout">
            <a:avLst>
              <a:gd name="adj1" fmla="val -193350"/>
              <a:gd name="adj2" fmla="val 248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去抖动延时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626475" y="3524250"/>
            <a:ext cx="2057400" cy="369888"/>
          </a:xfrm>
          <a:prstGeom prst="wedgeRectCallout">
            <a:avLst>
              <a:gd name="adj1" fmla="val -141977"/>
              <a:gd name="adj2" fmla="val 22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外循环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8739188" y="4591050"/>
            <a:ext cx="2058988" cy="368300"/>
          </a:xfrm>
          <a:prstGeom prst="wedgeRectCallout">
            <a:avLst>
              <a:gd name="adj1" fmla="val -78910"/>
              <a:gd name="adj2" fmla="val 79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内循环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函数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359525" y="5119688"/>
            <a:ext cx="2058988" cy="368300"/>
          </a:xfrm>
          <a:prstGeom prst="wedgeRectCallout">
            <a:avLst>
              <a:gd name="adj1" fmla="val -78910"/>
              <a:gd name="adj2" fmla="val 79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循环体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矩形 49"/>
          <p:cNvSpPr/>
          <p:nvPr/>
        </p:nvSpPr>
        <p:spPr>
          <a:xfrm>
            <a:off x="511175" y="2605088"/>
            <a:ext cx="4429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、单片机与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PC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端连接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6629" name="矩形 49"/>
          <p:cNvSpPr/>
          <p:nvPr/>
        </p:nvSpPr>
        <p:spPr>
          <a:xfrm>
            <a:off x="511175" y="3184525"/>
            <a:ext cx="456882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实验板驱动步骤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）安装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USB340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芯片驱动，找到驱动，双击安装，等待安装完成。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）连接实验板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连接线一端插入电脑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接口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--&gt;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一端插入实验板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接口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）检查安装情况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点击我的电脑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--&gt;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右键属性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--&gt;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设备管理器，在端口项中，查看有否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USB-serial  CH340(COM?)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3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0113" y="2795588"/>
            <a:ext cx="5626100" cy="314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2973388"/>
            <a:ext cx="7643813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矩形 49"/>
          <p:cNvSpPr/>
          <p:nvPr/>
        </p:nvSpPr>
        <p:spPr>
          <a:xfrm>
            <a:off x="511175" y="2605088"/>
            <a:ext cx="2162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硬件调试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4" name="矩形 49"/>
          <p:cNvSpPr/>
          <p:nvPr/>
        </p:nvSpPr>
        <p:spPr>
          <a:xfrm>
            <a:off x="511175" y="3184525"/>
            <a:ext cx="3192463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在线编程步骤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）选择芯片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）选择串口号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进制代码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）点击下载编程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）重启单片机电源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）查看下载结果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5" name="文本框 3"/>
          <p:cNvSpPr txBox="1"/>
          <p:nvPr/>
        </p:nvSpPr>
        <p:spPr>
          <a:xfrm>
            <a:off x="5495925" y="3074988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6" name="文本框 4"/>
          <p:cNvSpPr txBox="1"/>
          <p:nvPr/>
        </p:nvSpPr>
        <p:spPr>
          <a:xfrm>
            <a:off x="5103813" y="3402013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7" name="文本框 5"/>
          <p:cNvSpPr txBox="1"/>
          <p:nvPr/>
        </p:nvSpPr>
        <p:spPr>
          <a:xfrm>
            <a:off x="6069013" y="3770313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8" name="文本框 6"/>
          <p:cNvSpPr txBox="1"/>
          <p:nvPr/>
        </p:nvSpPr>
        <p:spPr>
          <a:xfrm>
            <a:off x="4408488" y="5703888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9" name="文本框 7"/>
          <p:cNvSpPr txBox="1"/>
          <p:nvPr/>
        </p:nvSpPr>
        <p:spPr>
          <a:xfrm>
            <a:off x="9582150" y="5276850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矩形 49"/>
          <p:cNvSpPr/>
          <p:nvPr/>
        </p:nvSpPr>
        <p:spPr>
          <a:xfrm>
            <a:off x="511175" y="2605088"/>
            <a:ext cx="2162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硬件调试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8677" name="矩形 49"/>
          <p:cNvSpPr/>
          <p:nvPr/>
        </p:nvSpPr>
        <p:spPr>
          <a:xfrm>
            <a:off x="511175" y="3184525"/>
            <a:ext cx="3192463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在线编程步骤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）选择芯片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）选择串口号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进制代码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点击下载编程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重启单片机电源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）查看下载结果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67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2605088"/>
            <a:ext cx="4148138" cy="3649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文本框 6"/>
          <p:cNvSpPr txBox="1"/>
          <p:nvPr/>
        </p:nvSpPr>
        <p:spPr>
          <a:xfrm>
            <a:off x="6188075" y="5237163"/>
            <a:ext cx="75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2868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63" y="2605088"/>
            <a:ext cx="3740150" cy="364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1" name="文本框 9"/>
          <p:cNvSpPr txBox="1"/>
          <p:nvPr/>
        </p:nvSpPr>
        <p:spPr>
          <a:xfrm>
            <a:off x="10433050" y="5237163"/>
            <a:ext cx="7572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矩形 49"/>
          <p:cNvSpPr/>
          <p:nvPr/>
        </p:nvSpPr>
        <p:spPr>
          <a:xfrm>
            <a:off x="511175" y="2605088"/>
            <a:ext cx="2162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硬件调试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0725" name="矩形 49"/>
          <p:cNvSpPr/>
          <p:nvPr/>
        </p:nvSpPr>
        <p:spPr>
          <a:xfrm>
            <a:off x="511175" y="3184525"/>
            <a:ext cx="3192463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在线编程步骤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）选择芯片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）选择串口号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进制代码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点击下载编程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重启单片机电源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查看下载结果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7" name="实验2按键识别项目">
            <a:hlinkClick r:id="" action="ppaction://media"/>
          </p:cNvPr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33900" y="2844800"/>
            <a:ext cx="4572000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矩形 49"/>
          <p:cNvSpPr/>
          <p:nvPr/>
        </p:nvSpPr>
        <p:spPr>
          <a:xfrm>
            <a:off x="511175" y="2605088"/>
            <a:ext cx="4429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板书辅助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一键多功能程序设计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2773" name="矩形 49"/>
          <p:cNvSpPr/>
          <p:nvPr/>
        </p:nvSpPr>
        <p:spPr>
          <a:xfrm>
            <a:off x="511175" y="3184525"/>
            <a:ext cx="79248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设计思路提示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）建立一个多功能计数器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）利用一个按键实现多功能计数器的计数，计数器控制功能数量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写出每个不同功能的执行程序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利用判断语句（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if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）实现在不同计数值下的不同功能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矩形 6"/>
          <p:cNvSpPr/>
          <p:nvPr/>
        </p:nvSpPr>
        <p:spPr>
          <a:xfrm>
            <a:off x="5381625" y="3763963"/>
            <a:ext cx="2427288" cy="1938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实验器件准备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实验目的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实验项目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、软件设计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、拓展创新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713" y="2924175"/>
            <a:ext cx="5975350" cy="571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实验二    独立式按键识别项目的设计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693988" y="3579813"/>
            <a:ext cx="7891463" cy="230663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62838" y="2052638"/>
            <a:ext cx="3044825" cy="574675"/>
          </a:xfrm>
          <a:prstGeom prst="rect">
            <a:avLst/>
          </a:prstGeom>
          <a:noFill/>
        </p:spPr>
        <p:txBody>
          <a:bodyPr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实验课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--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课后要求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3481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1177925"/>
            <a:ext cx="5303837" cy="5130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7537450" y="2627313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784975" y="2928938"/>
            <a:ext cx="4724400" cy="10144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、认知实验板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熟练掌握实验一的程序编写方法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、根据实验指导书完成实验一报告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/>
          <p:nvPr/>
        </p:nvSpPr>
        <p:spPr>
          <a:xfrm>
            <a:off x="2378075" y="2762250"/>
            <a:ext cx="7197725" cy="1006475"/>
          </a:xfrm>
          <a:prstGeom prst="rect">
            <a:avLst/>
          </a:prstGeom>
          <a:noFill/>
          <a:ln w="9525">
            <a:noFill/>
          </a:ln>
        </p:spPr>
        <p:txBody>
          <a:bodyPr lIns="0" tIns="45711" rIns="0" bIns="45711" anchor="t" anchorCtr="0"/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谢谢同学聆听，再见</a:t>
            </a:r>
            <a:endParaRPr lang="zh-CN" altLang="en-US" sz="5400" b="1" dirty="0">
              <a:solidFill>
                <a:srgbClr val="FF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339" name="矩形 6"/>
          <p:cNvSpPr/>
          <p:nvPr/>
        </p:nvSpPr>
        <p:spPr>
          <a:xfrm>
            <a:off x="796925" y="3044825"/>
            <a:ext cx="7346950" cy="313848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硬件条件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1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实验电路板一套（实验板一块、USB线一条、转换板一块、STC15F2K60S2转换板1块）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2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PC机或笔记本电脑一台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软件条件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1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美国Keil软件公司针对51单片机的开发系统Keil uVision2（V2.38a）一个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2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中国宏晶公司STC单片机下载编程或烧录软件STC-ISP(V6.86Q)一个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3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澳大利亚Altium公司原理图绘制软件Protel99se(V6.04) 一个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    4</a:t>
            </a:r>
            <a:r>
              <a:rPr lang="zh-CN" altLang="en-US" b="1" dirty="0">
                <a:latin typeface="Helvetica Neue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英国Labcenter electronice公司仿真软件proteus(V8.6)一个</a:t>
            </a:r>
            <a:endParaRPr lang="en-US" altLang="zh-CN" b="1" dirty="0">
              <a:latin typeface="Helvetica Neue"/>
              <a:ea typeface="宋体" panose="02010600030101010101" pitchFamily="2" charset="-122"/>
            </a:endParaRPr>
          </a:p>
        </p:txBody>
      </p:sp>
      <p:sp>
        <p:nvSpPr>
          <p:cNvPr id="14340" name="矩形 49"/>
          <p:cNvSpPr/>
          <p:nvPr/>
        </p:nvSpPr>
        <p:spPr>
          <a:xfrm>
            <a:off x="511175" y="2605088"/>
            <a:ext cx="2314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、实验器件准备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1434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88" y="4003675"/>
            <a:ext cx="3500437" cy="2179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238" y="2743200"/>
            <a:ext cx="1782762" cy="10890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34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288" y="2667000"/>
            <a:ext cx="1514475" cy="1243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2"/>
          <p:cNvPicPr>
            <a:picLocks noChangeAspect="1"/>
          </p:cNvPicPr>
          <p:nvPr/>
        </p:nvPicPr>
        <p:blipFill>
          <a:blip r:embed="rId1"/>
          <a:srcRect t="10913" r="865"/>
          <a:stretch>
            <a:fillRect/>
          </a:stretch>
        </p:blipFill>
        <p:spPr>
          <a:xfrm>
            <a:off x="1588" y="-26987"/>
            <a:ext cx="12188825" cy="120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536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25" y="4652963"/>
            <a:ext cx="1866900" cy="1225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288" y="2667000"/>
            <a:ext cx="1514475" cy="124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文本框 1"/>
          <p:cNvSpPr txBox="1"/>
          <p:nvPr/>
        </p:nvSpPr>
        <p:spPr>
          <a:xfrm>
            <a:off x="903288" y="3255963"/>
            <a:ext cx="4814887" cy="224631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）培养目标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1）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掌握按键工作原理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2）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掌握按键(开关)的去抖原理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3）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掌握独立按键(开关)的识别方法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4）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掌握C语言的独立按键编程方法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5）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掌握加减法计数的原理及编程方法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掌握C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51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的软件设计方法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矩形 49"/>
          <p:cNvSpPr/>
          <p:nvPr/>
        </p:nvSpPr>
        <p:spPr>
          <a:xfrm>
            <a:off x="511175" y="2605088"/>
            <a:ext cx="2143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实验目的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5400000" flipV="1">
            <a:off x="8703469" y="4106069"/>
            <a:ext cx="1355725" cy="963613"/>
          </a:xfrm>
          <a:prstGeom prst="bentConnector2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文本框 10"/>
          <p:cNvSpPr txBox="1"/>
          <p:nvPr/>
        </p:nvSpPr>
        <p:spPr>
          <a:xfrm>
            <a:off x="6408738" y="3105150"/>
            <a:ext cx="1104900" cy="3683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Keil软件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5368" idx="3"/>
            <a:endCxn id="15364" idx="1"/>
          </p:cNvCxnSpPr>
          <p:nvPr/>
        </p:nvCxnSpPr>
        <p:spPr>
          <a:xfrm>
            <a:off x="7513638" y="3289300"/>
            <a:ext cx="628650" cy="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文本框 12"/>
          <p:cNvSpPr txBox="1"/>
          <p:nvPr/>
        </p:nvSpPr>
        <p:spPr>
          <a:xfrm>
            <a:off x="6478588" y="5664200"/>
            <a:ext cx="2598737" cy="3683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中国宏晶公司STC单片机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5370" idx="3"/>
            <a:endCxn id="15364" idx="1"/>
          </p:cNvCxnSpPr>
          <p:nvPr/>
        </p:nvCxnSpPr>
        <p:spPr>
          <a:xfrm flipV="1">
            <a:off x="9077325" y="5664200"/>
            <a:ext cx="1631950" cy="18415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文本框 14"/>
          <p:cNvSpPr txBox="1"/>
          <p:nvPr/>
        </p:nvSpPr>
        <p:spPr>
          <a:xfrm>
            <a:off x="9842500" y="3105150"/>
            <a:ext cx="1911350" cy="3683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dirty="0">
                <a:latin typeface="Helvetica Neue"/>
                <a:ea typeface="宋体" panose="02010600030101010101" pitchFamily="2" charset="-122"/>
              </a:rPr>
              <a:t>烧录软件STC-ISP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370" idx="3"/>
            <a:endCxn id="15364" idx="1"/>
          </p:cNvCxnSpPr>
          <p:nvPr/>
        </p:nvCxnSpPr>
        <p:spPr>
          <a:xfrm flipH="1">
            <a:off x="9656763" y="3289300"/>
            <a:ext cx="185738" cy="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矩形 49"/>
          <p:cNvSpPr/>
          <p:nvPr/>
        </p:nvSpPr>
        <p:spPr>
          <a:xfrm>
            <a:off x="511175" y="2605088"/>
            <a:ext cx="3001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、实验项目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390" name="文本框 1"/>
          <p:cNvSpPr txBox="1"/>
          <p:nvPr/>
        </p:nvSpPr>
        <p:spPr>
          <a:xfrm>
            <a:off x="469900" y="3121025"/>
            <a:ext cx="7818438" cy="313848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）具体编程任务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1）基本编程任务完成之一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利用四个按键中的任何一个按键，通过两次按键触发实现8路指示灯的任何一个亮灭过程，即第一次按键，控制一个指示灯亮，再按一次相同按键，指示灯灭；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利用单个按键(开关)实现一个10进制（或不超过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100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的N进制）计数器计数，内部计数值送8路LED显示（BCD码），当计数值大于5时控制8路LED中的最高一个指示灯亮（声光报警），计数超过10时归零重复循环；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③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利用两个按键(开关)，实现一个10进制加减计数，其中一个按键实现加法计数，另一个按键实现减法计数，注意当计数器&gt;=10时保持为9，小于零时保持为零。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文本框 2"/>
          <p:cNvSpPr txBox="1"/>
          <p:nvPr/>
        </p:nvSpPr>
        <p:spPr>
          <a:xfrm>
            <a:off x="8391525" y="3121025"/>
            <a:ext cx="3248025" cy="31083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）编程进阶任务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完成一键多功能设计（参照实验指导书实验九）；完成实验1的花色控制。即当计数器为1时，完成一个指示灯的闪烁显示，当计数器为2时，完成多个灯的闪烁，以此类推，完成多个花色显示，最后完成重复显示。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②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增加键盘音；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矩形 49"/>
          <p:cNvSpPr/>
          <p:nvPr/>
        </p:nvSpPr>
        <p:spPr>
          <a:xfrm>
            <a:off x="511175" y="2605088"/>
            <a:ext cx="3001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、实验项目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414" name="Rectangle 3"/>
          <p:cNvSpPr/>
          <p:nvPr/>
        </p:nvSpPr>
        <p:spPr>
          <a:xfrm>
            <a:off x="1071563" y="3121025"/>
            <a:ext cx="5346700" cy="280035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）实验步骤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）第一步，建立项目工作文件夹；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）第二步，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在软件设计文件夹中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创建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keil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项目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）第三步，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选择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单片机硬件环境（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型号选择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采用代用或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STC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）第四步，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项目程序主文件，并另存为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main_led.c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）第五步，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添加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主程序文件到项目；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）第六步，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设置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编译环境（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晶振修改与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进制机器代码创建勾选）；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）第七步，编译调试程序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）第八步，下载测试应用（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ISP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方式）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4"/>
          <p:cNvSpPr txBox="1"/>
          <p:nvPr/>
        </p:nvSpPr>
        <p:spPr>
          <a:xfrm>
            <a:off x="7942263" y="2605088"/>
            <a:ext cx="254000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、软件设计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）按键识别程序（实现单次按键识别，程序去抖动）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）实现按键计数（计数器的设计）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）实现按键计数对最大值控制（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进制计数器）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按键显示程序设计（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码显示）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）去抖动程序设计（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10ms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延时程序）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AutoShape 4">
            <a:hlinkClick r:id="" action="ppaction://hlinkshowjump?jump=nextslide"/>
          </p:cNvPr>
          <p:cNvSpPr/>
          <p:nvPr/>
        </p:nvSpPr>
        <p:spPr>
          <a:xfrm>
            <a:off x="6665913" y="6334125"/>
            <a:ext cx="431800" cy="517525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AutoShape 5">
            <a:hlinkClick r:id="" action="ppaction://hlinkshowjump?jump=previousslide"/>
          </p:cNvPr>
          <p:cNvSpPr/>
          <p:nvPr/>
        </p:nvSpPr>
        <p:spPr>
          <a:xfrm>
            <a:off x="4940300" y="6380163"/>
            <a:ext cx="431800" cy="4762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AutoShape 6"/>
          <p:cNvSpPr/>
          <p:nvPr/>
        </p:nvSpPr>
        <p:spPr>
          <a:xfrm>
            <a:off x="5375275" y="6334125"/>
            <a:ext cx="1295400" cy="522288"/>
          </a:xfrm>
          <a:prstGeom prst="actionButtonBlank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返回</a:t>
            </a:r>
            <a:endParaRPr lang="zh-CN" altLang="en-US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矩形 49"/>
          <p:cNvSpPr/>
          <p:nvPr/>
        </p:nvSpPr>
        <p:spPr>
          <a:xfrm>
            <a:off x="511175" y="2605088"/>
            <a:ext cx="58864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实验二独立式按键识别项目的设计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硬件设计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437" name="矩形 8"/>
          <p:cNvSpPr/>
          <p:nvPr/>
        </p:nvSpPr>
        <p:spPr>
          <a:xfrm>
            <a:off x="771525" y="2973388"/>
            <a:ext cx="6721475" cy="203041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硬件设计内容如下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）单片机为核心的控制系统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电源电路、单片机电路、晶振电路、复位电路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）输出显示系统（输出）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指示灯电路，利用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LED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发光二极管作为显示用指示灯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）输入系统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个按键实现按键识别（利用第一个独立按键，连接在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P34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338" y="2605088"/>
            <a:ext cx="4090987" cy="114141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43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3832225"/>
            <a:ext cx="4090987" cy="133985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44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8" y="5253038"/>
            <a:ext cx="4090987" cy="865187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441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5" y="5172075"/>
            <a:ext cx="2767013" cy="10636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48"/>
          <p:cNvGrpSpPr/>
          <p:nvPr/>
        </p:nvGrpSpPr>
        <p:grpSpPr>
          <a:xfrm>
            <a:off x="7454900" y="3263900"/>
            <a:ext cx="4322763" cy="2640013"/>
            <a:chOff x="10232" y="3113"/>
            <a:chExt cx="8420" cy="5749"/>
          </a:xfrm>
        </p:grpSpPr>
        <p:grpSp>
          <p:nvGrpSpPr>
            <p:cNvPr id="19458" name="组合 24"/>
            <p:cNvGrpSpPr/>
            <p:nvPr/>
          </p:nvGrpSpPr>
          <p:grpSpPr>
            <a:xfrm>
              <a:off x="11533" y="3113"/>
              <a:ext cx="7119" cy="5749"/>
              <a:chOff x="7133" y="2082"/>
              <a:chExt cx="7067" cy="5749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9881" y="2082"/>
                <a:ext cx="1275" cy="568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开始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9913" y="7250"/>
                <a:ext cx="1275" cy="581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结束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676" y="3016"/>
                <a:ext cx="3624" cy="6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置循环计数变量初值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961" y="5139"/>
                <a:ext cx="3232" cy="706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循环体</a:t>
                </a:r>
                <a:endParaRPr kumimoji="0" 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687" y="6211"/>
                <a:ext cx="3725" cy="67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循环计数变量增或减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cxnSp>
            <p:nvCxnSpPr>
              <p:cNvPr id="33" name="直接箭头连接符 32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10488" y="2650"/>
                <a:ext cx="3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6" idx="2"/>
                <a:endCxn id="28" idx="0"/>
              </p:cNvCxnSpPr>
              <p:nvPr/>
            </p:nvCxnSpPr>
            <p:spPr>
              <a:xfrm>
                <a:off x="10540" y="3698"/>
                <a:ext cx="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6" idx="2"/>
                <a:endCxn id="28" idx="0"/>
              </p:cNvCxnSpPr>
              <p:nvPr/>
            </p:nvCxnSpPr>
            <p:spPr>
              <a:xfrm>
                <a:off x="10541" y="4773"/>
                <a:ext cx="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26" idx="2"/>
                <a:endCxn id="28" idx="0"/>
              </p:cNvCxnSpPr>
              <p:nvPr/>
            </p:nvCxnSpPr>
            <p:spPr>
              <a:xfrm>
                <a:off x="10540" y="5845"/>
                <a:ext cx="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26" idx="2"/>
                <a:endCxn id="28" idx="0"/>
              </p:cNvCxnSpPr>
              <p:nvPr/>
            </p:nvCxnSpPr>
            <p:spPr>
              <a:xfrm>
                <a:off x="10541" y="6884"/>
                <a:ext cx="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流程图: 决策 39"/>
              <p:cNvSpPr/>
              <p:nvPr/>
            </p:nvSpPr>
            <p:spPr>
              <a:xfrm>
                <a:off x="7133" y="4064"/>
                <a:ext cx="6772" cy="71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+mn-ea"/>
                  </a:rPr>
                  <a:t>循</a:t>
                </a: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循环条件判断？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cxnSp>
            <p:nvCxnSpPr>
              <p:cNvPr id="41" name="肘形连接符 40"/>
              <p:cNvCxnSpPr>
                <a:stCxn id="31" idx="3"/>
                <a:endCxn id="28" idx="0"/>
              </p:cNvCxnSpPr>
              <p:nvPr/>
            </p:nvCxnSpPr>
            <p:spPr>
              <a:xfrm flipV="1">
                <a:off x="12412" y="3870"/>
                <a:ext cx="1786" cy="267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1" idx="3"/>
                <a:endCxn id="28" idx="0"/>
              </p:cNvCxnSpPr>
              <p:nvPr/>
            </p:nvCxnSpPr>
            <p:spPr>
              <a:xfrm flipH="1">
                <a:off x="10541" y="3869"/>
                <a:ext cx="3659" cy="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肘形连接符 42"/>
            <p:cNvCxnSpPr>
              <a:stCxn id="31" idx="3"/>
              <a:endCxn id="44" idx="0"/>
            </p:cNvCxnSpPr>
            <p:nvPr/>
          </p:nvCxnSpPr>
          <p:spPr>
            <a:xfrm rot="5400000">
              <a:off x="10373" y="5898"/>
              <a:ext cx="898" cy="5"/>
            </a:xfrm>
            <a:prstGeom prst="bentConnector3">
              <a:avLst>
                <a:gd name="adj1" fmla="val 500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0232" y="6351"/>
              <a:ext cx="1178" cy="70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语句</a:t>
              </a:r>
              <a:endParaRPr kumimoji="0" lang="zh-CN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10824" y="5469"/>
              <a:ext cx="858" cy="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5" name="文本框 45"/>
            <p:cNvSpPr txBox="1"/>
            <p:nvPr/>
          </p:nvSpPr>
          <p:spPr>
            <a:xfrm>
              <a:off x="14966" y="5661"/>
              <a:ext cx="995" cy="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trus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文本框 46"/>
            <p:cNvSpPr txBox="1"/>
            <p:nvPr/>
          </p:nvSpPr>
          <p:spPr>
            <a:xfrm>
              <a:off x="10826" y="4777"/>
              <a:ext cx="1196" cy="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77" name="矩形 49"/>
          <p:cNvSpPr/>
          <p:nvPr/>
        </p:nvSpPr>
        <p:spPr>
          <a:xfrm>
            <a:off x="501650" y="2597150"/>
            <a:ext cx="58864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实验一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LED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闪烁灯项目设计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软件设计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19478" name="组合 50"/>
          <p:cNvGrpSpPr/>
          <p:nvPr/>
        </p:nvGrpSpPr>
        <p:grpSpPr>
          <a:xfrm>
            <a:off x="2103438" y="2987675"/>
            <a:ext cx="5137150" cy="3190875"/>
            <a:chOff x="7912" y="3906"/>
            <a:chExt cx="10212" cy="5025"/>
          </a:xfrm>
        </p:grpSpPr>
        <p:grpSp>
          <p:nvGrpSpPr>
            <p:cNvPr id="19479" name="组合 51"/>
            <p:cNvGrpSpPr/>
            <p:nvPr/>
          </p:nvGrpSpPr>
          <p:grpSpPr>
            <a:xfrm>
              <a:off x="9274" y="3906"/>
              <a:ext cx="3014" cy="5025"/>
              <a:chOff x="9149" y="2082"/>
              <a:chExt cx="2812" cy="7971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9914" y="2082"/>
                <a:ext cx="1275" cy="568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开始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9895" y="9422"/>
                <a:ext cx="1275" cy="631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结束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149" y="3017"/>
                <a:ext cx="2812" cy="6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初始化输入</a:t>
                </a:r>
                <a:r>
                  <a:rPr kumimoji="0" lang="en-US" altLang="zh-CN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IO</a:t>
                </a:r>
                <a:r>
                  <a:rPr kumimoji="0" lang="zh-CN" altLang="en-US" sz="1400" b="1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口</a:t>
                </a:r>
                <a:endPara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56" name="直接箭头连接符 55"/>
              <p:cNvCxnSpPr>
                <a:stCxn id="53" idx="2"/>
                <a:endCxn id="55" idx="0"/>
              </p:cNvCxnSpPr>
              <p:nvPr/>
            </p:nvCxnSpPr>
            <p:spPr>
              <a:xfrm>
                <a:off x="10553" y="2650"/>
                <a:ext cx="3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53" idx="2"/>
                <a:endCxn id="55" idx="0"/>
              </p:cNvCxnSpPr>
              <p:nvPr/>
            </p:nvCxnSpPr>
            <p:spPr>
              <a:xfrm>
                <a:off x="10540" y="3698"/>
                <a:ext cx="0" cy="3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10532" y="4774"/>
                <a:ext cx="8" cy="46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流程图: 决策 58"/>
            <p:cNvSpPr/>
            <p:nvPr/>
          </p:nvSpPr>
          <p:spPr>
            <a:xfrm>
              <a:off x="7912" y="5125"/>
              <a:ext cx="5707" cy="43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0" normalizeH="0" baseline="0" noProof="1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+mn-ea"/>
                </a:rPr>
                <a:t>循</a:t>
              </a:r>
              <a:r>
                <a: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rPr>
                <a:t>有键按下？</a:t>
              </a:r>
              <a:endParaRPr kumimoji="0" lang="zh-CN" altLang="en-US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743" y="5694"/>
              <a:ext cx="3015" cy="41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延时</a:t>
              </a:r>
              <a:r>
                <a:rPr kumimoji="0" lang="en-US" alt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10ms</a:t>
              </a:r>
              <a:r>
                <a: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去抖动</a:t>
              </a:r>
              <a:endParaRPr kumimoji="0" lang="zh-CN" altLang="en-US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流程图: 决策 60"/>
            <p:cNvSpPr/>
            <p:nvPr/>
          </p:nvSpPr>
          <p:spPr>
            <a:xfrm>
              <a:off x="12377" y="6414"/>
              <a:ext cx="5747" cy="43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rPr>
                <a:t>的确有键按下？</a:t>
              </a:r>
              <a:endParaRPr kumimoji="0" lang="zh-CN" altLang="en-US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62" name="直接箭头连接符 61"/>
            <p:cNvCxnSpPr>
              <a:stCxn id="53" idx="2"/>
              <a:endCxn id="54" idx="0"/>
            </p:cNvCxnSpPr>
            <p:nvPr/>
          </p:nvCxnSpPr>
          <p:spPr>
            <a:xfrm>
              <a:off x="15223" y="6030"/>
              <a:ext cx="0" cy="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990" y="7214"/>
              <a:ext cx="2536" cy="51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按键执行语句</a:t>
              </a:r>
              <a:endParaRPr kumimoji="0" lang="zh-CN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4" name="直接箭头连接符 63"/>
            <p:cNvCxnSpPr>
              <a:stCxn id="53" idx="2"/>
              <a:endCxn id="54" idx="0"/>
            </p:cNvCxnSpPr>
            <p:nvPr/>
          </p:nvCxnSpPr>
          <p:spPr>
            <a:xfrm>
              <a:off x="15231" y="6830"/>
              <a:ext cx="0" cy="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3990" y="8030"/>
              <a:ext cx="2536" cy="51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1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等待按键弹起</a:t>
              </a:r>
              <a:endParaRPr kumimoji="0" lang="zh-CN" sz="14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箭头连接符 65"/>
            <p:cNvCxnSpPr>
              <a:stCxn id="53" idx="2"/>
              <a:endCxn id="54" idx="0"/>
            </p:cNvCxnSpPr>
            <p:nvPr/>
          </p:nvCxnSpPr>
          <p:spPr>
            <a:xfrm>
              <a:off x="15258" y="7603"/>
              <a:ext cx="1" cy="4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>
              <a:stCxn id="59" idx="3"/>
              <a:endCxn id="60" idx="0"/>
            </p:cNvCxnSpPr>
            <p:nvPr/>
          </p:nvCxnSpPr>
          <p:spPr>
            <a:xfrm>
              <a:off x="13619" y="5342"/>
              <a:ext cx="1633" cy="3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1" idx="1"/>
              <a:endCxn id="60" idx="0"/>
            </p:cNvCxnSpPr>
            <p:nvPr/>
          </p:nvCxnSpPr>
          <p:spPr>
            <a:xfrm flipH="1">
              <a:off x="10734" y="6631"/>
              <a:ext cx="16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5" idx="1"/>
              <a:endCxn id="60" idx="0"/>
            </p:cNvCxnSpPr>
            <p:nvPr/>
          </p:nvCxnSpPr>
          <p:spPr>
            <a:xfrm flipH="1">
              <a:off x="10734" y="8285"/>
              <a:ext cx="3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7" name="文本框 69"/>
            <p:cNvSpPr txBox="1"/>
            <p:nvPr/>
          </p:nvSpPr>
          <p:spPr>
            <a:xfrm>
              <a:off x="9550" y="5538"/>
              <a:ext cx="119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文本框 70"/>
            <p:cNvSpPr txBox="1"/>
            <p:nvPr/>
          </p:nvSpPr>
          <p:spPr>
            <a:xfrm>
              <a:off x="11657" y="6106"/>
              <a:ext cx="119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文本框 71"/>
            <p:cNvSpPr txBox="1"/>
            <p:nvPr/>
          </p:nvSpPr>
          <p:spPr>
            <a:xfrm>
              <a:off x="13619" y="4925"/>
              <a:ext cx="99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trus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文本框 72"/>
            <p:cNvSpPr txBox="1"/>
            <p:nvPr/>
          </p:nvSpPr>
          <p:spPr>
            <a:xfrm>
              <a:off x="15531" y="6030"/>
              <a:ext cx="99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trus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49"/>
          <p:cNvSpPr/>
          <p:nvPr/>
        </p:nvSpPr>
        <p:spPr>
          <a:xfrm>
            <a:off x="1257300" y="3097213"/>
            <a:ext cx="2468563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）程序设计说明部分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）预处理部分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）函数声明部分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）全局变量定义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）主函数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）工程循环函数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）子函数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2" name="文本框 1"/>
          <p:cNvSpPr txBox="1"/>
          <p:nvPr/>
        </p:nvSpPr>
        <p:spPr>
          <a:xfrm>
            <a:off x="3725863" y="3038475"/>
            <a:ext cx="7637462" cy="286067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/////////////////////////////////////////////////////////////////////////////////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//设计项目:模拟开关控制指示灯设计实验              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//设 计 人:畅福善                                                    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//设计时间:2014.4.27                                             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//设计说明:设计一个开关，计数器， 实现一8个LED指示灯显示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//硬件连接条件:1、单片机P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.0~P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.7依次连接第1~8个LED指示灯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                      2、4个模拟开关依次连接到P3.4,P3.5,P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/////////////////////////////////////////////////////////////////////////////////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#include &lt;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STC15F2K60S2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.H&gt;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49"/>
          <p:cNvSpPr/>
          <p:nvPr/>
        </p:nvSpPr>
        <p:spPr>
          <a:xfrm>
            <a:off x="511175" y="2605088"/>
            <a:ext cx="3381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编程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主要函数编程说明</a:t>
            </a:r>
            <a:endParaRPr lang="zh-CN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8739188" y="2605088"/>
            <a:ext cx="2058988" cy="368300"/>
          </a:xfrm>
          <a:prstGeom prst="wedgeRectCallout">
            <a:avLst>
              <a:gd name="adj1" fmla="val -151326"/>
              <a:gd name="adj2" fmla="val 164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程序设计说明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966075" y="5181600"/>
            <a:ext cx="3171825" cy="369888"/>
          </a:xfrm>
          <a:prstGeom prst="wedgeRectCallout">
            <a:avLst>
              <a:gd name="adj1" fmla="val -85689"/>
              <a:gd name="adj2" fmla="val 2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预处理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--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加载单片机硬件信息</a:t>
            </a:r>
            <a:endParaRPr kumimoji="0" lang="zh-CN" altLang="en-US" sz="1800" b="0" i="0" u="none" strike="noStrike" kern="1200" cap="none" spc="0" normalizeH="0" baseline="0" noProof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31950" y="1557338"/>
            <a:ext cx="9288463" cy="9350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6743"/>
                </a:solidFill>
                <a:effectLst/>
                <a:uLnTx/>
                <a:uFillTx/>
                <a:latin typeface="Arial Narrow" panose="020B0606020202030204" pitchFamily="34" charset="0"/>
                <a:ea typeface="华文中宋" panose="02010600040101010101" pitchFamily="2" charset="-122"/>
                <a:cs typeface="+mn-cs"/>
              </a:rPr>
              <a:t>单片机应用系统实验指导二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6743"/>
              </a:solidFill>
              <a:effectLst/>
              <a:uLnTx/>
              <a:uFillTx/>
              <a:latin typeface="Arial Narrow" panose="020B060602020203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演示</Application>
  <PresentationFormat>宽屏</PresentationFormat>
  <Paragraphs>456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楷体_GB2312</vt:lpstr>
      <vt:lpstr>新宋体</vt:lpstr>
      <vt:lpstr>黑体</vt:lpstr>
      <vt:lpstr>Arial Narrow</vt:lpstr>
      <vt:lpstr>华文中宋</vt:lpstr>
      <vt:lpstr>Helvetica Neue</vt:lpstr>
      <vt:lpstr>Times New Roman</vt:lpstr>
      <vt:lpstr>微软雅黑</vt:lpstr>
      <vt:lpstr>Arial Unicode MS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zzd199886</cp:lastModifiedBy>
  <cp:revision>1103</cp:revision>
  <cp:lastPrinted>2020-04-07T14:40:00Z</cp:lastPrinted>
  <dcterms:created xsi:type="dcterms:W3CDTF">2013-01-25T01:44:00Z</dcterms:created>
  <dcterms:modified xsi:type="dcterms:W3CDTF">2021-05-08T08:45:35Z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8BB25951CD3A40AB9D207C6C3798161F</vt:lpwstr>
  </property>
</Properties>
</file>