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2" r:id="rId5"/>
    <p:sldId id="265" r:id="rId6"/>
    <p:sldId id="266" r:id="rId7"/>
    <p:sldId id="267" r:id="rId8"/>
    <p:sldId id="268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3880B35-0E18-4A3B-B7EB-8AE508475F2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AF431E4-3C13-4574-A3B4-58919ED5CD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12" y="4726905"/>
            <a:ext cx="8458200" cy="12223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 basic tutorial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20688"/>
            <a:ext cx="2794000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043608" y="5912310"/>
            <a:ext cx="369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Design by :</a:t>
            </a:r>
            <a:r>
              <a:rPr lang="en-US" dirty="0" smtClean="0"/>
              <a:t> Abdullah  </a:t>
            </a:r>
            <a:r>
              <a:rPr lang="en-US" dirty="0" err="1" smtClean="0"/>
              <a:t>Saremi</a:t>
            </a:r>
            <a:r>
              <a:rPr lang="en-US" dirty="0" smtClean="0"/>
              <a:t>  </a:t>
            </a:r>
            <a:r>
              <a:rPr lang="en-US" dirty="0" err="1" smtClean="0"/>
              <a:t>Naeini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4700" y="2001243"/>
            <a:ext cx="2504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b="1" dirty="0" smtClean="0">
                <a:solidFill>
                  <a:srgbClr val="00B050"/>
                </a:solidFill>
                <a:cs typeface="B Titr" pitchFamily="2" charset="-78"/>
              </a:rPr>
              <a:t>چرا پایتون؟</a:t>
            </a:r>
            <a:endParaRPr lang="en-US" sz="4400" b="1" dirty="0">
              <a:solidFill>
                <a:srgbClr val="00B05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95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83496"/>
            <a:ext cx="8686800" cy="841248"/>
          </a:xfrm>
        </p:spPr>
        <p:txBody>
          <a:bodyPr/>
          <a:lstStyle/>
          <a:p>
            <a:pPr algn="r" rtl="1"/>
            <a:r>
              <a:rPr lang="fa-IR" dirty="0">
                <a:cs typeface="B Titr" pitchFamily="2" charset="-78"/>
              </a:rPr>
              <a:t>مقایسه کد ها در زبان های مختلف</a:t>
            </a:r>
            <a:endParaRPr lang="en-US" dirty="0">
              <a:cs typeface="B Titr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java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public class </a:t>
            </a:r>
            <a:r>
              <a:rPr lang="en-US" sz="2000" b="1" dirty="0" err="1">
                <a:solidFill>
                  <a:srgbClr val="7030A0"/>
                </a:solidFill>
              </a:rPr>
              <a:t>MyFirstJavaProgram</a:t>
            </a:r>
            <a:r>
              <a:rPr lang="en-US" sz="2000" b="1" dirty="0"/>
              <a:t> {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/*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This is my first java program. * This will print 'Hello World' as the output */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public </a:t>
            </a:r>
            <a:r>
              <a:rPr lang="en-US" sz="2000" b="1" dirty="0">
                <a:solidFill>
                  <a:srgbClr val="00B0F0"/>
                </a:solidFill>
              </a:rPr>
              <a:t>static void </a:t>
            </a:r>
            <a:r>
              <a:rPr lang="en-US" sz="2000" b="1" dirty="0"/>
              <a:t>main(</a:t>
            </a:r>
            <a:r>
              <a:rPr lang="en-US" sz="2000" b="1" dirty="0">
                <a:solidFill>
                  <a:srgbClr val="7030A0"/>
                </a:solidFill>
              </a:rPr>
              <a:t>String </a:t>
            </a:r>
            <a:r>
              <a:rPr lang="en-US" sz="2000" b="1" dirty="0"/>
              <a:t>[]</a:t>
            </a:r>
            <a:r>
              <a:rPr lang="en-US" sz="2000" b="1" dirty="0" err="1"/>
              <a:t>args</a:t>
            </a:r>
            <a:r>
              <a:rPr lang="en-US" sz="2000" b="1" dirty="0"/>
              <a:t>) { </a:t>
            </a:r>
            <a:r>
              <a:rPr lang="en-US" sz="2000" b="1" dirty="0" err="1">
                <a:solidFill>
                  <a:srgbClr val="7030A0"/>
                </a:solidFill>
              </a:rPr>
              <a:t>System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B0F0"/>
                </a:solidFill>
              </a:rPr>
              <a:t>out</a:t>
            </a:r>
            <a:r>
              <a:rPr lang="en-US" sz="2000" b="1" dirty="0" err="1"/>
              <a:t>.println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B050"/>
                </a:solidFill>
              </a:rPr>
              <a:t>"Hello World"</a:t>
            </a:r>
            <a:r>
              <a:rPr lang="en-US" sz="2000" b="1" dirty="0"/>
              <a:t>);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prints Hello World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} </a:t>
            </a:r>
          </a:p>
          <a:p>
            <a:pPr marL="0" indent="0">
              <a:buNone/>
            </a:pPr>
            <a:r>
              <a:rPr lang="en-US" sz="2000" b="1" dirty="0" smtClean="0"/>
              <a:t>} </a:t>
            </a:r>
            <a:endParaRPr lang="en-US" sz="2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800" b="1" dirty="0" smtClean="0"/>
              <a:t>C#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using</a:t>
            </a:r>
            <a:r>
              <a:rPr lang="en-US" sz="2400" dirty="0"/>
              <a:t> System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b="1" dirty="0">
                <a:solidFill>
                  <a:srgbClr val="00B0F0"/>
                </a:solidFill>
              </a:rPr>
              <a:t>namespace </a:t>
            </a:r>
            <a:r>
              <a:rPr lang="en-US" sz="2000" b="1" dirty="0" err="1"/>
              <a:t>HelloWorldApplication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{ </a:t>
            </a:r>
          </a:p>
          <a:p>
            <a:pPr marL="0" indent="0">
              <a:buNone/>
            </a:pP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B0F0"/>
                </a:solidFill>
              </a:rPr>
              <a:t>class</a:t>
            </a:r>
            <a:r>
              <a:rPr lang="en-US" sz="2000" b="1" dirty="0" smtClean="0"/>
              <a:t> </a:t>
            </a:r>
            <a:r>
              <a:rPr lang="en-US" sz="2000" b="1" dirty="0" err="1"/>
              <a:t>HelloWorld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{ </a:t>
            </a:r>
          </a:p>
          <a:p>
            <a:pPr marL="0" indent="0">
              <a:buNone/>
            </a:pPr>
            <a:r>
              <a:rPr lang="en-US" sz="2000" b="1" dirty="0" smtClean="0"/>
              <a:t>     </a:t>
            </a:r>
            <a:r>
              <a:rPr lang="en-US" sz="2000" b="1" dirty="0" smtClean="0">
                <a:solidFill>
                  <a:srgbClr val="00B0F0"/>
                </a:solidFill>
              </a:rPr>
              <a:t>static </a:t>
            </a:r>
            <a:r>
              <a:rPr lang="en-US" sz="2000" b="1" dirty="0">
                <a:solidFill>
                  <a:srgbClr val="00B0F0"/>
                </a:solidFill>
              </a:rPr>
              <a:t>void </a:t>
            </a:r>
            <a:r>
              <a:rPr lang="en-US" sz="2000" b="1" dirty="0"/>
              <a:t>Main(</a:t>
            </a:r>
            <a:r>
              <a:rPr lang="en-US" sz="2000" b="1" dirty="0">
                <a:solidFill>
                  <a:srgbClr val="00B0F0"/>
                </a:solidFill>
              </a:rPr>
              <a:t>string</a:t>
            </a:r>
            <a:r>
              <a:rPr lang="en-US" sz="2000" b="1" dirty="0"/>
              <a:t>[] </a:t>
            </a:r>
            <a:r>
              <a:rPr lang="en-US" sz="2000" b="1" dirty="0" err="1"/>
              <a:t>args</a:t>
            </a:r>
            <a:r>
              <a:rPr lang="en-US" sz="2000" b="1" dirty="0"/>
              <a:t>)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       { </a:t>
            </a:r>
          </a:p>
          <a:p>
            <a:pPr marL="0" indent="0">
              <a:buNone/>
            </a:pPr>
            <a:r>
              <a:rPr lang="en-US" sz="2000" b="1" dirty="0" smtClean="0"/>
              <a:t>         /* </a:t>
            </a:r>
            <a:r>
              <a:rPr lang="en-US" sz="2000" b="1" dirty="0"/>
              <a:t>my first program in C# */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Console</a:t>
            </a:r>
            <a:r>
              <a:rPr lang="en-US" sz="2000" b="1" dirty="0" err="1" smtClean="0"/>
              <a:t>.WriteLine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B050"/>
                </a:solidFill>
              </a:rPr>
              <a:t>"Hello World</a:t>
            </a:r>
            <a:r>
              <a:rPr lang="en-US" sz="2000" b="1" dirty="0" smtClean="0">
                <a:solidFill>
                  <a:srgbClr val="00B050"/>
                </a:solidFill>
              </a:rPr>
              <a:t>"</a:t>
            </a:r>
            <a:r>
              <a:rPr lang="en-US" sz="2000" b="1" dirty="0" smtClean="0"/>
              <a:t>);</a:t>
            </a:r>
          </a:p>
          <a:p>
            <a:pPr marL="0" indent="0">
              <a:buNone/>
            </a:pPr>
            <a:r>
              <a:rPr lang="en-US" sz="2000" b="1" dirty="0" smtClean="0"/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Console</a:t>
            </a:r>
            <a:r>
              <a:rPr lang="en-US" sz="2000" b="1" dirty="0" err="1" smtClean="0"/>
              <a:t>.ReadKey</a:t>
            </a:r>
            <a:r>
              <a:rPr lang="en-US" sz="2000" b="1" dirty="0"/>
              <a:t>();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}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b="1" dirty="0"/>
              <a:t>}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}                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66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83496"/>
            <a:ext cx="8686800" cy="841248"/>
          </a:xfrm>
        </p:spPr>
        <p:txBody>
          <a:bodyPr/>
          <a:lstStyle/>
          <a:p>
            <a:pPr algn="r" rtl="1"/>
            <a:r>
              <a:rPr lang="fa-IR" dirty="0">
                <a:cs typeface="B Titr" pitchFamily="2" charset="-78"/>
              </a:rPr>
              <a:t>مقایسه کد ها در زبان های مختلف</a:t>
            </a:r>
            <a:endParaRPr lang="en-US" dirty="0">
              <a:cs typeface="B Titr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HTML</a:t>
            </a:r>
          </a:p>
          <a:p>
            <a:pPr marL="0" indent="0">
              <a:buNone/>
            </a:pPr>
            <a:r>
              <a:rPr lang="en-US" sz="1800" dirty="0"/>
              <a:t>&lt;HTML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&lt;HEAD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&lt;TITLE&gt;Hello World </a:t>
            </a:r>
            <a:r>
              <a:rPr lang="en-US" sz="1800" dirty="0" err="1" smtClean="0"/>
              <a:t>inHTML</a:t>
            </a:r>
            <a:r>
              <a:rPr lang="en-US" sz="1800" dirty="0"/>
              <a:t>&lt;/TITLE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&lt;/HEAD&gt;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BODY&gt;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CENTER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H1&gt;</a:t>
            </a:r>
            <a:r>
              <a:rPr lang="en-US" sz="1800" dirty="0">
                <a:solidFill>
                  <a:srgbClr val="00B050"/>
                </a:solidFill>
              </a:rPr>
              <a:t>Hello </a:t>
            </a:r>
            <a:r>
              <a:rPr lang="en-US" sz="1800" dirty="0" smtClean="0">
                <a:solidFill>
                  <a:srgbClr val="00B050"/>
                </a:solidFill>
              </a:rPr>
              <a:t>world</a:t>
            </a:r>
            <a:r>
              <a:rPr lang="en-US" sz="1800" dirty="0">
                <a:solidFill>
                  <a:srgbClr val="00B050"/>
                </a:solidFill>
              </a:rPr>
              <a:t>!</a:t>
            </a:r>
            <a:r>
              <a:rPr lang="en-US" sz="1800" dirty="0"/>
              <a:t>&lt;/H1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CENTER&gt;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BODY&gt;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HTML&gt;</a:t>
            </a:r>
            <a:endParaRPr lang="en-US" sz="1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Python</a:t>
            </a:r>
          </a:p>
          <a:p>
            <a:pPr marL="0" indent="0">
              <a:buNone/>
            </a:pPr>
            <a:r>
              <a:rPr lang="en-US" sz="3200" dirty="0" smtClean="0"/>
              <a:t>Print (“</a:t>
            </a:r>
            <a:r>
              <a:rPr lang="en-US" sz="3200" dirty="0" smtClean="0">
                <a:solidFill>
                  <a:srgbClr val="00B050"/>
                </a:solidFill>
              </a:rPr>
              <a:t>Hello world!</a:t>
            </a:r>
            <a:r>
              <a:rPr lang="en-US" sz="32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1613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2857500" cy="333375"/>
          </a:xfrm>
        </p:spPr>
      </p:pic>
      <p:sp>
        <p:nvSpPr>
          <p:cNvPr id="5" name="TextBox 4"/>
          <p:cNvSpPr txBox="1"/>
          <p:nvPr/>
        </p:nvSpPr>
        <p:spPr>
          <a:xfrm>
            <a:off x="6123190" y="404664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 smtClean="0">
                <a:cs typeface="B Titr" pitchFamily="2" charset="-78"/>
              </a:rPr>
              <a:t>نرم افزار های آزاد</a:t>
            </a:r>
            <a:endParaRPr lang="en-US" sz="2800" dirty="0">
              <a:cs typeface="B Tit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59" y="1196752"/>
            <a:ext cx="81056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cs typeface="B Nazanin" pitchFamily="2" charset="-78"/>
              </a:rPr>
              <a:t>طبق تعریف نرم‌افزار آزاد توسط بنیاد نرم‌افزارهای آزاد، هر نرم‌افزاری که آزادی‌های زیر را برای کاربرانش فراهم کند به عنوان یک نرم‌افزار آزاد شناخته می‌شود: </a:t>
            </a:r>
            <a:endParaRPr lang="fa-IR" sz="2000" b="1" dirty="0" smtClean="0">
              <a:cs typeface="B Nazanin" pitchFamily="2" charset="-78"/>
            </a:endParaRPr>
          </a:p>
          <a:p>
            <a:pPr algn="just" rtl="1"/>
            <a:endParaRPr lang="fa-IR" sz="2000" b="1" dirty="0" smtClean="0">
              <a:cs typeface="B Nazanin" pitchFamily="2" charset="-78"/>
            </a:endParaRPr>
          </a:p>
          <a:p>
            <a:pPr marL="342900" indent="-342900" algn="just" rtl="1">
              <a:buFont typeface="Wingdings" pitchFamily="2" charset="2"/>
              <a:buChar char="ü"/>
            </a:pPr>
            <a:r>
              <a:rPr lang="fa-IR" sz="2000" b="1" dirty="0" smtClean="0">
                <a:cs typeface="B Nazanin" pitchFamily="2" charset="-78"/>
              </a:rPr>
              <a:t>کاربران </a:t>
            </a:r>
            <a:r>
              <a:rPr lang="fa-IR" sz="2000" b="1" dirty="0">
                <a:cs typeface="B Nazanin" pitchFamily="2" charset="-78"/>
              </a:rPr>
              <a:t>باید اجازه داشته باشند که نرم‌افزار مورد نظر را برای هر قصد و منظوری اجرا کنند</a:t>
            </a:r>
            <a:r>
              <a:rPr lang="fa-IR" sz="2000" b="1" dirty="0" smtClean="0">
                <a:cs typeface="B Nazanin" pitchFamily="2" charset="-78"/>
              </a:rPr>
              <a:t>.</a:t>
            </a:r>
          </a:p>
          <a:p>
            <a:pPr algn="just" rtl="1"/>
            <a:endParaRPr lang="fa-IR" sz="2000" b="1" dirty="0">
              <a:cs typeface="B Nazanin" pitchFamily="2" charset="-78"/>
            </a:endParaRPr>
          </a:p>
          <a:p>
            <a:pPr marL="342900" indent="-342900" algn="just" rtl="1">
              <a:buFont typeface="Wingdings" pitchFamily="2" charset="2"/>
              <a:buChar char="ü"/>
            </a:pPr>
            <a:r>
              <a:rPr lang="fa-IR" sz="2000" b="1" dirty="0" smtClean="0">
                <a:cs typeface="B Nazanin" pitchFamily="2" charset="-78"/>
              </a:rPr>
              <a:t>کاربران </a:t>
            </a:r>
            <a:r>
              <a:rPr lang="fa-IR" sz="2000" b="1" dirty="0">
                <a:cs typeface="B Nazanin" pitchFamily="2" charset="-78"/>
              </a:rPr>
              <a:t>باید اجازه داشته باشند نرم‌افزار را مطابق با نیازهای خود تغییر دهند. برای رسیدن به این هدف، کدهای منبع نرم‌افزار باید در اختیار کاربر قرار گیرد</a:t>
            </a:r>
            <a:r>
              <a:rPr lang="fa-IR" sz="2000" b="1" dirty="0" smtClean="0">
                <a:cs typeface="B Nazanin" pitchFamily="2" charset="-78"/>
              </a:rPr>
              <a:t>.</a:t>
            </a:r>
          </a:p>
          <a:p>
            <a:pPr marL="342900" indent="-342900" algn="just" rtl="1">
              <a:buFont typeface="Wingdings" pitchFamily="2" charset="2"/>
              <a:buChar char="ü"/>
            </a:pPr>
            <a:endParaRPr lang="fa-IR" sz="2000" b="1" dirty="0">
              <a:cs typeface="B Nazanin" pitchFamily="2" charset="-78"/>
            </a:endParaRPr>
          </a:p>
          <a:p>
            <a:pPr marL="342900" indent="-342900" algn="just" rtl="1">
              <a:buFont typeface="Wingdings" pitchFamily="2" charset="2"/>
              <a:buChar char="ü"/>
            </a:pPr>
            <a:r>
              <a:rPr lang="fa-IR" sz="2000" b="1" dirty="0" smtClean="0">
                <a:cs typeface="B Nazanin" pitchFamily="2" charset="-78"/>
              </a:rPr>
              <a:t>کاربران </a:t>
            </a:r>
            <a:r>
              <a:rPr lang="fa-IR" sz="2000" b="1" dirty="0">
                <a:cs typeface="B Nazanin" pitchFamily="2" charset="-78"/>
              </a:rPr>
              <a:t>باید اجازه داشته باشند نرم‌افزار را مجدداً منتشر کرده و در اختیار دیگران قرار دهند. این کار می‌تواند به صورت رایگان و یا در ازای دریافت مبلغی پول صورت گیرد</a:t>
            </a:r>
            <a:r>
              <a:rPr lang="fa-IR" sz="2000" b="1" dirty="0" smtClean="0">
                <a:cs typeface="B Nazanin" pitchFamily="2" charset="-78"/>
              </a:rPr>
              <a:t>.</a:t>
            </a:r>
          </a:p>
          <a:p>
            <a:pPr marL="342900" indent="-342900" algn="just" rtl="1">
              <a:buFont typeface="Wingdings" pitchFamily="2" charset="2"/>
              <a:buChar char="ü"/>
            </a:pPr>
            <a:endParaRPr lang="fa-IR" sz="2000" b="1" dirty="0">
              <a:cs typeface="B Nazanin" pitchFamily="2" charset="-78"/>
            </a:endParaRPr>
          </a:p>
          <a:p>
            <a:pPr marL="342900" indent="-342900" algn="just" rtl="1">
              <a:buFont typeface="Wingdings" pitchFamily="2" charset="2"/>
              <a:buChar char="ü"/>
            </a:pPr>
            <a:r>
              <a:rPr lang="fa-IR" sz="2000" b="1" dirty="0" smtClean="0">
                <a:cs typeface="B Nazanin" pitchFamily="2" charset="-78"/>
              </a:rPr>
              <a:t>اگر </a:t>
            </a:r>
            <a:r>
              <a:rPr lang="fa-IR" sz="2000" b="1" dirty="0">
                <a:cs typeface="B Nazanin" pitchFamily="2" charset="-78"/>
              </a:rPr>
              <a:t>کاربری نرم‌افزار را تغییر داد، باید اجازه داشته باشد آن را مجدداً منتشر کرده و در اختیار دیگران قرار دهد. (در مورد نرم‌افزارهای کپی‌لفت، لازم است تا کدهای منبع نرم‌افزار تغییریافته نیز در اختیار کاربران دیگر قرار </a:t>
            </a:r>
            <a:r>
              <a:rPr lang="fa-IR" sz="2000" b="1" dirty="0" smtClean="0">
                <a:cs typeface="B Nazanin" pitchFamily="2" charset="-78"/>
              </a:rPr>
              <a:t>گیرد)</a:t>
            </a:r>
            <a:endParaRPr lang="fa-IR" sz="2000" b="1" dirty="0">
              <a:cs typeface="B Nazanin" pitchFamily="2" charset="-78"/>
            </a:endParaRPr>
          </a:p>
          <a:p>
            <a:pPr marL="342900" indent="-342900" algn="just" rtl="1">
              <a:buFont typeface="Wingdings" pitchFamily="2" charset="2"/>
              <a:buChar char="ü"/>
            </a:pPr>
            <a:endParaRPr lang="fa-IR" sz="20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37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686800" cy="841248"/>
          </a:xfrm>
        </p:spPr>
        <p:txBody>
          <a:bodyPr/>
          <a:lstStyle/>
          <a:p>
            <a:pPr algn="r" rtl="1"/>
            <a:r>
              <a:rPr lang="fa-IR" b="1" dirty="0" smtClean="0">
                <a:cs typeface="B Titr" pitchFamily="2" charset="-78"/>
              </a:rPr>
              <a:t>زبان پایتون</a:t>
            </a:r>
            <a:endParaRPr lang="en-US" b="1" dirty="0">
              <a:cs typeface="B Titr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63" y="5229200"/>
            <a:ext cx="1662545" cy="11097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5536" y="1412776"/>
            <a:ext cx="4968552" cy="4724400"/>
          </a:xfrm>
        </p:spPr>
        <p:txBody>
          <a:bodyPr>
            <a:noAutofit/>
          </a:bodyPr>
          <a:lstStyle/>
          <a:p>
            <a:pPr marL="0" indent="0" algn="just" rtl="1">
              <a:buNone/>
            </a:pPr>
            <a:r>
              <a:rPr lang="fa-IR" sz="2200" b="1" dirty="0" smtClean="0">
                <a:cs typeface="B Titr" pitchFamily="2" charset="-78"/>
              </a:rPr>
              <a:t>خالق زبان برنامه نویسی پایتون</a:t>
            </a:r>
            <a:endParaRPr lang="fa-IR" sz="2200" b="1" dirty="0">
              <a:latin typeface="Times New Roman" pitchFamily="18" charset="0"/>
              <a:cs typeface="B Titr" pitchFamily="2" charset="-78"/>
            </a:endParaRPr>
          </a:p>
          <a:p>
            <a:pPr marL="0" indent="0" algn="just" rtl="1">
              <a:buNone/>
            </a:pPr>
            <a:r>
              <a:rPr lang="fa-IR" sz="2200" b="1" dirty="0" smtClean="0">
                <a:latin typeface="Times New Roman" pitchFamily="18" charset="0"/>
                <a:cs typeface="B Nazanin" pitchFamily="2" charset="-78"/>
              </a:rPr>
              <a:t>زبان </a:t>
            </a:r>
            <a:r>
              <a:rPr lang="en-US" sz="2200" b="1" dirty="0" smtClean="0">
                <a:latin typeface="Times New Roman" pitchFamily="18" charset="0"/>
                <a:cs typeface="B Nazanin" pitchFamily="2" charset="-78"/>
              </a:rPr>
              <a:t>Python</a:t>
            </a:r>
            <a:r>
              <a:rPr lang="fa-IR" sz="2200" b="1" dirty="0" smtClean="0">
                <a:latin typeface="Times New Roman" pitchFamily="18" charset="0"/>
                <a:cs typeface="B Nazanin" pitchFamily="2" charset="-78"/>
              </a:rPr>
              <a:t> توسط آقای</a:t>
            </a:r>
            <a:r>
              <a:rPr lang="en-US" sz="2200" b="1" dirty="0" smtClean="0">
                <a:latin typeface="Times New Roman" pitchFamily="18" charset="0"/>
                <a:cs typeface="B Nazanin" pitchFamily="2" charset="-78"/>
              </a:rPr>
              <a:t>Guido </a:t>
            </a:r>
            <a:r>
              <a:rPr lang="en-US" sz="2200" b="1" dirty="0">
                <a:latin typeface="Times New Roman" pitchFamily="18" charset="0"/>
                <a:cs typeface="B Nazanin" pitchFamily="2" charset="-78"/>
              </a:rPr>
              <a:t>van </a:t>
            </a:r>
            <a:r>
              <a:rPr lang="en-US" sz="2200" b="1" dirty="0" err="1">
                <a:latin typeface="Times New Roman" pitchFamily="18" charset="0"/>
                <a:cs typeface="B Nazanin" pitchFamily="2" charset="-78"/>
              </a:rPr>
              <a:t>Rossum</a:t>
            </a:r>
            <a:r>
              <a:rPr lang="en-US" sz="2200" b="1" dirty="0">
                <a:latin typeface="Times New Roman" pitchFamily="18" charset="0"/>
                <a:cs typeface="B Nazanin" pitchFamily="2" charset="-78"/>
              </a:rPr>
              <a:t> </a:t>
            </a:r>
            <a:r>
              <a:rPr lang="fa-IR" sz="2200" b="1" dirty="0" smtClean="0">
                <a:latin typeface="Times New Roman" pitchFamily="18" charset="0"/>
                <a:cs typeface="B Nazanin" pitchFamily="2" charset="-78"/>
              </a:rPr>
              <a:t> ابداع </a:t>
            </a:r>
            <a:r>
              <a:rPr lang="fa-IR" sz="2200" b="1" dirty="0">
                <a:latin typeface="Times New Roman" pitchFamily="18" charset="0"/>
                <a:cs typeface="B Nazanin" pitchFamily="2" charset="-78"/>
              </a:rPr>
              <a:t>شده است (</a:t>
            </a:r>
            <a:r>
              <a:rPr lang="fa-IR" sz="2200" b="1" dirty="0" smtClean="0">
                <a:latin typeface="Times New Roman" pitchFamily="18" charset="0"/>
                <a:cs typeface="B Nazanin" pitchFamily="2" charset="-78"/>
              </a:rPr>
              <a:t>لقبش </a:t>
            </a:r>
            <a:r>
              <a:rPr lang="en-US" sz="2200" b="1" dirty="0">
                <a:latin typeface="Times New Roman" pitchFamily="18" charset="0"/>
                <a:cs typeface="B Nazanin" pitchFamily="2" charset="-78"/>
              </a:rPr>
              <a:t>Benevolent Dictator for Life </a:t>
            </a:r>
            <a:r>
              <a:rPr lang="fa-IR" sz="2200" b="1" dirty="0" smtClean="0">
                <a:latin typeface="Times New Roman" pitchFamily="18" charset="0"/>
                <a:cs typeface="B Nazanin" pitchFamily="2" charset="-78"/>
              </a:rPr>
              <a:t>،  </a:t>
            </a:r>
            <a:r>
              <a:rPr lang="fa-IR" sz="2200" b="1" dirty="0">
                <a:latin typeface="Times New Roman" pitchFamily="18" charset="0"/>
                <a:cs typeface="B Nazanin" pitchFamily="2" charset="-78"/>
              </a:rPr>
              <a:t>دیکتاتور خیرخواه جاویدان است.) وی پیش از طراحی زبان پایتون، اقدام به طراحی زبانی تحت عنوان </a:t>
            </a:r>
            <a:r>
              <a:rPr lang="en-US" sz="2200" b="1" dirty="0">
                <a:latin typeface="Times New Roman" pitchFamily="18" charset="0"/>
                <a:cs typeface="B Nazanin" pitchFamily="2" charset="-78"/>
              </a:rPr>
              <a:t>ABC </a:t>
            </a:r>
            <a:r>
              <a:rPr lang="fa-IR" sz="2200" b="1" dirty="0">
                <a:latin typeface="Times New Roman" pitchFamily="18" charset="0"/>
                <a:cs typeface="B Nazanin" pitchFamily="2" charset="-78"/>
              </a:rPr>
              <a:t>کرده بود اما این زبان خیلی با اقبال عمومی مواجه نشد. پس از بازخوردهایی که در ارتباط با این زبان از سایر برنامه نویسان گرفت، آقای </a:t>
            </a:r>
            <a:r>
              <a:rPr lang="fa-IR" sz="2200" b="1" dirty="0" smtClean="0">
                <a:latin typeface="Times New Roman" pitchFamily="18" charset="0"/>
                <a:cs typeface="B Nazanin" pitchFamily="2" charset="-78"/>
              </a:rPr>
              <a:t>خودو فان </a:t>
            </a:r>
            <a:r>
              <a:rPr lang="fa-IR" sz="2200" b="1" dirty="0">
                <a:latin typeface="Times New Roman" pitchFamily="18" charset="0"/>
                <a:cs typeface="B Nazanin" pitchFamily="2" charset="-78"/>
              </a:rPr>
              <a:t>روسوم در زمستان سال ۱۹۸۹ زبان پایتون را پایه ریزی کرد که برخلاف زبان قبلی، خیلی مورد استقبال سایر برنامه نویسان سرتاسر دنیا قرار گرفت.</a:t>
            </a:r>
            <a:endParaRPr lang="en-US" sz="2200" b="1" dirty="0">
              <a:latin typeface="Times New Roman" pitchFamily="18" charset="0"/>
              <a:cs typeface="B Nazanin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68760"/>
            <a:ext cx="324036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61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686800" cy="841248"/>
          </a:xfrm>
        </p:spPr>
        <p:txBody>
          <a:bodyPr/>
          <a:lstStyle/>
          <a:p>
            <a:pPr algn="r" rtl="1"/>
            <a:r>
              <a:rPr lang="fa-IR" dirty="0">
                <a:cs typeface="B Titr" pitchFamily="2" charset="-78"/>
              </a:rPr>
              <a:t>میزان محبوبیت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776864" cy="540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41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838200"/>
          </a:xfrm>
        </p:spPr>
        <p:txBody>
          <a:bodyPr/>
          <a:lstStyle/>
          <a:p>
            <a:pPr algn="r" rtl="1"/>
            <a:r>
              <a:rPr lang="fa-IR" dirty="0" smtClean="0">
                <a:cs typeface="B Titr" pitchFamily="2" charset="-78"/>
              </a:rPr>
              <a:t>ویژگیهای زبان پایتون</a:t>
            </a:r>
            <a:endParaRPr lang="en-US" dirty="0"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b="1" dirty="0">
                <a:cs typeface="B Nazanin" pitchFamily="2" charset="-78"/>
              </a:rPr>
              <a:t>سادگی و صراحت (</a:t>
            </a:r>
            <a:r>
              <a:rPr lang="en-US" sz="2800" b="1" dirty="0" smtClean="0">
                <a:cs typeface="B Nazanin" pitchFamily="2" charset="-78"/>
              </a:rPr>
              <a:t>Simplicity</a:t>
            </a:r>
            <a:r>
              <a:rPr lang="fa-IR" sz="2800" b="1" dirty="0" smtClean="0">
                <a:cs typeface="B Nazanin" pitchFamily="2" charset="-78"/>
              </a:rPr>
              <a:t>)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می توان بیشتر روی حل مسئله متمرکز شد.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به زبان طبیعی دقیق بسیار نزدیک است</a:t>
            </a:r>
          </a:p>
          <a:p>
            <a:pPr algn="r" rtl="1"/>
            <a:r>
              <a:rPr lang="fa-IR" sz="2800" b="1" dirty="0" smtClean="0">
                <a:cs typeface="B Nazanin" pitchFamily="2" charset="-78"/>
              </a:rPr>
              <a:t>منحنی یادگیری کم شیب (</a:t>
            </a:r>
            <a:r>
              <a:rPr lang="en-US" sz="2800" b="1" dirty="0" smtClean="0">
                <a:cs typeface="B Nazanin" pitchFamily="2" charset="-78"/>
              </a:rPr>
              <a:t>Low Learning Curve</a:t>
            </a:r>
            <a:r>
              <a:rPr lang="fa-IR" sz="2800" b="1" dirty="0" smtClean="0">
                <a:cs typeface="B Nazanin" pitchFamily="2" charset="-78"/>
              </a:rPr>
              <a:t>)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حذف پیچیدگی ها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ساده بودن </a:t>
            </a:r>
            <a:r>
              <a:rPr lang="en-US" sz="2400" b="1" dirty="0" smtClean="0">
                <a:cs typeface="B Nazanin" pitchFamily="2" charset="-78"/>
              </a:rPr>
              <a:t>syntax</a:t>
            </a:r>
            <a:endParaRPr lang="fa-IR" sz="2400" b="1" dirty="0" smtClean="0">
              <a:cs typeface="B Nazanin" pitchFamily="2" charset="-78"/>
            </a:endParaRPr>
          </a:p>
          <a:p>
            <a:pPr algn="r" rtl="1"/>
            <a:r>
              <a:rPr lang="fa-IR" sz="2800" b="1" dirty="0">
                <a:cs typeface="B Nazanin" pitchFamily="2" charset="-78"/>
              </a:rPr>
              <a:t>رایگان و متن باز بودن (</a:t>
            </a:r>
            <a:r>
              <a:rPr lang="en-US" sz="2800" b="1" dirty="0">
                <a:cs typeface="B Nazanin" pitchFamily="2" charset="-78"/>
              </a:rPr>
              <a:t>Free &amp; Open </a:t>
            </a:r>
            <a:r>
              <a:rPr lang="en-US" sz="2800" b="1" dirty="0" smtClean="0">
                <a:cs typeface="B Nazanin" pitchFamily="2" charset="-78"/>
              </a:rPr>
              <a:t>Source</a:t>
            </a:r>
            <a:r>
              <a:rPr lang="fa-IR" sz="2800" b="1" dirty="0" smtClean="0">
                <a:cs typeface="B Nazanin" pitchFamily="2" charset="-78"/>
              </a:rPr>
              <a:t>)</a:t>
            </a:r>
          </a:p>
          <a:p>
            <a:pPr algn="r" rtl="1"/>
            <a:r>
              <a:rPr lang="fa-IR" sz="2800" b="1" dirty="0">
                <a:cs typeface="B Nazanin" pitchFamily="2" charset="-78"/>
              </a:rPr>
              <a:t>سطح بالا بودن (</a:t>
            </a:r>
            <a:r>
              <a:rPr lang="en-US" sz="2800" b="1" dirty="0" smtClean="0">
                <a:cs typeface="B Nazanin" pitchFamily="2" charset="-78"/>
              </a:rPr>
              <a:t>High-level</a:t>
            </a:r>
            <a:r>
              <a:rPr lang="fa-IR" sz="2800" b="1" dirty="0" smtClean="0">
                <a:cs typeface="B Nazanin" pitchFamily="2" charset="-78"/>
              </a:rPr>
              <a:t>)</a:t>
            </a:r>
            <a:endParaRPr lang="fa-IR" sz="2800" b="1" dirty="0" smtClean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84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838200"/>
          </a:xfrm>
        </p:spPr>
        <p:txBody>
          <a:bodyPr/>
          <a:lstStyle/>
          <a:p>
            <a:pPr algn="r" rtl="1"/>
            <a:r>
              <a:rPr lang="fa-IR" dirty="0" smtClean="0">
                <a:cs typeface="B Titr" pitchFamily="2" charset="-78"/>
              </a:rPr>
              <a:t>ویژگیهای زبان پایتون</a:t>
            </a:r>
            <a:endParaRPr lang="en-US" dirty="0"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800" b="1" dirty="0">
                <a:cs typeface="B Nazanin" pitchFamily="2" charset="-78"/>
              </a:rPr>
              <a:t>پرتابل بودن (</a:t>
            </a:r>
            <a:r>
              <a:rPr lang="en-US" sz="2800" b="1" dirty="0" smtClean="0">
                <a:cs typeface="B Nazanin" pitchFamily="2" charset="-78"/>
              </a:rPr>
              <a:t>Portable</a:t>
            </a:r>
            <a:r>
              <a:rPr lang="fa-IR" sz="2800" b="1" dirty="0">
                <a:cs typeface="B Nazanin" pitchFamily="2" charset="-78"/>
              </a:rPr>
              <a:t>)</a:t>
            </a:r>
            <a:endParaRPr lang="fa-IR" sz="2800" b="1" dirty="0" smtClean="0">
              <a:cs typeface="B Nazanin" pitchFamily="2" charset="-78"/>
            </a:endParaRP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بر روی 21 پلتفرم اجرا می شود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برنامه از یک پلتفرم به پلتفرم دیگر تغییرات زیادی نیاز ندارد</a:t>
            </a:r>
          </a:p>
          <a:p>
            <a:pPr lvl="1" algn="r" rtl="1"/>
            <a:r>
              <a:rPr lang="en-US" sz="2400" b="1" dirty="0" smtClean="0">
                <a:cs typeface="B Nazanin" pitchFamily="2" charset="-78"/>
              </a:rPr>
              <a:t>Windows, GNU/Linux, </a:t>
            </a:r>
            <a:r>
              <a:rPr lang="en-US" sz="2400" b="1" dirty="0" smtClean="0">
                <a:cs typeface="B Nazanin" pitchFamily="2" charset="-78"/>
              </a:rPr>
              <a:t>Android</a:t>
            </a:r>
            <a:r>
              <a:rPr lang="en-US" sz="2400" b="1" dirty="0" smtClean="0">
                <a:cs typeface="B Nazanin" pitchFamily="2" charset="-78"/>
              </a:rPr>
              <a:t>, Macintosh, …</a:t>
            </a:r>
            <a:endParaRPr lang="fa-IR" sz="2400" b="1" dirty="0" smtClean="0">
              <a:cs typeface="B Nazanin" pitchFamily="2" charset="-78"/>
            </a:endParaRPr>
          </a:p>
          <a:p>
            <a:pPr algn="r" rtl="1"/>
            <a:r>
              <a:rPr lang="fa-IR" sz="2800" b="1" dirty="0">
                <a:cs typeface="B Nazanin" pitchFamily="2" charset="-78"/>
              </a:rPr>
              <a:t>شیء گرایی (</a:t>
            </a:r>
            <a:r>
              <a:rPr lang="en-US" sz="2800" b="1" dirty="0">
                <a:cs typeface="B Nazanin" pitchFamily="2" charset="-78"/>
              </a:rPr>
              <a:t>Object </a:t>
            </a:r>
            <a:r>
              <a:rPr lang="en-US" sz="2800" b="1" dirty="0" smtClean="0">
                <a:cs typeface="B Nazanin" pitchFamily="2" charset="-78"/>
              </a:rPr>
              <a:t>Oriented</a:t>
            </a:r>
            <a:r>
              <a:rPr lang="fa-IR" sz="2800" b="1" dirty="0" smtClean="0">
                <a:cs typeface="B Nazanin" pitchFamily="2" charset="-78"/>
              </a:rPr>
              <a:t>)</a:t>
            </a:r>
          </a:p>
          <a:p>
            <a:pPr algn="r" rtl="1"/>
            <a:r>
              <a:rPr lang="fa-IR" sz="2800" b="1" dirty="0">
                <a:cs typeface="B Nazanin" pitchFamily="2" charset="-78"/>
              </a:rPr>
              <a:t>توسعه پذیری (</a:t>
            </a:r>
            <a:r>
              <a:rPr lang="en-US" sz="2800" b="1" dirty="0" smtClean="0">
                <a:cs typeface="B Nazanin" pitchFamily="2" charset="-78"/>
              </a:rPr>
              <a:t>Extensible</a:t>
            </a:r>
            <a:r>
              <a:rPr lang="fa-IR" sz="2800" b="1" dirty="0" smtClean="0">
                <a:cs typeface="B Nazanin" pitchFamily="2" charset="-78"/>
              </a:rPr>
              <a:t>)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سرعت پایین اجرا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استفاده از کدهای سی و جاوا و سی پلاس پلاس</a:t>
            </a:r>
          </a:p>
          <a:p>
            <a:pPr algn="r" rtl="1"/>
            <a:r>
              <a:rPr lang="fa-IR" sz="2800" b="1" dirty="0" smtClean="0">
                <a:cs typeface="B Nazanin" pitchFamily="2" charset="-78"/>
              </a:rPr>
              <a:t>جای پذیری (</a:t>
            </a:r>
            <a:r>
              <a:rPr lang="en-US" sz="2800" b="1" dirty="0" smtClean="0">
                <a:cs typeface="B Nazanin" pitchFamily="2" charset="-78"/>
              </a:rPr>
              <a:t>Embeddable</a:t>
            </a:r>
            <a:r>
              <a:rPr lang="fa-IR" sz="2800" b="1" dirty="0" smtClean="0">
                <a:cs typeface="B Nazanin" pitchFamily="2" charset="-78"/>
              </a:rPr>
              <a:t>)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قرار دادن کد پایتون در دیگر زبان ها</a:t>
            </a:r>
            <a:endParaRPr lang="en-US" sz="24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64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838200"/>
          </a:xfrm>
        </p:spPr>
        <p:txBody>
          <a:bodyPr/>
          <a:lstStyle/>
          <a:p>
            <a:pPr algn="r" rtl="1"/>
            <a:r>
              <a:rPr lang="fa-IR" dirty="0" smtClean="0">
                <a:cs typeface="B Titr" pitchFamily="2" charset="-78"/>
              </a:rPr>
              <a:t>ویژگیهای زبان پایتون</a:t>
            </a:r>
            <a:endParaRPr lang="en-US" dirty="0"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800" b="1" dirty="0">
                <a:cs typeface="B Nazanin" pitchFamily="2" charset="-78"/>
              </a:rPr>
              <a:t>کتابخانه ی گسترده</a:t>
            </a:r>
            <a:r>
              <a:rPr lang="fa-IR" sz="2800" b="1" dirty="0" smtClean="0">
                <a:cs typeface="B Nazanin" pitchFamily="2" charset="-78"/>
              </a:rPr>
              <a:t>: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کتابخانه غنی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استفاده از کتابخانه های دیگر توسعه دهندگان</a:t>
            </a:r>
          </a:p>
          <a:p>
            <a:pPr lvl="1" algn="r" rtl="1"/>
            <a:r>
              <a:rPr lang="en-US" sz="2400" b="1" dirty="0" err="1" smtClean="0">
                <a:cs typeface="B Nazanin" pitchFamily="2" charset="-78"/>
              </a:rPr>
              <a:t>Numpy</a:t>
            </a:r>
            <a:r>
              <a:rPr lang="en-US" sz="2400" b="1" dirty="0" smtClean="0">
                <a:cs typeface="B Nazanin" pitchFamily="2" charset="-78"/>
              </a:rPr>
              <a:t>,  </a:t>
            </a:r>
            <a:r>
              <a:rPr lang="en-US" sz="2400" b="1" dirty="0" err="1" smtClean="0">
                <a:cs typeface="B Nazanin" pitchFamily="2" charset="-78"/>
              </a:rPr>
              <a:t>Scipy</a:t>
            </a:r>
            <a:r>
              <a:rPr lang="en-US" sz="2400" b="1" dirty="0" smtClean="0">
                <a:cs typeface="B Nazanin" pitchFamily="2" charset="-78"/>
              </a:rPr>
              <a:t>,  …</a:t>
            </a:r>
            <a:endParaRPr lang="fa-IR" sz="2400" b="1" dirty="0" smtClean="0">
              <a:cs typeface="B Nazanin" pitchFamily="2" charset="-78"/>
            </a:endParaRPr>
          </a:p>
          <a:p>
            <a:pPr algn="r" rtl="1"/>
            <a:r>
              <a:rPr lang="fa-IR" sz="2800" b="1" dirty="0">
                <a:cs typeface="B Nazanin" pitchFamily="2" charset="-78"/>
              </a:rPr>
              <a:t>همه منظوره بودن (</a:t>
            </a:r>
            <a:r>
              <a:rPr lang="en-US" sz="2800" b="1" dirty="0" smtClean="0">
                <a:cs typeface="B Nazanin" pitchFamily="2" charset="-78"/>
              </a:rPr>
              <a:t>General-Purpose</a:t>
            </a:r>
            <a:r>
              <a:rPr lang="fa-IR" sz="2800" b="1" dirty="0" smtClean="0">
                <a:cs typeface="B Nazanin" pitchFamily="2" charset="-78"/>
              </a:rPr>
              <a:t>)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موتور جستجوگر گوگل و موتور گرافیکی یوتیوب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ساخت برنامه های کاربردی علمی در ناسا و ...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بخشی از سرویس ایمیل یاهو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ابزار </a:t>
            </a:r>
            <a:r>
              <a:rPr lang="fa-IR" sz="2400" b="1" dirty="0" smtClean="0">
                <a:cs typeface="B Nazanin" pitchFamily="2" charset="-78"/>
              </a:rPr>
              <a:t>های نصب لینوکس در نسخه </a:t>
            </a:r>
            <a:r>
              <a:rPr lang="en-US" sz="2400" b="1" dirty="0" err="1" smtClean="0">
                <a:cs typeface="B Nazanin" pitchFamily="2" charset="-78"/>
              </a:rPr>
              <a:t>RedHat</a:t>
            </a:r>
            <a:endParaRPr lang="en-US" sz="2400" b="1" dirty="0" smtClean="0">
              <a:cs typeface="B Nazanin" pitchFamily="2" charset="-78"/>
            </a:endParaRP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سرویس ابری </a:t>
            </a:r>
            <a:r>
              <a:rPr lang="en-US" sz="2400" b="1" dirty="0" err="1" smtClean="0">
                <a:cs typeface="B Nazanin" pitchFamily="2" charset="-78"/>
              </a:rPr>
              <a:t>Dropbox</a:t>
            </a:r>
            <a:endParaRPr lang="en-US" sz="24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82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838200"/>
          </a:xfrm>
        </p:spPr>
        <p:txBody>
          <a:bodyPr/>
          <a:lstStyle/>
          <a:p>
            <a:pPr algn="r" rtl="1"/>
            <a:r>
              <a:rPr lang="fa-IR" dirty="0" smtClean="0">
                <a:cs typeface="B Titr" pitchFamily="2" charset="-78"/>
              </a:rPr>
              <a:t>کاربرد پایتون</a:t>
            </a:r>
            <a:endParaRPr lang="en-US" dirty="0"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itchFamily="2" charset="-78"/>
              </a:rPr>
              <a:t> </a:t>
            </a:r>
            <a:r>
              <a:rPr lang="fa-IR" b="1" dirty="0">
                <a:cs typeface="B Nazanin" pitchFamily="2" charset="-78"/>
              </a:rPr>
              <a:t>برای پروتوتایپ </a:t>
            </a:r>
            <a:r>
              <a:rPr lang="fa-IR" b="1" dirty="0" smtClean="0">
                <a:cs typeface="B Nazanin" pitchFamily="2" charset="-78"/>
              </a:rPr>
              <a:t>سازی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پیاده سازی اولیه ایده ها</a:t>
            </a:r>
          </a:p>
          <a:p>
            <a:pPr algn="r" rtl="1"/>
            <a:r>
              <a:rPr lang="fa-IR" b="1" dirty="0">
                <a:cs typeface="B Nazanin" pitchFamily="2" charset="-78"/>
              </a:rPr>
              <a:t>ساخت وب </a:t>
            </a:r>
            <a:r>
              <a:rPr lang="fa-IR" b="1" dirty="0" smtClean="0">
                <a:cs typeface="B Nazanin" pitchFamily="2" charset="-78"/>
              </a:rPr>
              <a:t>اپلیکیشن</a:t>
            </a:r>
          </a:p>
          <a:p>
            <a:pPr lvl="1" algn="r" rtl="1"/>
            <a:r>
              <a:rPr lang="fa-IR" sz="2400" b="1" dirty="0" smtClean="0">
                <a:cs typeface="B Nazanin" pitchFamily="2" charset="-78"/>
              </a:rPr>
              <a:t>جاوا در این زمینه پر طرفدار</a:t>
            </a:r>
          </a:p>
          <a:p>
            <a:pPr algn="r" rtl="1"/>
            <a:r>
              <a:rPr lang="fa-IR" b="1" dirty="0">
                <a:cs typeface="B Nazanin" pitchFamily="2" charset="-78"/>
              </a:rPr>
              <a:t>طراحی اپلیکیشن های محاسباتی،‌ علمی و </a:t>
            </a:r>
            <a:r>
              <a:rPr lang="fa-IR" b="1" dirty="0" smtClean="0">
                <a:cs typeface="B Nazanin" pitchFamily="2" charset="-78"/>
              </a:rPr>
              <a:t>مهندسی</a:t>
            </a:r>
          </a:p>
          <a:p>
            <a:pPr algn="r" rtl="1"/>
            <a:r>
              <a:rPr lang="fa-IR" b="1" dirty="0">
                <a:cs typeface="B Nazanin" pitchFamily="2" charset="-78"/>
              </a:rPr>
              <a:t>کار با </a:t>
            </a:r>
            <a:r>
              <a:rPr lang="en-US" b="1" dirty="0" smtClean="0">
                <a:cs typeface="B Nazanin" pitchFamily="2" charset="-78"/>
              </a:rPr>
              <a:t>XML</a:t>
            </a:r>
            <a:endParaRPr lang="fa-IR" b="1" dirty="0" smtClean="0">
              <a:cs typeface="B Nazanin" pitchFamily="2" charset="-78"/>
            </a:endParaRPr>
          </a:p>
          <a:p>
            <a:pPr algn="r" rtl="1"/>
            <a:r>
              <a:rPr lang="fa-IR" b="1" dirty="0">
                <a:cs typeface="B Nazanin" pitchFamily="2" charset="-78"/>
              </a:rPr>
              <a:t>ارتباط با </a:t>
            </a:r>
            <a:r>
              <a:rPr lang="fa-IR" b="1" dirty="0" smtClean="0">
                <a:cs typeface="B Nazanin" pitchFamily="2" charset="-78"/>
              </a:rPr>
              <a:t>دیتابیس</a:t>
            </a:r>
          </a:p>
          <a:p>
            <a:pPr algn="r" rtl="1"/>
            <a:r>
              <a:rPr lang="fa-IR" b="1" dirty="0">
                <a:cs typeface="B Nazanin" pitchFamily="2" charset="-78"/>
              </a:rPr>
              <a:t>طراحی رابط کاربری</a:t>
            </a:r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96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686800" cy="841248"/>
          </a:xfrm>
        </p:spPr>
        <p:txBody>
          <a:bodyPr/>
          <a:lstStyle/>
          <a:p>
            <a:pPr algn="r" rtl="1"/>
            <a:r>
              <a:rPr lang="fa-IR" dirty="0" smtClean="0">
                <a:cs typeface="B Titr" pitchFamily="2" charset="-78"/>
              </a:rPr>
              <a:t>مقایسه کد ها در زبان های مختلف</a:t>
            </a:r>
            <a:endParaRPr lang="en-US" dirty="0">
              <a:cs typeface="B Titr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C++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// my first program in C++ 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#</a:t>
            </a:r>
            <a:r>
              <a:rPr lang="en-US" sz="2400" dirty="0">
                <a:solidFill>
                  <a:srgbClr val="7030A0"/>
                </a:solidFill>
              </a:rPr>
              <a:t>include &lt;</a:t>
            </a:r>
            <a:r>
              <a:rPr lang="en-US" sz="2400" dirty="0" err="1">
                <a:solidFill>
                  <a:srgbClr val="7030A0"/>
                </a:solidFill>
              </a:rPr>
              <a:t>iostream</a:t>
            </a:r>
            <a:r>
              <a:rPr lang="en-US" sz="2400" dirty="0">
                <a:solidFill>
                  <a:srgbClr val="7030A0"/>
                </a:solidFill>
              </a:rPr>
              <a:t>&gt; </a:t>
            </a:r>
            <a:endParaRPr lang="en-US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B0F0"/>
                </a:solidFill>
              </a:rPr>
              <a:t>int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std</a:t>
            </a:r>
            <a:r>
              <a:rPr lang="en-US" sz="2400" dirty="0"/>
              <a:t>::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>
                <a:solidFill>
                  <a:srgbClr val="7030A0"/>
                </a:solidFill>
              </a:rPr>
              <a:t>"Hello World!"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return 0;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C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#include &lt;</a:t>
            </a:r>
            <a:r>
              <a:rPr lang="en-US" sz="2400" dirty="0" err="1">
                <a:solidFill>
                  <a:srgbClr val="7030A0"/>
                </a:solidFill>
              </a:rPr>
              <a:t>stdio.h</a:t>
            </a:r>
            <a:r>
              <a:rPr lang="en-US" sz="2400" dirty="0" smtClean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main()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{ </a:t>
            </a:r>
          </a:p>
          <a:p>
            <a:pPr marL="0" indent="0">
              <a:buNone/>
            </a:pPr>
            <a:r>
              <a:rPr lang="en-US" sz="2400" dirty="0" smtClean="0"/>
              <a:t>/* </a:t>
            </a:r>
            <a:r>
              <a:rPr lang="en-US" sz="2400" dirty="0"/>
              <a:t>my first program in C */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"Hello, World! \n"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return 0;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5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2069</TotalTime>
  <Words>713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 Nazanin</vt:lpstr>
      <vt:lpstr>B Titr</vt:lpstr>
      <vt:lpstr>Franklin Gothic Book</vt:lpstr>
      <vt:lpstr>Franklin Gothic Medium</vt:lpstr>
      <vt:lpstr>Times New Roman</vt:lpstr>
      <vt:lpstr>Wingdings</vt:lpstr>
      <vt:lpstr>Wingdings 2</vt:lpstr>
      <vt:lpstr>Trek</vt:lpstr>
      <vt:lpstr>Python basic tutorial</vt:lpstr>
      <vt:lpstr>PowerPoint Presentation</vt:lpstr>
      <vt:lpstr>زبان پایتون</vt:lpstr>
      <vt:lpstr>میزان محبوبیت</vt:lpstr>
      <vt:lpstr>ویژگیهای زبان پایتون</vt:lpstr>
      <vt:lpstr>ویژگیهای زبان پایتون</vt:lpstr>
      <vt:lpstr>ویژگیهای زبان پایتون</vt:lpstr>
      <vt:lpstr>کاربرد پایتون</vt:lpstr>
      <vt:lpstr>مقایسه کد ها در زبان های مختلف</vt:lpstr>
      <vt:lpstr>مقایسه کد ها در زبان های مختلف</vt:lpstr>
      <vt:lpstr>مقایسه کد ها در زبان های مختلف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Education</dc:creator>
  <cp:lastModifiedBy>saeed bibak</cp:lastModifiedBy>
  <cp:revision>73</cp:revision>
  <dcterms:created xsi:type="dcterms:W3CDTF">2016-08-07T10:36:11Z</dcterms:created>
  <dcterms:modified xsi:type="dcterms:W3CDTF">2017-02-06T16:16:43Z</dcterms:modified>
</cp:coreProperties>
</file>