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0" y="35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414D-B3FB-6DA9-8FB4-30A8ADE92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EB021-00F4-6CDD-AF28-23ED1B6A0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8F7B7-BD87-072F-0B68-4482D379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2F851-410E-34A6-A2F7-48FE4B4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3D6DA-617C-69A2-E407-E6EBC51C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5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C6997-AC22-E311-107D-5DFF801E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97903B-54DB-8706-F05E-B2CE3137B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38C1A-80A1-3635-D78D-69FC177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2687C-E9B1-EA90-F9B6-6EC690BB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67A6E-BF22-5ACF-8237-B59D4F8D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6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8BC001-45A1-BA8A-FA90-61ADEB4A8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6D701E-0772-ADD7-9960-84CA1D7A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643F6-450B-BD75-511A-2C9AF8A7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EF4DB-2212-9945-A18A-459D9F1B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0B495-654E-58A6-3AD4-6F6791BB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1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5D9F4-35E5-F50D-694F-E697AA27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56A54-2DFE-EA51-38F2-542D09F7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64E9E-8344-E532-1FB1-8F5298F1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4A2-4EBA-6888-6A44-7C3E7081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2DDC6-D55B-D323-C8B1-761A75C4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6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73404-4355-AF42-9442-706980DB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B3C83-05CD-68D3-8195-8D34084F6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70673-A5BA-6F09-7B82-09243543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4DF73-A007-6B70-00AF-D0BDCAC5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17BF3-5617-6BD1-CD2A-2632FA6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9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07F20-1C05-75FE-CE0D-1D6C64FD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35B04-A79C-22D4-8F05-92F99938C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08DA35-6CE4-ECBD-EF11-4F3838205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ACD8C4-E15C-B69E-57E6-65B4E51E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5765A-A0F8-BB74-49D4-14A1B8B2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BEF96-23F0-6708-2556-987544E8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0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6513F-25AA-B5FE-EB35-B411A732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213D-5ECA-B3D1-B9D0-F50840C1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10E71-D211-7D0C-3B8F-4AB53D503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C2BA92-87A7-4DDE-20F3-72A6022BE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DF0A2-309E-15E0-BD05-A3E33FACB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B3D4D-0BD6-5610-24BC-9D98172A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9EC070-2AD7-C98C-6701-25D1A072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2C6BF7-1163-879A-82F6-A210D27F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65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B7A79-381D-CA5E-32A1-A428D78B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FE117A-2DA4-5959-C496-B6CD72A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186377-E131-DE18-49C2-BFF6DD8D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54BBD-833D-4DCD-FEC7-D1097F9C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A4D0AA-11BC-D6DD-55C4-917E1AA5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C94FDA-FC1E-F835-677B-D440A49E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A5FFF-3DFC-B63B-D8CA-CB2B432B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66411-D971-413A-F931-9F5D26BE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2BE39-401D-3B38-95D8-04D721465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AB986-96D3-845B-458C-562616A1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6EC398-DD68-7444-0CB9-987C1FF3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5FED9-9275-789C-8118-01B457A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0FDE0-85C7-E46B-A55F-BB702A99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5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26C4A-BF64-8F1C-4AB8-BB0649FD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9A1617-EEF5-75F0-DB5E-080A195B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ABB278-743B-2A14-BD10-468ECF94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BEF34-3258-1B7D-DB91-82DFE009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D5C0C-FF32-A42F-F922-7F8743B5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2F70-2799-B315-AC60-83DA0A70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5789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681D03-C768-862F-9668-82AE8B1C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FB9A4-EE96-9697-7014-4213ABB4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856DC-C67B-BD3F-32F2-D002E3B3D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A20BC-D9DE-4EB5-BCB0-DAAE41F8F140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B8F093-729E-9931-456D-59790093D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BCF23-AC2E-259C-D93A-A7A21677F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03BC-6D1E-435E-9293-2A900182A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6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77553FC-F7BD-3C4F-72A2-CF08D12E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ko-KR" altLang="en-US" sz="5200">
                <a:solidFill>
                  <a:schemeClr val="tx2"/>
                </a:solidFill>
              </a:rPr>
              <a:t>얼굴 인식 출석시스템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2EDA83-C35D-7F64-A899-F0E18156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altLang="ko-KR" sz="1500">
                <a:solidFill>
                  <a:schemeClr val="tx2"/>
                </a:solidFill>
              </a:rPr>
              <a:t>4</a:t>
            </a:r>
            <a:r>
              <a:rPr lang="ko-KR" altLang="en-US" sz="1500">
                <a:solidFill>
                  <a:schemeClr val="tx2"/>
                </a:solidFill>
              </a:rPr>
              <a:t>팀</a:t>
            </a:r>
            <a:endParaRPr lang="en-US" altLang="ko-KR" sz="1500">
              <a:solidFill>
                <a:schemeClr val="tx2"/>
              </a:solidFill>
            </a:endParaRPr>
          </a:p>
          <a:p>
            <a:r>
              <a:rPr lang="ko-KR" altLang="en-US" sz="1500">
                <a:solidFill>
                  <a:schemeClr val="tx2"/>
                </a:solidFill>
              </a:rPr>
              <a:t> 조인철 조현래 조영범 김진수</a:t>
            </a:r>
            <a:endParaRPr lang="en-US" altLang="ko-KR" sz="1500">
              <a:solidFill>
                <a:schemeClr val="tx2"/>
              </a:solidFill>
            </a:endParaRPr>
          </a:p>
          <a:p>
            <a:endParaRPr lang="ko-KR" altLang="en-US" sz="1500">
              <a:solidFill>
                <a:schemeClr val="tx2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26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DEFC6C6-4EB4-F064-7D21-83F4EA09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1819808"/>
            <a:ext cx="4714386" cy="2820908"/>
          </a:xfrm>
        </p:spPr>
        <p:txBody>
          <a:bodyPr>
            <a:normAutofit/>
          </a:bodyPr>
          <a:lstStyle/>
          <a:p>
            <a:r>
              <a:rPr lang="ko-KR" altLang="en-US" sz="7200" dirty="0">
                <a:solidFill>
                  <a:schemeClr val="tx2"/>
                </a:solidFill>
              </a:rPr>
              <a:t>설계 과정</a:t>
            </a:r>
          </a:p>
        </p:txBody>
      </p:sp>
      <p:grpSp>
        <p:nvGrpSpPr>
          <p:cNvPr id="14" name=""/>
          <p:cNvGrpSpPr/>
          <p:nvPr/>
        </p:nvGrpSpPr>
        <p:grpSpPr>
          <a:xfrm rot="0">
            <a:off x="6091899" y="483365"/>
            <a:ext cx="5417268" cy="6311116"/>
            <a:chOff x="6091899" y="483365"/>
            <a:chExt cx="5417268" cy="6311116"/>
          </a:xfrm>
        </p:grpSpPr>
        <p:sp>
          <p:nvSpPr>
            <p:cNvPr id="15" name=""/>
            <p:cNvSpPr/>
            <p:nvPr/>
          </p:nvSpPr>
          <p:spPr>
            <a:xfrm>
              <a:off x="6091899" y="483365"/>
              <a:ext cx="5417268" cy="1652266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"/>
            <p:cNvSpPr txBox="1"/>
            <p:nvPr/>
          </p:nvSpPr>
          <p:spPr>
            <a:xfrm>
              <a:off x="6091899" y="483365"/>
              <a:ext cx="5417268" cy="16522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780" tIns="17780" rIns="17780" bIns="1778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2800" kern="1200"/>
                <a:t>Webcam</a:t>
              </a:r>
              <a:r>
                <a:rPr lang="ko-KR" sz="2800" kern="1200"/>
                <a:t>을 이용하여 </a:t>
              </a:r>
              <a:r>
                <a:rPr lang="ko-KR" altLang="en-US" sz="2800" kern="1200"/>
                <a:t>캠에서  얼굴 </a:t>
              </a:r>
              <a:r>
                <a:rPr lang="ko-KR" sz="2800" kern="1200"/>
                <a:t>이미지를 </a:t>
              </a:r>
              <a:r>
                <a:rPr lang="ko-KR" altLang="en-US" sz="2800" kern="1200"/>
                <a:t>추출</a:t>
              </a:r>
              <a:endParaRPr lang="en-US" altLang="ko-KR" sz="2800" kern="1200"/>
            </a:p>
          </p:txBody>
        </p:sp>
        <p:sp>
          <p:nvSpPr>
            <p:cNvPr id="17" name=""/>
            <p:cNvSpPr/>
            <p:nvPr/>
          </p:nvSpPr>
          <p:spPr>
            <a:xfrm>
              <a:off x="6091899" y="2812790"/>
              <a:ext cx="5417268" cy="1652266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"/>
            <p:cNvSpPr txBox="1"/>
            <p:nvPr/>
          </p:nvSpPr>
          <p:spPr>
            <a:xfrm>
              <a:off x="6091899" y="2812790"/>
              <a:ext cx="5417268" cy="16522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780" tIns="17780" rIns="17780" bIns="1778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800" kern="1200"/>
                <a:t>추출된 이미지와 사용자가 데이터 입력</a:t>
              </a:r>
              <a:endParaRPr lang="ko-KR" altLang="en-US" sz="2800" kern="1200"/>
            </a:p>
          </p:txBody>
        </p:sp>
        <p:sp>
          <p:nvSpPr>
            <p:cNvPr id="19" name=""/>
            <p:cNvSpPr/>
            <p:nvPr/>
          </p:nvSpPr>
          <p:spPr>
            <a:xfrm>
              <a:off x="6091899" y="5142215"/>
              <a:ext cx="5417268" cy="1652266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"/>
            <p:cNvSpPr txBox="1"/>
            <p:nvPr/>
          </p:nvSpPr>
          <p:spPr>
            <a:xfrm>
              <a:off x="6091899" y="5142215"/>
              <a:ext cx="5417268" cy="1652266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7780" tIns="17780" rIns="17780" bIns="1778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2800" kern="1200"/>
                <a:t>출석인의 사진과 데이터를 저장</a:t>
              </a:r>
              <a:endParaRPr lang="ko-KR" altLang="en-US" sz="2800" kern="1200"/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5A30BC0-4E2C-50B7-3419-2E53944CAB1B}"/>
              </a:ext>
            </a:extLst>
          </p:cNvPr>
          <p:cNvSpPr/>
          <p:nvPr/>
        </p:nvSpPr>
        <p:spPr>
          <a:xfrm>
            <a:off x="8635999" y="4542210"/>
            <a:ext cx="449941" cy="4789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AE0EF8E-0AAC-1640-1BBF-2BFB7C7C696A}"/>
              </a:ext>
            </a:extLst>
          </p:cNvPr>
          <p:cNvSpPr/>
          <p:nvPr/>
        </p:nvSpPr>
        <p:spPr>
          <a:xfrm>
            <a:off x="8606970" y="2264229"/>
            <a:ext cx="508000" cy="348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3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16A5C64-F270-A30D-5A17-497E23D1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/>
            <a:r>
              <a:rPr lang="ko-KR" alt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구현</a:t>
            </a:r>
          </a:p>
        </p:txBody>
      </p:sp>
      <p:pic>
        <p:nvPicPr>
          <p:cNvPr id="141" name="Graphic 140" descr="톱니바퀴">
            <a:extLst>
              <a:ext uri="{FF2B5EF4-FFF2-40B4-BE49-F238E27FC236}">
                <a16:creationId xmlns:a16="http://schemas.microsoft.com/office/drawing/2014/main" id="{7A9F663D-3781-C0E6-73E1-C7008AC7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7946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164" y="885806"/>
            <a:ext cx="9753671" cy="5086387"/>
          </a:xfrm>
          <a:prstGeom prst="rect">
            <a:avLst/>
          </a:prstGeom>
        </p:spPr>
      </p:pic>
      <p:sp>
        <p:nvSpPr>
          <p:cNvPr id="29" name="모서리가 둥근 사각형 설명선 28"/>
          <p:cNvSpPr/>
          <p:nvPr/>
        </p:nvSpPr>
        <p:spPr>
          <a:xfrm>
            <a:off x="731614" y="1224715"/>
            <a:ext cx="1571916" cy="911595"/>
          </a:xfrm>
          <a:prstGeom prst="wedgeRoundRectCallout">
            <a:avLst>
              <a:gd name="adj1" fmla="val 56998"/>
              <a:gd name="adj2" fmla="val 107553"/>
              <a:gd name="adj3" fmla="val 16667"/>
            </a:avLst>
          </a:prstGeom>
          <a:gradFill flip="xy" rotWithShape="1">
            <a:gsLst>
              <a:gs pos="0">
                <a:schemeClr val="accent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  <a:gs pos="50000">
                <a:schemeClr val="bg1">
                  <a:alpha val="100000"/>
                </a:schemeClr>
              </a:gs>
              <a:gs pos="75000">
                <a:schemeClr val="bg1">
                  <a:alpha val="100000"/>
                </a:schemeClr>
              </a:gs>
              <a:gs pos="87500">
                <a:schemeClr val="bg1">
                  <a:alpha val="100000"/>
                </a:schemeClr>
              </a:gs>
              <a:gs pos="93750">
                <a:schemeClr val="bg1">
                  <a:alpha val="100000"/>
                </a:schemeClr>
              </a:gs>
              <a:gs pos="96880">
                <a:schemeClr val="bg1">
                  <a:alpha val="100000"/>
                </a:schemeClr>
              </a:gs>
              <a:gs pos="98440">
                <a:schemeClr val="bg1">
                  <a:alpha val="100000"/>
                </a:schemeClr>
              </a:gs>
              <a:gs pos="99220">
                <a:schemeClr val="bg1">
                  <a:alpha val="10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웹캠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9187711" y="488896"/>
            <a:ext cx="1571916" cy="911595"/>
          </a:xfrm>
          <a:prstGeom prst="wedgeRoundRectCallout">
            <a:avLst>
              <a:gd name="adj1" fmla="val -50524"/>
              <a:gd name="adj2" fmla="val 100385"/>
              <a:gd name="adj3" fmla="val 16667"/>
            </a:avLst>
          </a:prstGeom>
          <a:gradFill flip="xy" rotWithShape="1">
            <a:gsLst>
              <a:gs pos="0">
                <a:schemeClr val="accent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  <a:gs pos="50000">
                <a:schemeClr val="bg1">
                  <a:alpha val="100000"/>
                </a:schemeClr>
              </a:gs>
              <a:gs pos="75000">
                <a:schemeClr val="bg1">
                  <a:alpha val="100000"/>
                </a:schemeClr>
              </a:gs>
              <a:gs pos="87500">
                <a:schemeClr val="bg1">
                  <a:alpha val="100000"/>
                </a:schemeClr>
              </a:gs>
              <a:gs pos="93750">
                <a:schemeClr val="bg1">
                  <a:alpha val="100000"/>
                </a:schemeClr>
              </a:gs>
              <a:gs pos="96880">
                <a:schemeClr val="bg1">
                  <a:alpha val="100000"/>
                </a:schemeClr>
              </a:gs>
              <a:gs pos="98440">
                <a:schemeClr val="bg1">
                  <a:alpha val="100000"/>
                </a:schemeClr>
              </a:gs>
              <a:gs pos="99220">
                <a:schemeClr val="bg1">
                  <a:alpha val="10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인식된 사용자 얼굴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10555572" y="3989655"/>
            <a:ext cx="1571916" cy="911595"/>
          </a:xfrm>
          <a:prstGeom prst="wedgeRoundRectCallout">
            <a:avLst>
              <a:gd name="adj1" fmla="val -81755"/>
              <a:gd name="adj2" fmla="val -33764"/>
              <a:gd name="adj3" fmla="val 16667"/>
            </a:avLst>
          </a:prstGeom>
          <a:gradFill flip="xy" rotWithShape="1">
            <a:gsLst>
              <a:gs pos="0">
                <a:schemeClr val="accent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  <a:gs pos="50000">
                <a:schemeClr val="bg1">
                  <a:alpha val="100000"/>
                </a:schemeClr>
              </a:gs>
              <a:gs pos="75000">
                <a:schemeClr val="bg1">
                  <a:alpha val="100000"/>
                </a:schemeClr>
              </a:gs>
              <a:gs pos="87500">
                <a:schemeClr val="bg1">
                  <a:alpha val="100000"/>
                </a:schemeClr>
              </a:gs>
              <a:gs pos="93750">
                <a:schemeClr val="bg1">
                  <a:alpha val="100000"/>
                </a:schemeClr>
              </a:gs>
              <a:gs pos="96880">
                <a:schemeClr val="bg1">
                  <a:alpha val="100000"/>
                </a:schemeClr>
              </a:gs>
              <a:gs pos="98440">
                <a:schemeClr val="bg1">
                  <a:alpha val="100000"/>
                </a:schemeClr>
              </a:gs>
              <a:gs pos="99220">
                <a:schemeClr val="bg1">
                  <a:alpha val="10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출석인의 정보 기입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7797881" y="5585413"/>
            <a:ext cx="1571916" cy="911595"/>
          </a:xfrm>
          <a:prstGeom prst="wedgeRoundRectCallout">
            <a:avLst>
              <a:gd name="adj1" fmla="val 23720"/>
              <a:gd name="adj2" fmla="val -125923"/>
              <a:gd name="adj3" fmla="val 16667"/>
            </a:avLst>
          </a:prstGeom>
          <a:gradFill flip="xy" rotWithShape="1">
            <a:gsLst>
              <a:gs pos="0">
                <a:schemeClr val="accent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  <a:gs pos="50000">
                <a:schemeClr val="bg1">
                  <a:alpha val="100000"/>
                </a:schemeClr>
              </a:gs>
              <a:gs pos="75000">
                <a:schemeClr val="bg1">
                  <a:alpha val="100000"/>
                </a:schemeClr>
              </a:gs>
              <a:gs pos="87500">
                <a:schemeClr val="bg1">
                  <a:alpha val="100000"/>
                </a:schemeClr>
              </a:gs>
              <a:gs pos="93750">
                <a:schemeClr val="bg1">
                  <a:alpha val="100000"/>
                </a:schemeClr>
              </a:gs>
              <a:gs pos="96880">
                <a:schemeClr val="bg1">
                  <a:alpha val="100000"/>
                </a:schemeClr>
              </a:gs>
              <a:gs pos="98440">
                <a:schemeClr val="bg1">
                  <a:alpha val="100000"/>
                </a:schemeClr>
              </a:gs>
              <a:gs pos="99220">
                <a:schemeClr val="bg1">
                  <a:alpha val="10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사진과 정보 출력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1" animBg="1"/>
      <p:bldP spid="31" grpId="2" animBg="1"/>
      <p:bldP spid="32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4415" y="2239598"/>
            <a:ext cx="6275122" cy="237880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66633" y="1761795"/>
            <a:ext cx="3643824" cy="4245398"/>
          </a:xfrm>
          <a:prstGeom prst="rect">
            <a:avLst/>
          </a:prstGeom>
        </p:spPr>
      </p:pic>
      <p:sp>
        <p:nvSpPr>
          <p:cNvPr id="27" name="아래쪽 화살표 26"/>
          <p:cNvSpPr/>
          <p:nvPr/>
        </p:nvSpPr>
        <p:spPr>
          <a:xfrm rot="19411036">
            <a:off x="492027" y="190406"/>
            <a:ext cx="1285583" cy="1320644"/>
          </a:xfrm>
          <a:prstGeom prst="downArrow">
            <a:avLst>
              <a:gd name="adj1" fmla="val 42187"/>
              <a:gd name="adj2" fmla="val 3984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저장클릭</a:t>
            </a:r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19698418">
            <a:off x="5031185" y="120568"/>
            <a:ext cx="1285583" cy="1905239"/>
          </a:xfrm>
          <a:prstGeom prst="downArrow">
            <a:avLst>
              <a:gd name="adj1" fmla="val 42187"/>
              <a:gd name="adj2" fmla="val 3984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엑셀로  출력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CD5ED2-038D-EF5A-689F-B56D9B2A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79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91261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</ep:Words>
  <ep:PresentationFormat>와이드스크린</ep:PresentationFormat>
  <ep:Paragraphs>30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얼굴 인식 출석시스템</vt:lpstr>
      <vt:lpstr>설계 과정</vt:lpstr>
      <vt:lpstr>구현</vt:lpstr>
      <vt:lpstr>슬라이드 4</vt:lpstr>
      <vt:lpstr>슬라이드 5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2023-05-15T16:03:33.000</dcterms:created>
  <dc:creator>김진수</dc:creator>
  <cp:lastModifiedBy>joinc</cp:lastModifiedBy>
  <dcterms:modified xsi:type="dcterms:W3CDTF">2023-05-15T21:36:26.349</dcterms:modified>
  <cp:revision>5</cp:revision>
  <dc:title>얼굴 인식 출석시스템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