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429000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ctrTitle" idx="0"/>
          </p:nvPr>
        </p:nvSpPr>
        <p:spPr>
          <a:xfrm>
            <a:off x="609599" y="2090750"/>
            <a:ext cx="10972799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297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94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790563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body" sz="quarter" idx="14"/>
          </p:nvPr>
        </p:nvSpPr>
        <p:spPr>
          <a:xfrm>
            <a:off x="2871991" y="2286000"/>
            <a:ext cx="7048499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"/>
          <p:cNvCxnSpPr/>
          <p:nvPr/>
        </p:nvCxnSpPr>
        <p:spPr>
          <a:xfrm>
            <a:off x="1751999" y="1882654"/>
            <a:ext cx="8687999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412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5513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13"/>
          </p:nvPr>
        </p:nvSpPr>
        <p:spPr>
          <a:xfrm>
            <a:off x="612346" y="1368897"/>
            <a:ext cx="10983382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924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6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38502"/>
            <a:ext cx="10363199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963083" y="3806828"/>
            <a:ext cx="10972799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76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8288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38" y="30670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6143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15987" y="309547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1904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05074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3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29725" y="5001276"/>
            <a:ext cx="7314416" cy="511407"/>
          </a:xfrm>
        </p:spPr>
        <p:txBody>
          <a:bodyPr/>
          <a:p>
            <a:pPr lvl="0" algn="r">
              <a:defRPr/>
            </a:pPr>
            <a:r>
              <a:rPr lang="ko-KR" altLang="en-US"/>
              <a:t>팀원</a:t>
            </a:r>
            <a:r>
              <a:rPr lang="en-US" altLang="ko-KR"/>
              <a:t>:</a:t>
            </a:r>
            <a:r>
              <a:rPr lang="ko-KR" altLang="en-US"/>
              <a:t> 김진수</a:t>
            </a:r>
            <a:r>
              <a:rPr lang="en-US" altLang="ko-KR"/>
              <a:t>,</a:t>
            </a:r>
            <a:r>
              <a:rPr lang="ko-KR" altLang="en-US"/>
              <a:t> 조영범</a:t>
            </a:r>
            <a:r>
              <a:rPr lang="en-US" altLang="ko-KR"/>
              <a:t>,</a:t>
            </a:r>
            <a:r>
              <a:rPr lang="ko-KR" altLang="en-US"/>
              <a:t> 조인철</a:t>
            </a:r>
            <a:r>
              <a:rPr lang="en-US" altLang="ko-KR"/>
              <a:t>,</a:t>
            </a:r>
            <a:r>
              <a:rPr lang="ko-KR" altLang="en-US"/>
              <a:t> 조현래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09600" y="1451400"/>
            <a:ext cx="10972799" cy="1338250"/>
          </a:xfrm>
        </p:spPr>
        <p:txBody>
          <a:bodyPr/>
          <a:p>
            <a:pPr lvl="0">
              <a:defRPr/>
            </a:pPr>
            <a:r>
              <a:rPr lang="ko-KR" altLang="en-US"/>
              <a:t>얼굴 인식 출석 시스템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247" y="3429000"/>
            <a:ext cx="4026304" cy="2682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얼굴 인식 출석 시스템 구현</a:t>
            </a: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293408" y="1486152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버튼 클릭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2427395" y="2143440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 웹캠 켜짐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665766" y="267173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6823906" y="321811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~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님이 인식되었습니다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문구로 알림 표시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9062276" y="3803636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출석부 출력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”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버튼 클릭식 엑셀로 파일 다운로드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그룹 35"/>
          <p:cNvGrpSpPr/>
          <p:nvPr/>
        </p:nvGrpSpPr>
        <p:grpSpPr>
          <a:xfrm rot="0">
            <a:off x="366944" y="4886806"/>
            <a:ext cx="4880102" cy="857256"/>
            <a:chOff x="500033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직사각형 6"/>
            <p:cNvSpPr/>
            <p:nvPr/>
          </p:nvSpPr>
          <p:spPr>
            <a:xfrm>
              <a:off x="500034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2000">
                  <a:solidFill>
                    <a:schemeClr val="dk1"/>
                  </a:solidFill>
                </a:rPr>
                <a:t>예외</a:t>
              </a:r>
              <a:r>
                <a:rPr lang="en-US" altLang="ko-KR" sz="2000">
                  <a:solidFill>
                    <a:schemeClr val="dk1"/>
                  </a:solidFill>
                </a:rPr>
                <a:t>:</a:t>
              </a:r>
              <a:r>
                <a:rPr lang="ko-KR" altLang="en-US" sz="2000">
                  <a:solidFill>
                    <a:schemeClr val="dk1"/>
                  </a:solidFill>
                </a:rPr>
                <a:t> </a:t>
              </a:r>
              <a:r>
                <a:rPr lang="en-US" altLang="ko-KR" sz="2000">
                  <a:solidFill>
                    <a:schemeClr val="dk1"/>
                  </a:solidFill>
                </a:rPr>
                <a:t>1.</a:t>
              </a:r>
              <a:r>
                <a:rPr lang="ko-KR" altLang="en-US" sz="2000">
                  <a:solidFill>
                    <a:schemeClr val="dk1"/>
                  </a:solidFill>
                </a:rPr>
                <a:t>얼굴 인식이 되지 않는 경우</a:t>
              </a:r>
              <a:endParaRPr lang="ko-KR" altLang="en-US" sz="2000">
                <a:solidFill>
                  <a:schemeClr val="dk1"/>
                </a:solidFill>
              </a:endParaRPr>
            </a:p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dk1"/>
                  </a:solidFill>
                </a:rPr>
                <a:t>2.</a:t>
              </a:r>
              <a:r>
                <a:rPr lang="ko-KR" altLang="en-US" sz="2000">
                  <a:solidFill>
                    <a:schemeClr val="dk1"/>
                  </a:solidFill>
                </a:rPr>
                <a:t> 직접 입력으로 출석자를 적는 경우</a:t>
              </a:r>
              <a:endParaRPr lang="ko-KR" altLang="en-US" sz="2000">
                <a:solidFill>
                  <a:schemeClr val="dk1"/>
                </a:solidFill>
              </a:endParaRPr>
            </a:p>
          </p:txBody>
        </p:sp>
        <p:sp>
          <p:nvSpPr>
            <p:cNvPr id="14" name="직각 삼각형 34"/>
            <p:cNvSpPr/>
            <p:nvPr/>
          </p:nvSpPr>
          <p:spPr>
            <a:xfrm rot="5400000">
              <a:off x="1209651" y="2719385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5" name="직선 화살표 연결선 17"/>
          <p:cNvCxnSpPr/>
          <p:nvPr/>
        </p:nvCxnSpPr>
        <p:spPr>
          <a:xfrm>
            <a:off x="5284885" y="5315434"/>
            <a:ext cx="1000132" cy="1588"/>
          </a:xfrm>
          <a:prstGeom prst="straightConnector1">
            <a:avLst/>
          </a:prstGeom>
          <a:ln w="28575" cmpd="sng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36"/>
          <p:cNvGrpSpPr/>
          <p:nvPr/>
        </p:nvGrpSpPr>
        <p:grpSpPr>
          <a:xfrm rot="0">
            <a:off x="6407512" y="4886806"/>
            <a:ext cx="4583757" cy="857256"/>
            <a:chOff x="3500429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직사각형 7"/>
            <p:cNvSpPr/>
            <p:nvPr/>
          </p:nvSpPr>
          <p:spPr>
            <a:xfrm>
              <a:off x="3500430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출석인 직접 입력</a:t>
              </a: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 입력 버튼을 만들어서 직접 추가 가능하도록 구현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18" name="직각 삼각형 31"/>
            <p:cNvSpPr/>
            <p:nvPr/>
          </p:nvSpPr>
          <p:spPr>
            <a:xfrm rot="5400000">
              <a:off x="4210047" y="2719384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089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7" grpId="3" animBg="1"/>
      <p:bldP spid="8" grpId="4" animBg="1"/>
      <p:bldP spid="12" grpId="5" animBg="1"/>
      <p:bldP spid="15" grpId="6" animBg="1"/>
      <p:bldP spid="16" grpId="7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6"/>
          <p:cNvGrpSpPr/>
          <p:nvPr/>
        </p:nvGrpSpPr>
        <p:grpSpPr>
          <a:xfrm rot="0" flipH="1">
            <a:off x="1397772" y="2428814"/>
            <a:ext cx="2371764" cy="504886"/>
            <a:chOff x="3326587" y="1928802"/>
            <a:chExt cx="2562264" cy="657288"/>
          </a:xfrm>
          <a:effectLst/>
        </p:grpSpPr>
        <p:sp>
          <p:nvSpPr>
            <p:cNvPr id="53" name="한쪽 모서리가 잘린 사각형 52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결과물 영상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직각 삼각형 62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2" name="그룹 30"/>
          <p:cNvGrpSpPr/>
          <p:nvPr/>
        </p:nvGrpSpPr>
        <p:grpSpPr>
          <a:xfrm rot="0">
            <a:off x="4236870" y="1288884"/>
            <a:ext cx="3646366" cy="3646366"/>
            <a:chOff x="2143108" y="1214422"/>
            <a:chExt cx="4785890" cy="4785890"/>
          </a:xfrm>
        </p:grpSpPr>
        <p:sp>
          <p:nvSpPr>
            <p:cNvPr id="15" name="도넛 14"/>
            <p:cNvSpPr/>
            <p:nvPr/>
          </p:nvSpPr>
          <p:spPr>
            <a:xfrm>
              <a:off x="2143108" y="1214422"/>
              <a:ext cx="4785890" cy="4785890"/>
            </a:xfrm>
            <a:prstGeom prst="donut">
              <a:avLst>
                <a:gd name="adj" fmla="val 2309"/>
              </a:avLst>
            </a:prstGeom>
            <a:gradFill>
              <a:gsLst>
                <a:gs pos="35000">
                  <a:schemeClr val="accent3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도넛 15"/>
            <p:cNvSpPr/>
            <p:nvPr/>
          </p:nvSpPr>
          <p:spPr>
            <a:xfrm>
              <a:off x="3053600" y="2124914"/>
              <a:ext cx="2964906" cy="2964906"/>
            </a:xfrm>
            <a:prstGeom prst="donut">
              <a:avLst>
                <a:gd name="adj" fmla="val 277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이등변 삼각형 18"/>
            <p:cNvSpPr/>
            <p:nvPr/>
          </p:nvSpPr>
          <p:spPr>
            <a:xfrm rot="19059506">
              <a:off x="3014964" y="2108822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그룹 22"/>
            <p:cNvGrpSpPr/>
            <p:nvPr/>
          </p:nvGrpSpPr>
          <p:grpSpPr>
            <a:xfrm rot="0">
              <a:off x="3253035" y="2299845"/>
              <a:ext cx="2563284" cy="2563284"/>
              <a:chOff x="1000100" y="4286256"/>
              <a:chExt cx="1573200" cy="1573200"/>
            </a:xfrm>
            <a:effectLst/>
          </p:grpSpPr>
          <p:sp>
            <p:nvSpPr>
              <p:cNvPr id="24" name="타원 23"/>
              <p:cNvSpPr/>
              <p:nvPr/>
            </p:nvSpPr>
            <p:spPr>
              <a:xfrm>
                <a:off x="1000882" y="4287038"/>
                <a:ext cx="1571636" cy="157163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95000"/>
                      <a:lumOff val="5000"/>
                    </a:sysClr>
                  </a:gs>
                </a:gsLst>
                <a:lin ang="2700000" scaled="0"/>
              </a:gra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182563" lvl="0" indent="-182563" algn="ctr">
                  <a:buClr>
                    <a:srgbClr val="c9d6e5"/>
                  </a:buClr>
                  <a:defRPr/>
                </a:pPr>
                <a:r>
                  <a:rPr lang="ko-KR" altLang="en-US" sz="2000">
                    <a:solidFill>
                      <a:prstClr val="white">
                        <a:lumMod val="95000"/>
                      </a:prstClr>
                    </a:solidFill>
                  </a:rPr>
                  <a:t>역할 분담</a:t>
                </a:r>
                <a:endParaRPr lang="ko-KR" altLang="en-US" sz="200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  <p:sp>
            <p:nvSpPr>
              <p:cNvPr id="25" name="현 24"/>
              <p:cNvSpPr/>
              <p:nvPr/>
            </p:nvSpPr>
            <p:spPr>
              <a:xfrm>
                <a:off x="1000100" y="4286256"/>
                <a:ext cx="1573200" cy="1573200"/>
              </a:xfrm>
              <a:prstGeom prst="chord">
                <a:avLst>
                  <a:gd name="adj1" fmla="val 10246077"/>
                  <a:gd name="adj2" fmla="val 18774957"/>
                </a:avLst>
              </a:prstGeom>
              <a:gradFill rotWithShape="1"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 w="12700" cap="flat" cmpd="sng" algn="ctr">
                <a:noFill/>
                <a:prstDash val="solid"/>
              </a:ln>
              <a:effectLst/>
            </p:spPr>
          </p:sp>
        </p:grpSp>
        <p:sp>
          <p:nvSpPr>
            <p:cNvPr id="27" name="이등변 삼각형 26"/>
            <p:cNvSpPr/>
            <p:nvPr/>
          </p:nvSpPr>
          <p:spPr>
            <a:xfrm rot="12600000">
              <a:off x="3014964" y="4867184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이등변 삼각형 29"/>
            <p:cNvSpPr/>
            <p:nvPr/>
          </p:nvSpPr>
          <p:spPr>
            <a:xfrm rot="5341845" flipH="1">
              <a:off x="6206784" y="3442557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46"/>
          <p:cNvGrpSpPr/>
          <p:nvPr/>
        </p:nvGrpSpPr>
        <p:grpSpPr>
          <a:xfrm rot="0">
            <a:off x="1952596" y="1576378"/>
            <a:ext cx="2371764" cy="504886"/>
            <a:chOff x="3326587" y="1928802"/>
            <a:chExt cx="2562264" cy="657288"/>
          </a:xfrm>
          <a:effectLst/>
        </p:grpSpPr>
        <p:sp>
          <p:nvSpPr>
            <p:cNvPr id="48" name="한쪽 모서리가 잘린 사각형 47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코딩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직각 삼각형 48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10" name="그룹 52"/>
          <p:cNvGrpSpPr/>
          <p:nvPr/>
        </p:nvGrpSpPr>
        <p:grpSpPr>
          <a:xfrm rot="0">
            <a:off x="1744806" y="4374015"/>
            <a:ext cx="2371764" cy="504886"/>
            <a:chOff x="6148388" y="1924049"/>
            <a:chExt cx="2562264" cy="657288"/>
          </a:xfrm>
          <a:effectLst/>
        </p:grpSpPr>
        <p:sp>
          <p:nvSpPr>
            <p:cNvPr id="54" name="한쪽 모서리가 잘린 사각형 53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논문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55" name="직각 삼각형 54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70" name="그룹 52"/>
          <p:cNvGrpSpPr/>
          <p:nvPr/>
        </p:nvGrpSpPr>
        <p:grpSpPr>
          <a:xfrm rot="0" flipH="1">
            <a:off x="1397772" y="3512850"/>
            <a:ext cx="2371764" cy="504886"/>
            <a:chOff x="6148388" y="1924049"/>
            <a:chExt cx="2562264" cy="657288"/>
          </a:xfrm>
          <a:effectLst/>
        </p:grpSpPr>
        <p:sp>
          <p:nvSpPr>
            <p:cNvPr id="71" name="한쪽 모서리가 잘린 사각형 67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결과 보고서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72" name="직각 삼각형 68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sp>
        <p:nvSpPr>
          <p:cNvPr id="73" name="이등변 삼각형 72"/>
          <p:cNvSpPr/>
          <p:nvPr/>
        </p:nvSpPr>
        <p:spPr>
          <a:xfrm rot="17270750" flipH="1">
            <a:off x="4530306" y="2670489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5722655" flipH="1">
            <a:off x="4530306" y="3394474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5" name="그룹 26"/>
          <p:cNvGrpSpPr/>
          <p:nvPr/>
        </p:nvGrpSpPr>
        <p:grpSpPr>
          <a:xfrm rot="0">
            <a:off x="8521280" y="2383336"/>
            <a:ext cx="2509134" cy="1457461"/>
            <a:chOff x="3500430" y="5000636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6" name="직사각형 22"/>
            <p:cNvSpPr/>
            <p:nvPr/>
          </p:nvSpPr>
          <p:spPr>
            <a:xfrm>
              <a:off x="3500430" y="5000636"/>
              <a:ext cx="2000264" cy="85725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서로 코딩 구현하면서 피드백 하며 그에 따라 역할 분담 구성중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(</a:t>
              </a: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미정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)</a:t>
              </a:r>
              <a:endParaRPr lang="en-US" altLang="ko-KR" sz="20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77" name="직각 삼각형 32"/>
            <p:cNvSpPr/>
            <p:nvPr/>
          </p:nvSpPr>
          <p:spPr>
            <a:xfrm rot="5400000">
              <a:off x="4210048" y="4291020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495407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4"/>
          <p:cNvGrpSpPr/>
          <p:nvPr/>
        </p:nvGrpSpPr>
        <p:grpSpPr>
          <a:xfrm rot="0">
            <a:off x="6832748" y="3620360"/>
            <a:ext cx="1573200" cy="1573200"/>
            <a:chOff x="1000100" y="4286256"/>
            <a:chExt cx="1573200" cy="1573200"/>
          </a:xfrm>
        </p:grpSpPr>
        <p:sp>
          <p:nvSpPr>
            <p:cNvPr id="37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html,css </a:t>
              </a: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이용하여 꾸미기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48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56"/>
          <p:cNvGrpSpPr/>
          <p:nvPr/>
        </p:nvGrpSpPr>
        <p:grpSpPr>
          <a:xfrm rot="0">
            <a:off x="609599" y="1513566"/>
            <a:ext cx="1573200" cy="1573200"/>
            <a:chOff x="6643702" y="4286256"/>
            <a:chExt cx="1573200" cy="1573200"/>
          </a:xfrm>
        </p:grpSpPr>
        <p:sp>
          <p:nvSpPr>
            <p:cNvPr id="40" name="타원 39"/>
            <p:cNvSpPr/>
            <p:nvPr/>
          </p:nvSpPr>
          <p:spPr>
            <a:xfrm>
              <a:off x="6643702" y="4286256"/>
              <a:ext cx="1571636" cy="1571636"/>
            </a:xfrm>
            <a:prstGeom prst="ellips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출석 인식을 적용할 팀원들 사진 저장</a:t>
              </a:r>
              <a:endParaRPr lang="ko-KR" altLang="en-US" sz="16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1" name="현 50"/>
            <p:cNvSpPr/>
            <p:nvPr/>
          </p:nvSpPr>
          <p:spPr>
            <a:xfrm>
              <a:off x="6643702" y="4286256"/>
              <a:ext cx="1573200" cy="1573200"/>
            </a:xfrm>
            <a:prstGeom prst="chord">
              <a:avLst>
                <a:gd name="adj1" fmla="val 10246077"/>
                <a:gd name="adj2" fmla="val 18861762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" name="그룹 55"/>
          <p:cNvGrpSpPr/>
          <p:nvPr/>
        </p:nvGrpSpPr>
        <p:grpSpPr>
          <a:xfrm rot="0">
            <a:off x="4946858" y="1417135"/>
            <a:ext cx="1573200" cy="1573200"/>
            <a:chOff x="3821901" y="4286256"/>
            <a:chExt cx="1573200" cy="1573200"/>
          </a:xfrm>
        </p:grpSpPr>
        <p:sp>
          <p:nvSpPr>
            <p:cNvPr id="39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face-api</a:t>
              </a:r>
              <a:br>
                <a:rPr lang="ko-KR" altLang="en-US" sz="2000">
                  <a:solidFill>
                    <a:schemeClr val="accent3"/>
                  </a:solidFill>
                </a:rPr>
              </a:br>
              <a:r>
                <a:rPr lang="ko-KR" altLang="en-US" sz="2000">
                  <a:solidFill>
                    <a:schemeClr val="accent3"/>
                  </a:solidFill>
                </a:rPr>
                <a:t>적용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52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그룹 55"/>
          <p:cNvGrpSpPr/>
          <p:nvPr/>
        </p:nvGrpSpPr>
        <p:grpSpPr>
          <a:xfrm rot="0">
            <a:off x="9198449" y="2047160"/>
            <a:ext cx="1573200" cy="1573200"/>
            <a:chOff x="3821901" y="4286256"/>
            <a:chExt cx="1573200" cy="1573200"/>
          </a:xfrm>
        </p:grpSpPr>
        <p:sp>
          <p:nvSpPr>
            <p:cNvPr id="55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chemeClr val="accent3"/>
                  </a:solidFill>
                </a:rPr>
                <a:t>인식된 데이터 엑셀 파일 저장</a:t>
              </a:r>
              <a:endParaRPr lang="ko-KR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6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" name="그룹 54"/>
          <p:cNvGrpSpPr/>
          <p:nvPr/>
        </p:nvGrpSpPr>
        <p:grpSpPr>
          <a:xfrm rot="0">
            <a:off x="2592167" y="2833760"/>
            <a:ext cx="1573200" cy="1573200"/>
            <a:chOff x="1000100" y="4286256"/>
            <a:chExt cx="1573200" cy="1573200"/>
          </a:xfrm>
        </p:grpSpPr>
        <p:sp>
          <p:nvSpPr>
            <p:cNvPr id="58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버튼과 알림 표시 기능 생성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9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0" name="그룹 45"/>
          <p:cNvGrpSpPr/>
          <p:nvPr/>
        </p:nvGrpSpPr>
        <p:grpSpPr>
          <a:xfrm rot="0">
            <a:off x="9690354" y="5019726"/>
            <a:ext cx="1836000" cy="1566877"/>
            <a:chOff x="6855035" y="1862123"/>
            <a:chExt cx="1836000" cy="1566877"/>
          </a:xfrm>
        </p:grpSpPr>
        <p:sp>
          <p:nvSpPr>
            <p:cNvPr id="61" name="직사각형 875"/>
            <p:cNvSpPr/>
            <p:nvPr/>
          </p:nvSpPr>
          <p:spPr>
            <a:xfrm>
              <a:off x="6855035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*</a:t>
              </a:r>
              <a:r>
                <a:rPr lang="ko-KR" altLang="en-US">
                  <a:solidFill>
                    <a:schemeClr val="dk1"/>
                  </a:solidFill>
                </a:rPr>
                <a:t>추후 과제 수행중 기능구현의 어려움으로 변경 가능</a:t>
              </a:r>
              <a:r>
                <a:rPr lang="en-US" altLang="ko-KR">
                  <a:solidFill>
                    <a:schemeClr val="dk1"/>
                  </a:solidFill>
                </a:rPr>
                <a:t>*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grpSp>
          <p:nvGrpSpPr>
            <p:cNvPr id="62" name="그룹 63"/>
            <p:cNvGrpSpPr/>
            <p:nvPr/>
          </p:nvGrpSpPr>
          <p:grpSpPr>
            <a:xfrm rot="0">
              <a:off x="6855035" y="1862123"/>
              <a:ext cx="1836000" cy="285752"/>
              <a:chOff x="6855035" y="1862123"/>
              <a:chExt cx="1836000" cy="285752"/>
            </a:xfrm>
          </p:grpSpPr>
          <p:sp>
            <p:nvSpPr>
              <p:cNvPr id="63" name="직사각형 34"/>
              <p:cNvSpPr/>
              <p:nvPr/>
            </p:nvSpPr>
            <p:spPr>
              <a:xfrm>
                <a:off x="6855035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4" name="직각 삼각형 35"/>
              <p:cNvSpPr/>
              <p:nvPr/>
            </p:nvSpPr>
            <p:spPr>
              <a:xfrm rot="5400000">
                <a:off x="7490034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7266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Class="entr" presetSubtype="4" fill="hold" grpId="4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7" grpId="1" animBg="1"/>
      <p:bldP spid="9" grpId="2" animBg="1"/>
      <p:bldP spid="7" grpId="3" animBg="1"/>
      <p:bldP spid="54" grpId="4" animBg="1"/>
      <p:bldP spid="60" grpId="5" animBg="1"/>
    </p:bld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무중력">
      <a:majorFont>
        <a:latin typeface="Tahom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10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무중력</vt:lpstr>
      <vt:lpstr>얼굴 인식 출석 시스템</vt:lpstr>
      <vt:lpstr>얼굴 인식 출석 시스템 구현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2023-05-03T15:15:04.742</dcterms:created>
  <dc:creator>joinc</dc:creator>
  <cp:lastModifiedBy>joinc</cp:lastModifiedBy>
  <dcterms:modified xsi:type="dcterms:W3CDTF">2023-05-03T16:06:37.015</dcterms:modified>
  <cp:revision>12</cp:revision>
  <dc:title>얼굴 인식 출석 시스템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