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83E2B2-CE58-4528-B6E7-A9ED766AF9EF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2"/>
      </a:tcTxStyle>
      <a:tcStyle>
        <a:tcBdr>
          <a:top>
            <a:ln w="6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2">
          <a:shade val="40000"/>
        </a:schemeClr>
      </a:tcTxStyle>
      <a:tcStyle>
        <a:tcBdr/>
        <a:fill>
          <a:solidFill>
            <a:schemeClr val="accent2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429000"/>
            <a:ext cx="85343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9D1A692E-F388-4045-B9EF-DEC4E7783B3C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"/>
          <p:cNvSpPr>
            <a:spLocks noGrp="1"/>
          </p:cNvSpPr>
          <p:nvPr>
            <p:ph type="ctrTitle" idx="0"/>
          </p:nvPr>
        </p:nvSpPr>
        <p:spPr>
          <a:xfrm>
            <a:off x="609599" y="2090750"/>
            <a:ext cx="10972799" cy="133825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2975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8BBE265A-22F7-44BD-ACB1-CB9C08EA180A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ctrTitle" idx="0"/>
          </p:nvPr>
        </p:nvSpPr>
        <p:spPr>
          <a:xfrm>
            <a:off x="609599" y="2643182"/>
            <a:ext cx="10972799" cy="119537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5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7946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790563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body" sz="quarter" idx="14"/>
          </p:nvPr>
        </p:nvSpPr>
        <p:spPr>
          <a:xfrm>
            <a:off x="2871991" y="2286000"/>
            <a:ext cx="7048499" cy="3714750"/>
          </a:xfrm>
        </p:spPr>
        <p:txBody>
          <a:bodyPr/>
          <a:lstStyle>
            <a:lvl1pPr>
              <a:lnSpc>
                <a:spcPct val="150000"/>
              </a:lnSpc>
              <a:defRPr sz="28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4636FB1-27D4-4E67-B20D-3BCEE43B5C5D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cxnSp>
        <p:nvCxnSpPr>
          <p:cNvPr id="14" name=""/>
          <p:cNvCxnSpPr/>
          <p:nvPr/>
        </p:nvCxnSpPr>
        <p:spPr>
          <a:xfrm>
            <a:off x="1751999" y="1882654"/>
            <a:ext cx="8687999" cy="158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44122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810775" y="274638"/>
            <a:ext cx="1771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010674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FCDAAFA-C7F2-4DC7-BB13-B53F718584CA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B1166D4-08A6-4FC3-BE4B-9423FE84D4BA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5513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5956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13"/>
          </p:nvPr>
        </p:nvSpPr>
        <p:spPr>
          <a:xfrm>
            <a:off x="612346" y="1368897"/>
            <a:ext cx="10983382" cy="4772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FDAC6B-5266-46D5-90C9-5CBCC20BEC07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9245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59A6B60-9B9C-43F5-831C-34D8B15D7E2F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769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238502"/>
            <a:ext cx="10363199" cy="5492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1817589-2983-4CEC-926E-E9962F7F1FB4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963083" y="3806828"/>
            <a:ext cx="10972799" cy="155099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sz="57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5768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51BD666-1B38-4742-BD63-3F078C8B05BC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82885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F96936C-F57D-4BB5-B220-01CEA6519CC2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0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638" y="306705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3"/>
            <a:ext cx="109727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06F54842-B897-445B-8D4E-659182CD5575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6143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15987" y="309547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7DF5C5D-20D7-4996-B58F-E8DB605CB010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1904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05074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accent3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1357298"/>
            <a:ext cx="7315199" cy="3757610"/>
          </a:xfrm>
          <a:solidFill>
            <a:schemeClr val="tx2">
              <a:alpha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1BD86EE-83EE-4F46-85AF-C49434CAF04D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435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F7A6147A-2CF4-46F8-80AF-747CC24C480D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36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541338" indent="-274638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20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808038" indent="-266700" algn="l" defTabSz="914400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0747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–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341438" indent="-266700" algn="l" defTabSz="914400" rtl="0" eaLnBrk="1" latinLnBrk="1" hangingPunct="1">
        <a:spcBef>
          <a:spcPct val="20000"/>
        </a:spcBef>
        <a:buClr>
          <a:schemeClr val="accent3"/>
        </a:buClr>
        <a:buFont typeface="Arial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16075" indent="-274638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8277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422525" indent="-266700" algn="l" defTabSz="914400" rtl="0" eaLnBrk="1" latinLnBrk="1" hangingPunct="1">
        <a:spcBef>
          <a:spcPct val="20000"/>
        </a:spcBef>
        <a:buClr>
          <a:schemeClr val="accent3"/>
        </a:buClr>
        <a:buFont typeface="Tahoma"/>
        <a:buChar char="»"/>
        <a:defRPr sz="1600" kern="120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29725" y="5001276"/>
            <a:ext cx="7314416" cy="511407"/>
          </a:xfrm>
        </p:spPr>
        <p:txBody>
          <a:bodyPr/>
          <a:p>
            <a:pPr lvl="0" algn="r">
              <a:defRPr/>
            </a:pPr>
            <a:r>
              <a:rPr lang="ko-KR" altLang="en-US"/>
              <a:t>팀원</a:t>
            </a:r>
            <a:r>
              <a:rPr lang="en-US" altLang="ko-KR"/>
              <a:t>:</a:t>
            </a:r>
            <a:r>
              <a:rPr lang="ko-KR" altLang="en-US"/>
              <a:t> 김진수</a:t>
            </a:r>
            <a:r>
              <a:rPr lang="en-US" altLang="ko-KR"/>
              <a:t>,</a:t>
            </a:r>
            <a:r>
              <a:rPr lang="ko-KR" altLang="en-US"/>
              <a:t> 조영범</a:t>
            </a:r>
            <a:r>
              <a:rPr lang="en-US" altLang="ko-KR"/>
              <a:t>,</a:t>
            </a:r>
            <a:r>
              <a:rPr lang="ko-KR" altLang="en-US"/>
              <a:t> 조인철</a:t>
            </a:r>
            <a:r>
              <a:rPr lang="en-US" altLang="ko-KR"/>
              <a:t>,</a:t>
            </a:r>
            <a:r>
              <a:rPr lang="ko-KR" altLang="en-US"/>
              <a:t> 조현래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09600" y="1451400"/>
            <a:ext cx="10972799" cy="1338250"/>
          </a:xfrm>
        </p:spPr>
        <p:txBody>
          <a:bodyPr/>
          <a:p>
            <a:pPr lvl="0">
              <a:defRPr/>
            </a:pPr>
            <a:r>
              <a:rPr lang="ko-KR" altLang="en-US"/>
              <a:t>얼굴 인식 출석 시스템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247" y="3429000"/>
            <a:ext cx="4026304" cy="2682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ctr">
              <a:defRPr/>
            </a:pPr>
            <a:r>
              <a:rPr lang="ko-KR" altLang="en-US"/>
              <a:t>얼굴 인식 출석 시스템 구현</a:t>
            </a: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293408" y="1486152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버튼 클릭</a:t>
            </a:r>
            <a:endParaRPr lang="ko-KR" altLang="en-US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2427395" y="2143440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얼굴 인식 웹캠 켜짐</a:t>
            </a:r>
            <a:endParaRPr lang="ko-KR" altLang="en-US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4665766" y="2671731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rPr>
              <a:t>얼굴 인식</a:t>
            </a:r>
            <a:endParaRPr lang="ko-KR" altLang="en-US" sz="20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6823906" y="3218111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~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님이 인식되었습니다</a:t>
            </a: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 문구로 알림 표시</a:t>
            </a:r>
            <a:endParaRPr lang="ko-KR" altLang="en-US" sz="16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9062276" y="3803636"/>
            <a:ext cx="2238370" cy="657288"/>
          </a:xfrm>
          <a:prstGeom prst="homePlate">
            <a:avLst>
              <a:gd name="adj" fmla="val 50000"/>
            </a:avLst>
          </a:prstGeom>
          <a:gradFill>
            <a:gsLst>
              <a:gs pos="0">
                <a:schemeClr val="accent3">
                  <a:lumMod val="65000"/>
                  <a:lumOff val="35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“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출석부 출력</a:t>
            </a:r>
            <a:r>
              <a:rPr lang="en-US" altLang="ko-KR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”</a:t>
            </a:r>
            <a:r>
              <a:rPr lang="ko-KR" altLang="en-US" sz="1600">
                <a:solidFill>
                  <a:schemeClr val="accent3">
                    <a:lumMod val="20000"/>
                    <a:lumOff val="80000"/>
                  </a:schemeClr>
                </a:solidFill>
              </a:rPr>
              <a:t> 버튼 클릭식 엑셀로 파일 다운로드</a:t>
            </a:r>
            <a:endParaRPr lang="ko-KR" altLang="en-US" sz="160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2" name="그룹 35"/>
          <p:cNvGrpSpPr/>
          <p:nvPr/>
        </p:nvGrpSpPr>
        <p:grpSpPr>
          <a:xfrm rot="0">
            <a:off x="366944" y="4886806"/>
            <a:ext cx="4880102" cy="857256"/>
            <a:chOff x="500033" y="3429000"/>
            <a:chExt cx="2000264" cy="85725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3" name="직사각형 6"/>
            <p:cNvSpPr/>
            <p:nvPr/>
          </p:nvSpPr>
          <p:spPr>
            <a:xfrm>
              <a:off x="500034" y="3429000"/>
              <a:ext cx="2000264" cy="857256"/>
            </a:xfrm>
            <a:prstGeom prst="rect">
              <a:avLst/>
            </a:prstGeom>
            <a:gradFill>
              <a:gsLst>
                <a:gs pos="3500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2000">
                  <a:solidFill>
                    <a:schemeClr val="dk1"/>
                  </a:solidFill>
                </a:rPr>
                <a:t>예외</a:t>
              </a:r>
              <a:r>
                <a:rPr lang="en-US" altLang="ko-KR" sz="2000">
                  <a:solidFill>
                    <a:schemeClr val="dk1"/>
                  </a:solidFill>
                </a:rPr>
                <a:t>:</a:t>
              </a:r>
              <a:r>
                <a:rPr lang="ko-KR" altLang="en-US" sz="2000">
                  <a:solidFill>
                    <a:schemeClr val="dk1"/>
                  </a:solidFill>
                </a:rPr>
                <a:t> </a:t>
              </a:r>
              <a:r>
                <a:rPr lang="en-US" altLang="ko-KR" sz="2000">
                  <a:solidFill>
                    <a:schemeClr val="dk1"/>
                  </a:solidFill>
                </a:rPr>
                <a:t>1.</a:t>
              </a:r>
              <a:r>
                <a:rPr lang="ko-KR" altLang="en-US" sz="2000">
                  <a:solidFill>
                    <a:schemeClr val="dk1"/>
                  </a:solidFill>
                </a:rPr>
                <a:t>얼굴 인식이 되지 않는 경우</a:t>
              </a:r>
              <a:endParaRPr lang="ko-KR" altLang="en-US" sz="2000">
                <a:solidFill>
                  <a:schemeClr val="dk1"/>
                </a:solidFill>
              </a:endParaRPr>
            </a:p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en-US" altLang="ko-KR" sz="2000">
                  <a:solidFill>
                    <a:schemeClr val="dk1"/>
                  </a:solidFill>
                </a:rPr>
                <a:t>2.</a:t>
              </a:r>
              <a:r>
                <a:rPr lang="ko-KR" altLang="en-US" sz="2000">
                  <a:solidFill>
                    <a:schemeClr val="dk1"/>
                  </a:solidFill>
                </a:rPr>
                <a:t> 직접 입력으로 출석자를 적는 경우</a:t>
              </a:r>
              <a:endParaRPr lang="ko-KR" altLang="en-US" sz="2000">
                <a:solidFill>
                  <a:schemeClr val="dk1"/>
                </a:solidFill>
              </a:endParaRPr>
            </a:p>
          </p:txBody>
        </p:sp>
        <p:sp>
          <p:nvSpPr>
            <p:cNvPr id="14" name="직각 삼각형 34"/>
            <p:cNvSpPr/>
            <p:nvPr/>
          </p:nvSpPr>
          <p:spPr>
            <a:xfrm rot="5400000">
              <a:off x="1209651" y="2719385"/>
              <a:ext cx="428628" cy="1847863"/>
            </a:xfrm>
            <a:prstGeom prst="rtTriangle">
              <a:avLst/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15" name="직선 화살표 연결선 17"/>
          <p:cNvCxnSpPr/>
          <p:nvPr/>
        </p:nvCxnSpPr>
        <p:spPr>
          <a:xfrm>
            <a:off x="5284885" y="5315434"/>
            <a:ext cx="1000132" cy="1588"/>
          </a:xfrm>
          <a:prstGeom prst="straightConnector1">
            <a:avLst/>
          </a:prstGeom>
          <a:ln w="28575" cmpd="sng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36"/>
          <p:cNvGrpSpPr/>
          <p:nvPr/>
        </p:nvGrpSpPr>
        <p:grpSpPr>
          <a:xfrm rot="0">
            <a:off x="6407512" y="4886806"/>
            <a:ext cx="4583757" cy="857256"/>
            <a:chOff x="3500429" y="3429000"/>
            <a:chExt cx="2000264" cy="85725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7" name="직사각형 7"/>
            <p:cNvSpPr/>
            <p:nvPr/>
          </p:nvSpPr>
          <p:spPr>
            <a:xfrm>
              <a:off x="3500430" y="3429000"/>
              <a:ext cx="2000264" cy="857256"/>
            </a:xfrm>
            <a:prstGeom prst="rect">
              <a:avLst/>
            </a:prstGeom>
            <a:gradFill>
              <a:gsLst>
                <a:gs pos="3500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000">
                  <a:solidFill>
                    <a:schemeClr val="accent3"/>
                  </a:solidFill>
                </a:rPr>
                <a:t>”</a:t>
              </a:r>
              <a:r>
                <a:rPr lang="ko-KR" altLang="en-US" sz="2000">
                  <a:solidFill>
                    <a:schemeClr val="accent3"/>
                  </a:solidFill>
                </a:rPr>
                <a:t>출석인 직접 입력</a:t>
              </a:r>
              <a:r>
                <a:rPr lang="en-US" altLang="ko-KR" sz="2000">
                  <a:solidFill>
                    <a:schemeClr val="accent3"/>
                  </a:solidFill>
                </a:rPr>
                <a:t>”</a:t>
              </a:r>
              <a:r>
                <a:rPr lang="ko-KR" altLang="en-US" sz="2000">
                  <a:solidFill>
                    <a:schemeClr val="accent3"/>
                  </a:solidFill>
                </a:rPr>
                <a:t> 입력 버튼을 만들어서 직접 추가 가능하도록 구현</a:t>
              </a:r>
              <a:endParaRPr lang="ko-KR" altLang="en-US" sz="2000">
                <a:solidFill>
                  <a:schemeClr val="accent3"/>
                </a:solidFill>
              </a:endParaRPr>
            </a:p>
          </p:txBody>
        </p:sp>
        <p:sp>
          <p:nvSpPr>
            <p:cNvPr id="18" name="직각 삼각형 31"/>
            <p:cNvSpPr/>
            <p:nvPr/>
          </p:nvSpPr>
          <p:spPr>
            <a:xfrm rot="5400000">
              <a:off x="4210047" y="2719384"/>
              <a:ext cx="428628" cy="1847863"/>
            </a:xfrm>
            <a:prstGeom prst="rtTriangle">
              <a:avLst/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1089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2" animBg="1"/>
      <p:bldP spid="7" grpId="3" animBg="1"/>
      <p:bldP spid="8" grpId="4" animBg="1"/>
      <p:bldP spid="12" grpId="5" animBg="1"/>
      <p:bldP spid="15" grpId="6" animBg="1"/>
      <p:bldP spid="16" grpId="7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6"/>
          <p:cNvGrpSpPr/>
          <p:nvPr/>
        </p:nvGrpSpPr>
        <p:grpSpPr>
          <a:xfrm rot="0" flipH="1">
            <a:off x="1397772" y="2428814"/>
            <a:ext cx="2371764" cy="504886"/>
            <a:chOff x="3326587" y="1928802"/>
            <a:chExt cx="2562264" cy="657288"/>
          </a:xfrm>
          <a:effectLst/>
        </p:grpSpPr>
        <p:sp>
          <p:nvSpPr>
            <p:cNvPr id="53" name="한쪽 모서리가 잘린 사각형 52"/>
            <p:cNvSpPr/>
            <p:nvPr/>
          </p:nvSpPr>
          <p:spPr>
            <a:xfrm>
              <a:off x="3326587" y="1928802"/>
              <a:ext cx="2562264" cy="657288"/>
            </a:xfrm>
            <a:prstGeom prst="snip1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t"/>
            <a:lstStyle/>
            <a:p>
              <a:pPr lvl="0" algn="ctr">
                <a:defRPr/>
              </a:pPr>
              <a:r>
                <a:rPr lang="ko-KR" altLang="en-US" sz="20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결과물 영상</a:t>
              </a:r>
              <a:endPara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3" name="직각 삼각형 62"/>
            <p:cNvSpPr/>
            <p:nvPr/>
          </p:nvSpPr>
          <p:spPr>
            <a:xfrm rot="5400000">
              <a:off x="4036205" y="1219185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grpSp>
        <p:nvGrpSpPr>
          <p:cNvPr id="2" name="그룹 30"/>
          <p:cNvGrpSpPr/>
          <p:nvPr/>
        </p:nvGrpSpPr>
        <p:grpSpPr>
          <a:xfrm rot="0">
            <a:off x="4236870" y="1288884"/>
            <a:ext cx="3646366" cy="3646366"/>
            <a:chOff x="2143108" y="1214422"/>
            <a:chExt cx="4785890" cy="4785890"/>
          </a:xfrm>
        </p:grpSpPr>
        <p:sp>
          <p:nvSpPr>
            <p:cNvPr id="15" name="도넛 14"/>
            <p:cNvSpPr/>
            <p:nvPr/>
          </p:nvSpPr>
          <p:spPr>
            <a:xfrm>
              <a:off x="2143108" y="1214422"/>
              <a:ext cx="4785890" cy="4785890"/>
            </a:xfrm>
            <a:prstGeom prst="donut">
              <a:avLst>
                <a:gd name="adj" fmla="val 2309"/>
              </a:avLst>
            </a:prstGeom>
            <a:gradFill>
              <a:gsLst>
                <a:gs pos="35000">
                  <a:schemeClr val="accent3">
                    <a:lumMod val="20000"/>
                    <a:lumOff val="8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도넛 15"/>
            <p:cNvSpPr/>
            <p:nvPr/>
          </p:nvSpPr>
          <p:spPr>
            <a:xfrm>
              <a:off x="3053600" y="2124914"/>
              <a:ext cx="2964906" cy="2964906"/>
            </a:xfrm>
            <a:prstGeom prst="donut">
              <a:avLst>
                <a:gd name="adj" fmla="val 2777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이등변 삼각형 18"/>
            <p:cNvSpPr/>
            <p:nvPr/>
          </p:nvSpPr>
          <p:spPr>
            <a:xfrm rot="19059506">
              <a:off x="3014964" y="2108822"/>
              <a:ext cx="360456" cy="31073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3" name="그룹 22"/>
            <p:cNvGrpSpPr/>
            <p:nvPr/>
          </p:nvGrpSpPr>
          <p:grpSpPr>
            <a:xfrm rot="0">
              <a:off x="3253035" y="2299845"/>
              <a:ext cx="2563284" cy="2563284"/>
              <a:chOff x="1000100" y="4286256"/>
              <a:chExt cx="1573200" cy="1573200"/>
            </a:xfrm>
            <a:effectLst/>
          </p:grpSpPr>
          <p:sp>
            <p:nvSpPr>
              <p:cNvPr id="24" name="타원 23"/>
              <p:cNvSpPr/>
              <p:nvPr/>
            </p:nvSpPr>
            <p:spPr>
              <a:xfrm>
                <a:off x="1000882" y="4287038"/>
                <a:ext cx="1571636" cy="1571636"/>
              </a:xfrm>
              <a:prstGeom prst="ellipse">
                <a:avLst/>
              </a:prstGeom>
              <a:gradFill rotWithShape="1">
                <a:gsLst>
                  <a:gs pos="0">
                    <a:sysClr val="window" lastClr="ffffff">
                      <a:lumMod val="85000"/>
                    </a:sysClr>
                  </a:gs>
                  <a:gs pos="50000">
                    <a:sysClr val="windowText" lastClr="000000">
                      <a:lumMod val="75000"/>
                      <a:lumOff val="25000"/>
                    </a:sysClr>
                  </a:gs>
                  <a:gs pos="100000">
                    <a:sysClr val="windowText" lastClr="000000">
                      <a:lumMod val="95000"/>
                      <a:lumOff val="5000"/>
                    </a:sysClr>
                  </a:gs>
                </a:gsLst>
                <a:lin ang="2700000" scaled="0"/>
              </a:gra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182563" lvl="0" indent="-182563" algn="ctr">
                  <a:buClr>
                    <a:srgbClr val="c9d6e5"/>
                  </a:buClr>
                  <a:defRPr/>
                </a:pPr>
                <a:r>
                  <a:rPr lang="ko-KR" altLang="en-US" sz="2000">
                    <a:solidFill>
                      <a:prstClr val="white">
                        <a:lumMod val="95000"/>
                      </a:prstClr>
                    </a:solidFill>
                  </a:rPr>
                  <a:t>역할 분담</a:t>
                </a:r>
                <a:endParaRPr lang="ko-KR" altLang="en-US" sz="2000">
                  <a:solidFill>
                    <a:prstClr val="white">
                      <a:lumMod val="95000"/>
                    </a:prstClr>
                  </a:solidFill>
                </a:endParaRPr>
              </a:p>
            </p:txBody>
          </p:sp>
          <p:sp>
            <p:nvSpPr>
              <p:cNvPr id="25" name="현 24"/>
              <p:cNvSpPr/>
              <p:nvPr/>
            </p:nvSpPr>
            <p:spPr>
              <a:xfrm>
                <a:off x="1000100" y="4286256"/>
                <a:ext cx="1573200" cy="1573200"/>
              </a:xfrm>
              <a:prstGeom prst="chord">
                <a:avLst>
                  <a:gd name="adj1" fmla="val 10246077"/>
                  <a:gd name="adj2" fmla="val 18774957"/>
                </a:avLst>
              </a:prstGeom>
              <a:gradFill rotWithShape="1"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 w="12700" cap="flat" cmpd="sng" algn="ctr">
                <a:noFill/>
                <a:prstDash val="solid"/>
              </a:ln>
              <a:effectLst/>
            </p:spPr>
          </p:sp>
        </p:grpSp>
        <p:sp>
          <p:nvSpPr>
            <p:cNvPr id="27" name="이등변 삼각형 26"/>
            <p:cNvSpPr/>
            <p:nvPr/>
          </p:nvSpPr>
          <p:spPr>
            <a:xfrm rot="12600000">
              <a:off x="3014964" y="4867184"/>
              <a:ext cx="360456" cy="31073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이등변 삼각형 29"/>
            <p:cNvSpPr/>
            <p:nvPr/>
          </p:nvSpPr>
          <p:spPr>
            <a:xfrm rot="5341845" flipH="1">
              <a:off x="6206784" y="3442557"/>
              <a:ext cx="360456" cy="310738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" name="그룹 46"/>
          <p:cNvGrpSpPr/>
          <p:nvPr/>
        </p:nvGrpSpPr>
        <p:grpSpPr>
          <a:xfrm rot="0">
            <a:off x="1952596" y="1576378"/>
            <a:ext cx="2371764" cy="504886"/>
            <a:chOff x="3326587" y="1928802"/>
            <a:chExt cx="2562264" cy="657288"/>
          </a:xfrm>
          <a:effectLst/>
        </p:grpSpPr>
        <p:sp>
          <p:nvSpPr>
            <p:cNvPr id="48" name="한쪽 모서리가 잘린 사각형 47"/>
            <p:cNvSpPr/>
            <p:nvPr/>
          </p:nvSpPr>
          <p:spPr>
            <a:xfrm>
              <a:off x="3326587" y="1928802"/>
              <a:ext cx="2562264" cy="657288"/>
            </a:xfrm>
            <a:prstGeom prst="snip1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999" anchor="t"/>
            <a:lstStyle/>
            <a:p>
              <a:pPr lvl="0" algn="ctr">
                <a:defRPr/>
              </a:pPr>
              <a:r>
                <a:rPr lang="ko-KR" altLang="en-US" sz="200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코딩</a:t>
              </a:r>
              <a:endParaRPr lang="ko-KR" altLang="en-US" sz="200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직각 삼각형 48"/>
            <p:cNvSpPr/>
            <p:nvPr/>
          </p:nvSpPr>
          <p:spPr>
            <a:xfrm rot="5400000">
              <a:off x="4036205" y="1219185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grpSp>
        <p:nvGrpSpPr>
          <p:cNvPr id="10" name="그룹 52"/>
          <p:cNvGrpSpPr/>
          <p:nvPr/>
        </p:nvGrpSpPr>
        <p:grpSpPr>
          <a:xfrm rot="0">
            <a:off x="1744806" y="4374015"/>
            <a:ext cx="2371764" cy="504886"/>
            <a:chOff x="6148388" y="1924049"/>
            <a:chExt cx="2562264" cy="657288"/>
          </a:xfrm>
          <a:effectLst/>
        </p:grpSpPr>
        <p:sp>
          <p:nvSpPr>
            <p:cNvPr id="54" name="한쪽 모서리가 잘린 사각형 53"/>
            <p:cNvSpPr/>
            <p:nvPr/>
          </p:nvSpPr>
          <p:spPr>
            <a:xfrm>
              <a:off x="6148388" y="1924049"/>
              <a:ext cx="2562264" cy="657288"/>
            </a:xfrm>
            <a:prstGeom prst="snip1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>
                  <a:tab pos="1440180" algn="l"/>
                </a:tabLst>
                <a:defRPr/>
              </a:pPr>
              <a:r>
                <a:rPr lang="ko-KR" altLang="en-US" sz="2000">
                  <a:solidFill>
                    <a:schemeClr val="bg2"/>
                  </a:solidFill>
                </a:rPr>
                <a:t>논문</a:t>
              </a:r>
              <a:endParaRPr lang="ko-KR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55" name="직각 삼각형 54"/>
            <p:cNvSpPr/>
            <p:nvPr/>
          </p:nvSpPr>
          <p:spPr>
            <a:xfrm rot="5400000">
              <a:off x="6858006" y="1214432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grpSp>
        <p:nvGrpSpPr>
          <p:cNvPr id="70" name="그룹 52"/>
          <p:cNvGrpSpPr/>
          <p:nvPr/>
        </p:nvGrpSpPr>
        <p:grpSpPr>
          <a:xfrm rot="0" flipH="1">
            <a:off x="1397772" y="3512850"/>
            <a:ext cx="2371764" cy="504886"/>
            <a:chOff x="6148388" y="1924049"/>
            <a:chExt cx="2562264" cy="657288"/>
          </a:xfrm>
          <a:effectLst/>
        </p:grpSpPr>
        <p:sp>
          <p:nvSpPr>
            <p:cNvPr id="71" name="한쪽 모서리가 잘린 사각형 67"/>
            <p:cNvSpPr/>
            <p:nvPr/>
          </p:nvSpPr>
          <p:spPr>
            <a:xfrm>
              <a:off x="6148388" y="1924049"/>
              <a:ext cx="2562264" cy="657288"/>
            </a:xfrm>
            <a:prstGeom prst="snip1Rect">
              <a:avLst>
                <a:gd name="adj" fmla="val 16667"/>
              </a:avLst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>
                  <a:tab pos="1440180" algn="l"/>
                </a:tabLst>
                <a:defRPr/>
              </a:pPr>
              <a:r>
                <a:rPr lang="ko-KR" altLang="en-US" sz="2000">
                  <a:solidFill>
                    <a:schemeClr val="bg2"/>
                  </a:solidFill>
                </a:rPr>
                <a:t>결과 보고서</a:t>
              </a:r>
              <a:endParaRPr lang="ko-KR" altLang="en-US" sz="2000">
                <a:solidFill>
                  <a:schemeClr val="bg2"/>
                </a:solidFill>
              </a:endParaRPr>
            </a:p>
          </p:txBody>
        </p:sp>
        <p:sp>
          <p:nvSpPr>
            <p:cNvPr id="72" name="직각 삼각형 68"/>
            <p:cNvSpPr/>
            <p:nvPr/>
          </p:nvSpPr>
          <p:spPr>
            <a:xfrm rot="5400000">
              <a:off x="6858006" y="1214432"/>
              <a:ext cx="428628" cy="1847863"/>
            </a:xfrm>
            <a:prstGeom prst="rtTriangle">
              <a:avLst/>
            </a:prstGeom>
            <a:gradFill rotWithShape="1"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 w="12700" cap="flat" cmpd="sng" algn="ctr">
              <a:noFill/>
              <a:prstDash val="solid"/>
            </a:ln>
            <a:effectLst/>
          </p:spPr>
        </p:sp>
      </p:grpSp>
      <p:sp>
        <p:nvSpPr>
          <p:cNvPr id="73" name="이등변 삼각형 72"/>
          <p:cNvSpPr/>
          <p:nvPr/>
        </p:nvSpPr>
        <p:spPr>
          <a:xfrm rot="17270750" flipH="1">
            <a:off x="4530306" y="2670489"/>
            <a:ext cx="274631" cy="236751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4" name="이등변 삼각형 73"/>
          <p:cNvSpPr/>
          <p:nvPr/>
        </p:nvSpPr>
        <p:spPr>
          <a:xfrm rot="15722655" flipH="1">
            <a:off x="4530306" y="3394474"/>
            <a:ext cx="274631" cy="236751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/>
              </a:gs>
            </a:gsLst>
            <a:lin ang="54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75" name="그룹 26"/>
          <p:cNvGrpSpPr/>
          <p:nvPr/>
        </p:nvGrpSpPr>
        <p:grpSpPr>
          <a:xfrm rot="0">
            <a:off x="8521280" y="2383336"/>
            <a:ext cx="2509134" cy="1457461"/>
            <a:chOff x="3500430" y="5000636"/>
            <a:chExt cx="2000264" cy="857256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6" name="직사각형 22"/>
            <p:cNvSpPr/>
            <p:nvPr/>
          </p:nvSpPr>
          <p:spPr>
            <a:xfrm>
              <a:off x="3500430" y="5000636"/>
              <a:ext cx="2000264" cy="857256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tabLst>
                  <a:tab pos="1440180" algn="l"/>
                </a:tabLst>
                <a:defRPr/>
              </a:pPr>
              <a:r>
                <a:rPr lang="ko-KR" altLang="en-US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서로 코딩 구현하면서 피드백 하며 그에 따라 역할 분담 구성중</a:t>
              </a:r>
              <a:r>
                <a:rPr lang="en-US" altLang="ko-KR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(</a:t>
              </a:r>
              <a:r>
                <a:rPr lang="ko-KR" altLang="en-US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미정</a:t>
              </a:r>
              <a:r>
                <a:rPr lang="en-US" altLang="ko-KR" sz="20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)</a:t>
              </a:r>
              <a:endParaRPr lang="en-US" altLang="ko-KR" sz="2000">
                <a:solidFill>
                  <a:srgbClr val="466991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77" name="직각 삼각형 32"/>
            <p:cNvSpPr/>
            <p:nvPr/>
          </p:nvSpPr>
          <p:spPr>
            <a:xfrm rot="5400000">
              <a:off x="4210048" y="4291020"/>
              <a:ext cx="428628" cy="1847863"/>
            </a:xfrm>
            <a:prstGeom prst="rtTriangle">
              <a:avLst/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64954076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54"/>
          <p:cNvGrpSpPr/>
          <p:nvPr/>
        </p:nvGrpSpPr>
        <p:grpSpPr>
          <a:xfrm rot="0">
            <a:off x="6832748" y="3620360"/>
            <a:ext cx="1573200" cy="1573200"/>
            <a:chOff x="1000100" y="4286256"/>
            <a:chExt cx="1573200" cy="1573200"/>
          </a:xfrm>
        </p:grpSpPr>
        <p:sp>
          <p:nvSpPr>
            <p:cNvPr id="37" name="타원 36"/>
            <p:cNvSpPr/>
            <p:nvPr/>
          </p:nvSpPr>
          <p:spPr>
            <a:xfrm>
              <a:off x="1000882" y="4287038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</a:schemeClr>
                </a:gs>
                <a:gs pos="50000">
                  <a:schemeClr val="bg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en-US" altLang="ko-KR" sz="1600">
                  <a:solidFill>
                    <a:srgbClr val="434343">
                      <a:lumMod val="20000"/>
                      <a:lumOff val="80000"/>
                    </a:srgbClr>
                  </a:solidFill>
                </a:rPr>
                <a:t>html,css </a:t>
              </a:r>
              <a:r>
                <a:rPr lang="ko-KR" altLang="en-US" sz="1600">
                  <a:solidFill>
                    <a:srgbClr val="434343">
                      <a:lumMod val="20000"/>
                      <a:lumOff val="80000"/>
                    </a:srgbClr>
                  </a:solidFill>
                </a:rPr>
                <a:t>이용하여 꾸미기</a:t>
              </a:r>
              <a:endParaRPr lang="ko-KR" altLang="en-US" sz="1600">
                <a:solidFill>
                  <a:srgbClr val="434343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48" name="현 47"/>
            <p:cNvSpPr/>
            <p:nvPr/>
          </p:nvSpPr>
          <p:spPr>
            <a:xfrm>
              <a:off x="1000100" y="4286256"/>
              <a:ext cx="1573200" cy="1573200"/>
            </a:xfrm>
            <a:prstGeom prst="chord">
              <a:avLst>
                <a:gd name="adj1" fmla="val 10246077"/>
                <a:gd name="adj2" fmla="val 18774957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8" name="그룹 56"/>
          <p:cNvGrpSpPr/>
          <p:nvPr/>
        </p:nvGrpSpPr>
        <p:grpSpPr>
          <a:xfrm rot="0">
            <a:off x="609599" y="1513566"/>
            <a:ext cx="1573200" cy="1573200"/>
            <a:chOff x="6643702" y="4286256"/>
            <a:chExt cx="1573200" cy="1573200"/>
          </a:xfrm>
        </p:grpSpPr>
        <p:sp>
          <p:nvSpPr>
            <p:cNvPr id="40" name="타원 39"/>
            <p:cNvSpPr/>
            <p:nvPr/>
          </p:nvSpPr>
          <p:spPr>
            <a:xfrm>
              <a:off x="6643702" y="4286256"/>
              <a:ext cx="1571636" cy="1571636"/>
            </a:xfrm>
            <a:prstGeom prst="ellipse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  <a:tileRect/>
            </a:gradFill>
            <a:ln w="3175"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1600">
                  <a:solidFill>
                    <a:srgbClr val="466991">
                      <a:lumMod val="20000"/>
                      <a:lumOff val="80000"/>
                    </a:srgbClr>
                  </a:solidFill>
                </a:rPr>
                <a:t>출석 인식을 적용할 팀원들 사진 저장</a:t>
              </a:r>
              <a:endParaRPr lang="ko-KR" altLang="en-US" sz="1600">
                <a:solidFill>
                  <a:srgbClr val="466991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51" name="현 50"/>
            <p:cNvSpPr/>
            <p:nvPr/>
          </p:nvSpPr>
          <p:spPr>
            <a:xfrm>
              <a:off x="6643702" y="4286256"/>
              <a:ext cx="1573200" cy="1573200"/>
            </a:xfrm>
            <a:prstGeom prst="chord">
              <a:avLst>
                <a:gd name="adj1" fmla="val 10246077"/>
                <a:gd name="adj2" fmla="val 18861762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9" name="그룹 55"/>
          <p:cNvGrpSpPr/>
          <p:nvPr/>
        </p:nvGrpSpPr>
        <p:grpSpPr>
          <a:xfrm rot="0">
            <a:off x="4946858" y="1417135"/>
            <a:ext cx="1573200" cy="1573200"/>
            <a:chOff x="3821901" y="4286256"/>
            <a:chExt cx="1573200" cy="1573200"/>
          </a:xfrm>
        </p:grpSpPr>
        <p:sp>
          <p:nvSpPr>
            <p:cNvPr id="39" name="타원 38"/>
            <p:cNvSpPr/>
            <p:nvPr/>
          </p:nvSpPr>
          <p:spPr>
            <a:xfrm>
              <a:off x="3821901" y="4286256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</a:schemeClr>
                </a:gs>
                <a:gs pos="100000">
                  <a:schemeClr val="tx1">
                    <a:lumMod val="50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en-US" altLang="ko-KR" sz="2000">
                  <a:solidFill>
                    <a:schemeClr val="accent3"/>
                  </a:solidFill>
                </a:rPr>
                <a:t>face-api</a:t>
              </a:r>
              <a:br>
                <a:rPr lang="ko-KR" altLang="en-US" sz="2000">
                  <a:solidFill>
                    <a:schemeClr val="accent3"/>
                  </a:solidFill>
                </a:rPr>
              </a:br>
              <a:r>
                <a:rPr lang="ko-KR" altLang="en-US" sz="2000">
                  <a:solidFill>
                    <a:schemeClr val="accent3"/>
                  </a:solidFill>
                </a:rPr>
                <a:t>적용</a:t>
              </a:r>
              <a:endParaRPr lang="ko-KR" altLang="en-US" sz="2000">
                <a:solidFill>
                  <a:schemeClr val="accent3"/>
                </a:solidFill>
              </a:endParaRPr>
            </a:p>
          </p:txBody>
        </p:sp>
        <p:sp>
          <p:nvSpPr>
            <p:cNvPr id="52" name="현 51"/>
            <p:cNvSpPr/>
            <p:nvPr/>
          </p:nvSpPr>
          <p:spPr>
            <a:xfrm>
              <a:off x="3821901" y="4286256"/>
              <a:ext cx="1573200" cy="1573200"/>
            </a:xfrm>
            <a:prstGeom prst="chord">
              <a:avLst>
                <a:gd name="adj1" fmla="val 10246077"/>
                <a:gd name="adj2" fmla="val 18778988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4" name="그룹 55"/>
          <p:cNvGrpSpPr/>
          <p:nvPr/>
        </p:nvGrpSpPr>
        <p:grpSpPr>
          <a:xfrm rot="0">
            <a:off x="9198449" y="2047160"/>
            <a:ext cx="1573200" cy="1573200"/>
            <a:chOff x="3821901" y="4286256"/>
            <a:chExt cx="1573200" cy="1573200"/>
          </a:xfrm>
        </p:grpSpPr>
        <p:sp>
          <p:nvSpPr>
            <p:cNvPr id="55" name="타원 38"/>
            <p:cNvSpPr/>
            <p:nvPr/>
          </p:nvSpPr>
          <p:spPr>
            <a:xfrm>
              <a:off x="3821901" y="4286256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85000"/>
                  </a:schemeClr>
                </a:gs>
                <a:gs pos="100000">
                  <a:schemeClr val="tx1">
                    <a:lumMod val="50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1600">
                  <a:solidFill>
                    <a:schemeClr val="accent3"/>
                  </a:solidFill>
                </a:rPr>
                <a:t>인식된 데이터 엑셀 파일 저장</a:t>
              </a:r>
              <a:endParaRPr lang="ko-KR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6" name="현 51"/>
            <p:cNvSpPr/>
            <p:nvPr/>
          </p:nvSpPr>
          <p:spPr>
            <a:xfrm>
              <a:off x="3821901" y="4286256"/>
              <a:ext cx="1573200" cy="1573200"/>
            </a:xfrm>
            <a:prstGeom prst="chord">
              <a:avLst>
                <a:gd name="adj1" fmla="val 10246077"/>
                <a:gd name="adj2" fmla="val 18778988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7" name="그룹 54"/>
          <p:cNvGrpSpPr/>
          <p:nvPr/>
        </p:nvGrpSpPr>
        <p:grpSpPr>
          <a:xfrm rot="0">
            <a:off x="2592167" y="2833760"/>
            <a:ext cx="1573200" cy="1573200"/>
            <a:chOff x="1000100" y="4286256"/>
            <a:chExt cx="1573200" cy="1573200"/>
          </a:xfrm>
        </p:grpSpPr>
        <p:sp>
          <p:nvSpPr>
            <p:cNvPr id="58" name="타원 36"/>
            <p:cNvSpPr/>
            <p:nvPr/>
          </p:nvSpPr>
          <p:spPr>
            <a:xfrm>
              <a:off x="1000882" y="4287038"/>
              <a:ext cx="1571636" cy="1571636"/>
            </a:xfrm>
            <a:prstGeom prst="ellipse">
              <a:avLst/>
            </a:prstGeom>
            <a:gradFill>
              <a:gsLst>
                <a:gs pos="0">
                  <a:schemeClr val="tx1">
                    <a:lumMod val="85000"/>
                  </a:schemeClr>
                </a:gs>
                <a:gs pos="50000">
                  <a:schemeClr val="bg1">
                    <a:lumMod val="75000"/>
                    <a:lumOff val="25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2700000" scaled="0"/>
            </a:gradFill>
            <a:ln w="3175">
              <a:solidFill>
                <a:schemeClr val="bg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182563" lvl="0" indent="-182563" algn="ctr">
                <a:buClr>
                  <a:srgbClr val="c9d6e5"/>
                </a:buClr>
                <a:defRPr/>
              </a:pPr>
              <a:r>
                <a:rPr lang="ko-KR" altLang="en-US" sz="1600">
                  <a:solidFill>
                    <a:srgbClr val="434343">
                      <a:lumMod val="20000"/>
                      <a:lumOff val="80000"/>
                    </a:srgbClr>
                  </a:solidFill>
                </a:rPr>
                <a:t>버튼과 알림 표시 기능 생성</a:t>
              </a:r>
              <a:endParaRPr lang="ko-KR" altLang="en-US" sz="1600">
                <a:solidFill>
                  <a:srgbClr val="434343">
                    <a:lumMod val="20000"/>
                    <a:lumOff val="80000"/>
                  </a:srgbClr>
                </a:solidFill>
              </a:endParaRPr>
            </a:p>
          </p:txBody>
        </p:sp>
        <p:sp>
          <p:nvSpPr>
            <p:cNvPr id="59" name="현 47"/>
            <p:cNvSpPr/>
            <p:nvPr/>
          </p:nvSpPr>
          <p:spPr>
            <a:xfrm>
              <a:off x="1000100" y="4286256"/>
              <a:ext cx="1573200" cy="1573200"/>
            </a:xfrm>
            <a:prstGeom prst="chord">
              <a:avLst>
                <a:gd name="adj1" fmla="val 10246077"/>
                <a:gd name="adj2" fmla="val 18774957"/>
              </a:avLst>
            </a:prstGeom>
            <a:gradFill>
              <a:gsLst>
                <a:gs pos="0">
                  <a:srgbClr val="ffffff">
                    <a:alpha val="84710"/>
                  </a:srgbClr>
                </a:gs>
                <a:gs pos="30000">
                  <a:srgbClr val="ffffff">
                    <a:alpha val="20000"/>
                  </a:srgbClr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0" name="그룹 45"/>
          <p:cNvGrpSpPr/>
          <p:nvPr/>
        </p:nvGrpSpPr>
        <p:grpSpPr>
          <a:xfrm rot="0">
            <a:off x="9690354" y="5019726"/>
            <a:ext cx="1836000" cy="1566877"/>
            <a:chOff x="6855035" y="1862123"/>
            <a:chExt cx="1836000" cy="1566877"/>
          </a:xfrm>
        </p:grpSpPr>
        <p:sp>
          <p:nvSpPr>
            <p:cNvPr id="61" name="직사각형 875"/>
            <p:cNvSpPr/>
            <p:nvPr/>
          </p:nvSpPr>
          <p:spPr>
            <a:xfrm>
              <a:off x="6855035" y="2089800"/>
              <a:ext cx="1836000" cy="13392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*</a:t>
              </a:r>
              <a:r>
                <a:rPr lang="ko-KR" altLang="en-US">
                  <a:solidFill>
                    <a:schemeClr val="dk1"/>
                  </a:solidFill>
                </a:rPr>
                <a:t>추후 과제 수행중 기능구현의 어려움으로 변경 가능</a:t>
              </a:r>
              <a:r>
                <a:rPr lang="en-US" altLang="ko-KR">
                  <a:solidFill>
                    <a:schemeClr val="dk1"/>
                  </a:solidFill>
                </a:rPr>
                <a:t>*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grpSp>
          <p:nvGrpSpPr>
            <p:cNvPr id="62" name="그룹 63"/>
            <p:cNvGrpSpPr/>
            <p:nvPr/>
          </p:nvGrpSpPr>
          <p:grpSpPr>
            <a:xfrm rot="0">
              <a:off x="6855035" y="1862123"/>
              <a:ext cx="1836000" cy="285752"/>
              <a:chOff x="6855035" y="1862123"/>
              <a:chExt cx="1836000" cy="285752"/>
            </a:xfrm>
          </p:grpSpPr>
          <p:sp>
            <p:nvSpPr>
              <p:cNvPr id="63" name="직사각형 34"/>
              <p:cNvSpPr/>
              <p:nvPr/>
            </p:nvSpPr>
            <p:spPr>
              <a:xfrm>
                <a:off x="6855035" y="1862123"/>
                <a:ext cx="1836000" cy="285752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 w="12700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4" name="직각 삼각형 35"/>
              <p:cNvSpPr/>
              <p:nvPr/>
            </p:nvSpPr>
            <p:spPr>
              <a:xfrm rot="5400000">
                <a:off x="7490034" y="1227124"/>
                <a:ext cx="230200" cy="1500198"/>
              </a:xfrm>
              <a:prstGeom prst="rtTriangle">
                <a:avLst/>
              </a:prstGeom>
              <a:gradFill>
                <a:gsLst>
                  <a:gs pos="0">
                    <a:srgbClr val="ffffff">
                      <a:alpha val="84710"/>
                    </a:srgbClr>
                  </a:gs>
                  <a:gs pos="30000">
                    <a:srgbClr val="ffffff">
                      <a:alpha val="20000"/>
                    </a:srgbClr>
                  </a:gs>
                  <a:gs pos="5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0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</p:spTree>
    <p:extLst>
      <p:ext uri="{BB962C8B-B14F-4D97-AF65-F5344CB8AC3E}">
        <p14:creationId xmlns:p14="http://schemas.microsoft.com/office/powerpoint/2010/main" val="172660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33" presetClass="entr" presetSubtype="4" fill="hold" grpId="4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up)" mc:Ignorable="hp" hp:hslFilter="wave(up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7" grpId="1" animBg="1"/>
      <p:bldP spid="9" grpId="2" animBg="1"/>
      <p:bldP spid="7" grpId="3" animBg="1"/>
      <p:bldP spid="54" grpId="4" animBg="1"/>
      <p:bldP spid="60" grpId="5" animBg="1"/>
    </p:bldLst>
  </p:timing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무중력">
  <a:themeElements>
    <a:clrScheme name="무중력">
      <a:dk1>
        <a:sysClr val="windowText" lastClr="000000"/>
      </a:dk1>
      <a:lt1>
        <a:sysClr val="window" lastClr="ffffff"/>
      </a:lt1>
      <a:dk2>
        <a:srgbClr val="466991"/>
      </a:dk2>
      <a:lt2>
        <a:srgbClr val="c9d6e5"/>
      </a:lt2>
      <a:accent1>
        <a:srgbClr val="477f9b"/>
      </a:accent1>
      <a:accent2>
        <a:srgbClr val="a2afb7"/>
      </a:accent2>
      <a:accent3>
        <a:srgbClr val="434343"/>
      </a:accent3>
      <a:accent4>
        <a:srgbClr val="00b0f0"/>
      </a:accent4>
      <a:accent5>
        <a:srgbClr val="8495a0"/>
      </a:accent5>
      <a:accent6>
        <a:srgbClr val="777777"/>
      </a:accent6>
      <a:hlink>
        <a:srgbClr val="4a45ff"/>
      </a:hlink>
      <a:folHlink>
        <a:srgbClr val="be27bb"/>
      </a:folHlink>
    </a:clrScheme>
    <a:fontScheme name="무중력">
      <a:majorFont>
        <a:latin typeface="Tahoma"/>
        <a:ea typeface=""/>
        <a:cs typeface=""/>
        <a:font script="Jpan" typeface="MS PGothic"/>
        <a:font script="Hang" typeface="한컴 소망 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중력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2700" cap="sq" cmpd="dbl" algn="ctr">
          <a:solidFill>
            <a:schemeClr val="phClr">
              <a:shade val="8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5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0"/>
                <a:satMod val="350000"/>
              </a:schemeClr>
            </a:gs>
            <a:gs pos="100000">
              <a:schemeClr val="phClr">
                <a:tint val="80000"/>
                <a:shade val="80000"/>
                <a:satMod val="100000"/>
              </a:schemeClr>
            </a:gs>
          </a:gsLst>
          <a:path path="circle">
            <a:fillToRect l="50000" t="50000" r="50000" b="50000"/>
          </a:path>
        </a:gradFill>
        <a:blipFill rotWithShape="1">
          <a:blip r:embed="rId1">
            <a:alphaModFix/>
            <a:duotone>
              <a:schemeClr val="phClr">
                <a:shade val="50000"/>
                <a:alpha val="20000"/>
                <a:hueMod val="97000"/>
                <a:satMod val="200000"/>
                <a:lumMod val="60000"/>
              </a:schemeClr>
              <a:schemeClr val="phClr">
                <a:tint val="0"/>
                <a:alpha val="20000"/>
              </a:schemeClr>
            </a:duotone>
            <a:lum/>
          </a:blip>
          <a:stretch>
            <a:fillRect/>
          </a:stretch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</ep:Words>
  <ep:PresentationFormat>화면 슬라이드 쇼(4:3)</ep:PresentationFormat>
  <ep:Paragraphs>10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무중력</vt:lpstr>
      <vt:lpstr>얼굴 인식 출석 시스템</vt:lpstr>
      <vt:lpstr>얼굴 인식 출석 시스템 구현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2023-05-03T15:15:04.742</dcterms:created>
  <dc:creator>joinc</dc:creator>
  <cp:lastModifiedBy>joinc</cp:lastModifiedBy>
  <dcterms:modified xsi:type="dcterms:W3CDTF">2023-05-03T16:08:05.394</dcterms:modified>
  <cp:revision>13</cp:revision>
  <dc:title>얼굴 인식 출석 시스템</dc:title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