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9" r:id="rId2"/>
    <p:sldId id="267" r:id="rId3"/>
    <p:sldId id="270" r:id="rId4"/>
    <p:sldId id="302" r:id="rId5"/>
    <p:sldId id="303" r:id="rId6"/>
    <p:sldId id="304" r:id="rId7"/>
    <p:sldId id="305" r:id="rId8"/>
    <p:sldId id="277" r:id="rId9"/>
    <p:sldId id="307" r:id="rId10"/>
    <p:sldId id="312" r:id="rId11"/>
    <p:sldId id="314" r:id="rId12"/>
    <p:sldId id="306" r:id="rId13"/>
    <p:sldId id="310" r:id="rId14"/>
    <p:sldId id="311" r:id="rId15"/>
  </p:sldIdLst>
  <p:sldSz cx="9144000" cy="6858000" type="screen4x3"/>
  <p:notesSz cx="9906000" cy="67754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C00"/>
    <a:srgbClr val="FFFAE1"/>
    <a:srgbClr val="FFF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8" autoAdjust="0"/>
    <p:restoredTop sz="93930" autoAdjust="0"/>
  </p:normalViewPr>
  <p:slideViewPr>
    <p:cSldViewPr>
      <p:cViewPr>
        <p:scale>
          <a:sx n="130" d="100"/>
          <a:sy n="130" d="100"/>
        </p:scale>
        <p:origin x="108" y="282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1EDD-4676-4E8D-B24C-85A0681EA7EA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35502"/>
            <a:ext cx="4292600" cy="338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35502"/>
            <a:ext cx="4292600" cy="338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5808B-B7D8-4249-8592-7AF2A9B17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94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3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9763C-5409-4056-BEC3-B21B4A02D08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08000"/>
            <a:ext cx="3387725" cy="2541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218339"/>
            <a:ext cx="7924800" cy="30489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35502"/>
            <a:ext cx="4292600" cy="338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108" y="6435502"/>
            <a:ext cx="4292600" cy="338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3BFFF-E740-4894-A72A-0F1B56797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6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3BFFF-E740-4894-A72A-0F1B56797F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6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heet met TNO-logo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Rechthoek 9"/>
          <p:cNvSpPr/>
          <p:nvPr/>
        </p:nvSpPr>
        <p:spPr bwMode="white">
          <a:xfrm>
            <a:off x="4678658" y="0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403350" y="1303200"/>
            <a:ext cx="7272338" cy="900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403350" y="2348880"/>
            <a:ext cx="7272338" cy="360000"/>
          </a:xfr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cxnSp>
        <p:nvCxnSpPr>
          <p:cNvPr id="9" name="Rechte verbindingslijn 8"/>
          <p:cNvCxnSpPr/>
          <p:nvPr/>
        </p:nvCxnSpPr>
        <p:spPr>
          <a:xfrm flipV="1">
            <a:off x="1220400" y="831600"/>
            <a:ext cx="0" cy="1805312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8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klein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350" y="1303200"/>
            <a:ext cx="7272338" cy="900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350" y="2350800"/>
            <a:ext cx="7272338" cy="360000"/>
          </a:xfr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 bwMode="white">
          <a:xfrm>
            <a:off x="4678658" y="0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4293096"/>
            <a:ext cx="3024188" cy="2088654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afbeelding toe en plaats deze linksonder</a:t>
            </a:r>
            <a:endParaRPr lang="nl-NL" dirty="0"/>
          </a:p>
        </p:txBody>
      </p:sp>
      <p:cxnSp>
        <p:nvCxnSpPr>
          <p:cNvPr id="9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3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psomming en of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03350" y="2199600"/>
            <a:ext cx="7272338" cy="4182150"/>
          </a:xfrm>
        </p:spPr>
        <p:txBody>
          <a:bodyPr/>
          <a:lstStyle>
            <a:lvl1pPr marL="185738" indent="-185738">
              <a:buFontTx/>
              <a:buBlip>
                <a:blip r:embed="rId2"/>
              </a:buBlip>
              <a:defRPr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box  of groo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03350" y="2199600"/>
            <a:ext cx="7272338" cy="41821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5738" indent="0">
              <a:buFontTx/>
              <a:buNone/>
              <a:defRPr/>
            </a:lvl2pPr>
            <a:lvl3pPr marL="355600" indent="0">
              <a:buFontTx/>
              <a:buNone/>
              <a:defRPr/>
            </a:lvl3pPr>
            <a:lvl4pPr marL="542925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8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naas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462" y="1342800"/>
            <a:ext cx="3959225" cy="72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6462" y="2199600"/>
            <a:ext cx="3959225" cy="4182150"/>
          </a:xfrm>
        </p:spPr>
        <p:txBody>
          <a:bodyPr/>
          <a:lstStyle>
            <a:lvl1pPr marL="185738" indent="-185738">
              <a:buFontTx/>
              <a:buBlip>
                <a:blip r:embed="rId2"/>
              </a:buBlip>
              <a:defRPr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302418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staande afbeelding  toe en plaats deze vullend binnen dit kader</a:t>
            </a:r>
            <a:endParaRPr lang="nl-NL" dirty="0"/>
          </a:p>
        </p:txBody>
      </p:sp>
      <p:cxnSp>
        <p:nvCxnSpPr>
          <p:cNvPr id="8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9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naast teks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462" y="1342800"/>
            <a:ext cx="3959225" cy="72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6462" y="2199600"/>
            <a:ext cx="3959225" cy="41821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5738" indent="0">
              <a:buFontTx/>
              <a:buNone/>
              <a:defRPr/>
            </a:lvl2pPr>
            <a:lvl3pPr marL="355600" indent="0">
              <a:buFontTx/>
              <a:buNone/>
              <a:defRPr/>
            </a:lvl3pPr>
            <a:lvl4pPr marL="542925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24-6-2014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302418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staande afbeelding  toe en plaats deze vullend binnen dit kader</a:t>
            </a:r>
            <a:endParaRPr lang="nl-NL" dirty="0"/>
          </a:p>
        </p:txBody>
      </p:sp>
      <p:cxnSp>
        <p:nvCxnSpPr>
          <p:cNvPr id="8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e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24-6-2014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727233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afbeelding toe en plaats deze linksonder</a:t>
            </a:r>
            <a:endParaRPr lang="nl-NL" dirty="0"/>
          </a:p>
        </p:txBody>
      </p:sp>
      <p:cxnSp>
        <p:nvCxnSpPr>
          <p:cNvPr id="7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" Target="../slides/slid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261469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403350" y="1342800"/>
            <a:ext cx="7272338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03350" y="2199600"/>
            <a:ext cx="7272338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16800" y="262800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21-1-2013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816800" y="370800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816800" y="153968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2484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23364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Afbeelding 10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3" y="162000"/>
            <a:ext cx="619016" cy="493200"/>
          </a:xfrm>
          <a:prstGeom prst="rect">
            <a:avLst/>
          </a:prstGeom>
          <a:effectLst>
            <a:outerShdw blurRad="101600" dist="12700" dir="2700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2" name="Afbeelding 1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03" y="162000"/>
            <a:ext cx="619016" cy="493200"/>
          </a:xfrm>
          <a:prstGeom prst="rect">
            <a:avLst/>
          </a:prstGeom>
          <a:effectLst>
            <a:outerShdw blurRad="101600" dist="12700" dir="2700000" algn="ctr" rotWithShape="0">
              <a:prstClr val="black">
                <a:alpha val="50000"/>
              </a:prstClr>
            </a:outerShdw>
          </a:effectLst>
        </p:spPr>
      </p:pic>
      <p:cxnSp>
        <p:nvCxnSpPr>
          <p:cNvPr id="15" name="Rechte verbindingslijn 14"/>
          <p:cNvCxnSpPr/>
          <p:nvPr/>
        </p:nvCxnSpPr>
        <p:spPr>
          <a:xfrm flipV="1">
            <a:off x="47088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5738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2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1450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2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2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5963" indent="-1730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2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1700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2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1252538" algn="l"/>
              </a:tabLst>
            </a:pPr>
            <a:r>
              <a:rPr lang="en-GB" dirty="0" smtClean="0"/>
              <a:t>An efficient numerical target strength prediction model: validation against analytic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350" y="2708960"/>
            <a:ext cx="7272338" cy="360000"/>
          </a:xfrm>
        </p:spPr>
        <p:txBody>
          <a:bodyPr/>
          <a:lstStyle/>
          <a:p>
            <a:r>
              <a:rPr lang="en-GB" dirty="0" smtClean="0"/>
              <a:t>Laurent Fillinger, Marten J. J. Nijhof, Christ A.F. de Jong</a:t>
            </a:r>
            <a:endParaRPr lang="en-GB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62356" y="6561434"/>
            <a:ext cx="8964488" cy="28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5738" indent="-185738" algn="l" rtl="0" fontAlgn="base">
              <a:lnSpc>
                <a:spcPts val="2813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rtl="0" fontAlgn="base">
              <a:lnSpc>
                <a:spcPts val="2813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5738" algn="l" rtl="0" fontAlgn="base">
              <a:lnSpc>
                <a:spcPts val="2813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rtl="0" fontAlgn="base">
              <a:lnSpc>
                <a:spcPts val="2813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5738" algn="l" rtl="0" fontAlgn="base">
              <a:lnSpc>
                <a:spcPts val="2813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GB" altLang="nl-NL" sz="1300" dirty="0" smtClean="0"/>
              <a:t>2</a:t>
            </a:r>
            <a:r>
              <a:rPr lang="en-GB" altLang="nl-NL" sz="1300" baseline="30000" dirty="0" smtClean="0"/>
              <a:t>nd</a:t>
            </a:r>
            <a:r>
              <a:rPr lang="en-GB" altLang="nl-NL" sz="1300" dirty="0" smtClean="0"/>
              <a:t> International conference and exhibition on Underwater Acoustics, UA2014, Rhodes, Greece, June 22-27, 2014</a:t>
            </a:r>
          </a:p>
        </p:txBody>
      </p:sp>
    </p:spTree>
    <p:extLst>
      <p:ext uri="{BB962C8B-B14F-4D97-AF65-F5344CB8AC3E}">
        <p14:creationId xmlns:p14="http://schemas.microsoft.com/office/powerpoint/2010/main" val="8899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403350" y="1412776"/>
            <a:ext cx="7272338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403648" y="2204864"/>
            <a:ext cx="7489130" cy="418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ym typeface="Wingdings"/>
              </a:rPr>
              <a:t>Developed model based on Kirchhoff diffraction theory</a:t>
            </a:r>
          </a:p>
          <a:p>
            <a:pPr lvl="1"/>
            <a:r>
              <a:rPr lang="en-GB" dirty="0" smtClean="0">
                <a:sym typeface="Wingdings"/>
              </a:rPr>
              <a:t>Object response obtained  by superposition of triangle response</a:t>
            </a:r>
          </a:p>
          <a:p>
            <a:pPr lvl="1"/>
            <a:r>
              <a:rPr lang="en-GB" dirty="0" smtClean="0">
                <a:sym typeface="Wingdings"/>
              </a:rPr>
              <a:t>Extended to include reflection/transmission and multiple reflections</a:t>
            </a:r>
          </a:p>
          <a:p>
            <a:pPr lvl="1"/>
            <a:endParaRPr lang="en-GB" dirty="0">
              <a:sym typeface="Wingdings"/>
            </a:endParaRPr>
          </a:p>
          <a:p>
            <a:r>
              <a:rPr lang="en-GB" dirty="0" smtClean="0">
                <a:sym typeface="Wingdings"/>
              </a:rPr>
              <a:t>Limitation and accuracy understood for </a:t>
            </a:r>
            <a:r>
              <a:rPr lang="en-GB" i="1" dirty="0" smtClean="0">
                <a:sym typeface="Wingdings"/>
              </a:rPr>
              <a:t>convex rigid structures</a:t>
            </a:r>
            <a:r>
              <a:rPr lang="en-GB" dirty="0" smtClean="0">
                <a:sym typeface="Wingdings"/>
              </a:rPr>
              <a:t>:</a:t>
            </a:r>
          </a:p>
          <a:p>
            <a:pPr lvl="1"/>
            <a:r>
              <a:rPr lang="en-GB" dirty="0" smtClean="0">
                <a:sym typeface="Wingdings"/>
              </a:rPr>
              <a:t>Over-estimation at low frequency, few dB’s accuracy in mid frequency, accurate in HF if mesh is fine enough</a:t>
            </a:r>
          </a:p>
          <a:p>
            <a:pPr lvl="1"/>
            <a:endParaRPr lang="en-GB" dirty="0">
              <a:sym typeface="Wingdings"/>
            </a:endParaRPr>
          </a:p>
          <a:p>
            <a:r>
              <a:rPr lang="en-GB" dirty="0" smtClean="0">
                <a:sym typeface="Wingdings"/>
              </a:rPr>
              <a:t>Further validation needed for the modelling of </a:t>
            </a:r>
            <a:r>
              <a:rPr lang="en-GB" i="1" dirty="0" smtClean="0">
                <a:sym typeface="Wingdings"/>
              </a:rPr>
              <a:t>elastic and non-convex structures</a:t>
            </a:r>
            <a:r>
              <a:rPr lang="en-GB" dirty="0" smtClean="0">
                <a:sym typeface="Wingdings"/>
              </a:rPr>
              <a:t>:</a:t>
            </a:r>
          </a:p>
          <a:p>
            <a:pPr lvl="1"/>
            <a:r>
              <a:rPr lang="en-GB" dirty="0" smtClean="0">
                <a:sym typeface="Wingdings"/>
              </a:rPr>
              <a:t>Reflection model</a:t>
            </a:r>
          </a:p>
          <a:p>
            <a:pPr lvl="1"/>
            <a:r>
              <a:rPr lang="en-GB" dirty="0" smtClean="0">
                <a:sym typeface="Wingdings"/>
              </a:rPr>
              <a:t>Ray-tracing</a:t>
            </a:r>
          </a:p>
          <a:p>
            <a:pPr lvl="1"/>
            <a:endParaRPr lang="en-GB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479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403350" y="1412776"/>
            <a:ext cx="7272338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 smtClean="0"/>
              <a:t>Further need for validation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403648" y="2204864"/>
            <a:ext cx="7489130" cy="418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ym typeface="Wingdings"/>
              </a:rPr>
              <a:t>For elastic and non-convex structures</a:t>
            </a:r>
          </a:p>
          <a:p>
            <a:endParaRPr lang="en-GB" dirty="0">
              <a:sym typeface="Wingdings"/>
            </a:endParaRPr>
          </a:p>
          <a:p>
            <a:r>
              <a:rPr lang="en-GB" dirty="0" smtClean="0">
                <a:sym typeface="Wingdings"/>
              </a:rPr>
              <a:t>Analytic solutions</a:t>
            </a:r>
          </a:p>
          <a:p>
            <a:pPr lvl="2"/>
            <a:r>
              <a:rPr lang="en-GB" dirty="0" smtClean="0">
                <a:sym typeface="Wingdings"/>
              </a:rPr>
              <a:t>Limited availability, in particular for non convex structures</a:t>
            </a:r>
          </a:p>
          <a:p>
            <a:pPr lvl="2"/>
            <a:endParaRPr lang="en-GB" dirty="0">
              <a:sym typeface="Wingdings"/>
            </a:endParaRPr>
          </a:p>
          <a:p>
            <a:r>
              <a:rPr lang="en-GB" dirty="0" smtClean="0">
                <a:sym typeface="Wingdings"/>
              </a:rPr>
              <a:t>Other numerical models</a:t>
            </a:r>
          </a:p>
          <a:p>
            <a:pPr lvl="2"/>
            <a:r>
              <a:rPr lang="en-GB" dirty="0">
                <a:sym typeface="Wingdings"/>
              </a:rPr>
              <a:t>I</a:t>
            </a:r>
            <a:r>
              <a:rPr lang="en-GB" dirty="0" smtClean="0">
                <a:sym typeface="Wingdings"/>
              </a:rPr>
              <a:t>ncluding models known to be accurate, e.g. </a:t>
            </a:r>
            <a:r>
              <a:rPr lang="en-GB" dirty="0" smtClean="0">
                <a:sym typeface="Wingdings"/>
              </a:rPr>
              <a:t>FEM/BEM, FEM/HKI</a:t>
            </a:r>
            <a:endParaRPr lang="en-GB" dirty="0" smtClean="0">
              <a:sym typeface="Wingdings"/>
            </a:endParaRPr>
          </a:p>
          <a:p>
            <a:pPr lvl="2"/>
            <a:r>
              <a:rPr lang="en-GB" dirty="0" smtClean="0">
                <a:sym typeface="Wingdings"/>
              </a:rPr>
              <a:t>Effort will be conducted in the </a:t>
            </a:r>
            <a:r>
              <a:rPr lang="en-GB" dirty="0" err="1" smtClean="0">
                <a:sym typeface="Wingdings"/>
              </a:rPr>
              <a:t>BeTSSi</a:t>
            </a:r>
            <a:r>
              <a:rPr lang="en-GB" dirty="0" smtClean="0">
                <a:sym typeface="Wingdings"/>
              </a:rPr>
              <a:t> II workshop</a:t>
            </a:r>
          </a:p>
        </p:txBody>
      </p:sp>
    </p:spTree>
    <p:extLst>
      <p:ext uri="{BB962C8B-B14F-4D97-AF65-F5344CB8AC3E}">
        <p14:creationId xmlns:p14="http://schemas.microsoft.com/office/powerpoint/2010/main" val="19126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8025" y="875213"/>
            <a:ext cx="2666387" cy="38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BeTSSi</a:t>
            </a:r>
            <a:r>
              <a:rPr lang="en-GB" dirty="0" smtClean="0"/>
              <a:t> II workshop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350" y="2199600"/>
            <a:ext cx="7489130" cy="41821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ym typeface="Wingdings"/>
              </a:rPr>
              <a:t> 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endParaRPr lang="en-GB" dirty="0" smtClean="0">
              <a:sym typeface="Wingdings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403648" y="1983154"/>
            <a:ext cx="7489130" cy="418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sym typeface="Wingdings"/>
            </a:endParaRPr>
          </a:p>
          <a:p>
            <a:r>
              <a:rPr lang="en-GB" dirty="0" smtClean="0">
                <a:sym typeface="Wingdings"/>
              </a:rPr>
              <a:t>Organized by WTD71, DRDC Atlantic and TNO, 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1</a:t>
            </a:r>
            <a:r>
              <a:rPr lang="en-GB" baseline="30000" dirty="0" smtClean="0">
                <a:sym typeface="Wingdings"/>
              </a:rPr>
              <a:t>st</a:t>
            </a:r>
            <a:r>
              <a:rPr lang="en-GB" dirty="0" smtClean="0">
                <a:sym typeface="Wingdings"/>
              </a:rPr>
              <a:t> meeting Sept. 2-4, 2014, Kiel, Germany.</a:t>
            </a:r>
          </a:p>
          <a:p>
            <a:endParaRPr lang="en-GB" dirty="0" smtClean="0">
              <a:sym typeface="Wingdings"/>
            </a:endParaRPr>
          </a:p>
          <a:p>
            <a:pPr lvl="3"/>
            <a:r>
              <a:rPr lang="en-GB" dirty="0" smtClean="0">
                <a:sym typeface="Wingdings"/>
              </a:rPr>
              <a:t>Simple rigid and elastic structures</a:t>
            </a:r>
          </a:p>
          <a:p>
            <a:pPr lvl="3"/>
            <a:r>
              <a:rPr lang="en-GB" dirty="0">
                <a:sym typeface="Wingdings"/>
              </a:rPr>
              <a:t>Coating models</a:t>
            </a:r>
          </a:p>
          <a:p>
            <a:pPr lvl="3"/>
            <a:r>
              <a:rPr lang="en-GB" dirty="0" smtClean="0">
                <a:sym typeface="Wingdings"/>
              </a:rPr>
              <a:t>Generic “</a:t>
            </a:r>
            <a:r>
              <a:rPr lang="en-GB" dirty="0" err="1" smtClean="0">
                <a:sym typeface="Wingdings"/>
              </a:rPr>
              <a:t>BeTSSi</a:t>
            </a:r>
            <a:r>
              <a:rPr lang="en-GB" dirty="0" smtClean="0">
                <a:sym typeface="Wingdings"/>
              </a:rPr>
              <a:t>” submarine</a:t>
            </a:r>
          </a:p>
          <a:p>
            <a:pPr lvl="3"/>
            <a:r>
              <a:rPr lang="en-GB" dirty="0" smtClean="0">
                <a:sym typeface="Wingdings"/>
              </a:rPr>
              <a:t>“Stealth” submarine </a:t>
            </a:r>
          </a:p>
          <a:p>
            <a:endParaRPr lang="en-GB" dirty="0" smtClean="0">
              <a:sym typeface="Wingdings"/>
            </a:endParaRPr>
          </a:p>
          <a:p>
            <a:pPr lvl="2"/>
            <a:endParaRPr lang="en-GB" dirty="0" smtClean="0">
              <a:sym typeface="Wingdings"/>
            </a:endParaRPr>
          </a:p>
          <a:p>
            <a:endParaRPr lang="en-GB" dirty="0">
              <a:sym typeface="Wingding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13" y="4402602"/>
            <a:ext cx="2664000" cy="146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74" y="5887561"/>
            <a:ext cx="2664296" cy="9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fillingerl\AppData\Local\My Local Documents\Projects\TES\rasp\tests\betssiII\Results\Figures_\Comparison\M1_Type1_mat1_el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40" y="3068960"/>
            <a:ext cx="4937805" cy="39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403350" y="1412776"/>
            <a:ext cx="7272338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 err="1" smtClean="0"/>
              <a:t>BeTSSi</a:t>
            </a:r>
            <a:r>
              <a:rPr lang="en-GB" dirty="0" smtClean="0"/>
              <a:t> II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403648" y="2204864"/>
            <a:ext cx="7489130" cy="418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ym typeface="Wingdings"/>
              </a:rPr>
              <a:t>Structure M1: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Cut circular tube with flat and rounded ends </a:t>
            </a:r>
          </a:p>
          <a:p>
            <a:endParaRPr lang="en-GB" dirty="0" smtClean="0">
              <a:sym typeface="Wingdings"/>
            </a:endParaRPr>
          </a:p>
          <a:p>
            <a:r>
              <a:rPr lang="en-GB" dirty="0" smtClean="0">
                <a:sym typeface="Wingdings"/>
              </a:rPr>
              <a:t>Convex structure</a:t>
            </a:r>
          </a:p>
          <a:p>
            <a:r>
              <a:rPr lang="en-GB" dirty="0" smtClean="0">
                <a:sym typeface="Wingdings"/>
              </a:rPr>
              <a:t>Air filled </a:t>
            </a:r>
            <a:r>
              <a:rPr lang="en-GB" dirty="0" smtClean="0">
                <a:sym typeface="Wingdings"/>
              </a:rPr>
              <a:t/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>
                <a:sym typeface="Wingdings" panose="05000000000000000000" pitchFamily="2" charset="2"/>
              </a:rPr>
              <a:t>almost </a:t>
            </a:r>
            <a:r>
              <a:rPr lang="en-GB" dirty="0" smtClean="0">
                <a:sym typeface="Wingdings" panose="05000000000000000000" pitchFamily="2" charset="2"/>
              </a:rPr>
              <a:t>pressure release</a:t>
            </a:r>
            <a:endParaRPr lang="en-GB" dirty="0" smtClean="0">
              <a:sym typeface="Wingdings"/>
            </a:endParaRPr>
          </a:p>
          <a:p>
            <a:endParaRPr lang="en-GB" dirty="0" smtClean="0">
              <a:sym typeface="Wingdings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>
                <a:sym typeface="Wingdings" panose="05000000000000000000" pitchFamily="2" charset="2"/>
              </a:rPr>
              <a:t>multi-path </a:t>
            </a:r>
            <a:r>
              <a:rPr lang="en-GB" dirty="0" smtClean="0">
                <a:sym typeface="Wingdings" panose="05000000000000000000" pitchFamily="2" charset="2"/>
              </a:rPr>
              <a:t>does </a:t>
            </a:r>
            <a:r>
              <a:rPr lang="en-GB" dirty="0" smtClean="0">
                <a:sym typeface="Wingdings" panose="05000000000000000000" pitchFamily="2" charset="2"/>
              </a:rPr>
              <a:t>not matter: </a:t>
            </a:r>
            <a:r>
              <a:rPr lang="en-GB" dirty="0" smtClean="0">
                <a:sym typeface="Wingdings" panose="05000000000000000000" pitchFamily="2" charset="2"/>
              </a:rPr>
              <a:t/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s</a:t>
            </a:r>
            <a:r>
              <a:rPr lang="en-GB" dirty="0" smtClean="0">
                <a:sym typeface="Wingdings"/>
              </a:rPr>
              <a:t>ame </a:t>
            </a:r>
            <a:r>
              <a:rPr lang="en-GB" dirty="0" smtClean="0">
                <a:sym typeface="Wingdings"/>
              </a:rPr>
              <a:t>result </a:t>
            </a:r>
            <a:r>
              <a:rPr lang="en-GB" dirty="0" smtClean="0">
                <a:sym typeface="Wingdings"/>
              </a:rPr>
              <a:t>without 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and </a:t>
            </a:r>
            <a:r>
              <a:rPr lang="en-GB" dirty="0" smtClean="0">
                <a:sym typeface="Wingdings"/>
              </a:rPr>
              <a:t>with ray-tracing</a:t>
            </a:r>
            <a:br>
              <a:rPr lang="en-GB" dirty="0" smtClean="0">
                <a:sym typeface="Wingdings"/>
              </a:rPr>
            </a:br>
            <a:endParaRPr lang="en-GB" dirty="0" smtClean="0">
              <a:sym typeface="Wingding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53"/>
          <a:stretch/>
        </p:blipFill>
        <p:spPr bwMode="auto">
          <a:xfrm>
            <a:off x="5364743" y="1196752"/>
            <a:ext cx="3528035" cy="13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7524328" y="1196752"/>
            <a:ext cx="720080" cy="3040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444208" y="1772776"/>
            <a:ext cx="684552" cy="165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12160" y="2132776"/>
            <a:ext cx="288032" cy="17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fillingerl\AppData\Local\My Local Documents\Projects\TES\rasp\tests\betssiII\Results\Figures_\Comparison\M2_Type3_mat1_el0_source3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48" y="3069208"/>
            <a:ext cx="4937805" cy="39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403350" y="1412776"/>
            <a:ext cx="7272338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 err="1" smtClean="0"/>
              <a:t>BeTSSi</a:t>
            </a:r>
            <a:r>
              <a:rPr lang="en-GB" dirty="0" smtClean="0"/>
              <a:t> II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403648" y="2204864"/>
            <a:ext cx="7489130" cy="418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ym typeface="Wingdings"/>
              </a:rPr>
              <a:t>Corner reflector leads to return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in the incident direction (</a:t>
            </a:r>
            <a:r>
              <a:rPr lang="en-GB" dirty="0">
                <a:sym typeface="Wingdings"/>
              </a:rPr>
              <a:t>300</a:t>
            </a:r>
            <a:r>
              <a:rPr lang="en-GB" dirty="0" smtClean="0">
                <a:sym typeface="Wingdings"/>
              </a:rPr>
              <a:t>°). </a:t>
            </a:r>
            <a:br>
              <a:rPr lang="en-GB" dirty="0" smtClean="0">
                <a:sym typeface="Wingdings"/>
              </a:rPr>
            </a:br>
            <a:r>
              <a:rPr lang="en-GB" dirty="0">
                <a:sym typeface="Wingdings"/>
              </a:rPr>
              <a:t>Here, </a:t>
            </a:r>
            <a:r>
              <a:rPr lang="en-GB" dirty="0" err="1">
                <a:sym typeface="Wingdings"/>
              </a:rPr>
              <a:t>raytracing</a:t>
            </a:r>
            <a:r>
              <a:rPr lang="en-GB" dirty="0">
                <a:sym typeface="Wingdings"/>
              </a:rPr>
              <a:t> matters</a:t>
            </a:r>
            <a:r>
              <a:rPr lang="en-GB" dirty="0" smtClean="0">
                <a:sym typeface="Wingdings"/>
              </a:rPr>
              <a:t>!</a:t>
            </a:r>
          </a:p>
          <a:p>
            <a:endParaRPr lang="en-GB" dirty="0">
              <a:sym typeface="Wingdings"/>
            </a:endParaRPr>
          </a:p>
          <a:p>
            <a:r>
              <a:rPr lang="en-GB" dirty="0" smtClean="0">
                <a:sym typeface="Wingdings"/>
              </a:rPr>
              <a:t>This return is observed using the 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ray tracer (TNO2)</a:t>
            </a:r>
          </a:p>
          <a:p>
            <a:endParaRPr lang="en-GB" dirty="0">
              <a:sym typeface="Wingdings"/>
            </a:endParaRPr>
          </a:p>
          <a:p>
            <a:r>
              <a:rPr lang="en-GB" dirty="0" smtClean="0">
                <a:sym typeface="Wingdings"/>
              </a:rPr>
              <a:t>It is absent without (TNO1) and 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another peak is present instead 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at 6</a:t>
            </a:r>
            <a:r>
              <a:rPr lang="en-GB" dirty="0">
                <a:sym typeface="Wingdings"/>
              </a:rPr>
              <a:t>0</a:t>
            </a:r>
            <a:r>
              <a:rPr lang="en-GB" dirty="0" smtClean="0">
                <a:sym typeface="Wingdings"/>
              </a:rPr>
              <a:t>°, which is grossly 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overestimated because 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occlusion is not computed</a:t>
            </a:r>
            <a:br>
              <a:rPr lang="en-GB" dirty="0" smtClean="0">
                <a:sym typeface="Wingdings"/>
              </a:rPr>
            </a:br>
            <a:endParaRPr lang="en-GB" dirty="0" smtClean="0">
              <a:sym typeface="Wingding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9" b="39614"/>
          <a:stretch/>
        </p:blipFill>
        <p:spPr bwMode="auto">
          <a:xfrm>
            <a:off x="5364742" y="1196752"/>
            <a:ext cx="3528035" cy="13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200056" y="1770216"/>
            <a:ext cx="1692722" cy="315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857780" y="1766467"/>
            <a:ext cx="342276" cy="1158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 txBox="1">
            <a:spLocks/>
          </p:cNvSpPr>
          <p:nvPr/>
        </p:nvSpPr>
        <p:spPr>
          <a:xfrm>
            <a:off x="6948028" y="2624849"/>
            <a:ext cx="504056" cy="390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93663" algn="l"/>
              </a:tabLst>
            </a:pPr>
            <a:r>
              <a:rPr lang="en-GB" sz="1100" dirty="0" smtClean="0">
                <a:sym typeface="Wingdings"/>
              </a:rPr>
              <a:t>240°</a:t>
            </a:r>
          </a:p>
        </p:txBody>
      </p:sp>
      <p:cxnSp>
        <p:nvCxnSpPr>
          <p:cNvPr id="15" name="Straight Arrow Connector 14"/>
          <p:cNvCxnSpPr>
            <a:endCxn id="18" idx="0"/>
          </p:cNvCxnSpPr>
          <p:nvPr/>
        </p:nvCxnSpPr>
        <p:spPr>
          <a:xfrm flipV="1">
            <a:off x="8241458" y="764704"/>
            <a:ext cx="110962" cy="46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241457" y="1254863"/>
            <a:ext cx="1692722" cy="315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/>
          <p:cNvSpPr txBox="1">
            <a:spLocks/>
          </p:cNvSpPr>
          <p:nvPr/>
        </p:nvSpPr>
        <p:spPr>
          <a:xfrm>
            <a:off x="8100392" y="764704"/>
            <a:ext cx="504056" cy="390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93663" algn="l"/>
              </a:tabLst>
            </a:pPr>
            <a:r>
              <a:rPr lang="en-GB" sz="1100" dirty="0" smtClean="0">
                <a:sym typeface="Wingdings"/>
              </a:rPr>
              <a:t>60°</a:t>
            </a: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8835790" y="1001618"/>
            <a:ext cx="504056" cy="390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93663" algn="l"/>
              </a:tabLst>
            </a:pPr>
            <a:r>
              <a:rPr lang="en-GB" sz="1100" dirty="0" smtClean="0">
                <a:sym typeface="Wingdings"/>
              </a:rPr>
              <a:t>300°</a:t>
            </a:r>
          </a:p>
        </p:txBody>
      </p:sp>
    </p:spTree>
    <p:extLst>
      <p:ext uri="{BB962C8B-B14F-4D97-AF65-F5344CB8AC3E}">
        <p14:creationId xmlns:p14="http://schemas.microsoft.com/office/powerpoint/2010/main" val="38758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1403648" y="2204864"/>
            <a:ext cx="7489130" cy="418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ym typeface="Wingdings"/>
              </a:rPr>
              <a:t>Rapid </a:t>
            </a:r>
            <a:r>
              <a:rPr lang="en-GB" dirty="0">
                <a:sym typeface="Wingdings"/>
              </a:rPr>
              <a:t>Acoustic Signature </a:t>
            </a:r>
            <a:r>
              <a:rPr lang="en-GB" dirty="0" smtClean="0">
                <a:sym typeface="Wingdings"/>
              </a:rPr>
              <a:t>Prediction (RASP) model</a:t>
            </a:r>
          </a:p>
          <a:p>
            <a:pPr lvl="2"/>
            <a:r>
              <a:rPr lang="en-GB" dirty="0" smtClean="0">
                <a:sym typeface="Wingdings"/>
              </a:rPr>
              <a:t>Based on Kirchhoff diffraction theory</a:t>
            </a:r>
          </a:p>
          <a:p>
            <a:pPr lvl="2"/>
            <a:r>
              <a:rPr lang="en-GB" dirty="0" smtClean="0">
                <a:sym typeface="Wingdings"/>
              </a:rPr>
              <a:t>Extended to include (to some extent) elastic response and multiple scattering</a:t>
            </a:r>
          </a:p>
          <a:p>
            <a:endParaRPr lang="en-GB" dirty="0" smtClean="0">
              <a:sym typeface="Wingdings"/>
            </a:endParaRPr>
          </a:p>
          <a:p>
            <a:r>
              <a:rPr lang="en-GB" dirty="0" smtClean="0">
                <a:sym typeface="Wingdings"/>
              </a:rPr>
              <a:t>Validation for simple rigid structures</a:t>
            </a:r>
          </a:p>
          <a:p>
            <a:pPr lvl="2"/>
            <a:r>
              <a:rPr lang="en-GB" dirty="0" smtClean="0">
                <a:sym typeface="Wingdings"/>
              </a:rPr>
              <a:t>Cylinder</a:t>
            </a:r>
          </a:p>
          <a:p>
            <a:pPr lvl="2"/>
            <a:r>
              <a:rPr lang="en-GB" dirty="0" smtClean="0">
                <a:sym typeface="Wingdings"/>
              </a:rPr>
              <a:t>Sphere</a:t>
            </a:r>
          </a:p>
          <a:p>
            <a:pPr lvl="2"/>
            <a:endParaRPr lang="en-GB" dirty="0">
              <a:sym typeface="Wingdings"/>
            </a:endParaRPr>
          </a:p>
          <a:p>
            <a:r>
              <a:rPr lang="en-GB" dirty="0">
                <a:sym typeface="Wingdings"/>
              </a:rPr>
              <a:t>Conclusion</a:t>
            </a:r>
          </a:p>
          <a:p>
            <a:endParaRPr lang="en-GB" dirty="0" smtClean="0">
              <a:sym typeface="Wingdings"/>
            </a:endParaRPr>
          </a:p>
          <a:p>
            <a:r>
              <a:rPr lang="en-GB" dirty="0" smtClean="0">
                <a:sym typeface="Wingdings"/>
              </a:rPr>
              <a:t>Need for further validation / </a:t>
            </a:r>
            <a:r>
              <a:rPr lang="en-GB" dirty="0" err="1" smtClean="0">
                <a:sym typeface="Wingdings"/>
              </a:rPr>
              <a:t>BeTSSi</a:t>
            </a:r>
            <a:r>
              <a:rPr lang="en-GB" dirty="0" smtClean="0">
                <a:sym typeface="Wingdings"/>
              </a:rPr>
              <a:t> II</a:t>
            </a:r>
          </a:p>
          <a:p>
            <a:endParaRPr lang="en-GB" dirty="0" smtClean="0">
              <a:sym typeface="Wingdings"/>
            </a:endParaRPr>
          </a:p>
          <a:p>
            <a:pPr marL="0" indent="0">
              <a:buNone/>
            </a:pPr>
            <a:endParaRPr lang="en-GB" dirty="0" smtClean="0">
              <a:sym typeface="Wingding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3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r="53050" b="14558"/>
          <a:stretch/>
        </p:blipFill>
        <p:spPr bwMode="auto">
          <a:xfrm>
            <a:off x="3862983" y="4480560"/>
            <a:ext cx="2599704" cy="2392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350" y="1342800"/>
            <a:ext cx="7489428" cy="720000"/>
          </a:xfrm>
        </p:spPr>
        <p:txBody>
          <a:bodyPr/>
          <a:lstStyle/>
          <a:p>
            <a:r>
              <a:rPr lang="en-GB" dirty="0">
                <a:sym typeface="Wingdings"/>
              </a:rPr>
              <a:t>Rapid Acoustic Signature Prediction (RASP) </a:t>
            </a:r>
            <a:r>
              <a:rPr lang="en-GB" dirty="0" smtClean="0">
                <a:sym typeface="Wingdings"/>
              </a:rPr>
              <a:t>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350" y="2199600"/>
            <a:ext cx="7489130" cy="41821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ym typeface="Wingdings"/>
              </a:rPr>
              <a:t> 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endParaRPr lang="en-GB" dirty="0" smtClean="0">
              <a:sym typeface="Wingdings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403648" y="2204864"/>
            <a:ext cx="7489130" cy="418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ym typeface="Wingdings"/>
              </a:rPr>
              <a:t>Object decomposed into triangular elements</a:t>
            </a:r>
          </a:p>
          <a:p>
            <a:r>
              <a:rPr lang="en-GB" dirty="0" smtClean="0">
                <a:sym typeface="Wingdings"/>
              </a:rPr>
              <a:t>Response of object = superposition of the triangle responses</a:t>
            </a:r>
          </a:p>
          <a:p>
            <a:r>
              <a:rPr lang="en-GB" dirty="0">
                <a:sym typeface="Wingdings"/>
              </a:rPr>
              <a:t>Response of a rigid triangle</a:t>
            </a:r>
          </a:p>
          <a:p>
            <a:pPr lvl="1"/>
            <a:r>
              <a:rPr lang="en-GB" dirty="0">
                <a:sym typeface="Wingdings"/>
              </a:rPr>
              <a:t>Pressure field in arbitrary position for a source at an arbitrary position and with arbitrary frequency</a:t>
            </a:r>
          </a:p>
          <a:p>
            <a:pPr lvl="1"/>
            <a:r>
              <a:rPr lang="en-GB" dirty="0">
                <a:sym typeface="Wingdings"/>
              </a:rPr>
              <a:t>Far field and high frequency assumptions</a:t>
            </a:r>
          </a:p>
          <a:p>
            <a:endParaRPr lang="en-GB" dirty="0" smtClean="0">
              <a:sym typeface="Wingdings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3" b="58498"/>
          <a:stretch/>
        </p:blipFill>
        <p:spPr bwMode="auto">
          <a:xfrm>
            <a:off x="-4542846" y="6164236"/>
            <a:ext cx="2576866" cy="1387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79511" y="4874685"/>
            <a:ext cx="3528035" cy="1604430"/>
            <a:chOff x="-3060491" y="2204864"/>
            <a:chExt cx="3528035" cy="1604430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65" b="2969"/>
            <a:stretch/>
          </p:blipFill>
          <p:spPr bwMode="auto">
            <a:xfrm>
              <a:off x="-3060491" y="2204864"/>
              <a:ext cx="3528035" cy="1604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-3045743" y="2219612"/>
              <a:ext cx="10797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01400" y="4725144"/>
            <a:ext cx="2707104" cy="1851168"/>
            <a:chOff x="5436096" y="4519429"/>
            <a:chExt cx="3419872" cy="2338572"/>
          </a:xfrm>
        </p:grpSpPr>
        <p:pic>
          <p:nvPicPr>
            <p:cNvPr id="16" name="Picture 15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30" t="47144"/>
            <a:stretch/>
          </p:blipFill>
          <p:spPr bwMode="auto">
            <a:xfrm>
              <a:off x="5436096" y="4519429"/>
              <a:ext cx="3419872" cy="23385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 flipH="1">
              <a:off x="6868941" y="5463463"/>
              <a:ext cx="540000" cy="250679"/>
            </a:xfrm>
            <a:prstGeom prst="line">
              <a:avLst/>
            </a:prstGeom>
            <a:ln w="19050">
              <a:solidFill>
                <a:srgbClr val="361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7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350" y="1342800"/>
            <a:ext cx="7489428" cy="720000"/>
          </a:xfrm>
        </p:spPr>
        <p:txBody>
          <a:bodyPr/>
          <a:lstStyle/>
          <a:p>
            <a:r>
              <a:rPr lang="en-GB" dirty="0">
                <a:sym typeface="Wingdings"/>
              </a:rPr>
              <a:t>Rapid Acoustic Signature Prediction (RASP) </a:t>
            </a:r>
            <a:r>
              <a:rPr lang="en-GB" dirty="0" smtClean="0">
                <a:sym typeface="Wingdings"/>
              </a:rPr>
              <a:t>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350" y="2199600"/>
            <a:ext cx="7489130" cy="41821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ym typeface="Wingdings"/>
              </a:rPr>
              <a:t> 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endParaRPr lang="en-GB" dirty="0" smtClean="0"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/>
              <p:cNvSpPr txBox="1">
                <a:spLocks/>
              </p:cNvSpPr>
              <p:nvPr/>
            </p:nvSpPr>
            <p:spPr>
              <a:xfrm>
                <a:off x="1403648" y="2204864"/>
                <a:ext cx="7489130" cy="418215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85738" indent="-185738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357188" indent="-171450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542925" indent="-187325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715963" indent="-173038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901700" indent="-187325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>
                    <a:sym typeface="Wingdings"/>
                  </a:rPr>
                  <a:t>Response of a an elastic triangle:</a:t>
                </a:r>
              </a:p>
              <a:p>
                <a:pPr lvl="1"/>
                <a:r>
                  <a:rPr lang="en-GB" dirty="0" smtClean="0">
                    <a:sym typeface="Wingdings"/>
                  </a:rPr>
                  <a:t>Rigid response modulated by reflection/transmission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𝑅</m:t>
                    </m:r>
                  </m:oMath>
                </a14:m>
                <a:r>
                  <a:rPr lang="en-GB" dirty="0" smtClean="0">
                    <a:sym typeface="Wingdings"/>
                  </a:rPr>
                  <a:t>/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GB" dirty="0" smtClean="0">
                    <a:sym typeface="Wingdings"/>
                  </a:rPr>
                  <a:t> coefficient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𝑅</m:t>
                    </m:r>
                  </m:oMath>
                </a14:m>
                <a:r>
                  <a:rPr lang="en-GB" dirty="0">
                    <a:sym typeface="Wingdings"/>
                  </a:rPr>
                  <a:t>/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</m:t>
                    </m:r>
                  </m:oMath>
                </a14:m>
                <a:r>
                  <a:rPr lang="en-GB" dirty="0" smtClean="0">
                    <a:sym typeface="Wingdings"/>
                  </a:rPr>
                  <a:t> coefficient of infinite plate</a:t>
                </a:r>
              </a:p>
              <a:p>
                <a:pPr lvl="3"/>
                <a:r>
                  <a:rPr lang="en-GB" dirty="0" smtClean="0">
                    <a:sym typeface="Wingdings"/>
                  </a:rPr>
                  <a:t>Multi-layers</a:t>
                </a:r>
              </a:p>
              <a:p>
                <a:pPr lvl="3"/>
                <a:r>
                  <a:rPr lang="en-GB" dirty="0" smtClean="0">
                    <a:sym typeface="Wingdings"/>
                  </a:rPr>
                  <a:t>Angle dependence</a:t>
                </a:r>
              </a:p>
            </p:txBody>
          </p:sp>
        </mc:Choice>
        <mc:Fallback xmlns="">
          <p:sp>
            <p:nvSpPr>
              <p:cNvPr id="1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204864"/>
                <a:ext cx="7489130" cy="4182150"/>
              </a:xfrm>
              <a:prstGeom prst="rect">
                <a:avLst/>
              </a:prstGeom>
              <a:blipFill rotWithShape="1">
                <a:blip r:embed="rId3"/>
                <a:stretch>
                  <a:fillRect t="-7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-642575" y="4519429"/>
            <a:ext cx="4140460" cy="2091960"/>
            <a:chOff x="0" y="0"/>
            <a:chExt cx="4476750" cy="226225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4476750" cy="226225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02558" y="35627"/>
              <a:ext cx="3162742" cy="2184688"/>
              <a:chOff x="132542" y="1"/>
              <a:chExt cx="3162742" cy="2184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 Box 417"/>
                  <p:cNvSpPr txBox="1"/>
                  <p:nvPr/>
                </p:nvSpPr>
                <p:spPr>
                  <a:xfrm>
                    <a:off x="3037473" y="231569"/>
                    <a:ext cx="257811" cy="17970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ts val="13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sz="1000" i="1">
                              <a:effectLst/>
                              <a:latin typeface="Cambria Math"/>
                              <a:ea typeface="Arial Unicode MS"/>
                              <a:cs typeface="Times New Roman"/>
                            </a:rPr>
                            <m:t> </m:t>
                          </m:r>
                          <m:sSub>
                            <m:sSubPr>
                              <m:ctrlPr>
                                <a:rPr lang="nl-NL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nl-NL" sz="1000" dirty="0">
                      <a:effectLst/>
                      <a:latin typeface="Arial"/>
                      <a:ea typeface="Arial Unicode MS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1" name="Text Box 4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473" y="231569"/>
                    <a:ext cx="257811" cy="17970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4815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Arc 14"/>
              <p:cNvSpPr/>
              <p:nvPr/>
            </p:nvSpPr>
            <p:spPr>
              <a:xfrm rot="2800112">
                <a:off x="1879269" y="762990"/>
                <a:ext cx="575945" cy="561340"/>
              </a:xfrm>
              <a:prstGeom prst="arc">
                <a:avLst>
                  <a:gd name="adj1" fmla="val 16384462"/>
                  <a:gd name="adj2" fmla="val 1881545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1139"/>
                  <p:cNvSpPr txBox="1"/>
                  <p:nvPr/>
                </p:nvSpPr>
                <p:spPr>
                  <a:xfrm>
                    <a:off x="2487880" y="813460"/>
                    <a:ext cx="257810" cy="17970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ts val="13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sz="1000" i="1">
                              <a:effectLst/>
                              <a:latin typeface="Cambria Math"/>
                              <a:ea typeface="Arial Unicode MS"/>
                              <a:cs typeface="Times New Roman"/>
                            </a:rPr>
                            <m:t> </m:t>
                          </m:r>
                          <m:sSub>
                            <m:sSubPr>
                              <m:ctrlPr>
                                <a:rPr lang="nl-NL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nl-NL" sz="1000">
                      <a:effectLst/>
                      <a:latin typeface="Arial"/>
                      <a:ea typeface="Arial Unicode MS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6" name="Text Box 1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7880" y="813460"/>
                    <a:ext cx="257810" cy="17970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1111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 Box 1149"/>
                  <p:cNvSpPr txBox="1"/>
                  <p:nvPr/>
                </p:nvSpPr>
                <p:spPr>
                  <a:xfrm>
                    <a:off x="908462" y="813460"/>
                    <a:ext cx="257810" cy="17970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ts val="13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sz="1000" i="1">
                              <a:effectLst/>
                              <a:latin typeface="Cambria Math"/>
                              <a:ea typeface="Arial Unicode MS"/>
                              <a:cs typeface="Times New Roman"/>
                            </a:rPr>
                            <m:t> </m:t>
                          </m:r>
                          <m:sSub>
                            <m:sSubPr>
                              <m:ctrlPr>
                                <a:rPr lang="nl-NL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nl-NL" sz="1000">
                      <a:effectLst/>
                      <a:latin typeface="Arial"/>
                      <a:ea typeface="Arial Unicode MS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7" name="Text Box 1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462" y="813460"/>
                    <a:ext cx="257810" cy="17970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1111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1150"/>
                  <p:cNvSpPr txBox="1"/>
                  <p:nvPr/>
                </p:nvSpPr>
                <p:spPr>
                  <a:xfrm>
                    <a:off x="908462" y="1062842"/>
                    <a:ext cx="257810" cy="17970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ts val="13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sz="1000" i="1">
                              <a:effectLst/>
                              <a:latin typeface="Cambria Math"/>
                              <a:ea typeface="Arial Unicode MS"/>
                              <a:cs typeface="Times New Roman"/>
                            </a:rPr>
                            <m:t> </m:t>
                          </m:r>
                          <m:sSub>
                            <m:sSubPr>
                              <m:ctrlPr>
                                <a:rPr lang="nl-NL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nl-NL" sz="1000">
                      <a:effectLst/>
                      <a:latin typeface="Arial"/>
                      <a:ea typeface="Arial Unicode MS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8" name="Text Box 1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462" y="1062842"/>
                    <a:ext cx="257810" cy="17970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1111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 flipV="1">
                <a:off x="950026" y="1050966"/>
                <a:ext cx="484505" cy="34671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255319" y="1324099"/>
                <a:ext cx="685800" cy="735965"/>
                <a:chOff x="0" y="0"/>
                <a:chExt cx="252563" cy="270032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9794" y="0"/>
                  <a:ext cx="176486" cy="24287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9054" y="27160"/>
                  <a:ext cx="176486" cy="24287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0" y="27160"/>
                  <a:ext cx="252563" cy="1805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 rot="21069790">
                <a:off x="2588820" y="1"/>
                <a:ext cx="685800" cy="735965"/>
                <a:chOff x="0" y="0"/>
                <a:chExt cx="252563" cy="270032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9794" y="0"/>
                  <a:ext cx="176486" cy="24287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9054" y="27160"/>
                  <a:ext cx="176486" cy="24287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0" y="27160"/>
                  <a:ext cx="252563" cy="1805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866898" y="1050966"/>
                <a:ext cx="568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173184" y="617517"/>
                <a:ext cx="457200" cy="43624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955963" y="706582"/>
                <a:ext cx="477520" cy="33528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179122" y="1050966"/>
                <a:ext cx="568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1442852" y="41564"/>
                <a:ext cx="733425" cy="2143125"/>
                <a:chOff x="0" y="0"/>
                <a:chExt cx="393622" cy="868045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71450" y="0"/>
                  <a:ext cx="222172" cy="868045"/>
                  <a:chOff x="0" y="0"/>
                  <a:chExt cx="177165" cy="868045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0" y="0"/>
                    <a:ext cx="177165" cy="868045"/>
                  </a:xfrm>
                  <a:prstGeom prst="rect">
                    <a:avLst/>
                  </a:prstGeom>
                  <a:pattFill prst="lt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nl-NL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0" y="0"/>
                    <a:ext cx="0" cy="86804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6542" y="0"/>
                    <a:ext cx="0" cy="86804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170755" cy="868045"/>
                  <a:chOff x="0" y="0"/>
                  <a:chExt cx="177165" cy="868045"/>
                </a:xfrm>
                <a:pattFill prst="pct10">
                  <a:fgClr>
                    <a:schemeClr val="accent1"/>
                  </a:fgClr>
                  <a:bgClr>
                    <a:schemeClr val="bg1"/>
                  </a:bgClr>
                </a:pattFill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0" y="0"/>
                    <a:ext cx="177165" cy="86804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nl-NL"/>
                  </a:p>
                </p:txBody>
              </p: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0" y="0"/>
                    <a:ext cx="0" cy="868045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176542" y="0"/>
                    <a:ext cx="0" cy="868045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" name="Group 26"/>
              <p:cNvGrpSpPr/>
              <p:nvPr/>
            </p:nvGrpSpPr>
            <p:grpSpPr>
              <a:xfrm rot="15083965">
                <a:off x="317666" y="68282"/>
                <a:ext cx="671829" cy="735965"/>
                <a:chOff x="0" y="0"/>
                <a:chExt cx="252563" cy="270032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9794" y="0"/>
                  <a:ext cx="176486" cy="24287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9054" y="27160"/>
                  <a:ext cx="176486" cy="24287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0" y="27160"/>
                  <a:ext cx="252563" cy="1805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/>
              <p:cNvSpPr/>
              <p:nvPr/>
            </p:nvSpPr>
            <p:spPr>
              <a:xfrm rot="13555749">
                <a:off x="1151906" y="765959"/>
                <a:ext cx="575945" cy="561340"/>
              </a:xfrm>
              <a:prstGeom prst="arc">
                <a:avLst>
                  <a:gd name="adj1" fmla="val 16592432"/>
                  <a:gd name="adj2" fmla="val 2087086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 Box 415"/>
                  <p:cNvSpPr txBox="1"/>
                  <p:nvPr/>
                </p:nvSpPr>
                <p:spPr>
                  <a:xfrm>
                    <a:off x="132542" y="362198"/>
                    <a:ext cx="257809" cy="17970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ts val="13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sz="1000" i="1">
                              <a:effectLst/>
                              <a:latin typeface="Cambria Math"/>
                              <a:ea typeface="Arial Unicode MS"/>
                              <a:cs typeface="Times New Roman"/>
                            </a:rPr>
                            <m:t> </m:t>
                          </m:r>
                          <m:sSub>
                            <m:sSubPr>
                              <m:ctrlPr>
                                <a:rPr lang="nl-NL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nl-NL" sz="1000" dirty="0">
                      <a:effectLst/>
                      <a:latin typeface="Arial"/>
                      <a:ea typeface="Arial Unicode MS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9" name="Text Box 4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42" y="362198"/>
                    <a:ext cx="257809" cy="17970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4815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 Box 416"/>
                  <p:cNvSpPr txBox="1"/>
                  <p:nvPr/>
                </p:nvSpPr>
                <p:spPr>
                  <a:xfrm>
                    <a:off x="132542" y="1549730"/>
                    <a:ext cx="257809" cy="17970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ts val="13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sz="1000" i="1">
                              <a:effectLst/>
                              <a:latin typeface="Cambria Math"/>
                              <a:ea typeface="Arial Unicode MS"/>
                              <a:cs typeface="Times New Roman"/>
                            </a:rPr>
                            <m:t> </m:t>
                          </m:r>
                          <m:sSub>
                            <m:sSubPr>
                              <m:ctrlPr>
                                <a:rPr lang="nl-NL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Arial Unicode MS"/>
                                  <a:cs typeface="Times New Roman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nl-NL" sz="1000">
                      <a:effectLst/>
                      <a:latin typeface="Arial"/>
                      <a:ea typeface="Arial Unicode MS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0" name="Text Box 4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42" y="1549730"/>
                    <a:ext cx="257809" cy="17970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14815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13450" y="5301208"/>
                <a:ext cx="1265859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GB" i="1">
                                <a:latin typeface="Cambria Math"/>
                              </a:rPr>
                              <m:t>𝑅</m:t>
                            </m:r>
                            <m:r>
                              <a:rPr lang="en-GB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GB" i="1">
                                <a:latin typeface="Cambria Math"/>
                              </a:rPr>
                              <m:t>𝑇</m:t>
                            </m:r>
                            <m:r>
                              <a:rPr lang="en-GB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50" y="5301208"/>
                <a:ext cx="1265859" cy="61920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436096" y="4237740"/>
            <a:ext cx="3419872" cy="2338572"/>
            <a:chOff x="5436096" y="4519429"/>
            <a:chExt cx="3419872" cy="2338572"/>
          </a:xfrm>
        </p:grpSpPr>
        <p:pic>
          <p:nvPicPr>
            <p:cNvPr id="49" name="Picture 48"/>
            <p:cNvPicPr/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30" t="47144"/>
            <a:stretch/>
          </p:blipFill>
          <p:spPr bwMode="auto">
            <a:xfrm>
              <a:off x="5436096" y="4519429"/>
              <a:ext cx="3419872" cy="23385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 flipH="1">
              <a:off x="6868941" y="5463463"/>
              <a:ext cx="540000" cy="250679"/>
            </a:xfrm>
            <a:prstGeom prst="line">
              <a:avLst/>
            </a:prstGeom>
            <a:ln w="19050">
              <a:solidFill>
                <a:srgbClr val="361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9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350" y="1342800"/>
            <a:ext cx="7489428" cy="720000"/>
          </a:xfrm>
        </p:spPr>
        <p:txBody>
          <a:bodyPr/>
          <a:lstStyle/>
          <a:p>
            <a:r>
              <a:rPr lang="en-GB" dirty="0">
                <a:sym typeface="Wingdings"/>
              </a:rPr>
              <a:t>Rapid Acoustic Signature Prediction (RASP) </a:t>
            </a:r>
            <a:r>
              <a:rPr lang="en-GB" dirty="0" smtClean="0">
                <a:sym typeface="Wingdings"/>
              </a:rPr>
              <a:t>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3757" y="2064119"/>
            <a:ext cx="7489130" cy="41821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ym typeface="Wingdings"/>
              </a:rPr>
              <a:t> </a:t>
            </a:r>
          </a:p>
          <a:p>
            <a:pPr marL="0" indent="0">
              <a:buNone/>
            </a:pPr>
            <a:endParaRPr lang="en-GB" dirty="0" smtClean="0"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/>
              <p:cNvSpPr txBox="1">
                <a:spLocks/>
              </p:cNvSpPr>
              <p:nvPr/>
            </p:nvSpPr>
            <p:spPr>
              <a:xfrm>
                <a:off x="1403648" y="2204864"/>
                <a:ext cx="7489130" cy="418215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85738" indent="-185738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357188" indent="-171450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542925" indent="-187325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715963" indent="-173038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901700" indent="-187325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>
                    <a:sym typeface="Wingdings"/>
                  </a:rPr>
                  <a:t>No ray-tracing</a:t>
                </a:r>
              </a:p>
              <a:p>
                <a:pPr lvl="2"/>
                <a:r>
                  <a:rPr lang="en-GB" dirty="0" smtClean="0">
                    <a:sym typeface="Wingdings"/>
                  </a:rPr>
                  <a:t>Response = superposition of response of </a:t>
                </a:r>
                <a:r>
                  <a:rPr lang="en-GB" i="1" u="sng" dirty="0" smtClean="0">
                    <a:sym typeface="Wingdings"/>
                  </a:rPr>
                  <a:t>visible</a:t>
                </a:r>
                <a:r>
                  <a:rPr lang="en-GB" dirty="0" smtClean="0">
                    <a:sym typeface="Wingdings"/>
                  </a:rPr>
                  <a:t> elements</a:t>
                </a:r>
              </a:p>
              <a:p>
                <a:pPr lvl="2"/>
                <a:r>
                  <a:rPr lang="en-GB" dirty="0" smtClean="0">
                    <a:sym typeface="Wingdings"/>
                  </a:rPr>
                  <a:t>Visibility approximation: </a:t>
                </a:r>
                <a:endParaRPr lang="en-GB" dirty="0">
                  <a:sym typeface="Wingdings"/>
                </a:endParaRPr>
              </a:p>
              <a:p>
                <a:pPr lvl="4"/>
                <a:r>
                  <a:rPr lang="en-GB" dirty="0" smtClean="0">
                    <a:sym typeface="Wingdings"/>
                  </a:rPr>
                  <a:t>Triangle with </a:t>
                </a:r>
                <a:r>
                  <a:rPr lang="en-GB" dirty="0" err="1" smtClean="0">
                    <a:sym typeface="Wingdings"/>
                  </a:rPr>
                  <a:t>center</a:t>
                </a:r>
                <a:r>
                  <a:rPr lang="en-GB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sym typeface="Wingdings"/>
                      </a:rPr>
                      <m:t>𝑂</m:t>
                    </m:r>
                  </m:oMath>
                </a14:m>
                <a:r>
                  <a:rPr lang="en-GB" dirty="0" smtClean="0">
                    <a:sym typeface="Wingdings"/>
                  </a:rPr>
                  <a:t> and outward normal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/>
                            <a:sym typeface="Wingdings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  <a:sym typeface="Wingdings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GB" dirty="0" smtClean="0">
                    <a:sym typeface="Wingdings"/>
                  </a:rPr>
                  <a:t> is visible from </a:t>
                </a:r>
                <a:br>
                  <a:rPr lang="en-GB" dirty="0" smtClean="0">
                    <a:sym typeface="Wingdings"/>
                  </a:rPr>
                </a:br>
                <a:r>
                  <a:rPr lang="en-GB" dirty="0" smtClean="0">
                    <a:sym typeface="Wingdings"/>
                  </a:rPr>
                  <a:t>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sym typeface="Wingdings"/>
                      </a:rPr>
                      <m:t>𝑃</m:t>
                    </m:r>
                  </m:oMath>
                </a14:m>
                <a:r>
                  <a:rPr lang="en-GB" dirty="0" smtClean="0">
                    <a:sym typeface="Wingdings"/>
                  </a:rPr>
                  <a:t> if</a:t>
                </a:r>
                <a:r>
                  <a:rPr lang="en-GB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/>
                            <a:sym typeface="Wingdings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  <a:sym typeface="Wingdings"/>
                          </a:rPr>
                          <m:t>𝑁</m:t>
                        </m:r>
                      </m:e>
                    </m:acc>
                    <m:r>
                      <a:rPr lang="en-GB" i="1" smtClean="0">
                        <a:latin typeface="Cambria Math"/>
                        <a:ea typeface="Cambria Math"/>
                        <a:sym typeface="Wingdings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/>
                            <a:sym typeface="Wingdings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  <a:sym typeface="Wingdings"/>
                          </a:rPr>
                          <m:t>𝑃𝑂</m:t>
                        </m:r>
                      </m:e>
                    </m:acc>
                    <m:r>
                      <a:rPr lang="en-GB" b="0" i="1" smtClean="0">
                        <a:latin typeface="Cambria Math"/>
                        <a:sym typeface="Wingdings"/>
                      </a:rPr>
                      <m:t>&lt;0</m:t>
                    </m:r>
                  </m:oMath>
                </a14:m>
                <a:endParaRPr lang="en-GB" dirty="0" smtClean="0">
                  <a:sym typeface="Wingdings"/>
                </a:endParaRPr>
              </a:p>
              <a:p>
                <a:pPr lvl="4"/>
                <a:r>
                  <a:rPr lang="en-GB" dirty="0" smtClean="0">
                    <a:sym typeface="Wingdings"/>
                  </a:rPr>
                  <a:t>Visibility of an element is assumed independent of the parameters of the other elements </a:t>
                </a:r>
                <a:r>
                  <a:rPr lang="en-GB" dirty="0" smtClean="0">
                    <a:sym typeface="Wingdings" panose="05000000000000000000" pitchFamily="2" charset="2"/>
                  </a:rPr>
                  <a:t> very fast</a:t>
                </a:r>
              </a:p>
              <a:p>
                <a:pPr lvl="4"/>
                <a:r>
                  <a:rPr lang="en-GB" dirty="0" smtClean="0">
                    <a:sym typeface="Wingdings" panose="05000000000000000000" pitchFamily="2" charset="2"/>
                  </a:rPr>
                  <a:t>Valid only for convex structures</a:t>
                </a:r>
                <a:br>
                  <a:rPr lang="en-GB" dirty="0" smtClean="0">
                    <a:sym typeface="Wingdings" panose="05000000000000000000" pitchFamily="2" charset="2"/>
                  </a:rPr>
                </a:b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Internal parts: declared as occluded by another part</a:t>
                </a:r>
              </a:p>
              <a:p>
                <a:pPr lvl="4"/>
                <a:r>
                  <a:rPr lang="en-GB" dirty="0" smtClean="0">
                    <a:sym typeface="Wingdings" panose="05000000000000000000" pitchFamily="2" charset="2"/>
                  </a:rPr>
                  <a:t>Response scaled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of the occluding part</a:t>
                </a:r>
              </a:p>
            </p:txBody>
          </p:sp>
        </mc:Choice>
        <mc:Fallback xmlns="">
          <p:sp>
            <p:nvSpPr>
              <p:cNvPr id="1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204864"/>
                <a:ext cx="7489130" cy="4182150"/>
              </a:xfrm>
              <a:prstGeom prst="rect">
                <a:avLst/>
              </a:prstGeom>
              <a:blipFill rotWithShape="1">
                <a:blip r:embed="rId3"/>
                <a:stretch>
                  <a:fillRect t="-7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-36512" y="4844360"/>
            <a:ext cx="5241632" cy="1881500"/>
            <a:chOff x="1455655" y="4509120"/>
            <a:chExt cx="5241632" cy="1881500"/>
          </a:xfrm>
        </p:grpSpPr>
        <p:sp>
          <p:nvSpPr>
            <p:cNvPr id="3" name="Isosceles Triangle 2"/>
            <p:cNvSpPr/>
            <p:nvPr/>
          </p:nvSpPr>
          <p:spPr>
            <a:xfrm rot="21064955">
              <a:off x="1455655" y="4509120"/>
              <a:ext cx="1296144" cy="187789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23728" y="5157192"/>
              <a:ext cx="864096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35696" y="5435932"/>
                  <a:ext cx="409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sym typeface="Wingdings"/>
                          </a:rPr>
                          <m:t>𝑂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6" y="5435932"/>
                  <a:ext cx="40991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421065" y="5013176"/>
                  <a:ext cx="422743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065" y="5013176"/>
                  <a:ext cx="422743" cy="4029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flipH="1" flipV="1">
              <a:off x="2123728" y="5877272"/>
              <a:ext cx="4392488" cy="509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4211960" y="5801781"/>
                  <a:ext cx="552587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𝑃𝑂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5801781"/>
                  <a:ext cx="552587" cy="40479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6300192" y="6021288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sym typeface="Wingdings"/>
                          </a:rPr>
                          <m:t>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192" y="6021288"/>
                  <a:ext cx="39709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9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fillingerl\AppData\Local\My Local Documents\Projects\TES\rasp\examples\RASP_Fig12_example_cubeCorne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6688" r="12388" b="6349"/>
          <a:stretch/>
        </p:blipFill>
        <p:spPr bwMode="auto">
          <a:xfrm>
            <a:off x="0" y="4221088"/>
            <a:ext cx="2346200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53" y="3845512"/>
            <a:ext cx="36290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350" y="1342800"/>
            <a:ext cx="7489428" cy="720000"/>
          </a:xfrm>
        </p:spPr>
        <p:txBody>
          <a:bodyPr/>
          <a:lstStyle/>
          <a:p>
            <a:r>
              <a:rPr lang="en-GB" dirty="0">
                <a:sym typeface="Wingdings"/>
              </a:rPr>
              <a:t>Rapid Acoustic Signature Prediction (RASP) </a:t>
            </a:r>
            <a:r>
              <a:rPr lang="en-GB" dirty="0" smtClean="0">
                <a:sym typeface="Wingdings"/>
              </a:rPr>
              <a:t>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3757" y="2064119"/>
            <a:ext cx="7489130" cy="41821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ym typeface="Wingdings"/>
              </a:rPr>
              <a:t> </a:t>
            </a:r>
          </a:p>
          <a:p>
            <a:pPr marL="0" indent="0">
              <a:buNone/>
            </a:pPr>
            <a:endParaRPr lang="en-GB" dirty="0" smtClean="0">
              <a:sym typeface="Wingdings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403648" y="2204864"/>
            <a:ext cx="7489130" cy="418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ym typeface="Wingdings"/>
              </a:rPr>
              <a:t>With ray-tracing</a:t>
            </a:r>
          </a:p>
          <a:p>
            <a:pPr lvl="2"/>
            <a:r>
              <a:rPr lang="en-GB" dirty="0" smtClean="0">
                <a:sym typeface="Wingdings"/>
              </a:rPr>
              <a:t>Response = superposition of response of rays starting and ending on </a:t>
            </a:r>
            <a:r>
              <a:rPr lang="en-GB" i="1" u="sng" dirty="0" smtClean="0">
                <a:sym typeface="Wingdings"/>
              </a:rPr>
              <a:t>visible</a:t>
            </a:r>
            <a:r>
              <a:rPr lang="en-GB" dirty="0" smtClean="0">
                <a:sym typeface="Wingdings"/>
              </a:rPr>
              <a:t> elements</a:t>
            </a:r>
          </a:p>
          <a:p>
            <a:pPr lvl="2"/>
            <a:r>
              <a:rPr lang="en-GB" dirty="0" smtClean="0">
                <a:sym typeface="Wingdings"/>
              </a:rPr>
              <a:t>Visibility approximation: </a:t>
            </a:r>
            <a:endParaRPr lang="en-GB" dirty="0">
              <a:sym typeface="Wingdings"/>
            </a:endParaRPr>
          </a:p>
          <a:p>
            <a:pPr lvl="4"/>
            <a:r>
              <a:rPr lang="en-GB" dirty="0" smtClean="0">
                <a:sym typeface="Wingdings"/>
              </a:rPr>
              <a:t>A triangle is assumed fully visible or fully occluded, 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depending on whether its </a:t>
            </a:r>
            <a:r>
              <a:rPr lang="en-GB" dirty="0" err="1" smtClean="0">
                <a:sym typeface="Wingdings"/>
              </a:rPr>
              <a:t>center</a:t>
            </a:r>
            <a:r>
              <a:rPr lang="en-GB" dirty="0" smtClean="0">
                <a:sym typeface="Wingdings"/>
              </a:rPr>
              <a:t> is visible or occluded</a:t>
            </a:r>
          </a:p>
          <a:p>
            <a:pPr lvl="4"/>
            <a:r>
              <a:rPr lang="en-GB" dirty="0" smtClean="0">
                <a:sym typeface="Wingdings"/>
              </a:rPr>
              <a:t>Visibility of an element is function of the parameters 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of every other elements</a:t>
            </a:r>
            <a:endParaRPr lang="en-GB" dirty="0" smtClean="0">
              <a:sym typeface="Wingdings" panose="05000000000000000000" pitchFamily="2" charset="2"/>
            </a:endParaRPr>
          </a:p>
          <a:p>
            <a:pPr lvl="4"/>
            <a:r>
              <a:rPr lang="en-GB" dirty="0" smtClean="0">
                <a:sym typeface="Wingdings" panose="05000000000000000000" pitchFamily="2" charset="2"/>
              </a:rPr>
              <a:t>Valid also for concave structures</a:t>
            </a:r>
            <a:endParaRPr lang="en-GB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2214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of a rigid cylinder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350" y="2199600"/>
            <a:ext cx="7489130" cy="41821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ym typeface="Wingdings"/>
              </a:rPr>
              <a:t> 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endParaRPr lang="en-GB" dirty="0" smtClean="0"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/>
              <p:cNvSpPr txBox="1">
                <a:spLocks/>
              </p:cNvSpPr>
              <p:nvPr/>
            </p:nvSpPr>
            <p:spPr>
              <a:xfrm>
                <a:off x="1403648" y="2204864"/>
                <a:ext cx="7489130" cy="418215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85738" indent="-185738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357188" indent="-171450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542925" indent="-187325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715963" indent="-173038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901700" indent="-187325" algn="l" defTabSz="914400" rtl="0" eaLnBrk="1" latinLnBrk="0" hangingPunct="1">
                  <a:lnSpc>
                    <a:spcPts val="2810"/>
                  </a:lnSpc>
                  <a:spcBef>
                    <a:spcPts val="0"/>
                  </a:spcBef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>
                    <a:sym typeface="Wingdings"/>
                  </a:rPr>
                  <a:t>Monostatic target strength formula from Kerr:</a:t>
                </a:r>
                <a:br>
                  <a:rPr lang="en-GB" dirty="0" smtClean="0">
                    <a:sym typeface="Wingdings"/>
                  </a:rPr>
                </a:br>
                <a:r>
                  <a:rPr lang="en-GB" dirty="0" smtClean="0">
                    <a:sym typeface="Wingdings"/>
                  </a:rPr>
                  <a:t/>
                </a:r>
                <a:br>
                  <a:rPr lang="en-GB" dirty="0" smtClean="0">
                    <a:sym typeface="Wingdings"/>
                  </a:rPr>
                </a:br>
                <a:r>
                  <a:rPr lang="en-GB" dirty="0" smtClean="0">
                    <a:sym typeface="Wingdings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𝑇𝑆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𝑐𝑦𝑙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=10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  <m:r>
                              <a:rPr lang="en-GB" i="1">
                                <a:latin typeface="Cambria Math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𝑟𝑒𝑓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/>
                                      </a:rPr>
                                      <m:t>𝑠𝑖𝑛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𝑘𝐿𝑠𝑖𝑛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i="1">
                                        <a:latin typeface="Cambria Math"/>
                                      </a:rPr>
                                      <m:t>𝑘𝐿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/>
                          </a:rPr>
                          <m:t>𝑐𝑜𝑠</m:t>
                        </m:r>
                        <m:r>
                          <a:rPr lang="en-GB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GB" dirty="0" smtClean="0">
                  <a:sym typeface="Wingdings"/>
                </a:endParaRPr>
              </a:p>
              <a:p>
                <a:endParaRPr lang="en-GB" dirty="0" smtClean="0">
                  <a:sym typeface="Wingdings"/>
                </a:endParaRPr>
              </a:p>
              <a:p>
                <a:pPr lvl="2"/>
                <a:r>
                  <a:rPr lang="en-GB" dirty="0">
                    <a:sym typeface="Wingdings"/>
                  </a:rPr>
                  <a:t>Analytic formula assumes </a:t>
                </a:r>
                <a:r>
                  <a:rPr lang="en-GB" dirty="0">
                    <a:latin typeface="Symbol" panose="05050102010706020507" pitchFamily="18" charset="2"/>
                    <a:sym typeface="Wingdings"/>
                  </a:rPr>
                  <a:t>l&lt;&lt;</a:t>
                </a:r>
                <a:r>
                  <a:rPr lang="en-GB" dirty="0">
                    <a:sym typeface="Wingdings"/>
                  </a:rPr>
                  <a:t>R and </a:t>
                </a:r>
                <a:r>
                  <a:rPr lang="en-GB" dirty="0">
                    <a:latin typeface="Symbol" panose="05050102010706020507" pitchFamily="18" charset="2"/>
                    <a:sym typeface="Wingdings"/>
                  </a:rPr>
                  <a:t>l &lt;&lt; </a:t>
                </a:r>
                <a:r>
                  <a:rPr lang="en-GB" dirty="0">
                    <a:sym typeface="Wingdings"/>
                  </a:rPr>
                  <a:t>L and near </a:t>
                </a:r>
                <a:r>
                  <a:rPr lang="en-GB" dirty="0" smtClean="0">
                    <a:sym typeface="Wingdings"/>
                  </a:rPr>
                  <a:t>broadside</a:t>
                </a:r>
              </a:p>
              <a:p>
                <a:pPr lvl="2"/>
                <a:endParaRPr lang="en-GB" dirty="0">
                  <a:sym typeface="Wingdings"/>
                </a:endParaRPr>
              </a:p>
              <a:p>
                <a:r>
                  <a:rPr lang="en-GB" dirty="0" smtClean="0">
                    <a:sym typeface="Wingdings"/>
                  </a:rPr>
                  <a:t>Good </a:t>
                </a:r>
                <a:r>
                  <a:rPr lang="en-GB" dirty="0">
                    <a:sym typeface="Wingdings"/>
                  </a:rPr>
                  <a:t>agreement between RASP and analytic </a:t>
                </a:r>
                <a:r>
                  <a:rPr lang="en-GB" dirty="0" smtClean="0">
                    <a:sym typeface="Wingdings"/>
                  </a:rPr>
                  <a:t>formula</a:t>
                </a:r>
                <a:endParaRPr lang="en-GB" dirty="0">
                  <a:sym typeface="Wingdings"/>
                </a:endParaRPr>
              </a:p>
              <a:p>
                <a:pPr lvl="2"/>
                <a:r>
                  <a:rPr lang="en-GB" dirty="0" smtClean="0">
                    <a:sym typeface="Wingdings"/>
                  </a:rPr>
                  <a:t>Length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  <a:sym typeface="Wingdings"/>
                      </a:rPr>
                      <m:t>𝐿</m:t>
                    </m:r>
                    <m:r>
                      <a:rPr lang="en-GB" i="1" dirty="0" smtClean="0">
                        <a:latin typeface="Cambria Math"/>
                        <a:sym typeface="Wingdings"/>
                      </a:rPr>
                      <m:t> =40 </m:t>
                    </m:r>
                  </m:oMath>
                </a14:m>
                <a:r>
                  <a:rPr lang="en-GB" dirty="0" smtClean="0">
                    <a:sym typeface="Wingdings"/>
                  </a:rPr>
                  <a:t>m, radius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sym typeface="Wingdings"/>
                      </a:rPr>
                      <m:t>𝑎</m:t>
                    </m:r>
                    <m:r>
                      <a:rPr lang="en-GB" b="0" i="1" smtClean="0">
                        <a:latin typeface="Cambria Math"/>
                        <a:sym typeface="Wingdings"/>
                      </a:rPr>
                      <m:t>=4</m:t>
                    </m:r>
                  </m:oMath>
                </a14:m>
                <a:r>
                  <a:rPr lang="en-GB" dirty="0" smtClean="0">
                    <a:sym typeface="Wingdings"/>
                  </a:rPr>
                  <a:t> m</a:t>
                </a:r>
              </a:p>
            </p:txBody>
          </p:sp>
        </mc:Choice>
        <mc:Fallback xmlns="">
          <p:sp>
            <p:nvSpPr>
              <p:cNvPr id="10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204864"/>
                <a:ext cx="7489130" cy="4182150"/>
              </a:xfrm>
              <a:prstGeom prst="rect">
                <a:avLst/>
              </a:prstGeom>
              <a:blipFill rotWithShape="1">
                <a:blip r:embed="rId3"/>
                <a:stretch>
                  <a:fillRect t="-7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-27635" y="5038826"/>
            <a:ext cx="9238057" cy="1823013"/>
            <a:chOff x="-4664097" y="4341862"/>
            <a:chExt cx="9556990" cy="1885950"/>
          </a:xfrm>
        </p:grpSpPr>
        <p:pic>
          <p:nvPicPr>
            <p:cNvPr id="6146" name="Picture 12" descr="Cyl_Fig3_TS_curve_bi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45" t="3625" r="51685" b="66505"/>
            <a:stretch>
              <a:fillRect/>
            </a:stretch>
          </p:blipFill>
          <p:spPr bwMode="auto">
            <a:xfrm>
              <a:off x="-4664097" y="4341862"/>
              <a:ext cx="4867275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5" name="Picture 20" descr="Cyl_Fig3_TS_curve_bi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45" t="64790" r="51685" b="6879"/>
            <a:stretch>
              <a:fillRect/>
            </a:stretch>
          </p:blipFill>
          <p:spPr bwMode="auto">
            <a:xfrm>
              <a:off x="25618" y="4437112"/>
              <a:ext cx="4867275" cy="179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56140" y="4705722"/>
              <a:ext cx="753110" cy="3187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\\tco.tno.nl\Data\Users\fillingerl\ConfiCorridor\FromRestricted\Cyl_Fig1_Mesh.png"/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8" t="17002" r="3790" b="15151"/>
            <a:stretch/>
          </p:blipFill>
          <p:spPr bwMode="auto">
            <a:xfrm>
              <a:off x="2917154" y="4647534"/>
              <a:ext cx="1681480" cy="94488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72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of a rigid cylinder – Frequency</a:t>
            </a:r>
            <a:endParaRPr lang="en-GB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79512" y="2204864"/>
            <a:ext cx="4804526" cy="418215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ym typeface="Wingdings"/>
              </a:rPr>
              <a:t>Response at broadside and at 25° from it.</a:t>
            </a:r>
          </a:p>
          <a:p>
            <a:endParaRPr lang="en-GB" dirty="0" smtClean="0">
              <a:sym typeface="Wingdings"/>
            </a:endParaRPr>
          </a:p>
          <a:p>
            <a:r>
              <a:rPr lang="en-GB" dirty="0" smtClean="0">
                <a:sym typeface="Wingdings"/>
              </a:rPr>
              <a:t>LF (</a:t>
            </a:r>
            <a:r>
              <a:rPr lang="en-GB" dirty="0" err="1" smtClean="0">
                <a:sym typeface="Wingdings"/>
              </a:rPr>
              <a:t>k.a</a:t>
            </a:r>
            <a:r>
              <a:rPr lang="en-GB" dirty="0" smtClean="0">
                <a:sym typeface="Wingdings"/>
              </a:rPr>
              <a:t>&lt;1). Analytic: 10dB/</a:t>
            </a:r>
            <a:r>
              <a:rPr lang="en-GB" dirty="0" err="1" smtClean="0">
                <a:sym typeface="Wingdings"/>
              </a:rPr>
              <a:t>dec</a:t>
            </a:r>
            <a:r>
              <a:rPr lang="en-GB" dirty="0" smtClean="0">
                <a:sym typeface="Wingdings"/>
              </a:rPr>
              <a:t>, RASP: 20dB/</a:t>
            </a:r>
            <a:r>
              <a:rPr lang="en-GB" dirty="0" err="1" smtClean="0">
                <a:sym typeface="Wingdings"/>
              </a:rPr>
              <a:t>dec</a:t>
            </a:r>
            <a:r>
              <a:rPr lang="en-GB" dirty="0" smtClean="0">
                <a:sym typeface="Wingdings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>
                <a:sym typeface="Wingdings"/>
              </a:rPr>
              <a:t> Both wrong (good is 40dB/</a:t>
            </a:r>
            <a:r>
              <a:rPr lang="en-GB" dirty="0" err="1" smtClean="0">
                <a:sym typeface="Wingdings"/>
              </a:rPr>
              <a:t>dec</a:t>
            </a:r>
            <a:r>
              <a:rPr lang="en-GB" dirty="0" smtClean="0">
                <a:sym typeface="Wingdings"/>
              </a:rPr>
              <a:t>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MF: RASP and analytic both good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HF: (</a:t>
            </a:r>
            <a:r>
              <a:rPr lang="en-GB" dirty="0" err="1" smtClean="0">
                <a:sym typeface="Wingdings" panose="05000000000000000000" pitchFamily="2" charset="2"/>
              </a:rPr>
              <a:t>k.a</a:t>
            </a:r>
            <a:r>
              <a:rPr lang="en-GB" dirty="0" smtClean="0">
                <a:sym typeface="Wingdings" panose="05000000000000000000" pitchFamily="2" charset="2"/>
              </a:rPr>
              <a:t>&gt;</a:t>
            </a:r>
            <a:r>
              <a:rPr lang="en-GB" dirty="0" err="1" smtClean="0">
                <a:latin typeface="Symbol" panose="05050102010706020507" pitchFamily="18" charset="2"/>
                <a:sym typeface="Wingdings" panose="05000000000000000000" pitchFamily="2" charset="2"/>
              </a:rPr>
              <a:t>p</a:t>
            </a:r>
            <a:r>
              <a:rPr lang="en-GB" dirty="0" err="1" smtClean="0">
                <a:sym typeface="Wingdings" panose="05000000000000000000" pitchFamily="2" charset="2"/>
              </a:rPr>
              <a:t>R</a:t>
            </a:r>
            <a:r>
              <a:rPr lang="en-GB" dirty="0" smtClean="0">
                <a:sym typeface="Wingdings" panose="05000000000000000000" pitchFamily="2" charset="2"/>
              </a:rPr>
              <a:t>/</a:t>
            </a:r>
            <a:r>
              <a:rPr lang="en-GB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GB" dirty="0" smtClean="0">
                <a:sym typeface="Wingdings" panose="05000000000000000000" pitchFamily="2" charset="2"/>
              </a:rPr>
              <a:t>, </a:t>
            </a:r>
            <a:r>
              <a:rPr lang="en-GB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GB" dirty="0" smtClean="0">
                <a:sym typeface="Wingdings" panose="05000000000000000000" pitchFamily="2" charset="2"/>
              </a:rPr>
              <a:t>=element size)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Analytic ok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RASP ok but mesh fails!</a:t>
            </a:r>
          </a:p>
          <a:p>
            <a:pPr lvl="3"/>
            <a:r>
              <a:rPr lang="en-GB" dirty="0" smtClean="0">
                <a:sym typeface="Wingdings" panose="05000000000000000000" pitchFamily="2" charset="2"/>
              </a:rPr>
              <a:t>Fixed by mesh refinement (at the expense of memory and computation time)</a:t>
            </a:r>
            <a:endParaRPr lang="en-GB" dirty="0" smtClean="0">
              <a:sym typeface="Wingdings"/>
            </a:endParaRPr>
          </a:p>
        </p:txBody>
      </p:sp>
      <p:pic>
        <p:nvPicPr>
          <p:cNvPr id="5123" name="Picture 3" descr="C:\Users\fillingerl\AppData\Local\My Local Documents\Projects\TES\rasp\examples\RASP_Fig06_example_cylinder3k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t="3148" r="8136" b="3611"/>
          <a:stretch/>
        </p:blipFill>
        <p:spPr bwMode="auto">
          <a:xfrm>
            <a:off x="4984038" y="3071491"/>
            <a:ext cx="4170505" cy="376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32440" y="5363924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25°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948264" y="3645024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ym typeface="Wingdings"/>
              </a:rPr>
              <a:t>0°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160681" y="3841884"/>
            <a:ext cx="1019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sym typeface="Wingdings"/>
              </a:rPr>
              <a:t>HF: mesh</a:t>
            </a:r>
            <a:br>
              <a:rPr lang="en-GB" sz="1400" dirty="0" smtClean="0">
                <a:sym typeface="Wingdings"/>
              </a:rPr>
            </a:br>
            <a:r>
              <a:rPr lang="en-GB" sz="1400" dirty="0" smtClean="0">
                <a:sym typeface="Wingdings"/>
              </a:rPr>
              <a:t>too coarse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352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of a rigid sphere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350" y="2199600"/>
            <a:ext cx="7489130" cy="41821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ym typeface="Wingdings"/>
              </a:rPr>
              <a:t> 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endParaRPr lang="en-GB" dirty="0" smtClean="0">
              <a:sym typeface="Wingdings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403648" y="1983154"/>
            <a:ext cx="7489130" cy="418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5738" indent="-1857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3038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1700" indent="-187325" algn="l" defTabSz="914400" rtl="0" eaLnBrk="1" latinLnBrk="0" hangingPunct="1">
              <a:lnSpc>
                <a:spcPts val="2810"/>
              </a:lnSpc>
              <a:spcBef>
                <a:spcPts val="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ym typeface="Wingdings"/>
              </a:rPr>
              <a:t>Exact analytic (truncation of infinite sum makes results wrong in HF)</a:t>
            </a:r>
            <a:br>
              <a:rPr lang="en-GB" dirty="0" smtClean="0">
                <a:sym typeface="Wingdings"/>
              </a:rPr>
            </a:br>
            <a:r>
              <a:rPr lang="en-GB" dirty="0" smtClean="0">
                <a:sym typeface="Wingdings"/>
              </a:rPr>
              <a:t>Asymptotic:</a:t>
            </a:r>
          </a:p>
          <a:p>
            <a:pPr marL="355600" lvl="2" indent="0">
              <a:buNone/>
            </a:pPr>
            <a:endParaRPr lang="en-GB" dirty="0" smtClean="0">
              <a:sym typeface="Wingdings"/>
            </a:endParaRP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LF: over-estimation</a:t>
            </a:r>
          </a:p>
          <a:p>
            <a:endParaRPr lang="en-GB" dirty="0" smtClean="0"/>
          </a:p>
          <a:p>
            <a:r>
              <a:rPr lang="en-GB" dirty="0" smtClean="0"/>
              <a:t>MF: up to 6 dB difference</a:t>
            </a:r>
          </a:p>
          <a:p>
            <a:endParaRPr lang="en-GB" dirty="0" smtClean="0"/>
          </a:p>
          <a:p>
            <a:r>
              <a:rPr lang="en-GB" dirty="0" smtClean="0"/>
              <a:t>HF: correct result, with </a:t>
            </a:r>
            <a:br>
              <a:rPr lang="en-GB" dirty="0" smtClean="0"/>
            </a:br>
            <a:r>
              <a:rPr lang="en-GB" dirty="0" smtClean="0"/>
              <a:t>       fine enough mesh</a:t>
            </a:r>
            <a:br>
              <a:rPr lang="en-GB" dirty="0" smtClean="0"/>
            </a:br>
            <a:r>
              <a:rPr lang="en-GB" dirty="0" smtClean="0"/>
              <a:t>		</a:t>
            </a:r>
            <a:endParaRPr lang="en-GB" dirty="0" smtClean="0">
              <a:sym typeface="Wingdings"/>
            </a:endParaRPr>
          </a:p>
          <a:p>
            <a:endParaRPr lang="en-GB" dirty="0">
              <a:sym typeface="Wingding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67011" y="3429000"/>
            <a:ext cx="4769485" cy="3429000"/>
            <a:chOff x="2123728" y="2852936"/>
            <a:chExt cx="4769485" cy="3429000"/>
          </a:xfrm>
        </p:grpSpPr>
        <p:pic>
          <p:nvPicPr>
            <p:cNvPr id="11" name="Picture 10" descr="C:\Users\fillingerl\AppData\Local\My Local Documents\TES\tsmodel\bettsi\matlab2012\Sphere_Fig3_Curve_normalized.png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" t="2080" r="6797" b="1654"/>
            <a:stretch/>
          </p:blipFill>
          <p:spPr bwMode="auto">
            <a:xfrm>
              <a:off x="2123728" y="2852936"/>
              <a:ext cx="4769485" cy="3429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869160"/>
              <a:ext cx="1941195" cy="1016000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87824" y="2204864"/>
                <a:ext cx="3944926" cy="102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GB" i="1">
                                <a:latin typeface="Cambria Math"/>
                              </a:rPr>
                              <m:t>𝑇𝑆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𝑘𝑎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≪1</m:t>
                                </m:r>
                              </m:e>
                            </m:d>
                          </m:e>
                          <m:e>
                            <m:r>
                              <a:rPr lang="en-GB" i="1">
                                <a:latin typeface="Cambria Math"/>
                              </a:rPr>
                              <m:t>≈</m:t>
                            </m:r>
                          </m:e>
                          <m:e>
                            <m:r>
                              <a:rPr lang="en-GB" i="1">
                                <a:latin typeface="Cambria Math"/>
                              </a:rPr>
                              <m:t>10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</a:rPr>
                                  <m:t>l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/>
                                      </a:rPr>
                                      <m:t>og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25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36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GB" i="1">
                                <a:latin typeface="Cambria Math"/>
                              </a:rPr>
                              <m:t>𝑇𝑆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𝑘𝑎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≫1</m:t>
                                </m:r>
                              </m:e>
                            </m:d>
                          </m:e>
                          <m:e>
                            <m:r>
                              <a:rPr lang="en-GB" i="1">
                                <a:latin typeface="Cambria Math"/>
                              </a:rPr>
                              <m:t>≈</m:t>
                            </m:r>
                          </m:e>
                          <m:e>
                            <m:r>
                              <a:rPr lang="en-GB" i="1">
                                <a:latin typeface="Cambria Math"/>
                              </a:rPr>
                              <m:t>10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</a:rPr>
                                  <m:t>l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/>
                                      </a:rPr>
                                      <m:t>og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i="1">
                                        <a:latin typeface="Cambria Math"/>
                                      </a:rPr>
                                      <m:t>/4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204864"/>
                <a:ext cx="3944926" cy="10297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9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 TNO tekstdia -">
  <a:themeElements>
    <a:clrScheme name="TNO">
      <a:dk1>
        <a:sysClr val="windowText" lastClr="000000"/>
      </a:dk1>
      <a:lt1>
        <a:sysClr val="window" lastClr="FFFFFF"/>
      </a:lt1>
      <a:dk2>
        <a:srgbClr val="649EC9"/>
      </a:dk2>
      <a:lt2>
        <a:srgbClr val="9C9C9E"/>
      </a:lt2>
      <a:accent1>
        <a:srgbClr val="ED8000"/>
      </a:accent1>
      <a:accent2>
        <a:srgbClr val="CB1325"/>
      </a:accent2>
      <a:accent3>
        <a:srgbClr val="FFCB00"/>
      </a:accent3>
      <a:accent4>
        <a:srgbClr val="649EC9"/>
      </a:accent4>
      <a:accent5>
        <a:srgbClr val="D6277A"/>
      </a:accent5>
      <a:accent6>
        <a:srgbClr val="93A800"/>
      </a:accent6>
      <a:hlink>
        <a:srgbClr val="9C9C9E"/>
      </a:hlink>
      <a:folHlink>
        <a:srgbClr val="5D5C60"/>
      </a:folHlink>
    </a:clrScheme>
    <a:fontScheme name="T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tno-sjabloon</Template>
  <TotalTime>4292</TotalTime>
  <Words>616</Words>
  <Application>Microsoft Office PowerPoint</Application>
  <PresentationFormat>On-screen Show (4:3)</PresentationFormat>
  <Paragraphs>137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Basis TNO tekstdia -</vt:lpstr>
      <vt:lpstr>An efficient numerical target strength prediction model: validation against analytic solutions</vt:lpstr>
      <vt:lpstr>Outline</vt:lpstr>
      <vt:lpstr>Rapid Acoustic Signature Prediction (RASP) model</vt:lpstr>
      <vt:lpstr>Rapid Acoustic Signature Prediction (RASP) model</vt:lpstr>
      <vt:lpstr>Rapid Acoustic Signature Prediction (RASP) model</vt:lpstr>
      <vt:lpstr>Rapid Acoustic Signature Prediction (RASP) model</vt:lpstr>
      <vt:lpstr>Response of a rigid cylinder</vt:lpstr>
      <vt:lpstr>Response of a rigid cylinder – Frequency</vt:lpstr>
      <vt:lpstr>Response of a rigid sphere</vt:lpstr>
      <vt:lpstr>PowerPoint Presentation</vt:lpstr>
      <vt:lpstr>PowerPoint Presentation</vt:lpstr>
      <vt:lpstr>BeTSSi II workshop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with model</dc:title>
  <dc:creator>Fillinger, L. (Laurent)</dc:creator>
  <cp:lastModifiedBy>Laurent Fillinger</cp:lastModifiedBy>
  <cp:revision>188</cp:revision>
  <dcterms:created xsi:type="dcterms:W3CDTF">2013-01-21T08:12:49Z</dcterms:created>
  <dcterms:modified xsi:type="dcterms:W3CDTF">2014-06-24T14:41:31Z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/>
  </property>
  <property fmtid="{D5CDD505-2E9C-101B-9397-08002B2CF9AE}" pid="3" name="SubTitle">
    <vt:lpwstr/>
  </property>
  <property fmtid="{D5CDD505-2E9C-101B-9397-08002B2CF9AE}" pid="4" name="Author">
    <vt:lpwstr/>
  </property>
  <property fmtid="{D5CDD505-2E9C-101B-9397-08002B2CF9AE}" pid="5" name="ShowPages">
    <vt:lpwstr>False</vt:lpwstr>
  </property>
  <property fmtid="{D5CDD505-2E9C-101B-9397-08002B2CF9AE}" pid="6" name="ShowDate">
    <vt:lpwstr>False</vt:lpwstr>
  </property>
  <property fmtid="{D5CDD505-2E9C-101B-9397-08002B2CF9AE}" pid="7" name="SelectedPhoto">
    <vt:lpwstr>TNO_THEMA'sBasic.jpg</vt:lpwstr>
  </property>
  <property fmtid="{D5CDD505-2E9C-101B-9397-08002B2CF9AE}" pid="8" name="Color">
    <vt:lpwstr>True</vt:lpwstr>
  </property>
  <property fmtid="{D5CDD505-2E9C-101B-9397-08002B2CF9AE}" pid="9" name="Grammar">
    <vt:lpwstr>0</vt:lpwstr>
  </property>
  <property fmtid="{D5CDD505-2E9C-101B-9397-08002B2CF9AE}" pid="10" name="DateText">
    <vt:lpwstr>21-1-2013</vt:lpwstr>
  </property>
  <property fmtid="{D5CDD505-2E9C-101B-9397-08002B2CF9AE}" pid="11" name="PresentationDate">
    <vt:lpwstr>24-6-2014 16:28:06</vt:lpwstr>
  </property>
</Properties>
</file>