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0"/>
  </p:notesMasterIdLst>
  <p:sldIdLst>
    <p:sldId id="257" r:id="rId2"/>
    <p:sldId id="258" r:id="rId3"/>
    <p:sldId id="267" r:id="rId4"/>
    <p:sldId id="268" r:id="rId5"/>
    <p:sldId id="259" r:id="rId6"/>
    <p:sldId id="260" r:id="rId7"/>
    <p:sldId id="263" r:id="rId8"/>
    <p:sldId id="264" r:id="rId9"/>
    <p:sldId id="266" r:id="rId10"/>
    <p:sldId id="269" r:id="rId11"/>
    <p:sldId id="271" r:id="rId12"/>
    <p:sldId id="272" r:id="rId13"/>
    <p:sldId id="270" r:id="rId14"/>
    <p:sldId id="274" r:id="rId15"/>
    <p:sldId id="276" r:id="rId16"/>
    <p:sldId id="277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0D229-442E-B240-AC02-BBAEA5EE062A}">
          <p14:sldIdLst>
            <p14:sldId id="257"/>
            <p14:sldId id="258"/>
            <p14:sldId id="267"/>
            <p14:sldId id="268"/>
            <p14:sldId id="259"/>
            <p14:sldId id="260"/>
            <p14:sldId id="263"/>
            <p14:sldId id="264"/>
            <p14:sldId id="266"/>
            <p14:sldId id="269"/>
            <p14:sldId id="271"/>
            <p14:sldId id="272"/>
            <p14:sldId id="270"/>
            <p14:sldId id="274"/>
            <p14:sldId id="276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8"/>
    <p:restoredTop sz="88690"/>
  </p:normalViewPr>
  <p:slideViewPr>
    <p:cSldViewPr snapToGrid="0" snapToObjects="1">
      <p:cViewPr varScale="1">
        <p:scale>
          <a:sx n="102" d="100"/>
          <a:sy n="102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oanneyu\Desktop\Thinkful%20Data%20Analytics\M27%20-%20Capstone%202%20-%20Home%20Prices\Data\housing-price-data-04042019-J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A41-A84A-8356-597031692D0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A41-A84A-8356-597031692D09}"/>
              </c:ext>
            </c:extLst>
          </c:dPt>
          <c:dLbls>
            <c:delete val="1"/>
          </c:dLbls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'garage-t-test 1'!$C$3:$D$3</c:f>
              <c:strCache>
                <c:ptCount val="2"/>
                <c:pt idx="0">
                  <c:v>Finished</c:v>
                </c:pt>
                <c:pt idx="1">
                  <c:v>No Garage</c:v>
                </c:pt>
              </c:strCache>
            </c:strRef>
          </c:cat>
          <c:val>
            <c:numRef>
              <c:f>'garage-t-test 1'!$C$4:$D$4</c:f>
              <c:numCache>
                <c:formatCode>General</c:formatCode>
                <c:ptCount val="2"/>
                <c:pt idx="0">
                  <c:v>240052.69034090909</c:v>
                </c:pt>
                <c:pt idx="1">
                  <c:v>103317.28395061729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41-A84A-8356-597031692D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0176256"/>
        <c:axId val="430184432"/>
      </c:barChart>
      <c:catAx>
        <c:axId val="43017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84432"/>
        <c:crosses val="autoZero"/>
        <c:auto val="1"/>
        <c:lblAlgn val="ctr"/>
        <c:lblOffset val="100"/>
        <c:noMultiLvlLbl val="0"/>
      </c:catAx>
      <c:valAx>
        <c:axId val="43018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 Price Average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7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E0D7E-DC57-D74D-96CD-EC28DC46CBB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9B85E-1E17-BE41-8812-7A43098BA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6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9B85E-1E17-BE41-8812-7A43098BA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05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4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1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14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3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14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en/architecture-building-home-house-1299093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fire-station-garage-brigade-red-30722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iy.stackexchange.com/questions/48408/wiring-to-a-detached-gara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vability.com/ia/am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gieslist.com/articles/how-much-does-it-cost-build-garag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architecture-building-home-house-1299093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fire-station-garage-brigade-red-30722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en/architecture-building-home-house-1299093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fire-station-garage-brigade-red-30722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CD84A-FD5A-594F-9568-3AB6FC3E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House Prices in Ames,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F22A-8BA4-BC48-B172-C16190A6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/>
              <a:t>Correlation of Garage Finishes on House Prices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 descr="A picture containing table, sitting, man, yellow&#10;&#10;Description automatically generated">
            <a:extLst>
              <a:ext uri="{FF2B5EF4-FFF2-40B4-BE49-F238E27FC236}">
                <a16:creationId xmlns:a16="http://schemas.microsoft.com/office/drawing/2014/main" id="{D2C05770-3C26-1E4D-8268-075B5AEE19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170" r="-1" b="3547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4D172-021B-E345-9EA3-93ECE0A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2" y="709773"/>
            <a:ext cx="3382832" cy="736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t-test 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88066-A3F3-0A44-9706-1EF2C0FCD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4315" y="709773"/>
            <a:ext cx="6197668" cy="543845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708C15-E987-8847-8ABC-D7B8F63359D1}"/>
              </a:ext>
            </a:extLst>
          </p:cNvPr>
          <p:cNvSpPr txBox="1">
            <a:spLocks/>
          </p:cNvSpPr>
          <p:nvPr/>
        </p:nvSpPr>
        <p:spPr>
          <a:xfrm>
            <a:off x="602820" y="1653622"/>
            <a:ext cx="338283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Critical value: &lt; 0.05</a:t>
            </a:r>
          </a:p>
          <a:p>
            <a:r>
              <a:rPr lang="en-US" sz="1800" dirty="0"/>
              <a:t>We find that at a 95% confidence, there is a difference between our lower and upper limit means. </a:t>
            </a:r>
          </a:p>
        </p:txBody>
      </p:sp>
    </p:spTree>
    <p:extLst>
      <p:ext uri="{BB962C8B-B14F-4D97-AF65-F5344CB8AC3E}">
        <p14:creationId xmlns:p14="http://schemas.microsoft.com/office/powerpoint/2010/main" val="7120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C7C36-A2BE-4C4D-968C-69398723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29C4E4-CD18-AB47-B4E2-B3AC39248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ADD140-AEB5-8948-88D4-3FA0D83BE9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 b="1" u="sng" dirty="0"/>
              <a:t>IS NO</a:t>
            </a:r>
            <a:r>
              <a:rPr lang="en-US" dirty="0"/>
              <a:t> sale price difference between houses with finished garages (</a:t>
            </a:r>
            <a:r>
              <a:rPr lang="en-US" b="1" dirty="0"/>
              <a:t>μ</a:t>
            </a:r>
            <a:r>
              <a:rPr lang="en-US" b="1" baseline="-25000" dirty="0"/>
              <a:t>1</a:t>
            </a:r>
            <a:r>
              <a:rPr lang="en-US" b="1" dirty="0"/>
              <a:t>)</a:t>
            </a:r>
            <a:r>
              <a:rPr lang="en-US" dirty="0"/>
              <a:t> and no garages (</a:t>
            </a:r>
            <a:r>
              <a:rPr lang="en-US" b="1" dirty="0"/>
              <a:t>μ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3C5543-C7A4-9A45-B09D-C44B8DA1B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Hypothesis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B51161-04E6-1C4D-8232-289FFDD868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There </a:t>
            </a:r>
            <a:r>
              <a:rPr lang="en-US" b="1" u="sng" dirty="0"/>
              <a:t>IS</a:t>
            </a:r>
            <a:r>
              <a:rPr lang="en-US" dirty="0"/>
              <a:t> a sale price difference between houses with finished garages (</a:t>
            </a:r>
            <a:r>
              <a:rPr lang="en-US" b="1" dirty="0"/>
              <a:t>μ</a:t>
            </a:r>
            <a:r>
              <a:rPr lang="en-US" b="1" baseline="-25000" dirty="0"/>
              <a:t>1</a:t>
            </a:r>
            <a:r>
              <a:rPr lang="en-US" b="1" dirty="0"/>
              <a:t>)</a:t>
            </a:r>
            <a:r>
              <a:rPr lang="en-US" dirty="0"/>
              <a:t> and no garages (</a:t>
            </a:r>
            <a:r>
              <a:rPr lang="en-US" b="1" dirty="0"/>
              <a:t>μ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8880FA8-1DFF-CB47-9A1A-35F73046D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9706" y="3348168"/>
            <a:ext cx="3346785" cy="2551924"/>
          </a:xfrm>
          <a:prstGeom prst="rect">
            <a:avLst/>
          </a:prstGeom>
        </p:spPr>
      </p:pic>
      <p:pic>
        <p:nvPicPr>
          <p:cNvPr id="13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72C8F653-1C4F-3A46-97CA-7B7DC489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69841" y="3545021"/>
            <a:ext cx="2166231" cy="2200615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31460A83-CE74-3445-A41B-D2B67062A0EC}"/>
              </a:ext>
            </a:extLst>
          </p:cNvPr>
          <p:cNvSpPr/>
          <p:nvPr/>
        </p:nvSpPr>
        <p:spPr>
          <a:xfrm>
            <a:off x="828873" y="1834055"/>
            <a:ext cx="4981904" cy="44143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to </a:t>
            </a:r>
          </a:p>
          <a:p>
            <a:pPr algn="ctr"/>
            <a:r>
              <a:rPr lang="en-US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4972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8582-A59A-8D4C-8386-9CBD17B3E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explore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033E-FD6F-1440-A4CE-D4E2DA5A5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Average price per square footage</a:t>
            </a:r>
          </a:p>
        </p:txBody>
      </p:sp>
    </p:spTree>
    <p:extLst>
      <p:ext uri="{BB962C8B-B14F-4D97-AF65-F5344CB8AC3E}">
        <p14:creationId xmlns:p14="http://schemas.microsoft.com/office/powerpoint/2010/main" val="175671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EA11-494F-1A48-9CC0-CB0209E8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17" y="2431655"/>
            <a:ext cx="3382832" cy="199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Price Per Square Foot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F0737-A2BB-C949-9A5D-2C6F4D09D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15" y="2119743"/>
            <a:ext cx="6197668" cy="2618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09C8F-E4A3-6545-8FE7-2736D2A3512C}"/>
              </a:ext>
            </a:extLst>
          </p:cNvPr>
          <p:cNvSpPr txBox="1"/>
          <p:nvPr/>
        </p:nvSpPr>
        <p:spPr>
          <a:xfrm>
            <a:off x="7504784" y="5274908"/>
            <a:ext cx="183672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$60 / Sqft</a:t>
            </a:r>
          </a:p>
        </p:txBody>
      </p:sp>
    </p:spTree>
    <p:extLst>
      <p:ext uri="{BB962C8B-B14F-4D97-AF65-F5344CB8AC3E}">
        <p14:creationId xmlns:p14="http://schemas.microsoft.com/office/powerpoint/2010/main" val="369115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EBD-B4FA-004C-B000-2AAD4D0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build a garage from scratch?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EB34-6DAD-894E-98B3-46D155B80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Research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C459F-ED5C-2E4D-8E03-2B73B7F7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Attached Garages: $40/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Detached Garages: $70/</a:t>
            </a:r>
            <a:r>
              <a:rPr lang="en-US" dirty="0" err="1"/>
              <a:t>sqft</a:t>
            </a:r>
            <a:endParaRPr lang="en-US" dirty="0"/>
          </a:p>
          <a:p>
            <a:r>
              <a:rPr lang="en-US" dirty="0"/>
              <a:t>Size: Fitting 1 or 2 cars ($18,000 to $47,000)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7A3C-4C4F-C948-8074-EC272A38B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Ideal Garage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2916F-FC7C-434E-A17A-3BD9EA6C06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Detached</a:t>
            </a:r>
          </a:p>
          <a:p>
            <a:r>
              <a:rPr lang="en-US" dirty="0"/>
              <a:t>Holds 475 </a:t>
            </a:r>
            <a:r>
              <a:rPr lang="en-US" dirty="0" err="1"/>
              <a:t>sqft</a:t>
            </a:r>
            <a:r>
              <a:rPr lang="en-US" dirty="0"/>
              <a:t> of space</a:t>
            </a:r>
          </a:p>
          <a:p>
            <a:r>
              <a:rPr lang="en-US" dirty="0"/>
              <a:t>Ames, Iowa Average: $60/</a:t>
            </a:r>
            <a:r>
              <a:rPr lang="en-US" dirty="0" err="1"/>
              <a:t>sqft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8A09C-46AC-A745-BAF4-B5EFB9E1E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72625" y="4223869"/>
            <a:ext cx="3276303" cy="1938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B9777-73B5-A346-B51B-224A9BD609A6}"/>
              </a:ext>
            </a:extLst>
          </p:cNvPr>
          <p:cNvSpPr txBox="1"/>
          <p:nvPr/>
        </p:nvSpPr>
        <p:spPr>
          <a:xfrm>
            <a:off x="7543455" y="5376872"/>
            <a:ext cx="37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Total: ~$29K</a:t>
            </a:r>
          </a:p>
        </p:txBody>
      </p:sp>
    </p:spTree>
    <p:extLst>
      <p:ext uri="{BB962C8B-B14F-4D97-AF65-F5344CB8AC3E}">
        <p14:creationId xmlns:p14="http://schemas.microsoft.com/office/powerpoint/2010/main" val="308351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DC63-C8DC-0245-B2F7-0EA8A71A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dirty="0"/>
              <a:t>What property should I invest in in Ames, Iowa?</a:t>
            </a:r>
          </a:p>
        </p:txBody>
      </p:sp>
    </p:spTree>
    <p:extLst>
      <p:ext uri="{BB962C8B-B14F-4D97-AF65-F5344CB8AC3E}">
        <p14:creationId xmlns:p14="http://schemas.microsoft.com/office/powerpoint/2010/main" val="158576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B12-056F-BF47-8F10-02DAD7CF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a home with NO garage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93C9-7B2B-2244-B9DB-5F6ADAE1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US" dirty="0"/>
              <a:t>Average Cost of a home with no garage: $103K </a:t>
            </a:r>
          </a:p>
          <a:p>
            <a:r>
              <a:rPr lang="en-US" dirty="0"/>
              <a:t>Average Cost of a garage: $29K</a:t>
            </a:r>
          </a:p>
          <a:p>
            <a:endParaRPr lang="en-US" dirty="0"/>
          </a:p>
          <a:p>
            <a:r>
              <a:rPr lang="en-US" sz="2800" b="1" dirty="0"/>
              <a:t>TOTAL SALE PRICE: $132K </a:t>
            </a:r>
          </a:p>
          <a:p>
            <a:endParaRPr lang="en-US" sz="2800" b="1" dirty="0"/>
          </a:p>
          <a:p>
            <a:r>
              <a:rPr lang="en-US" dirty="0"/>
              <a:t>Average Price Home with Garage: $240K</a:t>
            </a:r>
          </a:p>
          <a:p>
            <a:endParaRPr lang="en-US" dirty="0"/>
          </a:p>
          <a:p>
            <a:r>
              <a:rPr lang="en-US" sz="2800" b="1" dirty="0"/>
              <a:t>You save: $108K </a:t>
            </a:r>
          </a:p>
        </p:txBody>
      </p:sp>
    </p:spTree>
    <p:extLst>
      <p:ext uri="{BB962C8B-B14F-4D97-AF65-F5344CB8AC3E}">
        <p14:creationId xmlns:p14="http://schemas.microsoft.com/office/powerpoint/2010/main" val="10797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3FC0-4E9D-9049-B5EE-69F98BD50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39C6-3810-3A4B-B71C-9D5299F45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6E06-4410-8A41-B540-B4D9E749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693B-9557-1541-9F95-D7A316B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https://livability.com/ia/ames</a:t>
            </a:r>
            <a:endParaRPr lang="en-US" dirty="0"/>
          </a:p>
          <a:p>
            <a:r>
              <a:rPr lang="en-US" dirty="0">
                <a:hlinkClick r:id="rId4"/>
              </a:rPr>
              <a:t>https://www.angieslist.com/articles/how-much-does-it-cost-build-garage.htm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7080A5C-FC52-BB4D-8444-12474C770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76" r="9658" b="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072A8-9787-1C45-B86B-0DA1D00A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3200" dirty="0"/>
              <a:t>About - Ames, Iowa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85D0-2B96-D343-8CA8-9C3594AE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College Town (Iowa State University)</a:t>
            </a:r>
          </a:p>
          <a:p>
            <a:r>
              <a:rPr lang="en-US" sz="1800" dirty="0"/>
              <a:t>Population: 65,000 people</a:t>
            </a:r>
          </a:p>
          <a:p>
            <a:r>
              <a:rPr lang="en-US" sz="1800" dirty="0"/>
              <a:t>Transportation: 69% of people drive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46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6DCF-7F33-8148-A972-EA050B9E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733548"/>
            <a:ext cx="9440034" cy="2374904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having or not having a garage impact the sale price of a home?</a:t>
            </a:r>
          </a:p>
        </p:txBody>
      </p:sp>
      <p:pic>
        <p:nvPicPr>
          <p:cNvPr id="13" name="Picture 12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FA50912-6736-1C43-A172-5B24E360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6249" y="3725333"/>
            <a:ext cx="3419979" cy="2607734"/>
          </a:xfrm>
          <a:prstGeom prst="rect">
            <a:avLst/>
          </a:prstGeom>
        </p:spPr>
      </p:pic>
      <p:pic>
        <p:nvPicPr>
          <p:cNvPr id="15" name="Picture 14" descr="A picture containing toy&#10;&#10;Description automatically generated">
            <a:extLst>
              <a:ext uri="{FF2B5EF4-FFF2-40B4-BE49-F238E27FC236}">
                <a16:creationId xmlns:a16="http://schemas.microsoft.com/office/drawing/2014/main" id="{21DA7EC4-F507-724F-BE40-9EBFC268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22493" y="3566886"/>
            <a:ext cx="2566990" cy="2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C7C36-A2BE-4C4D-968C-69398723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“Garage”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29C4E4-CD18-AB47-B4E2-B3AC39248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“Finished Garage”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ADD140-AEB5-8948-88D4-3FA0D83BE9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Newly and completely renovated garage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3C5543-C7A4-9A45-B09D-C44B8DA1B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“No Garage”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B51161-04E6-1C4D-8232-289FFDD868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having a garage</a:t>
            </a:r>
          </a:p>
        </p:txBody>
      </p:sp>
      <p:pic>
        <p:nvPicPr>
          <p:cNvPr id="12" name="Picture 11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8880FA8-1DFF-CB47-9A1A-35F73046D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9706" y="3054901"/>
            <a:ext cx="3437378" cy="2621001"/>
          </a:xfrm>
          <a:prstGeom prst="rect">
            <a:avLst/>
          </a:prstGeom>
        </p:spPr>
      </p:pic>
      <p:pic>
        <p:nvPicPr>
          <p:cNvPr id="13" name="Picture 12" descr="A picture containing toy&#10;&#10;Description automatically generated">
            <a:extLst>
              <a:ext uri="{FF2B5EF4-FFF2-40B4-BE49-F238E27FC236}">
                <a16:creationId xmlns:a16="http://schemas.microsoft.com/office/drawing/2014/main" id="{72C8F653-1C4F-3A46-97CA-7B7DC489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9562" y="3190275"/>
            <a:ext cx="2446790" cy="24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86980-3024-8147-8A7C-F311B07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There </a:t>
            </a:r>
            <a:r>
              <a:rPr lang="en-US" sz="2400" b="1" u="sng" dirty="0"/>
              <a:t>IS NO</a:t>
            </a:r>
            <a:r>
              <a:rPr lang="en-US" sz="2400" dirty="0"/>
              <a:t> sale price difference between houses with </a:t>
            </a:r>
          </a:p>
          <a:p>
            <a:r>
              <a:rPr lang="en-US" sz="2400" dirty="0"/>
              <a:t>finished garages (</a:t>
            </a:r>
            <a:r>
              <a:rPr lang="en-US" sz="2400" b="1" dirty="0"/>
              <a:t>μ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  <a:r>
              <a:rPr lang="en-US" sz="2400" dirty="0"/>
              <a:t> and no garages (</a:t>
            </a:r>
            <a:r>
              <a:rPr lang="en-US" sz="2400" b="1" dirty="0"/>
              <a:t>μ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</a:p>
        </p:txBody>
      </p:sp>
      <p:sp useBgFill="1">
        <p:nvSpPr>
          <p:cNvPr id="22" name="Freeform: Shape 18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5FB6-2B29-1A4E-A074-C338DA6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Null Hypothesis: </a:t>
            </a:r>
            <a:r>
              <a:rPr lang="en-US" sz="6000" b="1"/>
              <a:t>μ</a:t>
            </a:r>
            <a:r>
              <a:rPr lang="en-US" sz="6000" b="1" baseline="-25000"/>
              <a:t>1=</a:t>
            </a:r>
            <a:r>
              <a:rPr lang="en-US" sz="6000" b="1"/>
              <a:t>μ</a:t>
            </a:r>
            <a:r>
              <a:rPr lang="en-US" sz="6000" b="1" baseline="-2500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077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86980-3024-8147-8A7C-F311B07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3" y="4790049"/>
            <a:ext cx="9440862" cy="1018534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There </a:t>
            </a:r>
            <a:r>
              <a:rPr lang="en-US" sz="2400" b="1" u="sng" dirty="0"/>
              <a:t>IS</a:t>
            </a:r>
            <a:r>
              <a:rPr lang="en-US" sz="2400" dirty="0"/>
              <a:t> a sale price difference between houses with </a:t>
            </a:r>
          </a:p>
          <a:p>
            <a:r>
              <a:rPr lang="en-US" sz="2400" dirty="0"/>
              <a:t>finished garages (</a:t>
            </a:r>
            <a:r>
              <a:rPr lang="en-US" sz="2400" b="1" dirty="0"/>
              <a:t>μ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  <a:r>
              <a:rPr lang="en-US" sz="2400" dirty="0"/>
              <a:t> and no garages (</a:t>
            </a:r>
            <a:r>
              <a:rPr lang="en-US" sz="2400" b="1" dirty="0"/>
              <a:t>μ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5FB6-2B29-1A4E-A074-C338DA6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Alternate Hypothesis: </a:t>
            </a:r>
            <a:r>
              <a:rPr lang="en-US" sz="6000" b="1" dirty="0"/>
              <a:t>μ</a:t>
            </a:r>
            <a:r>
              <a:rPr lang="en-US" sz="6000" b="1" baseline="-25000" dirty="0"/>
              <a:t>1</a:t>
            </a:r>
            <a:r>
              <a:rPr lang="en-US" sz="6000" b="1" dirty="0"/>
              <a:t>≠μ</a:t>
            </a:r>
            <a:r>
              <a:rPr lang="en-US" sz="6000" b="1" baseline="-25000" dirty="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0701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DC63-C8DC-0245-B2F7-0EA8A71A7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Here is what I found</a:t>
            </a:r>
          </a:p>
        </p:txBody>
      </p:sp>
    </p:spTree>
    <p:extLst>
      <p:ext uri="{BB962C8B-B14F-4D97-AF65-F5344CB8AC3E}">
        <p14:creationId xmlns:p14="http://schemas.microsoft.com/office/powerpoint/2010/main" val="232510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67F2A-54FE-F449-AB44-52BE8393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03" y="1560689"/>
            <a:ext cx="3747666" cy="37366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Finished Garage </a:t>
            </a:r>
            <a:br>
              <a:rPr lang="en-US" sz="4200" dirty="0"/>
            </a:br>
            <a:r>
              <a:rPr lang="en-US" sz="4200" u="sng" dirty="0"/>
              <a:t>VS</a:t>
            </a:r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No Garage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E1BF7-EA8B-8841-B828-93700909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4315" y="1089380"/>
            <a:ext cx="6197668" cy="46792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656417-9447-3F4C-95C6-EFA451B18BCF}"/>
              </a:ext>
            </a:extLst>
          </p:cNvPr>
          <p:cNvSpPr/>
          <p:nvPr/>
        </p:nvSpPr>
        <p:spPr>
          <a:xfrm>
            <a:off x="5143236" y="1693333"/>
            <a:ext cx="6559826" cy="39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DEFF6-E6F1-5A49-911E-5F7F8C2E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Finished Garage </a:t>
            </a:r>
            <a:r>
              <a:rPr lang="en-US" u="sng" dirty="0">
                <a:solidFill>
                  <a:srgbClr val="FFFFFF"/>
                </a:solidFill>
              </a:rPr>
              <a:t>VS</a:t>
            </a:r>
            <a:r>
              <a:rPr lang="en-US" dirty="0">
                <a:solidFill>
                  <a:srgbClr val="FFFFFF"/>
                </a:solidFill>
              </a:rPr>
              <a:t> No Garage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03A122-F2FA-3E40-9E26-1BD6B4F2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995963"/>
              </p:ext>
            </p:extLst>
          </p:nvPr>
        </p:nvGraphicFramePr>
        <p:xfrm>
          <a:off x="913795" y="2049331"/>
          <a:ext cx="10353675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F621DF27-7011-7146-A7E8-7A8D379F0125}"/>
              </a:ext>
            </a:extLst>
          </p:cNvPr>
          <p:cNvSpPr/>
          <p:nvPr/>
        </p:nvSpPr>
        <p:spPr>
          <a:xfrm>
            <a:off x="5147733" y="2878666"/>
            <a:ext cx="626534" cy="3552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FD41-D031-B440-A12A-BBD3B2A1AB49}"/>
              </a:ext>
            </a:extLst>
          </p:cNvPr>
          <p:cNvSpPr txBox="1"/>
          <p:nvPr/>
        </p:nvSpPr>
        <p:spPr>
          <a:xfrm>
            <a:off x="5982359" y="286460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$240 K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19749A-5062-C44E-9C89-D90CD142D681}"/>
              </a:ext>
            </a:extLst>
          </p:cNvPr>
          <p:cNvSpPr/>
          <p:nvPr/>
        </p:nvSpPr>
        <p:spPr>
          <a:xfrm>
            <a:off x="9736666" y="4763335"/>
            <a:ext cx="626534" cy="3552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406030505050303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AD96D-E3C4-6541-A081-1479817A7CF7}"/>
              </a:ext>
            </a:extLst>
          </p:cNvPr>
          <p:cNvSpPr txBox="1"/>
          <p:nvPr/>
        </p:nvSpPr>
        <p:spPr>
          <a:xfrm>
            <a:off x="10571292" y="474927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40603050505030304"/>
                <a:ea typeface="+mn-ea"/>
                <a:cs typeface="+mn-cs"/>
              </a:rPr>
              <a:t>$103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40603050505030304"/>
                <a:ea typeface="+mn-ea"/>
                <a:cs typeface="+mn-cs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18090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7E8E2"/>
      </a:lt2>
      <a:accent1>
        <a:srgbClr val="5641E6"/>
      </a:accent1>
      <a:accent2>
        <a:srgbClr val="2255D3"/>
      </a:accent2>
      <a:accent3>
        <a:srgbClr val="2CAEE4"/>
      </a:accent3>
      <a:accent4>
        <a:srgbClr val="17B7A3"/>
      </a:accent4>
      <a:accent5>
        <a:srgbClr val="24BC6A"/>
      </a:accent5>
      <a:accent6>
        <a:srgbClr val="18BD1F"/>
      </a:accent6>
      <a:hlink>
        <a:srgbClr val="31946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404</Words>
  <Application>Microsoft Macintosh PowerPoint</Application>
  <PresentationFormat>Widescreen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SlateVTI</vt:lpstr>
      <vt:lpstr>House Prices in Ames, Iowa</vt:lpstr>
      <vt:lpstr>About - Ames, Iowa</vt:lpstr>
      <vt:lpstr>How does having or not having a garage impact the sale price of a home?</vt:lpstr>
      <vt:lpstr>Defining “Garage”</vt:lpstr>
      <vt:lpstr>Null Hypothesis: μ1=μ2</vt:lpstr>
      <vt:lpstr>Alternate Hypothesis: μ1≠μ2</vt:lpstr>
      <vt:lpstr>Here is what I found</vt:lpstr>
      <vt:lpstr>Finished Garage  VS  No Garage </vt:lpstr>
      <vt:lpstr>Finished Garage VS No Garage</vt:lpstr>
      <vt:lpstr>t-test results</vt:lpstr>
      <vt:lpstr>Conclusion</vt:lpstr>
      <vt:lpstr>Let’s explore</vt:lpstr>
      <vt:lpstr>Price Per Square Foot</vt:lpstr>
      <vt:lpstr>How much to build a garage from scratch?</vt:lpstr>
      <vt:lpstr>What property should I invest in in Ames, Iowa?</vt:lpstr>
      <vt:lpstr>Purchasing a home with NO garage</vt:lpstr>
      <vt:lpstr>Questions or comments?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Ames, Iowa</dc:title>
  <dc:creator>Microsoft Office User</dc:creator>
  <cp:lastModifiedBy>Microsoft Office User</cp:lastModifiedBy>
  <cp:revision>15</cp:revision>
  <dcterms:created xsi:type="dcterms:W3CDTF">2020-02-20T17:11:05Z</dcterms:created>
  <dcterms:modified xsi:type="dcterms:W3CDTF">2020-04-06T16:27:59Z</dcterms:modified>
</cp:coreProperties>
</file>