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21386800" cy="30279975"/>
  <p:notesSz cx="7099300" cy="10234613"/>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FB"/>
    <a:srgbClr val="FF9966"/>
    <a:srgbClr val="CFFCB6"/>
    <a:srgbClr val="F3FE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51" autoAdjust="0"/>
    <p:restoredTop sz="94660"/>
  </p:normalViewPr>
  <p:slideViewPr>
    <p:cSldViewPr>
      <p:cViewPr>
        <p:scale>
          <a:sx n="33" d="100"/>
          <a:sy n="33" d="100"/>
        </p:scale>
        <p:origin x="-1542" y="72"/>
      </p:cViewPr>
      <p:guideLst>
        <p:guide orient="horz" pos="9537"/>
        <p:guide orient="horz" pos="2268"/>
        <p:guide pos="6736"/>
        <p:guide pos="386"/>
        <p:guide pos="13086"/>
        <p:guide pos="7371"/>
        <p:guide pos="61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C2F4C-6E12-452C-B42B-16A1BFD3330B}" type="doc">
      <dgm:prSet loTypeId="urn:microsoft.com/office/officeart/2005/8/layout/process1" loCatId="process" qsTypeId="urn:microsoft.com/office/officeart/2005/8/quickstyle/simple2" qsCatId="simple" csTypeId="urn:microsoft.com/office/officeart/2005/8/colors/accent1_2" csCatId="accent1" phldr="1"/>
      <dgm:spPr/>
    </dgm:pt>
    <dgm:pt modelId="{4D6F8C7D-5739-43B5-8618-101E3B802F3B}">
      <dgm:prSet phldrT="[テキスト]" custT="1"/>
      <dgm:spPr>
        <a:solidFill>
          <a:schemeClr val="tx2"/>
        </a:solidFill>
      </dgm:spPr>
      <dgm:t>
        <a:bodyPr/>
        <a:lstStyle/>
        <a:p>
          <a:pPr algn="just"/>
          <a:r>
            <a:rPr lang="en-US" altLang="ja-JP" sz="4800" smtClean="0">
              <a:latin typeface="ヒラギノ丸ゴ ProN W4" pitchFamily="34" charset="-128"/>
              <a:ea typeface="ヒラギノ丸ゴ ProN W4" pitchFamily="34" charset="-128"/>
            </a:rPr>
            <a:t>Scratch</a:t>
          </a:r>
          <a:r>
            <a:rPr lang="ja-JP" altLang="en-US" sz="4800" smtClean="0">
              <a:latin typeface="ヒラギノ丸ゴ ProN W4" pitchFamily="34" charset="-128"/>
              <a:ea typeface="ヒラギノ丸ゴ ProN W4" pitchFamily="34" charset="-128"/>
            </a:rPr>
            <a:t>等の</a:t>
          </a:r>
          <a:r>
            <a:rPr lang="ja-JP" altLang="en-US" sz="4800" b="1" u="sng" smtClean="0">
              <a:latin typeface="ヒラギノ丸ゴ ProN W4" pitchFamily="34" charset="-128"/>
              <a:ea typeface="ヒラギノ丸ゴ ProN W4" pitchFamily="34" charset="-128"/>
            </a:rPr>
            <a:t>ビジュアルプログラミング</a:t>
          </a:r>
          <a:r>
            <a:rPr lang="ja-JP" altLang="en-US" sz="4800" smtClean="0">
              <a:latin typeface="ヒラギノ丸ゴ ProN W4" pitchFamily="34" charset="-128"/>
              <a:ea typeface="ヒラギノ丸ゴ ProN W4" pitchFamily="34" charset="-128"/>
            </a:rPr>
            <a:t>の人気が高まっている</a:t>
          </a:r>
          <a:endParaRPr lang="en-US" altLang="ja-JP" sz="4800" dirty="0" smtClean="0">
            <a:latin typeface="ヒラギノ丸ゴ ProN W4" pitchFamily="34" charset="-128"/>
            <a:ea typeface="ヒラギノ丸ゴ ProN W4" pitchFamily="34" charset="-128"/>
          </a:endParaRPr>
        </a:p>
      </dgm:t>
    </dgm:pt>
    <dgm:pt modelId="{940A981E-4EFC-4968-A6E3-978639D60A5A}" type="parTrans" cxnId="{9671C834-6C4D-4BA7-A2CF-19ED1E6441F0}">
      <dgm:prSet/>
      <dgm:spPr/>
      <dgm:t>
        <a:bodyPr/>
        <a:lstStyle/>
        <a:p>
          <a:endParaRPr lang="ja-JP" altLang="en-US"/>
        </a:p>
      </dgm:t>
    </dgm:pt>
    <dgm:pt modelId="{62DE0012-A8B5-441C-9FF9-394EE3DF6D8F}" type="sibTrans" cxnId="{9671C834-6C4D-4BA7-A2CF-19ED1E6441F0}">
      <dgm:prSet/>
      <dgm:spPr>
        <a:solidFill>
          <a:schemeClr val="tx2"/>
        </a:solidFill>
      </dgm:spPr>
      <dgm:t>
        <a:bodyPr/>
        <a:lstStyle/>
        <a:p>
          <a:endParaRPr lang="ja-JP" altLang="en-US">
            <a:solidFill>
              <a:schemeClr val="tx2">
                <a:lumMod val="60000"/>
                <a:lumOff val="40000"/>
              </a:schemeClr>
            </a:solidFill>
          </a:endParaRPr>
        </a:p>
      </dgm:t>
    </dgm:pt>
    <dgm:pt modelId="{7751016E-0C71-4D56-A041-D65862CC5EBD}">
      <dgm:prSet phldrT="[テキスト]" custT="1"/>
      <dgm:spPr>
        <a:solidFill>
          <a:schemeClr val="tx2"/>
        </a:solidFill>
      </dgm:spPr>
      <dgm:t>
        <a:bodyPr/>
        <a:lstStyle/>
        <a:p>
          <a:pPr algn="just"/>
          <a:r>
            <a:rPr lang="ja-JP" altLang="en-US" sz="4800" dirty="0" smtClean="0">
              <a:latin typeface="ヒラギノ丸ゴ ProN W4" pitchFamily="34" charset="-128"/>
              <a:ea typeface="ヒラギノ丸ゴ ProN W4" pitchFamily="34" charset="-128"/>
            </a:rPr>
            <a:t>ただし、</a:t>
          </a:r>
          <a:r>
            <a:rPr lang="ja-JP" altLang="en-US" sz="4800" b="1" u="sng" dirty="0" smtClean="0">
              <a:latin typeface="ヒラギノ丸ゴ ProN W4" pitchFamily="34" charset="-128"/>
              <a:ea typeface="ヒラギノ丸ゴ ProN W4" pitchFamily="34" charset="-128"/>
            </a:rPr>
            <a:t>ひとりでは習得が難しい</a:t>
          </a:r>
          <a:r>
            <a:rPr lang="ja-JP" altLang="en-US" sz="4800" dirty="0" smtClean="0">
              <a:latin typeface="ヒラギノ丸ゴ ProN W4" pitchFamily="34" charset="-128"/>
              <a:ea typeface="ヒラギノ丸ゴ ProN W4" pitchFamily="34" charset="-128"/>
            </a:rPr>
            <a:t>という研究報告もある</a:t>
          </a:r>
          <a:endParaRPr lang="ja-JP" altLang="en-US" sz="4800" dirty="0">
            <a:latin typeface="ヒラギノ丸ゴ ProN W4" pitchFamily="34" charset="-128"/>
            <a:ea typeface="ヒラギノ丸ゴ ProN W4" pitchFamily="34" charset="-128"/>
          </a:endParaRPr>
        </a:p>
      </dgm:t>
    </dgm:pt>
    <dgm:pt modelId="{06F75691-ECEF-43CF-B99B-8F7010EB6A82}" type="parTrans" cxnId="{018E3948-2E42-43BE-8E63-D99849FDE678}">
      <dgm:prSet/>
      <dgm:spPr/>
      <dgm:t>
        <a:bodyPr/>
        <a:lstStyle/>
        <a:p>
          <a:endParaRPr lang="ja-JP" altLang="en-US"/>
        </a:p>
      </dgm:t>
    </dgm:pt>
    <dgm:pt modelId="{10E21BD1-6F49-429E-BD82-C635E17E34F4}" type="sibTrans" cxnId="{018E3948-2E42-43BE-8E63-D99849FDE678}">
      <dgm:prSet/>
      <dgm:spPr>
        <a:solidFill>
          <a:schemeClr val="tx2"/>
        </a:solidFill>
      </dgm:spPr>
      <dgm:t>
        <a:bodyPr/>
        <a:lstStyle/>
        <a:p>
          <a:endParaRPr lang="ja-JP" altLang="en-US">
            <a:solidFill>
              <a:schemeClr val="tx2">
                <a:lumMod val="60000"/>
                <a:lumOff val="40000"/>
              </a:schemeClr>
            </a:solidFill>
          </a:endParaRPr>
        </a:p>
      </dgm:t>
    </dgm:pt>
    <dgm:pt modelId="{09EADB78-4546-4C0F-A65E-272FD5300A0D}">
      <dgm:prSet phldrT="[テキスト]" custT="1"/>
      <dgm:spPr>
        <a:solidFill>
          <a:schemeClr val="tx2"/>
        </a:solidFill>
      </dgm:spPr>
      <dgm:t>
        <a:bodyPr/>
        <a:lstStyle/>
        <a:p>
          <a:pPr algn="just"/>
          <a:r>
            <a:rPr lang="ja-JP" altLang="en-US" sz="4800" b="1" u="sng" dirty="0" smtClean="0">
              <a:latin typeface="ヒラギノ丸ゴ ProN W4" pitchFamily="34" charset="-128"/>
              <a:ea typeface="ヒラギノ丸ゴ ProN W4" pitchFamily="34" charset="-128"/>
            </a:rPr>
            <a:t>複数人での操作</a:t>
          </a:r>
          <a:r>
            <a:rPr lang="ja-JP" altLang="en-US" sz="4800" dirty="0" smtClean="0">
              <a:latin typeface="ヒラギノ丸ゴ ProN W4" pitchFamily="34" charset="-128"/>
              <a:ea typeface="ヒラギノ丸ゴ ProN W4" pitchFamily="34" charset="-128"/>
            </a:rPr>
            <a:t>を可能にすることで、習得を容易にできないか</a:t>
          </a:r>
          <a:endParaRPr lang="ja-JP" altLang="en-US" sz="4800" dirty="0">
            <a:latin typeface="ヒラギノ丸ゴ ProN W4" pitchFamily="34" charset="-128"/>
            <a:ea typeface="ヒラギノ丸ゴ ProN W4" pitchFamily="34" charset="-128"/>
          </a:endParaRPr>
        </a:p>
      </dgm:t>
    </dgm:pt>
    <dgm:pt modelId="{D7A6156B-FE27-45A2-8252-A5586F08B8F5}" type="parTrans" cxnId="{9DCCB31F-89AA-4BC4-9F49-38FDB6AEBE6A}">
      <dgm:prSet/>
      <dgm:spPr/>
      <dgm:t>
        <a:bodyPr/>
        <a:lstStyle/>
        <a:p>
          <a:endParaRPr lang="ja-JP" altLang="en-US"/>
        </a:p>
      </dgm:t>
    </dgm:pt>
    <dgm:pt modelId="{7618595A-BF2C-479B-B55C-E51640F36A04}" type="sibTrans" cxnId="{9DCCB31F-89AA-4BC4-9F49-38FDB6AEBE6A}">
      <dgm:prSet/>
      <dgm:spPr/>
      <dgm:t>
        <a:bodyPr/>
        <a:lstStyle/>
        <a:p>
          <a:endParaRPr lang="ja-JP" altLang="en-US"/>
        </a:p>
      </dgm:t>
    </dgm:pt>
    <dgm:pt modelId="{0F069F55-8F68-4CC7-A951-201AF01779C2}" type="pres">
      <dgm:prSet presAssocID="{C3AC2F4C-6E12-452C-B42B-16A1BFD3330B}" presName="Name0" presStyleCnt="0">
        <dgm:presLayoutVars>
          <dgm:dir/>
          <dgm:resizeHandles val="exact"/>
        </dgm:presLayoutVars>
      </dgm:prSet>
      <dgm:spPr/>
    </dgm:pt>
    <dgm:pt modelId="{1FB777A6-F696-4CFB-ABEE-D4693724BCD7}" type="pres">
      <dgm:prSet presAssocID="{4D6F8C7D-5739-43B5-8618-101E3B802F3B}" presName="node" presStyleLbl="node1" presStyleIdx="0" presStyleCnt="3">
        <dgm:presLayoutVars>
          <dgm:bulletEnabled val="1"/>
        </dgm:presLayoutVars>
      </dgm:prSet>
      <dgm:spPr/>
      <dgm:t>
        <a:bodyPr/>
        <a:lstStyle/>
        <a:p>
          <a:endParaRPr kumimoji="1" lang="ja-JP" altLang="en-US"/>
        </a:p>
      </dgm:t>
    </dgm:pt>
    <dgm:pt modelId="{B137580C-FFA0-4935-9B22-6936CF92C03F}" type="pres">
      <dgm:prSet presAssocID="{62DE0012-A8B5-441C-9FF9-394EE3DF6D8F}" presName="sibTrans" presStyleLbl="sibTrans2D1" presStyleIdx="0" presStyleCnt="2"/>
      <dgm:spPr/>
      <dgm:t>
        <a:bodyPr/>
        <a:lstStyle/>
        <a:p>
          <a:endParaRPr kumimoji="1" lang="ja-JP" altLang="en-US"/>
        </a:p>
      </dgm:t>
    </dgm:pt>
    <dgm:pt modelId="{ECF3B9BF-37AC-4765-A610-6089E1F001DD}" type="pres">
      <dgm:prSet presAssocID="{62DE0012-A8B5-441C-9FF9-394EE3DF6D8F}" presName="connectorText" presStyleLbl="sibTrans2D1" presStyleIdx="0" presStyleCnt="2"/>
      <dgm:spPr/>
      <dgm:t>
        <a:bodyPr/>
        <a:lstStyle/>
        <a:p>
          <a:endParaRPr kumimoji="1" lang="ja-JP" altLang="en-US"/>
        </a:p>
      </dgm:t>
    </dgm:pt>
    <dgm:pt modelId="{E8CE9BCC-3BF6-406E-A124-8411717B38D5}" type="pres">
      <dgm:prSet presAssocID="{7751016E-0C71-4D56-A041-D65862CC5EBD}" presName="node" presStyleLbl="node1" presStyleIdx="1" presStyleCnt="3">
        <dgm:presLayoutVars>
          <dgm:bulletEnabled val="1"/>
        </dgm:presLayoutVars>
      </dgm:prSet>
      <dgm:spPr/>
      <dgm:t>
        <a:bodyPr/>
        <a:lstStyle/>
        <a:p>
          <a:endParaRPr kumimoji="1" lang="ja-JP" altLang="en-US"/>
        </a:p>
      </dgm:t>
    </dgm:pt>
    <dgm:pt modelId="{21D63ECA-79AE-4932-9AE7-C7EB3951C495}" type="pres">
      <dgm:prSet presAssocID="{10E21BD1-6F49-429E-BD82-C635E17E34F4}" presName="sibTrans" presStyleLbl="sibTrans2D1" presStyleIdx="1" presStyleCnt="2"/>
      <dgm:spPr/>
      <dgm:t>
        <a:bodyPr/>
        <a:lstStyle/>
        <a:p>
          <a:endParaRPr kumimoji="1" lang="ja-JP" altLang="en-US"/>
        </a:p>
      </dgm:t>
    </dgm:pt>
    <dgm:pt modelId="{EC29106C-F197-49C3-8C00-DB25987A8E6B}" type="pres">
      <dgm:prSet presAssocID="{10E21BD1-6F49-429E-BD82-C635E17E34F4}" presName="connectorText" presStyleLbl="sibTrans2D1" presStyleIdx="1" presStyleCnt="2"/>
      <dgm:spPr/>
      <dgm:t>
        <a:bodyPr/>
        <a:lstStyle/>
        <a:p>
          <a:endParaRPr kumimoji="1" lang="ja-JP" altLang="en-US"/>
        </a:p>
      </dgm:t>
    </dgm:pt>
    <dgm:pt modelId="{A9027D42-C76E-44DA-B311-17D5DB5739BB}" type="pres">
      <dgm:prSet presAssocID="{09EADB78-4546-4C0F-A65E-272FD5300A0D}" presName="node" presStyleLbl="node1" presStyleIdx="2" presStyleCnt="3">
        <dgm:presLayoutVars>
          <dgm:bulletEnabled val="1"/>
        </dgm:presLayoutVars>
      </dgm:prSet>
      <dgm:spPr/>
      <dgm:t>
        <a:bodyPr/>
        <a:lstStyle/>
        <a:p>
          <a:endParaRPr kumimoji="1" lang="ja-JP" altLang="en-US"/>
        </a:p>
      </dgm:t>
    </dgm:pt>
  </dgm:ptLst>
  <dgm:cxnLst>
    <dgm:cxn modelId="{4411DF94-D4BA-4D52-A3F2-5FE33355E983}" type="presOf" srcId="{7751016E-0C71-4D56-A041-D65862CC5EBD}" destId="{E8CE9BCC-3BF6-406E-A124-8411717B38D5}" srcOrd="0" destOrd="0" presId="urn:microsoft.com/office/officeart/2005/8/layout/process1"/>
    <dgm:cxn modelId="{1D4001C1-5E55-4EA9-AC66-6751F92E88B6}" type="presOf" srcId="{62DE0012-A8B5-441C-9FF9-394EE3DF6D8F}" destId="{ECF3B9BF-37AC-4765-A610-6089E1F001DD}" srcOrd="1" destOrd="0" presId="urn:microsoft.com/office/officeart/2005/8/layout/process1"/>
    <dgm:cxn modelId="{018E3948-2E42-43BE-8E63-D99849FDE678}" srcId="{C3AC2F4C-6E12-452C-B42B-16A1BFD3330B}" destId="{7751016E-0C71-4D56-A041-D65862CC5EBD}" srcOrd="1" destOrd="0" parTransId="{06F75691-ECEF-43CF-B99B-8F7010EB6A82}" sibTransId="{10E21BD1-6F49-429E-BD82-C635E17E34F4}"/>
    <dgm:cxn modelId="{9DCCB31F-89AA-4BC4-9F49-38FDB6AEBE6A}" srcId="{C3AC2F4C-6E12-452C-B42B-16A1BFD3330B}" destId="{09EADB78-4546-4C0F-A65E-272FD5300A0D}" srcOrd="2" destOrd="0" parTransId="{D7A6156B-FE27-45A2-8252-A5586F08B8F5}" sibTransId="{7618595A-BF2C-479B-B55C-E51640F36A04}"/>
    <dgm:cxn modelId="{709C9AAC-9C03-41B0-B95B-A6BD31F2408A}" type="presOf" srcId="{62DE0012-A8B5-441C-9FF9-394EE3DF6D8F}" destId="{B137580C-FFA0-4935-9B22-6936CF92C03F}" srcOrd="0" destOrd="0" presId="urn:microsoft.com/office/officeart/2005/8/layout/process1"/>
    <dgm:cxn modelId="{9671C834-6C4D-4BA7-A2CF-19ED1E6441F0}" srcId="{C3AC2F4C-6E12-452C-B42B-16A1BFD3330B}" destId="{4D6F8C7D-5739-43B5-8618-101E3B802F3B}" srcOrd="0" destOrd="0" parTransId="{940A981E-4EFC-4968-A6E3-978639D60A5A}" sibTransId="{62DE0012-A8B5-441C-9FF9-394EE3DF6D8F}"/>
    <dgm:cxn modelId="{F47D033F-B14E-4850-B79A-D54829C0717E}" type="presOf" srcId="{09EADB78-4546-4C0F-A65E-272FD5300A0D}" destId="{A9027D42-C76E-44DA-B311-17D5DB5739BB}" srcOrd="0" destOrd="0" presId="urn:microsoft.com/office/officeart/2005/8/layout/process1"/>
    <dgm:cxn modelId="{749C811D-DCAE-42C5-AF52-3A7975E0CA93}" type="presOf" srcId="{C3AC2F4C-6E12-452C-B42B-16A1BFD3330B}" destId="{0F069F55-8F68-4CC7-A951-201AF01779C2}" srcOrd="0" destOrd="0" presId="urn:microsoft.com/office/officeart/2005/8/layout/process1"/>
    <dgm:cxn modelId="{3810A25C-BC39-479B-AD08-B36187B40DDE}" type="presOf" srcId="{10E21BD1-6F49-429E-BD82-C635E17E34F4}" destId="{21D63ECA-79AE-4932-9AE7-C7EB3951C495}" srcOrd="0" destOrd="0" presId="urn:microsoft.com/office/officeart/2005/8/layout/process1"/>
    <dgm:cxn modelId="{AA09663D-D042-49C1-A939-23D9096D51AC}" type="presOf" srcId="{10E21BD1-6F49-429E-BD82-C635E17E34F4}" destId="{EC29106C-F197-49C3-8C00-DB25987A8E6B}" srcOrd="1" destOrd="0" presId="urn:microsoft.com/office/officeart/2005/8/layout/process1"/>
    <dgm:cxn modelId="{5E2FB060-466E-465E-B444-26EBD515AE08}" type="presOf" srcId="{4D6F8C7D-5739-43B5-8618-101E3B802F3B}" destId="{1FB777A6-F696-4CFB-ABEE-D4693724BCD7}" srcOrd="0" destOrd="0" presId="urn:microsoft.com/office/officeart/2005/8/layout/process1"/>
    <dgm:cxn modelId="{3D248843-C40C-4C4D-A7DD-9A87D5938EB5}" type="presParOf" srcId="{0F069F55-8F68-4CC7-A951-201AF01779C2}" destId="{1FB777A6-F696-4CFB-ABEE-D4693724BCD7}" srcOrd="0" destOrd="0" presId="urn:microsoft.com/office/officeart/2005/8/layout/process1"/>
    <dgm:cxn modelId="{A48DC62D-6349-404E-99CB-0A0FEC589C37}" type="presParOf" srcId="{0F069F55-8F68-4CC7-A951-201AF01779C2}" destId="{B137580C-FFA0-4935-9B22-6936CF92C03F}" srcOrd="1" destOrd="0" presId="urn:microsoft.com/office/officeart/2005/8/layout/process1"/>
    <dgm:cxn modelId="{1396F5EC-A403-42B5-86AB-BE6420983C37}" type="presParOf" srcId="{B137580C-FFA0-4935-9B22-6936CF92C03F}" destId="{ECF3B9BF-37AC-4765-A610-6089E1F001DD}" srcOrd="0" destOrd="0" presId="urn:microsoft.com/office/officeart/2005/8/layout/process1"/>
    <dgm:cxn modelId="{4DF63101-82A0-4874-9F90-16A8696271FB}" type="presParOf" srcId="{0F069F55-8F68-4CC7-A951-201AF01779C2}" destId="{E8CE9BCC-3BF6-406E-A124-8411717B38D5}" srcOrd="2" destOrd="0" presId="urn:microsoft.com/office/officeart/2005/8/layout/process1"/>
    <dgm:cxn modelId="{CC5935A5-D91F-46E9-83E4-9833D07EB665}" type="presParOf" srcId="{0F069F55-8F68-4CC7-A951-201AF01779C2}" destId="{21D63ECA-79AE-4932-9AE7-C7EB3951C495}" srcOrd="3" destOrd="0" presId="urn:microsoft.com/office/officeart/2005/8/layout/process1"/>
    <dgm:cxn modelId="{E4397B3E-DD03-4B3D-9E73-4FA351588BAC}" type="presParOf" srcId="{21D63ECA-79AE-4932-9AE7-C7EB3951C495}" destId="{EC29106C-F197-49C3-8C00-DB25987A8E6B}" srcOrd="0" destOrd="0" presId="urn:microsoft.com/office/officeart/2005/8/layout/process1"/>
    <dgm:cxn modelId="{B2041B6D-2423-4B8A-8812-E31064ADC2A2}" type="presParOf" srcId="{0F069F55-8F68-4CC7-A951-201AF01779C2}" destId="{A9027D42-C76E-44DA-B311-17D5DB5739B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FDE1368-F9CB-40B9-94A7-8D1BAFB0CD98}"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kumimoji="1" lang="ja-JP" altLang="en-US"/>
        </a:p>
      </dgm:t>
    </dgm:pt>
    <dgm:pt modelId="{FA8FB918-FA3E-4767-9B63-07EB288AB703}">
      <dgm:prSet phldrT="[テキスト]"/>
      <dgm:spPr/>
      <dgm:t>
        <a:bodyPr/>
        <a:lstStyle/>
        <a:p>
          <a:r>
            <a:rPr kumimoji="1" lang="en-US" altLang="ja-JP" dirty="0" smtClean="0"/>
            <a:t>1Q</a:t>
          </a:r>
        </a:p>
        <a:p>
          <a:r>
            <a:rPr kumimoji="1" lang="ja-JP" altLang="en-US" dirty="0" smtClean="0"/>
            <a:t>企画、技術調査</a:t>
          </a:r>
          <a:endParaRPr kumimoji="1" lang="en-US" altLang="ja-JP" dirty="0" smtClean="0"/>
        </a:p>
        <a:p>
          <a:r>
            <a:rPr kumimoji="1" lang="ja-JP" altLang="en-US" dirty="0" smtClean="0"/>
            <a:t>アーキテクチャ設計</a:t>
          </a:r>
          <a:endParaRPr kumimoji="1" lang="ja-JP" altLang="en-US" dirty="0"/>
        </a:p>
      </dgm:t>
    </dgm:pt>
    <dgm:pt modelId="{D74E4B1A-E9AD-41F3-8286-964D5B53012B}" type="parTrans" cxnId="{428F78E3-9192-46E3-B8AA-80F7BB669F35}">
      <dgm:prSet/>
      <dgm:spPr/>
      <dgm:t>
        <a:bodyPr/>
        <a:lstStyle/>
        <a:p>
          <a:endParaRPr kumimoji="1" lang="ja-JP" altLang="en-US"/>
        </a:p>
      </dgm:t>
    </dgm:pt>
    <dgm:pt modelId="{CC26698B-A640-419E-9ABC-20D5632D2B65}" type="sibTrans" cxnId="{428F78E3-9192-46E3-B8AA-80F7BB669F35}">
      <dgm:prSet/>
      <dgm:spPr/>
      <dgm:t>
        <a:bodyPr/>
        <a:lstStyle/>
        <a:p>
          <a:endParaRPr kumimoji="1" lang="ja-JP" altLang="en-US"/>
        </a:p>
      </dgm:t>
    </dgm:pt>
    <dgm:pt modelId="{81C6426D-5FA3-4B12-B2A9-327AC5A49AFF}">
      <dgm:prSet phldrT="[テキスト]"/>
      <dgm:spPr/>
      <dgm:t>
        <a:bodyPr/>
        <a:lstStyle/>
        <a:p>
          <a:r>
            <a:rPr kumimoji="1" lang="en-US" altLang="ja-JP" dirty="0" smtClean="0"/>
            <a:t>2Q</a:t>
          </a:r>
        </a:p>
        <a:p>
          <a:r>
            <a:rPr kumimoji="1" lang="ja-JP" altLang="en-US" dirty="0" smtClean="0"/>
            <a:t>ブロック機能</a:t>
          </a:r>
          <a:endParaRPr kumimoji="1" lang="en-US" altLang="ja-JP" dirty="0" smtClean="0"/>
        </a:p>
        <a:p>
          <a:r>
            <a:rPr kumimoji="1" lang="ja-JP" altLang="en-US" dirty="0" smtClean="0"/>
            <a:t>コード生成機能</a:t>
          </a:r>
          <a:endParaRPr kumimoji="1" lang="ja-JP" altLang="en-US" dirty="0"/>
        </a:p>
      </dgm:t>
    </dgm:pt>
    <dgm:pt modelId="{1B6ADB7F-6F88-4244-8759-1BC9E13E4B2F}" type="parTrans" cxnId="{328C56B7-D348-4800-9508-AC63B977B4E2}">
      <dgm:prSet/>
      <dgm:spPr/>
      <dgm:t>
        <a:bodyPr/>
        <a:lstStyle/>
        <a:p>
          <a:endParaRPr kumimoji="1" lang="ja-JP" altLang="en-US"/>
        </a:p>
      </dgm:t>
    </dgm:pt>
    <dgm:pt modelId="{2037205C-8DD6-42D4-ACF4-05AD9DA3CEA6}" type="sibTrans" cxnId="{328C56B7-D348-4800-9508-AC63B977B4E2}">
      <dgm:prSet/>
      <dgm:spPr/>
      <dgm:t>
        <a:bodyPr/>
        <a:lstStyle/>
        <a:p>
          <a:endParaRPr kumimoji="1" lang="ja-JP" altLang="en-US"/>
        </a:p>
      </dgm:t>
    </dgm:pt>
    <dgm:pt modelId="{7E9BCB4D-778A-46E6-A853-1231B817A489}">
      <dgm:prSet phldrT="[テキスト]"/>
      <dgm:spPr/>
      <dgm:t>
        <a:bodyPr anchor="t"/>
        <a:lstStyle/>
        <a:p>
          <a:r>
            <a:rPr kumimoji="1" lang="en-US" altLang="ja-JP" dirty="0" smtClean="0"/>
            <a:t>3Q</a:t>
          </a:r>
        </a:p>
        <a:p>
          <a:r>
            <a:rPr kumimoji="1" lang="ja-JP" altLang="en-US" dirty="0" smtClean="0"/>
            <a:t>通信機能</a:t>
          </a:r>
          <a:endParaRPr kumimoji="1" lang="en-US" altLang="ja-JP" dirty="0" smtClean="0"/>
        </a:p>
        <a:p>
          <a:r>
            <a:rPr kumimoji="1" lang="ja-JP" altLang="en-US" dirty="0" smtClean="0"/>
            <a:t>ファイル保存機能</a:t>
          </a:r>
          <a:endParaRPr kumimoji="1" lang="en-US" altLang="ja-JP" dirty="0" smtClean="0"/>
        </a:p>
      </dgm:t>
    </dgm:pt>
    <dgm:pt modelId="{44B85594-65A3-4179-BCFE-25DB72AF0744}" type="parTrans" cxnId="{2287D27F-70AF-45D3-BCE4-58F1F6B297E5}">
      <dgm:prSet/>
      <dgm:spPr/>
      <dgm:t>
        <a:bodyPr/>
        <a:lstStyle/>
        <a:p>
          <a:endParaRPr kumimoji="1" lang="ja-JP" altLang="en-US"/>
        </a:p>
      </dgm:t>
    </dgm:pt>
    <dgm:pt modelId="{1DB29249-4E30-4BEB-B17F-A2EE35173D0B}" type="sibTrans" cxnId="{2287D27F-70AF-45D3-BCE4-58F1F6B297E5}">
      <dgm:prSet/>
      <dgm:spPr/>
      <dgm:t>
        <a:bodyPr/>
        <a:lstStyle/>
        <a:p>
          <a:endParaRPr kumimoji="1" lang="ja-JP" altLang="en-US"/>
        </a:p>
      </dgm:t>
    </dgm:pt>
    <dgm:pt modelId="{D4FC672D-4D26-495A-B436-A6869FBDE13F}">
      <dgm:prSet/>
      <dgm:spPr/>
      <dgm:t>
        <a:bodyPr anchor="t"/>
        <a:lstStyle/>
        <a:p>
          <a:r>
            <a:rPr kumimoji="1" lang="en-US" altLang="ja-JP" dirty="0" smtClean="0"/>
            <a:t>4Q</a:t>
          </a:r>
        </a:p>
        <a:p>
          <a:r>
            <a:rPr kumimoji="1" lang="ja-JP" altLang="en-US" dirty="0" smtClean="0"/>
            <a:t>コードの洗練</a:t>
          </a:r>
          <a:endParaRPr kumimoji="1" lang="en-US" altLang="ja-JP" dirty="0" smtClean="0"/>
        </a:p>
        <a:p>
          <a:r>
            <a:rPr kumimoji="1" lang="ja-JP" altLang="en-US" dirty="0" smtClean="0"/>
            <a:t>ドキュメント作成</a:t>
          </a:r>
          <a:endParaRPr kumimoji="1" lang="ja-JP" altLang="en-US" dirty="0"/>
        </a:p>
      </dgm:t>
    </dgm:pt>
    <dgm:pt modelId="{647FC124-3EDE-4723-87FA-FA2009FA3421}" type="parTrans" cxnId="{432B83B4-F4FF-40D0-AA5F-CB46AEFE6A5D}">
      <dgm:prSet/>
      <dgm:spPr/>
      <dgm:t>
        <a:bodyPr/>
        <a:lstStyle/>
        <a:p>
          <a:endParaRPr kumimoji="1" lang="ja-JP" altLang="en-US"/>
        </a:p>
      </dgm:t>
    </dgm:pt>
    <dgm:pt modelId="{8BAE913B-2F13-477A-9BA9-A7A49A3DC1DC}" type="sibTrans" cxnId="{432B83B4-F4FF-40D0-AA5F-CB46AEFE6A5D}">
      <dgm:prSet/>
      <dgm:spPr/>
      <dgm:t>
        <a:bodyPr/>
        <a:lstStyle/>
        <a:p>
          <a:endParaRPr kumimoji="1" lang="ja-JP" altLang="en-US"/>
        </a:p>
      </dgm:t>
    </dgm:pt>
    <dgm:pt modelId="{A4240A65-CFD8-41AD-8AF8-1A1CBED2B783}" type="pres">
      <dgm:prSet presAssocID="{DFDE1368-F9CB-40B9-94A7-8D1BAFB0CD98}" presName="Name0" presStyleCnt="0">
        <dgm:presLayoutVars>
          <dgm:dir/>
          <dgm:resizeHandles val="exact"/>
        </dgm:presLayoutVars>
      </dgm:prSet>
      <dgm:spPr/>
      <dgm:t>
        <a:bodyPr/>
        <a:lstStyle/>
        <a:p>
          <a:endParaRPr kumimoji="1" lang="ja-JP" altLang="en-US"/>
        </a:p>
      </dgm:t>
    </dgm:pt>
    <dgm:pt modelId="{94425998-5558-407F-BCD6-73CF41A552FE}" type="pres">
      <dgm:prSet presAssocID="{FA8FB918-FA3E-4767-9B63-07EB288AB703}" presName="parTxOnly" presStyleLbl="node1" presStyleIdx="0" presStyleCnt="4">
        <dgm:presLayoutVars>
          <dgm:bulletEnabled val="1"/>
        </dgm:presLayoutVars>
      </dgm:prSet>
      <dgm:spPr/>
      <dgm:t>
        <a:bodyPr/>
        <a:lstStyle/>
        <a:p>
          <a:endParaRPr kumimoji="1" lang="ja-JP" altLang="en-US"/>
        </a:p>
      </dgm:t>
    </dgm:pt>
    <dgm:pt modelId="{AA8892A6-6B9E-4167-BB9F-EEC371EF8401}" type="pres">
      <dgm:prSet presAssocID="{CC26698B-A640-419E-9ABC-20D5632D2B65}" presName="parSpace" presStyleCnt="0"/>
      <dgm:spPr/>
    </dgm:pt>
    <dgm:pt modelId="{DF8ECB85-2D20-4502-BEA0-E6553375F43C}" type="pres">
      <dgm:prSet presAssocID="{81C6426D-5FA3-4B12-B2A9-327AC5A49AFF}" presName="parTxOnly" presStyleLbl="node1" presStyleIdx="1" presStyleCnt="4">
        <dgm:presLayoutVars>
          <dgm:bulletEnabled val="1"/>
        </dgm:presLayoutVars>
      </dgm:prSet>
      <dgm:spPr/>
      <dgm:t>
        <a:bodyPr/>
        <a:lstStyle/>
        <a:p>
          <a:endParaRPr kumimoji="1" lang="ja-JP" altLang="en-US"/>
        </a:p>
      </dgm:t>
    </dgm:pt>
    <dgm:pt modelId="{FFB572D6-79D8-4422-9A85-765564D73B9B}" type="pres">
      <dgm:prSet presAssocID="{2037205C-8DD6-42D4-ACF4-05AD9DA3CEA6}" presName="parSpace" presStyleCnt="0"/>
      <dgm:spPr/>
    </dgm:pt>
    <dgm:pt modelId="{895BBA27-FEE0-40EF-ACC1-1690EBA04CEA}" type="pres">
      <dgm:prSet presAssocID="{7E9BCB4D-778A-46E6-A853-1231B817A489}" presName="parTxOnly" presStyleLbl="node1" presStyleIdx="2" presStyleCnt="4">
        <dgm:presLayoutVars>
          <dgm:bulletEnabled val="1"/>
        </dgm:presLayoutVars>
      </dgm:prSet>
      <dgm:spPr/>
      <dgm:t>
        <a:bodyPr/>
        <a:lstStyle/>
        <a:p>
          <a:endParaRPr kumimoji="1" lang="ja-JP" altLang="en-US"/>
        </a:p>
      </dgm:t>
    </dgm:pt>
    <dgm:pt modelId="{CD89A3F4-FAF2-4A4B-8821-4DA724169A2C}" type="pres">
      <dgm:prSet presAssocID="{1DB29249-4E30-4BEB-B17F-A2EE35173D0B}" presName="parSpace" presStyleCnt="0"/>
      <dgm:spPr/>
    </dgm:pt>
    <dgm:pt modelId="{0B206FA1-6AC1-4070-A1A3-A968312C8F7C}" type="pres">
      <dgm:prSet presAssocID="{D4FC672D-4D26-495A-B436-A6869FBDE13F}" presName="parTxOnly" presStyleLbl="node1" presStyleIdx="3" presStyleCnt="4">
        <dgm:presLayoutVars>
          <dgm:bulletEnabled val="1"/>
        </dgm:presLayoutVars>
      </dgm:prSet>
      <dgm:spPr/>
      <dgm:t>
        <a:bodyPr/>
        <a:lstStyle/>
        <a:p>
          <a:endParaRPr kumimoji="1" lang="ja-JP" altLang="en-US"/>
        </a:p>
      </dgm:t>
    </dgm:pt>
  </dgm:ptLst>
  <dgm:cxnLst>
    <dgm:cxn modelId="{2287D27F-70AF-45D3-BCE4-58F1F6B297E5}" srcId="{DFDE1368-F9CB-40B9-94A7-8D1BAFB0CD98}" destId="{7E9BCB4D-778A-46E6-A853-1231B817A489}" srcOrd="2" destOrd="0" parTransId="{44B85594-65A3-4179-BCFE-25DB72AF0744}" sibTransId="{1DB29249-4E30-4BEB-B17F-A2EE35173D0B}"/>
    <dgm:cxn modelId="{FC29B509-181E-4CDB-8E0F-475E2AD546DA}" type="presOf" srcId="{FA8FB918-FA3E-4767-9B63-07EB288AB703}" destId="{94425998-5558-407F-BCD6-73CF41A552FE}" srcOrd="0" destOrd="0" presId="urn:microsoft.com/office/officeart/2005/8/layout/hChevron3"/>
    <dgm:cxn modelId="{17CDAC32-DB29-48A5-B0E6-94C61CC07AB2}" type="presOf" srcId="{7E9BCB4D-778A-46E6-A853-1231B817A489}" destId="{895BBA27-FEE0-40EF-ACC1-1690EBA04CEA}" srcOrd="0" destOrd="0" presId="urn:microsoft.com/office/officeart/2005/8/layout/hChevron3"/>
    <dgm:cxn modelId="{DF394BC1-1940-4BCF-96AE-2573094C0239}" type="presOf" srcId="{D4FC672D-4D26-495A-B436-A6869FBDE13F}" destId="{0B206FA1-6AC1-4070-A1A3-A968312C8F7C}" srcOrd="0" destOrd="0" presId="urn:microsoft.com/office/officeart/2005/8/layout/hChevron3"/>
    <dgm:cxn modelId="{328C56B7-D348-4800-9508-AC63B977B4E2}" srcId="{DFDE1368-F9CB-40B9-94A7-8D1BAFB0CD98}" destId="{81C6426D-5FA3-4B12-B2A9-327AC5A49AFF}" srcOrd="1" destOrd="0" parTransId="{1B6ADB7F-6F88-4244-8759-1BC9E13E4B2F}" sibTransId="{2037205C-8DD6-42D4-ACF4-05AD9DA3CEA6}"/>
    <dgm:cxn modelId="{FF9D40A3-418F-403E-BF8B-748D6A0093C6}" type="presOf" srcId="{81C6426D-5FA3-4B12-B2A9-327AC5A49AFF}" destId="{DF8ECB85-2D20-4502-BEA0-E6553375F43C}" srcOrd="0" destOrd="0" presId="urn:microsoft.com/office/officeart/2005/8/layout/hChevron3"/>
    <dgm:cxn modelId="{9FD22979-B494-43DE-8951-B8B176CD1080}" type="presOf" srcId="{DFDE1368-F9CB-40B9-94A7-8D1BAFB0CD98}" destId="{A4240A65-CFD8-41AD-8AF8-1A1CBED2B783}" srcOrd="0" destOrd="0" presId="urn:microsoft.com/office/officeart/2005/8/layout/hChevron3"/>
    <dgm:cxn modelId="{432B83B4-F4FF-40D0-AA5F-CB46AEFE6A5D}" srcId="{DFDE1368-F9CB-40B9-94A7-8D1BAFB0CD98}" destId="{D4FC672D-4D26-495A-B436-A6869FBDE13F}" srcOrd="3" destOrd="0" parTransId="{647FC124-3EDE-4723-87FA-FA2009FA3421}" sibTransId="{8BAE913B-2F13-477A-9BA9-A7A49A3DC1DC}"/>
    <dgm:cxn modelId="{428F78E3-9192-46E3-B8AA-80F7BB669F35}" srcId="{DFDE1368-F9CB-40B9-94A7-8D1BAFB0CD98}" destId="{FA8FB918-FA3E-4767-9B63-07EB288AB703}" srcOrd="0" destOrd="0" parTransId="{D74E4B1A-E9AD-41F3-8286-964D5B53012B}" sibTransId="{CC26698B-A640-419E-9ABC-20D5632D2B65}"/>
    <dgm:cxn modelId="{F62117F3-6F68-428C-9056-5453D49E0408}" type="presParOf" srcId="{A4240A65-CFD8-41AD-8AF8-1A1CBED2B783}" destId="{94425998-5558-407F-BCD6-73CF41A552FE}" srcOrd="0" destOrd="0" presId="urn:microsoft.com/office/officeart/2005/8/layout/hChevron3"/>
    <dgm:cxn modelId="{40D1498E-AC37-4E2E-8331-015255D81623}" type="presParOf" srcId="{A4240A65-CFD8-41AD-8AF8-1A1CBED2B783}" destId="{AA8892A6-6B9E-4167-BB9F-EEC371EF8401}" srcOrd="1" destOrd="0" presId="urn:microsoft.com/office/officeart/2005/8/layout/hChevron3"/>
    <dgm:cxn modelId="{A250CF33-5B7A-4987-9B96-C098CE8A3C5A}" type="presParOf" srcId="{A4240A65-CFD8-41AD-8AF8-1A1CBED2B783}" destId="{DF8ECB85-2D20-4502-BEA0-E6553375F43C}" srcOrd="2" destOrd="0" presId="urn:microsoft.com/office/officeart/2005/8/layout/hChevron3"/>
    <dgm:cxn modelId="{6F86660A-1363-4BA9-8B1B-9114C3A55D82}" type="presParOf" srcId="{A4240A65-CFD8-41AD-8AF8-1A1CBED2B783}" destId="{FFB572D6-79D8-4422-9A85-765564D73B9B}" srcOrd="3" destOrd="0" presId="urn:microsoft.com/office/officeart/2005/8/layout/hChevron3"/>
    <dgm:cxn modelId="{04EDA3FF-B032-4F00-8C58-53678A070DA9}" type="presParOf" srcId="{A4240A65-CFD8-41AD-8AF8-1A1CBED2B783}" destId="{895BBA27-FEE0-40EF-ACC1-1690EBA04CEA}" srcOrd="4" destOrd="0" presId="urn:microsoft.com/office/officeart/2005/8/layout/hChevron3"/>
    <dgm:cxn modelId="{75E9816E-4E72-4B47-9636-EA933C23F65C}" type="presParOf" srcId="{A4240A65-CFD8-41AD-8AF8-1A1CBED2B783}" destId="{CD89A3F4-FAF2-4A4B-8821-4DA724169A2C}" srcOrd="5" destOrd="0" presId="urn:microsoft.com/office/officeart/2005/8/layout/hChevron3"/>
    <dgm:cxn modelId="{0F5454D3-7D0A-4BC2-BE2D-018658FD35BA}" type="presParOf" srcId="{A4240A65-CFD8-41AD-8AF8-1A1CBED2B783}" destId="{0B206FA1-6AC1-4070-A1A3-A968312C8F7C}"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AC2F4C-6E12-452C-B42B-16A1BFD3330B}" type="doc">
      <dgm:prSet loTypeId="urn:microsoft.com/office/officeart/2005/8/layout/process1" loCatId="process" qsTypeId="urn:microsoft.com/office/officeart/2005/8/quickstyle/simple2" qsCatId="simple" csTypeId="urn:microsoft.com/office/officeart/2005/8/colors/accent1_2" csCatId="accent1" phldr="1"/>
      <dgm:spPr/>
    </dgm:pt>
    <dgm:pt modelId="{4D6F8C7D-5739-43B5-8618-101E3B802F3B}">
      <dgm:prSet phldrT="[テキスト]" custT="1"/>
      <dgm:spPr>
        <a:solidFill>
          <a:schemeClr val="tx2"/>
        </a:solidFill>
      </dgm:spPr>
      <dgm:t>
        <a:bodyPr/>
        <a:lstStyle/>
        <a:p>
          <a:pPr algn="just"/>
          <a:r>
            <a:rPr lang="en-US" altLang="ja-JP" sz="4800" smtClean="0">
              <a:latin typeface="ヒラギノ丸ゴ ProN W4" pitchFamily="34" charset="-128"/>
              <a:ea typeface="ヒラギノ丸ゴ ProN W4" pitchFamily="34" charset="-128"/>
            </a:rPr>
            <a:t>Scratch</a:t>
          </a:r>
          <a:r>
            <a:rPr lang="ja-JP" altLang="en-US" sz="4800" smtClean="0">
              <a:latin typeface="ヒラギノ丸ゴ ProN W4" pitchFamily="34" charset="-128"/>
              <a:ea typeface="ヒラギノ丸ゴ ProN W4" pitchFamily="34" charset="-128"/>
            </a:rPr>
            <a:t>等の</a:t>
          </a:r>
          <a:r>
            <a:rPr lang="ja-JP" altLang="en-US" sz="4800" b="1" u="sng" smtClean="0">
              <a:latin typeface="ヒラギノ丸ゴ ProN W4" pitchFamily="34" charset="-128"/>
              <a:ea typeface="ヒラギノ丸ゴ ProN W4" pitchFamily="34" charset="-128"/>
            </a:rPr>
            <a:t>ビジュアルプログラミング</a:t>
          </a:r>
          <a:r>
            <a:rPr lang="ja-JP" altLang="en-US" sz="4800" smtClean="0">
              <a:latin typeface="ヒラギノ丸ゴ ProN W4" pitchFamily="34" charset="-128"/>
              <a:ea typeface="ヒラギノ丸ゴ ProN W4" pitchFamily="34" charset="-128"/>
            </a:rPr>
            <a:t>の人気が高まっている</a:t>
          </a:r>
          <a:endParaRPr lang="en-US" altLang="ja-JP" sz="4800" dirty="0" smtClean="0">
            <a:latin typeface="ヒラギノ丸ゴ ProN W4" pitchFamily="34" charset="-128"/>
            <a:ea typeface="ヒラギノ丸ゴ ProN W4" pitchFamily="34" charset="-128"/>
          </a:endParaRPr>
        </a:p>
      </dgm:t>
    </dgm:pt>
    <dgm:pt modelId="{940A981E-4EFC-4968-A6E3-978639D60A5A}" type="parTrans" cxnId="{9671C834-6C4D-4BA7-A2CF-19ED1E6441F0}">
      <dgm:prSet/>
      <dgm:spPr/>
      <dgm:t>
        <a:bodyPr/>
        <a:lstStyle/>
        <a:p>
          <a:endParaRPr lang="ja-JP" altLang="en-US"/>
        </a:p>
      </dgm:t>
    </dgm:pt>
    <dgm:pt modelId="{62DE0012-A8B5-441C-9FF9-394EE3DF6D8F}" type="sibTrans" cxnId="{9671C834-6C4D-4BA7-A2CF-19ED1E6441F0}">
      <dgm:prSet/>
      <dgm:spPr>
        <a:solidFill>
          <a:schemeClr val="tx2"/>
        </a:solidFill>
      </dgm:spPr>
      <dgm:t>
        <a:bodyPr/>
        <a:lstStyle/>
        <a:p>
          <a:endParaRPr lang="ja-JP" altLang="en-US">
            <a:solidFill>
              <a:schemeClr val="tx2">
                <a:lumMod val="60000"/>
                <a:lumOff val="40000"/>
              </a:schemeClr>
            </a:solidFill>
          </a:endParaRPr>
        </a:p>
      </dgm:t>
    </dgm:pt>
    <dgm:pt modelId="{7751016E-0C71-4D56-A041-D65862CC5EBD}">
      <dgm:prSet phldrT="[テキスト]" custT="1"/>
      <dgm:spPr>
        <a:solidFill>
          <a:schemeClr val="tx2"/>
        </a:solidFill>
      </dgm:spPr>
      <dgm:t>
        <a:bodyPr/>
        <a:lstStyle/>
        <a:p>
          <a:pPr algn="just"/>
          <a:r>
            <a:rPr lang="ja-JP" altLang="en-US" sz="4800" dirty="0" smtClean="0">
              <a:latin typeface="ヒラギノ丸ゴ ProN W4" pitchFamily="34" charset="-128"/>
              <a:ea typeface="ヒラギノ丸ゴ ProN W4" pitchFamily="34" charset="-128"/>
            </a:rPr>
            <a:t>ただし、</a:t>
          </a:r>
          <a:r>
            <a:rPr lang="ja-JP" altLang="en-US" sz="4800" b="1" u="sng" dirty="0" smtClean="0">
              <a:latin typeface="ヒラギノ丸ゴ ProN W4" pitchFamily="34" charset="-128"/>
              <a:ea typeface="ヒラギノ丸ゴ ProN W4" pitchFamily="34" charset="-128"/>
            </a:rPr>
            <a:t>ひとりでは習得が難しい</a:t>
          </a:r>
          <a:r>
            <a:rPr lang="ja-JP" altLang="en-US" sz="4800" dirty="0" smtClean="0">
              <a:latin typeface="ヒラギノ丸ゴ ProN W4" pitchFamily="34" charset="-128"/>
              <a:ea typeface="ヒラギノ丸ゴ ProN W4" pitchFamily="34" charset="-128"/>
            </a:rPr>
            <a:t>という研究報告もある</a:t>
          </a:r>
          <a:endParaRPr lang="ja-JP" altLang="en-US" sz="4800" dirty="0">
            <a:latin typeface="ヒラギノ丸ゴ ProN W4" pitchFamily="34" charset="-128"/>
            <a:ea typeface="ヒラギノ丸ゴ ProN W4" pitchFamily="34" charset="-128"/>
          </a:endParaRPr>
        </a:p>
      </dgm:t>
    </dgm:pt>
    <dgm:pt modelId="{06F75691-ECEF-43CF-B99B-8F7010EB6A82}" type="parTrans" cxnId="{018E3948-2E42-43BE-8E63-D99849FDE678}">
      <dgm:prSet/>
      <dgm:spPr/>
      <dgm:t>
        <a:bodyPr/>
        <a:lstStyle/>
        <a:p>
          <a:endParaRPr lang="ja-JP" altLang="en-US"/>
        </a:p>
      </dgm:t>
    </dgm:pt>
    <dgm:pt modelId="{10E21BD1-6F49-429E-BD82-C635E17E34F4}" type="sibTrans" cxnId="{018E3948-2E42-43BE-8E63-D99849FDE678}">
      <dgm:prSet/>
      <dgm:spPr>
        <a:solidFill>
          <a:schemeClr val="tx2"/>
        </a:solidFill>
      </dgm:spPr>
      <dgm:t>
        <a:bodyPr/>
        <a:lstStyle/>
        <a:p>
          <a:endParaRPr lang="ja-JP" altLang="en-US">
            <a:solidFill>
              <a:schemeClr val="tx2">
                <a:lumMod val="60000"/>
                <a:lumOff val="40000"/>
              </a:schemeClr>
            </a:solidFill>
          </a:endParaRPr>
        </a:p>
      </dgm:t>
    </dgm:pt>
    <dgm:pt modelId="{09EADB78-4546-4C0F-A65E-272FD5300A0D}">
      <dgm:prSet phldrT="[テキスト]" custT="1"/>
      <dgm:spPr>
        <a:solidFill>
          <a:schemeClr val="tx2"/>
        </a:solidFill>
      </dgm:spPr>
      <dgm:t>
        <a:bodyPr/>
        <a:lstStyle/>
        <a:p>
          <a:pPr algn="just"/>
          <a:r>
            <a:rPr lang="ja-JP" altLang="en-US" sz="4800" b="1" u="sng" dirty="0" smtClean="0">
              <a:latin typeface="ヒラギノ丸ゴ ProN W4" pitchFamily="34" charset="-128"/>
              <a:ea typeface="ヒラギノ丸ゴ ProN W4" pitchFamily="34" charset="-128"/>
            </a:rPr>
            <a:t>複数人での操作</a:t>
          </a:r>
          <a:r>
            <a:rPr lang="ja-JP" altLang="en-US" sz="4800" dirty="0" smtClean="0">
              <a:latin typeface="ヒラギノ丸ゴ ProN W4" pitchFamily="34" charset="-128"/>
              <a:ea typeface="ヒラギノ丸ゴ ProN W4" pitchFamily="34" charset="-128"/>
            </a:rPr>
            <a:t>を可能にすることで、習得を容易にできないか</a:t>
          </a:r>
          <a:endParaRPr lang="ja-JP" altLang="en-US" sz="4800" dirty="0">
            <a:latin typeface="ヒラギノ丸ゴ ProN W4" pitchFamily="34" charset="-128"/>
            <a:ea typeface="ヒラギノ丸ゴ ProN W4" pitchFamily="34" charset="-128"/>
          </a:endParaRPr>
        </a:p>
      </dgm:t>
    </dgm:pt>
    <dgm:pt modelId="{D7A6156B-FE27-45A2-8252-A5586F08B8F5}" type="parTrans" cxnId="{9DCCB31F-89AA-4BC4-9F49-38FDB6AEBE6A}">
      <dgm:prSet/>
      <dgm:spPr/>
      <dgm:t>
        <a:bodyPr/>
        <a:lstStyle/>
        <a:p>
          <a:endParaRPr lang="ja-JP" altLang="en-US"/>
        </a:p>
      </dgm:t>
    </dgm:pt>
    <dgm:pt modelId="{7618595A-BF2C-479B-B55C-E51640F36A04}" type="sibTrans" cxnId="{9DCCB31F-89AA-4BC4-9F49-38FDB6AEBE6A}">
      <dgm:prSet/>
      <dgm:spPr/>
      <dgm:t>
        <a:bodyPr/>
        <a:lstStyle/>
        <a:p>
          <a:endParaRPr lang="ja-JP" altLang="en-US"/>
        </a:p>
      </dgm:t>
    </dgm:pt>
    <dgm:pt modelId="{0F069F55-8F68-4CC7-A951-201AF01779C2}" type="pres">
      <dgm:prSet presAssocID="{C3AC2F4C-6E12-452C-B42B-16A1BFD3330B}" presName="Name0" presStyleCnt="0">
        <dgm:presLayoutVars>
          <dgm:dir/>
          <dgm:resizeHandles val="exact"/>
        </dgm:presLayoutVars>
      </dgm:prSet>
      <dgm:spPr/>
    </dgm:pt>
    <dgm:pt modelId="{1FB777A6-F696-4CFB-ABEE-D4693724BCD7}" type="pres">
      <dgm:prSet presAssocID="{4D6F8C7D-5739-43B5-8618-101E3B802F3B}" presName="node" presStyleLbl="node1" presStyleIdx="0" presStyleCnt="3">
        <dgm:presLayoutVars>
          <dgm:bulletEnabled val="1"/>
        </dgm:presLayoutVars>
      </dgm:prSet>
      <dgm:spPr/>
      <dgm:t>
        <a:bodyPr/>
        <a:lstStyle/>
        <a:p>
          <a:endParaRPr kumimoji="1" lang="ja-JP" altLang="en-US"/>
        </a:p>
      </dgm:t>
    </dgm:pt>
    <dgm:pt modelId="{B137580C-FFA0-4935-9B22-6936CF92C03F}" type="pres">
      <dgm:prSet presAssocID="{62DE0012-A8B5-441C-9FF9-394EE3DF6D8F}" presName="sibTrans" presStyleLbl="sibTrans2D1" presStyleIdx="0" presStyleCnt="2"/>
      <dgm:spPr/>
      <dgm:t>
        <a:bodyPr/>
        <a:lstStyle/>
        <a:p>
          <a:endParaRPr kumimoji="1" lang="ja-JP" altLang="en-US"/>
        </a:p>
      </dgm:t>
    </dgm:pt>
    <dgm:pt modelId="{ECF3B9BF-37AC-4765-A610-6089E1F001DD}" type="pres">
      <dgm:prSet presAssocID="{62DE0012-A8B5-441C-9FF9-394EE3DF6D8F}" presName="connectorText" presStyleLbl="sibTrans2D1" presStyleIdx="0" presStyleCnt="2"/>
      <dgm:spPr/>
      <dgm:t>
        <a:bodyPr/>
        <a:lstStyle/>
        <a:p>
          <a:endParaRPr kumimoji="1" lang="ja-JP" altLang="en-US"/>
        </a:p>
      </dgm:t>
    </dgm:pt>
    <dgm:pt modelId="{E8CE9BCC-3BF6-406E-A124-8411717B38D5}" type="pres">
      <dgm:prSet presAssocID="{7751016E-0C71-4D56-A041-D65862CC5EBD}" presName="node" presStyleLbl="node1" presStyleIdx="1" presStyleCnt="3">
        <dgm:presLayoutVars>
          <dgm:bulletEnabled val="1"/>
        </dgm:presLayoutVars>
      </dgm:prSet>
      <dgm:spPr/>
      <dgm:t>
        <a:bodyPr/>
        <a:lstStyle/>
        <a:p>
          <a:endParaRPr kumimoji="1" lang="ja-JP" altLang="en-US"/>
        </a:p>
      </dgm:t>
    </dgm:pt>
    <dgm:pt modelId="{21D63ECA-79AE-4932-9AE7-C7EB3951C495}" type="pres">
      <dgm:prSet presAssocID="{10E21BD1-6F49-429E-BD82-C635E17E34F4}" presName="sibTrans" presStyleLbl="sibTrans2D1" presStyleIdx="1" presStyleCnt="2"/>
      <dgm:spPr/>
      <dgm:t>
        <a:bodyPr/>
        <a:lstStyle/>
        <a:p>
          <a:endParaRPr kumimoji="1" lang="ja-JP" altLang="en-US"/>
        </a:p>
      </dgm:t>
    </dgm:pt>
    <dgm:pt modelId="{EC29106C-F197-49C3-8C00-DB25987A8E6B}" type="pres">
      <dgm:prSet presAssocID="{10E21BD1-6F49-429E-BD82-C635E17E34F4}" presName="connectorText" presStyleLbl="sibTrans2D1" presStyleIdx="1" presStyleCnt="2"/>
      <dgm:spPr/>
      <dgm:t>
        <a:bodyPr/>
        <a:lstStyle/>
        <a:p>
          <a:endParaRPr kumimoji="1" lang="ja-JP" altLang="en-US"/>
        </a:p>
      </dgm:t>
    </dgm:pt>
    <dgm:pt modelId="{A9027D42-C76E-44DA-B311-17D5DB5739BB}" type="pres">
      <dgm:prSet presAssocID="{09EADB78-4546-4C0F-A65E-272FD5300A0D}" presName="node" presStyleLbl="node1" presStyleIdx="2" presStyleCnt="3">
        <dgm:presLayoutVars>
          <dgm:bulletEnabled val="1"/>
        </dgm:presLayoutVars>
      </dgm:prSet>
      <dgm:spPr/>
      <dgm:t>
        <a:bodyPr/>
        <a:lstStyle/>
        <a:p>
          <a:endParaRPr kumimoji="1" lang="ja-JP" altLang="en-US"/>
        </a:p>
      </dgm:t>
    </dgm:pt>
  </dgm:ptLst>
  <dgm:cxnLst>
    <dgm:cxn modelId="{C7626807-9B1D-4E0F-B8D7-AF609AD555FC}" type="presOf" srcId="{7751016E-0C71-4D56-A041-D65862CC5EBD}" destId="{E8CE9BCC-3BF6-406E-A124-8411717B38D5}" srcOrd="0" destOrd="0" presId="urn:microsoft.com/office/officeart/2005/8/layout/process1"/>
    <dgm:cxn modelId="{57D7F9FA-43A2-4BD4-BBA1-C7A0166D5D17}" type="presOf" srcId="{62DE0012-A8B5-441C-9FF9-394EE3DF6D8F}" destId="{B137580C-FFA0-4935-9B22-6936CF92C03F}" srcOrd="0" destOrd="0" presId="urn:microsoft.com/office/officeart/2005/8/layout/process1"/>
    <dgm:cxn modelId="{A77F7C6F-BED0-4567-91CC-8DA304E34141}" type="presOf" srcId="{09EADB78-4546-4C0F-A65E-272FD5300A0D}" destId="{A9027D42-C76E-44DA-B311-17D5DB5739BB}" srcOrd="0" destOrd="0" presId="urn:microsoft.com/office/officeart/2005/8/layout/process1"/>
    <dgm:cxn modelId="{18CBF9DA-B26B-4C1E-908F-3FBB6C0588FE}" type="presOf" srcId="{10E21BD1-6F49-429E-BD82-C635E17E34F4}" destId="{21D63ECA-79AE-4932-9AE7-C7EB3951C495}" srcOrd="0" destOrd="0" presId="urn:microsoft.com/office/officeart/2005/8/layout/process1"/>
    <dgm:cxn modelId="{9671C834-6C4D-4BA7-A2CF-19ED1E6441F0}" srcId="{C3AC2F4C-6E12-452C-B42B-16A1BFD3330B}" destId="{4D6F8C7D-5739-43B5-8618-101E3B802F3B}" srcOrd="0" destOrd="0" parTransId="{940A981E-4EFC-4968-A6E3-978639D60A5A}" sibTransId="{62DE0012-A8B5-441C-9FF9-394EE3DF6D8F}"/>
    <dgm:cxn modelId="{9DCCB31F-89AA-4BC4-9F49-38FDB6AEBE6A}" srcId="{C3AC2F4C-6E12-452C-B42B-16A1BFD3330B}" destId="{09EADB78-4546-4C0F-A65E-272FD5300A0D}" srcOrd="2" destOrd="0" parTransId="{D7A6156B-FE27-45A2-8252-A5586F08B8F5}" sibTransId="{7618595A-BF2C-479B-B55C-E51640F36A04}"/>
    <dgm:cxn modelId="{76C34093-5A86-440F-932E-851CC861849F}" type="presOf" srcId="{62DE0012-A8B5-441C-9FF9-394EE3DF6D8F}" destId="{ECF3B9BF-37AC-4765-A610-6089E1F001DD}" srcOrd="1" destOrd="0" presId="urn:microsoft.com/office/officeart/2005/8/layout/process1"/>
    <dgm:cxn modelId="{FED185D1-0CAF-4867-9215-4CC1AE4554CC}" type="presOf" srcId="{10E21BD1-6F49-429E-BD82-C635E17E34F4}" destId="{EC29106C-F197-49C3-8C00-DB25987A8E6B}" srcOrd="1" destOrd="0" presId="urn:microsoft.com/office/officeart/2005/8/layout/process1"/>
    <dgm:cxn modelId="{018E3948-2E42-43BE-8E63-D99849FDE678}" srcId="{C3AC2F4C-6E12-452C-B42B-16A1BFD3330B}" destId="{7751016E-0C71-4D56-A041-D65862CC5EBD}" srcOrd="1" destOrd="0" parTransId="{06F75691-ECEF-43CF-B99B-8F7010EB6A82}" sibTransId="{10E21BD1-6F49-429E-BD82-C635E17E34F4}"/>
    <dgm:cxn modelId="{D04A51DC-B177-4D86-91B1-4C198CD25102}" type="presOf" srcId="{C3AC2F4C-6E12-452C-B42B-16A1BFD3330B}" destId="{0F069F55-8F68-4CC7-A951-201AF01779C2}" srcOrd="0" destOrd="0" presId="urn:microsoft.com/office/officeart/2005/8/layout/process1"/>
    <dgm:cxn modelId="{6BB0ADF0-95D1-4E58-A54D-E7FCA347D72C}" type="presOf" srcId="{4D6F8C7D-5739-43B5-8618-101E3B802F3B}" destId="{1FB777A6-F696-4CFB-ABEE-D4693724BCD7}" srcOrd="0" destOrd="0" presId="urn:microsoft.com/office/officeart/2005/8/layout/process1"/>
    <dgm:cxn modelId="{B293B43C-ACC2-4C53-B5B5-5EE1644AFE32}" type="presParOf" srcId="{0F069F55-8F68-4CC7-A951-201AF01779C2}" destId="{1FB777A6-F696-4CFB-ABEE-D4693724BCD7}" srcOrd="0" destOrd="0" presId="urn:microsoft.com/office/officeart/2005/8/layout/process1"/>
    <dgm:cxn modelId="{83F58400-F8C4-4496-9AA7-E0B789BFEE79}" type="presParOf" srcId="{0F069F55-8F68-4CC7-A951-201AF01779C2}" destId="{B137580C-FFA0-4935-9B22-6936CF92C03F}" srcOrd="1" destOrd="0" presId="urn:microsoft.com/office/officeart/2005/8/layout/process1"/>
    <dgm:cxn modelId="{7A64D910-792A-4EAE-89EF-AE8F2226AA6D}" type="presParOf" srcId="{B137580C-FFA0-4935-9B22-6936CF92C03F}" destId="{ECF3B9BF-37AC-4765-A610-6089E1F001DD}" srcOrd="0" destOrd="0" presId="urn:microsoft.com/office/officeart/2005/8/layout/process1"/>
    <dgm:cxn modelId="{AEB76F1D-465D-450C-A7B1-54491ACA89F4}" type="presParOf" srcId="{0F069F55-8F68-4CC7-A951-201AF01779C2}" destId="{E8CE9BCC-3BF6-406E-A124-8411717B38D5}" srcOrd="2" destOrd="0" presId="urn:microsoft.com/office/officeart/2005/8/layout/process1"/>
    <dgm:cxn modelId="{56C64F6B-8910-42E0-8691-1AF28C71F080}" type="presParOf" srcId="{0F069F55-8F68-4CC7-A951-201AF01779C2}" destId="{21D63ECA-79AE-4932-9AE7-C7EB3951C495}" srcOrd="3" destOrd="0" presId="urn:microsoft.com/office/officeart/2005/8/layout/process1"/>
    <dgm:cxn modelId="{5DA480A9-4057-4BD9-8A69-C6141030A780}" type="presParOf" srcId="{21D63ECA-79AE-4932-9AE7-C7EB3951C495}" destId="{EC29106C-F197-49C3-8C00-DB25987A8E6B}" srcOrd="0" destOrd="0" presId="urn:microsoft.com/office/officeart/2005/8/layout/process1"/>
    <dgm:cxn modelId="{CC1991EA-E175-452C-BFBA-DA0942E52015}" type="presParOf" srcId="{0F069F55-8F68-4CC7-A951-201AF01779C2}" destId="{A9027D42-C76E-44DA-B311-17D5DB5739B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FDE1368-F9CB-40B9-94A7-8D1BAFB0CD98}"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kumimoji="1" lang="ja-JP" altLang="en-US"/>
        </a:p>
      </dgm:t>
    </dgm:pt>
    <dgm:pt modelId="{FA8FB918-FA3E-4767-9B63-07EB288AB703}">
      <dgm:prSet phldrT="[テキスト]"/>
      <dgm:spPr/>
      <dgm:t>
        <a:bodyPr/>
        <a:lstStyle/>
        <a:p>
          <a:r>
            <a:rPr kumimoji="1" lang="en-US" altLang="ja-JP" dirty="0" smtClean="0"/>
            <a:t>1Q</a:t>
          </a:r>
        </a:p>
        <a:p>
          <a:r>
            <a:rPr kumimoji="1" lang="ja-JP" altLang="en-US" dirty="0" smtClean="0"/>
            <a:t>企画、技術調査</a:t>
          </a:r>
          <a:endParaRPr kumimoji="1" lang="en-US" altLang="ja-JP" dirty="0" smtClean="0"/>
        </a:p>
        <a:p>
          <a:r>
            <a:rPr kumimoji="1" lang="ja-JP" altLang="en-US" dirty="0" smtClean="0"/>
            <a:t>アーキテクチャ設計</a:t>
          </a:r>
          <a:endParaRPr kumimoji="1" lang="ja-JP" altLang="en-US" dirty="0"/>
        </a:p>
      </dgm:t>
    </dgm:pt>
    <dgm:pt modelId="{D74E4B1A-E9AD-41F3-8286-964D5B53012B}" type="parTrans" cxnId="{428F78E3-9192-46E3-B8AA-80F7BB669F35}">
      <dgm:prSet/>
      <dgm:spPr/>
      <dgm:t>
        <a:bodyPr/>
        <a:lstStyle/>
        <a:p>
          <a:endParaRPr kumimoji="1" lang="ja-JP" altLang="en-US"/>
        </a:p>
      </dgm:t>
    </dgm:pt>
    <dgm:pt modelId="{CC26698B-A640-419E-9ABC-20D5632D2B65}" type="sibTrans" cxnId="{428F78E3-9192-46E3-B8AA-80F7BB669F35}">
      <dgm:prSet/>
      <dgm:spPr/>
      <dgm:t>
        <a:bodyPr/>
        <a:lstStyle/>
        <a:p>
          <a:endParaRPr kumimoji="1" lang="ja-JP" altLang="en-US"/>
        </a:p>
      </dgm:t>
    </dgm:pt>
    <dgm:pt modelId="{81C6426D-5FA3-4B12-B2A9-327AC5A49AFF}">
      <dgm:prSet phldrT="[テキスト]"/>
      <dgm:spPr/>
      <dgm:t>
        <a:bodyPr/>
        <a:lstStyle/>
        <a:p>
          <a:r>
            <a:rPr kumimoji="1" lang="en-US" altLang="ja-JP" dirty="0" smtClean="0"/>
            <a:t>2Q</a:t>
          </a:r>
        </a:p>
        <a:p>
          <a:r>
            <a:rPr kumimoji="1" lang="ja-JP" altLang="en-US" dirty="0" smtClean="0"/>
            <a:t>ブロック機能</a:t>
          </a:r>
          <a:endParaRPr kumimoji="1" lang="en-US" altLang="ja-JP" dirty="0" smtClean="0"/>
        </a:p>
        <a:p>
          <a:r>
            <a:rPr kumimoji="1" lang="ja-JP" altLang="en-US" dirty="0" smtClean="0"/>
            <a:t>コード生成機能</a:t>
          </a:r>
          <a:endParaRPr kumimoji="1" lang="ja-JP" altLang="en-US" dirty="0"/>
        </a:p>
      </dgm:t>
    </dgm:pt>
    <dgm:pt modelId="{1B6ADB7F-6F88-4244-8759-1BC9E13E4B2F}" type="parTrans" cxnId="{328C56B7-D348-4800-9508-AC63B977B4E2}">
      <dgm:prSet/>
      <dgm:spPr/>
      <dgm:t>
        <a:bodyPr/>
        <a:lstStyle/>
        <a:p>
          <a:endParaRPr kumimoji="1" lang="ja-JP" altLang="en-US"/>
        </a:p>
      </dgm:t>
    </dgm:pt>
    <dgm:pt modelId="{2037205C-8DD6-42D4-ACF4-05AD9DA3CEA6}" type="sibTrans" cxnId="{328C56B7-D348-4800-9508-AC63B977B4E2}">
      <dgm:prSet/>
      <dgm:spPr/>
      <dgm:t>
        <a:bodyPr/>
        <a:lstStyle/>
        <a:p>
          <a:endParaRPr kumimoji="1" lang="ja-JP" altLang="en-US"/>
        </a:p>
      </dgm:t>
    </dgm:pt>
    <dgm:pt modelId="{7E9BCB4D-778A-46E6-A853-1231B817A489}">
      <dgm:prSet phldrT="[テキスト]"/>
      <dgm:spPr/>
      <dgm:t>
        <a:bodyPr anchor="t"/>
        <a:lstStyle/>
        <a:p>
          <a:r>
            <a:rPr kumimoji="1" lang="en-US" altLang="ja-JP" dirty="0" smtClean="0"/>
            <a:t>3Q</a:t>
          </a:r>
        </a:p>
        <a:p>
          <a:r>
            <a:rPr kumimoji="1" lang="ja-JP" altLang="en-US" dirty="0" smtClean="0"/>
            <a:t>通信機能</a:t>
          </a:r>
          <a:endParaRPr kumimoji="1" lang="en-US" altLang="ja-JP" dirty="0" smtClean="0"/>
        </a:p>
        <a:p>
          <a:r>
            <a:rPr kumimoji="1" lang="ja-JP" altLang="en-US" dirty="0" smtClean="0"/>
            <a:t>ファイル保存機能</a:t>
          </a:r>
          <a:endParaRPr kumimoji="1" lang="en-US" altLang="ja-JP" dirty="0" smtClean="0"/>
        </a:p>
      </dgm:t>
    </dgm:pt>
    <dgm:pt modelId="{44B85594-65A3-4179-BCFE-25DB72AF0744}" type="parTrans" cxnId="{2287D27F-70AF-45D3-BCE4-58F1F6B297E5}">
      <dgm:prSet/>
      <dgm:spPr/>
      <dgm:t>
        <a:bodyPr/>
        <a:lstStyle/>
        <a:p>
          <a:endParaRPr kumimoji="1" lang="ja-JP" altLang="en-US"/>
        </a:p>
      </dgm:t>
    </dgm:pt>
    <dgm:pt modelId="{1DB29249-4E30-4BEB-B17F-A2EE35173D0B}" type="sibTrans" cxnId="{2287D27F-70AF-45D3-BCE4-58F1F6B297E5}">
      <dgm:prSet/>
      <dgm:spPr/>
      <dgm:t>
        <a:bodyPr/>
        <a:lstStyle/>
        <a:p>
          <a:endParaRPr kumimoji="1" lang="ja-JP" altLang="en-US"/>
        </a:p>
      </dgm:t>
    </dgm:pt>
    <dgm:pt modelId="{D4FC672D-4D26-495A-B436-A6869FBDE13F}">
      <dgm:prSet/>
      <dgm:spPr/>
      <dgm:t>
        <a:bodyPr anchor="t"/>
        <a:lstStyle/>
        <a:p>
          <a:r>
            <a:rPr kumimoji="1" lang="en-US" altLang="ja-JP" dirty="0" smtClean="0"/>
            <a:t>4Q</a:t>
          </a:r>
        </a:p>
        <a:p>
          <a:r>
            <a:rPr kumimoji="1" lang="ja-JP" altLang="en-US" dirty="0" smtClean="0"/>
            <a:t>コードの洗練</a:t>
          </a:r>
          <a:endParaRPr kumimoji="1" lang="en-US" altLang="ja-JP" dirty="0" smtClean="0"/>
        </a:p>
        <a:p>
          <a:r>
            <a:rPr kumimoji="1" lang="ja-JP" altLang="en-US" dirty="0" smtClean="0"/>
            <a:t>ドキュメント作成</a:t>
          </a:r>
          <a:endParaRPr kumimoji="1" lang="ja-JP" altLang="en-US" dirty="0"/>
        </a:p>
      </dgm:t>
    </dgm:pt>
    <dgm:pt modelId="{647FC124-3EDE-4723-87FA-FA2009FA3421}" type="parTrans" cxnId="{432B83B4-F4FF-40D0-AA5F-CB46AEFE6A5D}">
      <dgm:prSet/>
      <dgm:spPr/>
      <dgm:t>
        <a:bodyPr/>
        <a:lstStyle/>
        <a:p>
          <a:endParaRPr kumimoji="1" lang="ja-JP" altLang="en-US"/>
        </a:p>
      </dgm:t>
    </dgm:pt>
    <dgm:pt modelId="{8BAE913B-2F13-477A-9BA9-A7A49A3DC1DC}" type="sibTrans" cxnId="{432B83B4-F4FF-40D0-AA5F-CB46AEFE6A5D}">
      <dgm:prSet/>
      <dgm:spPr/>
      <dgm:t>
        <a:bodyPr/>
        <a:lstStyle/>
        <a:p>
          <a:endParaRPr kumimoji="1" lang="ja-JP" altLang="en-US"/>
        </a:p>
      </dgm:t>
    </dgm:pt>
    <dgm:pt modelId="{A4240A65-CFD8-41AD-8AF8-1A1CBED2B783}" type="pres">
      <dgm:prSet presAssocID="{DFDE1368-F9CB-40B9-94A7-8D1BAFB0CD98}" presName="Name0" presStyleCnt="0">
        <dgm:presLayoutVars>
          <dgm:dir/>
          <dgm:resizeHandles val="exact"/>
        </dgm:presLayoutVars>
      </dgm:prSet>
      <dgm:spPr/>
      <dgm:t>
        <a:bodyPr/>
        <a:lstStyle/>
        <a:p>
          <a:endParaRPr kumimoji="1" lang="ja-JP" altLang="en-US"/>
        </a:p>
      </dgm:t>
    </dgm:pt>
    <dgm:pt modelId="{94425998-5558-407F-BCD6-73CF41A552FE}" type="pres">
      <dgm:prSet presAssocID="{FA8FB918-FA3E-4767-9B63-07EB288AB703}" presName="parTxOnly" presStyleLbl="node1" presStyleIdx="0" presStyleCnt="4">
        <dgm:presLayoutVars>
          <dgm:bulletEnabled val="1"/>
        </dgm:presLayoutVars>
      </dgm:prSet>
      <dgm:spPr/>
      <dgm:t>
        <a:bodyPr/>
        <a:lstStyle/>
        <a:p>
          <a:endParaRPr kumimoji="1" lang="ja-JP" altLang="en-US"/>
        </a:p>
      </dgm:t>
    </dgm:pt>
    <dgm:pt modelId="{AA8892A6-6B9E-4167-BB9F-EEC371EF8401}" type="pres">
      <dgm:prSet presAssocID="{CC26698B-A640-419E-9ABC-20D5632D2B65}" presName="parSpace" presStyleCnt="0"/>
      <dgm:spPr/>
    </dgm:pt>
    <dgm:pt modelId="{DF8ECB85-2D20-4502-BEA0-E6553375F43C}" type="pres">
      <dgm:prSet presAssocID="{81C6426D-5FA3-4B12-B2A9-327AC5A49AFF}" presName="parTxOnly" presStyleLbl="node1" presStyleIdx="1" presStyleCnt="4">
        <dgm:presLayoutVars>
          <dgm:bulletEnabled val="1"/>
        </dgm:presLayoutVars>
      </dgm:prSet>
      <dgm:spPr/>
      <dgm:t>
        <a:bodyPr/>
        <a:lstStyle/>
        <a:p>
          <a:endParaRPr kumimoji="1" lang="ja-JP" altLang="en-US"/>
        </a:p>
      </dgm:t>
    </dgm:pt>
    <dgm:pt modelId="{FFB572D6-79D8-4422-9A85-765564D73B9B}" type="pres">
      <dgm:prSet presAssocID="{2037205C-8DD6-42D4-ACF4-05AD9DA3CEA6}" presName="parSpace" presStyleCnt="0"/>
      <dgm:spPr/>
    </dgm:pt>
    <dgm:pt modelId="{895BBA27-FEE0-40EF-ACC1-1690EBA04CEA}" type="pres">
      <dgm:prSet presAssocID="{7E9BCB4D-778A-46E6-A853-1231B817A489}" presName="parTxOnly" presStyleLbl="node1" presStyleIdx="2" presStyleCnt="4">
        <dgm:presLayoutVars>
          <dgm:bulletEnabled val="1"/>
        </dgm:presLayoutVars>
      </dgm:prSet>
      <dgm:spPr/>
      <dgm:t>
        <a:bodyPr/>
        <a:lstStyle/>
        <a:p>
          <a:endParaRPr kumimoji="1" lang="ja-JP" altLang="en-US"/>
        </a:p>
      </dgm:t>
    </dgm:pt>
    <dgm:pt modelId="{CD89A3F4-FAF2-4A4B-8821-4DA724169A2C}" type="pres">
      <dgm:prSet presAssocID="{1DB29249-4E30-4BEB-B17F-A2EE35173D0B}" presName="parSpace" presStyleCnt="0"/>
      <dgm:spPr/>
    </dgm:pt>
    <dgm:pt modelId="{0B206FA1-6AC1-4070-A1A3-A968312C8F7C}" type="pres">
      <dgm:prSet presAssocID="{D4FC672D-4D26-495A-B436-A6869FBDE13F}" presName="parTxOnly" presStyleLbl="node1" presStyleIdx="3" presStyleCnt="4">
        <dgm:presLayoutVars>
          <dgm:bulletEnabled val="1"/>
        </dgm:presLayoutVars>
      </dgm:prSet>
      <dgm:spPr/>
      <dgm:t>
        <a:bodyPr/>
        <a:lstStyle/>
        <a:p>
          <a:endParaRPr kumimoji="1" lang="ja-JP" altLang="en-US"/>
        </a:p>
      </dgm:t>
    </dgm:pt>
  </dgm:ptLst>
  <dgm:cxnLst>
    <dgm:cxn modelId="{2287D27F-70AF-45D3-BCE4-58F1F6B297E5}" srcId="{DFDE1368-F9CB-40B9-94A7-8D1BAFB0CD98}" destId="{7E9BCB4D-778A-46E6-A853-1231B817A489}" srcOrd="2" destOrd="0" parTransId="{44B85594-65A3-4179-BCFE-25DB72AF0744}" sibTransId="{1DB29249-4E30-4BEB-B17F-A2EE35173D0B}"/>
    <dgm:cxn modelId="{655AEF26-AC16-4387-ADB9-31D85A1FAB6F}" type="presOf" srcId="{7E9BCB4D-778A-46E6-A853-1231B817A489}" destId="{895BBA27-FEE0-40EF-ACC1-1690EBA04CEA}" srcOrd="0" destOrd="0" presId="urn:microsoft.com/office/officeart/2005/8/layout/hChevron3"/>
    <dgm:cxn modelId="{5C110A00-6DB5-4368-9CBC-9DD94DF4FCC5}" type="presOf" srcId="{DFDE1368-F9CB-40B9-94A7-8D1BAFB0CD98}" destId="{A4240A65-CFD8-41AD-8AF8-1A1CBED2B783}" srcOrd="0" destOrd="0" presId="urn:microsoft.com/office/officeart/2005/8/layout/hChevron3"/>
    <dgm:cxn modelId="{C71EA51B-B85E-4C40-839A-B4EE72E04E47}" type="presOf" srcId="{81C6426D-5FA3-4B12-B2A9-327AC5A49AFF}" destId="{DF8ECB85-2D20-4502-BEA0-E6553375F43C}" srcOrd="0" destOrd="0" presId="urn:microsoft.com/office/officeart/2005/8/layout/hChevron3"/>
    <dgm:cxn modelId="{E4DF6275-AF60-4B26-8C9B-489DF3885863}" type="presOf" srcId="{FA8FB918-FA3E-4767-9B63-07EB288AB703}" destId="{94425998-5558-407F-BCD6-73CF41A552FE}" srcOrd="0" destOrd="0" presId="urn:microsoft.com/office/officeart/2005/8/layout/hChevron3"/>
    <dgm:cxn modelId="{328C56B7-D348-4800-9508-AC63B977B4E2}" srcId="{DFDE1368-F9CB-40B9-94A7-8D1BAFB0CD98}" destId="{81C6426D-5FA3-4B12-B2A9-327AC5A49AFF}" srcOrd="1" destOrd="0" parTransId="{1B6ADB7F-6F88-4244-8759-1BC9E13E4B2F}" sibTransId="{2037205C-8DD6-42D4-ACF4-05AD9DA3CEA6}"/>
    <dgm:cxn modelId="{432B83B4-F4FF-40D0-AA5F-CB46AEFE6A5D}" srcId="{DFDE1368-F9CB-40B9-94A7-8D1BAFB0CD98}" destId="{D4FC672D-4D26-495A-B436-A6869FBDE13F}" srcOrd="3" destOrd="0" parTransId="{647FC124-3EDE-4723-87FA-FA2009FA3421}" sibTransId="{8BAE913B-2F13-477A-9BA9-A7A49A3DC1DC}"/>
    <dgm:cxn modelId="{428F78E3-9192-46E3-B8AA-80F7BB669F35}" srcId="{DFDE1368-F9CB-40B9-94A7-8D1BAFB0CD98}" destId="{FA8FB918-FA3E-4767-9B63-07EB288AB703}" srcOrd="0" destOrd="0" parTransId="{D74E4B1A-E9AD-41F3-8286-964D5B53012B}" sibTransId="{CC26698B-A640-419E-9ABC-20D5632D2B65}"/>
    <dgm:cxn modelId="{2C35CD98-2013-4FD5-8999-BB6F5452A8B5}" type="presOf" srcId="{D4FC672D-4D26-495A-B436-A6869FBDE13F}" destId="{0B206FA1-6AC1-4070-A1A3-A968312C8F7C}" srcOrd="0" destOrd="0" presId="urn:microsoft.com/office/officeart/2005/8/layout/hChevron3"/>
    <dgm:cxn modelId="{CCE663D3-46BF-4DF9-A70A-84C45E54C3CC}" type="presParOf" srcId="{A4240A65-CFD8-41AD-8AF8-1A1CBED2B783}" destId="{94425998-5558-407F-BCD6-73CF41A552FE}" srcOrd="0" destOrd="0" presId="urn:microsoft.com/office/officeart/2005/8/layout/hChevron3"/>
    <dgm:cxn modelId="{013C24CB-3632-4315-9637-D8387FAA0F55}" type="presParOf" srcId="{A4240A65-CFD8-41AD-8AF8-1A1CBED2B783}" destId="{AA8892A6-6B9E-4167-BB9F-EEC371EF8401}" srcOrd="1" destOrd="0" presId="urn:microsoft.com/office/officeart/2005/8/layout/hChevron3"/>
    <dgm:cxn modelId="{E245AAEC-59E6-4811-9973-316668BBD204}" type="presParOf" srcId="{A4240A65-CFD8-41AD-8AF8-1A1CBED2B783}" destId="{DF8ECB85-2D20-4502-BEA0-E6553375F43C}" srcOrd="2" destOrd="0" presId="urn:microsoft.com/office/officeart/2005/8/layout/hChevron3"/>
    <dgm:cxn modelId="{CE462DC5-168A-48D6-8687-3854CEE9A432}" type="presParOf" srcId="{A4240A65-CFD8-41AD-8AF8-1A1CBED2B783}" destId="{FFB572D6-79D8-4422-9A85-765564D73B9B}" srcOrd="3" destOrd="0" presId="urn:microsoft.com/office/officeart/2005/8/layout/hChevron3"/>
    <dgm:cxn modelId="{EDA4E465-9866-4FA4-9AB3-862B212935C0}" type="presParOf" srcId="{A4240A65-CFD8-41AD-8AF8-1A1CBED2B783}" destId="{895BBA27-FEE0-40EF-ACC1-1690EBA04CEA}" srcOrd="4" destOrd="0" presId="urn:microsoft.com/office/officeart/2005/8/layout/hChevron3"/>
    <dgm:cxn modelId="{FAAB22FE-9A30-48A5-AA35-DC0F109AE158}" type="presParOf" srcId="{A4240A65-CFD8-41AD-8AF8-1A1CBED2B783}" destId="{CD89A3F4-FAF2-4A4B-8821-4DA724169A2C}" srcOrd="5" destOrd="0" presId="urn:microsoft.com/office/officeart/2005/8/layout/hChevron3"/>
    <dgm:cxn modelId="{79E51583-A1BE-4BD8-A24D-9EBB44C1E59F}" type="presParOf" srcId="{A4240A65-CFD8-41AD-8AF8-1A1CBED2B783}" destId="{0B206FA1-6AC1-4070-A1A3-A968312C8F7C}" srcOrd="6"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777A6-F696-4CFB-ABEE-D4693724BCD7}">
      <dsp:nvSpPr>
        <dsp:cNvPr id="0" name=""/>
        <dsp:cNvSpPr/>
      </dsp:nvSpPr>
      <dsp:spPr>
        <a:xfrm>
          <a:off x="17719"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en-US" altLang="ja-JP" sz="4800" kern="1200" smtClean="0">
              <a:latin typeface="ヒラギノ丸ゴ ProN W4" pitchFamily="34" charset="-128"/>
              <a:ea typeface="ヒラギノ丸ゴ ProN W4" pitchFamily="34" charset="-128"/>
            </a:rPr>
            <a:t>Scratch</a:t>
          </a:r>
          <a:r>
            <a:rPr lang="ja-JP" altLang="en-US" sz="4800" kern="1200" smtClean="0">
              <a:latin typeface="ヒラギノ丸ゴ ProN W4" pitchFamily="34" charset="-128"/>
              <a:ea typeface="ヒラギノ丸ゴ ProN W4" pitchFamily="34" charset="-128"/>
            </a:rPr>
            <a:t>等の</a:t>
          </a:r>
          <a:r>
            <a:rPr lang="ja-JP" altLang="en-US" sz="4800" b="1" u="sng" kern="1200" smtClean="0">
              <a:latin typeface="ヒラギノ丸ゴ ProN W4" pitchFamily="34" charset="-128"/>
              <a:ea typeface="ヒラギノ丸ゴ ProN W4" pitchFamily="34" charset="-128"/>
            </a:rPr>
            <a:t>ビジュアルプログラミング</a:t>
          </a:r>
          <a:r>
            <a:rPr lang="ja-JP" altLang="en-US" sz="4800" kern="1200" smtClean="0">
              <a:latin typeface="ヒラギノ丸ゴ ProN W4" pitchFamily="34" charset="-128"/>
              <a:ea typeface="ヒラギノ丸ゴ ProN W4" pitchFamily="34" charset="-128"/>
            </a:rPr>
            <a:t>の人気が高まっている</a:t>
          </a:r>
          <a:endParaRPr lang="en-US" altLang="ja-JP" sz="4800" kern="1200" dirty="0" smtClean="0">
            <a:latin typeface="ヒラギノ丸ゴ ProN W4" pitchFamily="34" charset="-128"/>
            <a:ea typeface="ヒラギノ丸ゴ ProN W4" pitchFamily="34" charset="-128"/>
          </a:endParaRPr>
        </a:p>
      </dsp:txBody>
      <dsp:txXfrm>
        <a:off x="145695" y="283526"/>
        <a:ext cx="5040313" cy="4113467"/>
      </dsp:txXfrm>
    </dsp:sp>
    <dsp:sp modelId="{B137580C-FFA0-4935-9B22-6936CF92C03F}">
      <dsp:nvSpPr>
        <dsp:cNvPr id="0" name=""/>
        <dsp:cNvSpPr/>
      </dsp:nvSpPr>
      <dsp:spPr>
        <a:xfrm>
          <a:off x="5843612" y="1683523"/>
          <a:ext cx="1122808" cy="1313473"/>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ja-JP" altLang="en-US" sz="5500" kern="1200">
            <a:solidFill>
              <a:schemeClr val="tx2">
                <a:lumMod val="60000"/>
                <a:lumOff val="40000"/>
              </a:schemeClr>
            </a:solidFill>
          </a:endParaRPr>
        </a:p>
      </dsp:txBody>
      <dsp:txXfrm>
        <a:off x="5843612" y="1946218"/>
        <a:ext cx="785966" cy="788083"/>
      </dsp:txXfrm>
    </dsp:sp>
    <dsp:sp modelId="{E8CE9BCC-3BF6-406E-A124-8411717B38D5}">
      <dsp:nvSpPr>
        <dsp:cNvPr id="0" name=""/>
        <dsp:cNvSpPr/>
      </dsp:nvSpPr>
      <dsp:spPr>
        <a:xfrm>
          <a:off x="7432491"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ja-JP" altLang="en-US" sz="4800" kern="1200" dirty="0" smtClean="0">
              <a:latin typeface="ヒラギノ丸ゴ ProN W4" pitchFamily="34" charset="-128"/>
              <a:ea typeface="ヒラギノ丸ゴ ProN W4" pitchFamily="34" charset="-128"/>
            </a:rPr>
            <a:t>ただし、</a:t>
          </a:r>
          <a:r>
            <a:rPr lang="ja-JP" altLang="en-US" sz="4800" b="1" u="sng" kern="1200" dirty="0" smtClean="0">
              <a:latin typeface="ヒラギノ丸ゴ ProN W4" pitchFamily="34" charset="-128"/>
              <a:ea typeface="ヒラギノ丸ゴ ProN W4" pitchFamily="34" charset="-128"/>
            </a:rPr>
            <a:t>ひとりでは習得が難しい</a:t>
          </a:r>
          <a:r>
            <a:rPr lang="ja-JP" altLang="en-US" sz="4800" kern="1200" dirty="0" smtClean="0">
              <a:latin typeface="ヒラギノ丸ゴ ProN W4" pitchFamily="34" charset="-128"/>
              <a:ea typeface="ヒラギノ丸ゴ ProN W4" pitchFamily="34" charset="-128"/>
            </a:rPr>
            <a:t>という研究報告もある</a:t>
          </a:r>
          <a:endParaRPr lang="ja-JP" altLang="en-US" sz="4800" kern="1200" dirty="0">
            <a:latin typeface="ヒラギノ丸ゴ ProN W4" pitchFamily="34" charset="-128"/>
            <a:ea typeface="ヒラギノ丸ゴ ProN W4" pitchFamily="34" charset="-128"/>
          </a:endParaRPr>
        </a:p>
      </dsp:txBody>
      <dsp:txXfrm>
        <a:off x="7560467" y="283526"/>
        <a:ext cx="5040313" cy="4113467"/>
      </dsp:txXfrm>
    </dsp:sp>
    <dsp:sp modelId="{21D63ECA-79AE-4932-9AE7-C7EB3951C495}">
      <dsp:nvSpPr>
        <dsp:cNvPr id="0" name=""/>
        <dsp:cNvSpPr/>
      </dsp:nvSpPr>
      <dsp:spPr>
        <a:xfrm>
          <a:off x="13258383" y="1683523"/>
          <a:ext cx="1122808" cy="1313473"/>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ja-JP" altLang="en-US" sz="5500" kern="1200">
            <a:solidFill>
              <a:schemeClr val="tx2">
                <a:lumMod val="60000"/>
                <a:lumOff val="40000"/>
              </a:schemeClr>
            </a:solidFill>
          </a:endParaRPr>
        </a:p>
      </dsp:txBody>
      <dsp:txXfrm>
        <a:off x="13258383" y="1946218"/>
        <a:ext cx="785966" cy="788083"/>
      </dsp:txXfrm>
    </dsp:sp>
    <dsp:sp modelId="{A9027D42-C76E-44DA-B311-17D5DB5739BB}">
      <dsp:nvSpPr>
        <dsp:cNvPr id="0" name=""/>
        <dsp:cNvSpPr/>
      </dsp:nvSpPr>
      <dsp:spPr>
        <a:xfrm>
          <a:off x="14847263"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ja-JP" altLang="en-US" sz="4800" b="1" u="sng" kern="1200" dirty="0" smtClean="0">
              <a:latin typeface="ヒラギノ丸ゴ ProN W4" pitchFamily="34" charset="-128"/>
              <a:ea typeface="ヒラギノ丸ゴ ProN W4" pitchFamily="34" charset="-128"/>
            </a:rPr>
            <a:t>複数人での操作</a:t>
          </a:r>
          <a:r>
            <a:rPr lang="ja-JP" altLang="en-US" sz="4800" kern="1200" dirty="0" smtClean="0">
              <a:latin typeface="ヒラギノ丸ゴ ProN W4" pitchFamily="34" charset="-128"/>
              <a:ea typeface="ヒラギノ丸ゴ ProN W4" pitchFamily="34" charset="-128"/>
            </a:rPr>
            <a:t>を可能にすることで、習得を容易にできないか</a:t>
          </a:r>
          <a:endParaRPr lang="ja-JP" altLang="en-US" sz="4800" kern="1200" dirty="0">
            <a:latin typeface="ヒラギノ丸ゴ ProN W4" pitchFamily="34" charset="-128"/>
            <a:ea typeface="ヒラギノ丸ゴ ProN W4" pitchFamily="34" charset="-128"/>
          </a:endParaRPr>
        </a:p>
      </dsp:txBody>
      <dsp:txXfrm>
        <a:off x="14975239" y="283526"/>
        <a:ext cx="5040313" cy="4113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25998-5558-407F-BCD6-73CF41A552FE}">
      <dsp:nvSpPr>
        <dsp:cNvPr id="0" name=""/>
        <dsp:cNvSpPr/>
      </dsp:nvSpPr>
      <dsp:spPr>
        <a:xfrm>
          <a:off x="5873" y="206216"/>
          <a:ext cx="5892714" cy="2357085"/>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1Q</a:t>
          </a:r>
        </a:p>
        <a:p>
          <a:pPr lvl="0" algn="ctr" defTabSz="1555750">
            <a:lnSpc>
              <a:spcPct val="90000"/>
            </a:lnSpc>
            <a:spcBef>
              <a:spcPct val="0"/>
            </a:spcBef>
            <a:spcAft>
              <a:spcPct val="35000"/>
            </a:spcAft>
          </a:pPr>
          <a:r>
            <a:rPr kumimoji="1" lang="ja-JP" altLang="en-US" sz="3500" kern="1200" dirty="0" smtClean="0"/>
            <a:t>企画、技術調査</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アーキテクチャ設計</a:t>
          </a:r>
          <a:endParaRPr kumimoji="1" lang="ja-JP" altLang="en-US" sz="3500" kern="1200" dirty="0"/>
        </a:p>
      </dsp:txBody>
      <dsp:txXfrm>
        <a:off x="5873" y="206216"/>
        <a:ext cx="5303443" cy="2357085"/>
      </dsp:txXfrm>
    </dsp:sp>
    <dsp:sp modelId="{DF8ECB85-2D20-4502-BEA0-E6553375F43C}">
      <dsp:nvSpPr>
        <dsp:cNvPr id="0" name=""/>
        <dsp:cNvSpPr/>
      </dsp:nvSpPr>
      <dsp:spPr>
        <a:xfrm>
          <a:off x="4720044" y="206216"/>
          <a:ext cx="5892714" cy="2357085"/>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2Q</a:t>
          </a:r>
        </a:p>
        <a:p>
          <a:pPr lvl="0" algn="ctr" defTabSz="1555750">
            <a:lnSpc>
              <a:spcPct val="90000"/>
            </a:lnSpc>
            <a:spcBef>
              <a:spcPct val="0"/>
            </a:spcBef>
            <a:spcAft>
              <a:spcPct val="35000"/>
            </a:spcAft>
          </a:pPr>
          <a:r>
            <a:rPr kumimoji="1" lang="ja-JP" altLang="en-US" sz="3500" kern="1200" dirty="0" smtClean="0"/>
            <a:t>ブロック機能</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コード生成機能</a:t>
          </a:r>
          <a:endParaRPr kumimoji="1" lang="ja-JP" altLang="en-US" sz="3500" kern="1200" dirty="0"/>
        </a:p>
      </dsp:txBody>
      <dsp:txXfrm>
        <a:off x="5898587" y="206216"/>
        <a:ext cx="3535629" cy="2357085"/>
      </dsp:txXfrm>
    </dsp:sp>
    <dsp:sp modelId="{895BBA27-FEE0-40EF-ACC1-1690EBA04CEA}">
      <dsp:nvSpPr>
        <dsp:cNvPr id="0" name=""/>
        <dsp:cNvSpPr/>
      </dsp:nvSpPr>
      <dsp:spPr>
        <a:xfrm>
          <a:off x="9434216" y="206216"/>
          <a:ext cx="5892714" cy="2357085"/>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t" anchorCtr="0">
          <a:noAutofit/>
        </a:bodyPr>
        <a:lstStyle/>
        <a:p>
          <a:pPr lvl="0" algn="ctr" defTabSz="1555750">
            <a:lnSpc>
              <a:spcPct val="90000"/>
            </a:lnSpc>
            <a:spcBef>
              <a:spcPct val="0"/>
            </a:spcBef>
            <a:spcAft>
              <a:spcPct val="35000"/>
            </a:spcAft>
          </a:pPr>
          <a:r>
            <a:rPr kumimoji="1" lang="en-US" altLang="ja-JP" sz="3500" kern="1200" dirty="0" smtClean="0"/>
            <a:t>3Q</a:t>
          </a:r>
        </a:p>
        <a:p>
          <a:pPr lvl="0" algn="ctr" defTabSz="1555750">
            <a:lnSpc>
              <a:spcPct val="90000"/>
            </a:lnSpc>
            <a:spcBef>
              <a:spcPct val="0"/>
            </a:spcBef>
            <a:spcAft>
              <a:spcPct val="35000"/>
            </a:spcAft>
          </a:pPr>
          <a:r>
            <a:rPr kumimoji="1" lang="ja-JP" altLang="en-US" sz="3500" kern="1200" dirty="0" smtClean="0"/>
            <a:t>通信機能</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ファイル保存機能</a:t>
          </a:r>
          <a:endParaRPr kumimoji="1" lang="en-US" altLang="ja-JP" sz="3500" kern="1200" dirty="0" smtClean="0"/>
        </a:p>
      </dsp:txBody>
      <dsp:txXfrm>
        <a:off x="10612759" y="206216"/>
        <a:ext cx="3535629" cy="2357085"/>
      </dsp:txXfrm>
    </dsp:sp>
    <dsp:sp modelId="{0B206FA1-6AC1-4070-A1A3-A968312C8F7C}">
      <dsp:nvSpPr>
        <dsp:cNvPr id="0" name=""/>
        <dsp:cNvSpPr/>
      </dsp:nvSpPr>
      <dsp:spPr>
        <a:xfrm>
          <a:off x="14148387" y="206216"/>
          <a:ext cx="5892714" cy="2357085"/>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t" anchorCtr="0">
          <a:noAutofit/>
        </a:bodyPr>
        <a:lstStyle/>
        <a:p>
          <a:pPr lvl="0" algn="ctr" defTabSz="1555750">
            <a:lnSpc>
              <a:spcPct val="90000"/>
            </a:lnSpc>
            <a:spcBef>
              <a:spcPct val="0"/>
            </a:spcBef>
            <a:spcAft>
              <a:spcPct val="35000"/>
            </a:spcAft>
          </a:pPr>
          <a:r>
            <a:rPr kumimoji="1" lang="en-US" altLang="ja-JP" sz="3500" kern="1200" dirty="0" smtClean="0"/>
            <a:t>4Q</a:t>
          </a:r>
        </a:p>
        <a:p>
          <a:pPr lvl="0" algn="ctr" defTabSz="1555750">
            <a:lnSpc>
              <a:spcPct val="90000"/>
            </a:lnSpc>
            <a:spcBef>
              <a:spcPct val="0"/>
            </a:spcBef>
            <a:spcAft>
              <a:spcPct val="35000"/>
            </a:spcAft>
          </a:pPr>
          <a:r>
            <a:rPr kumimoji="1" lang="ja-JP" altLang="en-US" sz="3500" kern="1200" dirty="0" smtClean="0"/>
            <a:t>コードの洗練</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ドキュメント作成</a:t>
          </a:r>
          <a:endParaRPr kumimoji="1" lang="ja-JP" altLang="en-US" sz="3500" kern="1200" dirty="0"/>
        </a:p>
      </dsp:txBody>
      <dsp:txXfrm>
        <a:off x="15326930" y="206216"/>
        <a:ext cx="3535629" cy="23570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777A6-F696-4CFB-ABEE-D4693724BCD7}">
      <dsp:nvSpPr>
        <dsp:cNvPr id="0" name=""/>
        <dsp:cNvSpPr/>
      </dsp:nvSpPr>
      <dsp:spPr>
        <a:xfrm>
          <a:off x="17719"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en-US" altLang="ja-JP" sz="4800" kern="1200" smtClean="0">
              <a:latin typeface="ヒラギノ丸ゴ ProN W4" pitchFamily="34" charset="-128"/>
              <a:ea typeface="ヒラギノ丸ゴ ProN W4" pitchFamily="34" charset="-128"/>
            </a:rPr>
            <a:t>Scratch</a:t>
          </a:r>
          <a:r>
            <a:rPr lang="ja-JP" altLang="en-US" sz="4800" kern="1200" smtClean="0">
              <a:latin typeface="ヒラギノ丸ゴ ProN W4" pitchFamily="34" charset="-128"/>
              <a:ea typeface="ヒラギノ丸ゴ ProN W4" pitchFamily="34" charset="-128"/>
            </a:rPr>
            <a:t>等の</a:t>
          </a:r>
          <a:r>
            <a:rPr lang="ja-JP" altLang="en-US" sz="4800" b="1" u="sng" kern="1200" smtClean="0">
              <a:latin typeface="ヒラギノ丸ゴ ProN W4" pitchFamily="34" charset="-128"/>
              <a:ea typeface="ヒラギノ丸ゴ ProN W4" pitchFamily="34" charset="-128"/>
            </a:rPr>
            <a:t>ビジュアルプログラミング</a:t>
          </a:r>
          <a:r>
            <a:rPr lang="ja-JP" altLang="en-US" sz="4800" kern="1200" smtClean="0">
              <a:latin typeface="ヒラギノ丸ゴ ProN W4" pitchFamily="34" charset="-128"/>
              <a:ea typeface="ヒラギノ丸ゴ ProN W4" pitchFamily="34" charset="-128"/>
            </a:rPr>
            <a:t>の人気が高まっている</a:t>
          </a:r>
          <a:endParaRPr lang="en-US" altLang="ja-JP" sz="4800" kern="1200" dirty="0" smtClean="0">
            <a:latin typeface="ヒラギノ丸ゴ ProN W4" pitchFamily="34" charset="-128"/>
            <a:ea typeface="ヒラギノ丸ゴ ProN W4" pitchFamily="34" charset="-128"/>
          </a:endParaRPr>
        </a:p>
      </dsp:txBody>
      <dsp:txXfrm>
        <a:off x="145695" y="283526"/>
        <a:ext cx="5040313" cy="4113467"/>
      </dsp:txXfrm>
    </dsp:sp>
    <dsp:sp modelId="{B137580C-FFA0-4935-9B22-6936CF92C03F}">
      <dsp:nvSpPr>
        <dsp:cNvPr id="0" name=""/>
        <dsp:cNvSpPr/>
      </dsp:nvSpPr>
      <dsp:spPr>
        <a:xfrm>
          <a:off x="5843612" y="1683523"/>
          <a:ext cx="1122808" cy="1313473"/>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ja-JP" altLang="en-US" sz="5500" kern="1200">
            <a:solidFill>
              <a:schemeClr val="tx2">
                <a:lumMod val="60000"/>
                <a:lumOff val="40000"/>
              </a:schemeClr>
            </a:solidFill>
          </a:endParaRPr>
        </a:p>
      </dsp:txBody>
      <dsp:txXfrm>
        <a:off x="5843612" y="1946218"/>
        <a:ext cx="785966" cy="788083"/>
      </dsp:txXfrm>
    </dsp:sp>
    <dsp:sp modelId="{E8CE9BCC-3BF6-406E-A124-8411717B38D5}">
      <dsp:nvSpPr>
        <dsp:cNvPr id="0" name=""/>
        <dsp:cNvSpPr/>
      </dsp:nvSpPr>
      <dsp:spPr>
        <a:xfrm>
          <a:off x="7432491"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ja-JP" altLang="en-US" sz="4800" kern="1200" dirty="0" smtClean="0">
              <a:latin typeface="ヒラギノ丸ゴ ProN W4" pitchFamily="34" charset="-128"/>
              <a:ea typeface="ヒラギノ丸ゴ ProN W4" pitchFamily="34" charset="-128"/>
            </a:rPr>
            <a:t>ただし、</a:t>
          </a:r>
          <a:r>
            <a:rPr lang="ja-JP" altLang="en-US" sz="4800" b="1" u="sng" kern="1200" dirty="0" smtClean="0">
              <a:latin typeface="ヒラギノ丸ゴ ProN W4" pitchFamily="34" charset="-128"/>
              <a:ea typeface="ヒラギノ丸ゴ ProN W4" pitchFamily="34" charset="-128"/>
            </a:rPr>
            <a:t>ひとりでは習得が難しい</a:t>
          </a:r>
          <a:r>
            <a:rPr lang="ja-JP" altLang="en-US" sz="4800" kern="1200" dirty="0" smtClean="0">
              <a:latin typeface="ヒラギノ丸ゴ ProN W4" pitchFamily="34" charset="-128"/>
              <a:ea typeface="ヒラギノ丸ゴ ProN W4" pitchFamily="34" charset="-128"/>
            </a:rPr>
            <a:t>という研究報告もある</a:t>
          </a:r>
          <a:endParaRPr lang="ja-JP" altLang="en-US" sz="4800" kern="1200" dirty="0">
            <a:latin typeface="ヒラギノ丸ゴ ProN W4" pitchFamily="34" charset="-128"/>
            <a:ea typeface="ヒラギノ丸ゴ ProN W4" pitchFamily="34" charset="-128"/>
          </a:endParaRPr>
        </a:p>
      </dsp:txBody>
      <dsp:txXfrm>
        <a:off x="7560467" y="283526"/>
        <a:ext cx="5040313" cy="4113467"/>
      </dsp:txXfrm>
    </dsp:sp>
    <dsp:sp modelId="{21D63ECA-79AE-4932-9AE7-C7EB3951C495}">
      <dsp:nvSpPr>
        <dsp:cNvPr id="0" name=""/>
        <dsp:cNvSpPr/>
      </dsp:nvSpPr>
      <dsp:spPr>
        <a:xfrm>
          <a:off x="13258383" y="1683523"/>
          <a:ext cx="1122808" cy="1313473"/>
        </a:xfrm>
        <a:prstGeom prst="rightArrow">
          <a:avLst>
            <a:gd name="adj1" fmla="val 60000"/>
            <a:gd name="adj2" fmla="val 50000"/>
          </a:avLst>
        </a:prstGeom>
        <a:solidFill>
          <a:schemeClr val="tx2"/>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endParaRPr lang="ja-JP" altLang="en-US" sz="5500" kern="1200">
            <a:solidFill>
              <a:schemeClr val="tx2">
                <a:lumMod val="60000"/>
                <a:lumOff val="40000"/>
              </a:schemeClr>
            </a:solidFill>
          </a:endParaRPr>
        </a:p>
      </dsp:txBody>
      <dsp:txXfrm>
        <a:off x="13258383" y="1946218"/>
        <a:ext cx="785966" cy="788083"/>
      </dsp:txXfrm>
    </dsp:sp>
    <dsp:sp modelId="{A9027D42-C76E-44DA-B311-17D5DB5739BB}">
      <dsp:nvSpPr>
        <dsp:cNvPr id="0" name=""/>
        <dsp:cNvSpPr/>
      </dsp:nvSpPr>
      <dsp:spPr>
        <a:xfrm>
          <a:off x="14847263" y="155550"/>
          <a:ext cx="5296265" cy="4369419"/>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just" defTabSz="2133600">
            <a:lnSpc>
              <a:spcPct val="90000"/>
            </a:lnSpc>
            <a:spcBef>
              <a:spcPct val="0"/>
            </a:spcBef>
            <a:spcAft>
              <a:spcPct val="35000"/>
            </a:spcAft>
          </a:pPr>
          <a:r>
            <a:rPr lang="ja-JP" altLang="en-US" sz="4800" b="1" u="sng" kern="1200" dirty="0" smtClean="0">
              <a:latin typeface="ヒラギノ丸ゴ ProN W4" pitchFamily="34" charset="-128"/>
              <a:ea typeface="ヒラギノ丸ゴ ProN W4" pitchFamily="34" charset="-128"/>
            </a:rPr>
            <a:t>複数人での操作</a:t>
          </a:r>
          <a:r>
            <a:rPr lang="ja-JP" altLang="en-US" sz="4800" kern="1200" dirty="0" smtClean="0">
              <a:latin typeface="ヒラギノ丸ゴ ProN W4" pitchFamily="34" charset="-128"/>
              <a:ea typeface="ヒラギノ丸ゴ ProN W4" pitchFamily="34" charset="-128"/>
            </a:rPr>
            <a:t>を可能にすることで、習得を容易にできないか</a:t>
          </a:r>
          <a:endParaRPr lang="ja-JP" altLang="en-US" sz="4800" kern="1200" dirty="0">
            <a:latin typeface="ヒラギノ丸ゴ ProN W4" pitchFamily="34" charset="-128"/>
            <a:ea typeface="ヒラギノ丸ゴ ProN W4" pitchFamily="34" charset="-128"/>
          </a:endParaRPr>
        </a:p>
      </dsp:txBody>
      <dsp:txXfrm>
        <a:off x="14975239" y="283526"/>
        <a:ext cx="5040313" cy="4113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25998-5558-407F-BCD6-73CF41A552FE}">
      <dsp:nvSpPr>
        <dsp:cNvPr id="0" name=""/>
        <dsp:cNvSpPr/>
      </dsp:nvSpPr>
      <dsp:spPr>
        <a:xfrm>
          <a:off x="5873" y="206216"/>
          <a:ext cx="5892714" cy="2357085"/>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1Q</a:t>
          </a:r>
        </a:p>
        <a:p>
          <a:pPr lvl="0" algn="ctr" defTabSz="1555750">
            <a:lnSpc>
              <a:spcPct val="90000"/>
            </a:lnSpc>
            <a:spcBef>
              <a:spcPct val="0"/>
            </a:spcBef>
            <a:spcAft>
              <a:spcPct val="35000"/>
            </a:spcAft>
          </a:pPr>
          <a:r>
            <a:rPr kumimoji="1" lang="ja-JP" altLang="en-US" sz="3500" kern="1200" dirty="0" smtClean="0"/>
            <a:t>企画、技術調査</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アーキテクチャ設計</a:t>
          </a:r>
          <a:endParaRPr kumimoji="1" lang="ja-JP" altLang="en-US" sz="3500" kern="1200" dirty="0"/>
        </a:p>
      </dsp:txBody>
      <dsp:txXfrm>
        <a:off x="5873" y="206216"/>
        <a:ext cx="5303443" cy="2357085"/>
      </dsp:txXfrm>
    </dsp:sp>
    <dsp:sp modelId="{DF8ECB85-2D20-4502-BEA0-E6553375F43C}">
      <dsp:nvSpPr>
        <dsp:cNvPr id="0" name=""/>
        <dsp:cNvSpPr/>
      </dsp:nvSpPr>
      <dsp:spPr>
        <a:xfrm>
          <a:off x="4720044" y="206216"/>
          <a:ext cx="5892714" cy="2357085"/>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2Q</a:t>
          </a:r>
        </a:p>
        <a:p>
          <a:pPr lvl="0" algn="ctr" defTabSz="1555750">
            <a:lnSpc>
              <a:spcPct val="90000"/>
            </a:lnSpc>
            <a:spcBef>
              <a:spcPct val="0"/>
            </a:spcBef>
            <a:spcAft>
              <a:spcPct val="35000"/>
            </a:spcAft>
          </a:pPr>
          <a:r>
            <a:rPr kumimoji="1" lang="ja-JP" altLang="en-US" sz="3500" kern="1200" dirty="0" smtClean="0"/>
            <a:t>ブロック機能</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コード生成機能</a:t>
          </a:r>
          <a:endParaRPr kumimoji="1" lang="ja-JP" altLang="en-US" sz="3500" kern="1200" dirty="0"/>
        </a:p>
      </dsp:txBody>
      <dsp:txXfrm>
        <a:off x="5898587" y="206216"/>
        <a:ext cx="3535629" cy="2357085"/>
      </dsp:txXfrm>
    </dsp:sp>
    <dsp:sp modelId="{895BBA27-FEE0-40EF-ACC1-1690EBA04CEA}">
      <dsp:nvSpPr>
        <dsp:cNvPr id="0" name=""/>
        <dsp:cNvSpPr/>
      </dsp:nvSpPr>
      <dsp:spPr>
        <a:xfrm>
          <a:off x="9434216" y="206216"/>
          <a:ext cx="5892714" cy="2357085"/>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t" anchorCtr="0">
          <a:noAutofit/>
        </a:bodyPr>
        <a:lstStyle/>
        <a:p>
          <a:pPr lvl="0" algn="ctr" defTabSz="1555750">
            <a:lnSpc>
              <a:spcPct val="90000"/>
            </a:lnSpc>
            <a:spcBef>
              <a:spcPct val="0"/>
            </a:spcBef>
            <a:spcAft>
              <a:spcPct val="35000"/>
            </a:spcAft>
          </a:pPr>
          <a:r>
            <a:rPr kumimoji="1" lang="en-US" altLang="ja-JP" sz="3500" kern="1200" dirty="0" smtClean="0"/>
            <a:t>3Q</a:t>
          </a:r>
        </a:p>
        <a:p>
          <a:pPr lvl="0" algn="ctr" defTabSz="1555750">
            <a:lnSpc>
              <a:spcPct val="90000"/>
            </a:lnSpc>
            <a:spcBef>
              <a:spcPct val="0"/>
            </a:spcBef>
            <a:spcAft>
              <a:spcPct val="35000"/>
            </a:spcAft>
          </a:pPr>
          <a:r>
            <a:rPr kumimoji="1" lang="ja-JP" altLang="en-US" sz="3500" kern="1200" dirty="0" smtClean="0"/>
            <a:t>通信機能</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ファイル保存機能</a:t>
          </a:r>
          <a:endParaRPr kumimoji="1" lang="en-US" altLang="ja-JP" sz="3500" kern="1200" dirty="0" smtClean="0"/>
        </a:p>
      </dsp:txBody>
      <dsp:txXfrm>
        <a:off x="10612759" y="206216"/>
        <a:ext cx="3535629" cy="2357085"/>
      </dsp:txXfrm>
    </dsp:sp>
    <dsp:sp modelId="{0B206FA1-6AC1-4070-A1A3-A968312C8F7C}">
      <dsp:nvSpPr>
        <dsp:cNvPr id="0" name=""/>
        <dsp:cNvSpPr/>
      </dsp:nvSpPr>
      <dsp:spPr>
        <a:xfrm>
          <a:off x="14148387" y="206216"/>
          <a:ext cx="5892714" cy="2357085"/>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93345" rIns="46673" bIns="93345" numCol="1" spcCol="1270" anchor="t" anchorCtr="0">
          <a:noAutofit/>
        </a:bodyPr>
        <a:lstStyle/>
        <a:p>
          <a:pPr lvl="0" algn="ctr" defTabSz="1555750">
            <a:lnSpc>
              <a:spcPct val="90000"/>
            </a:lnSpc>
            <a:spcBef>
              <a:spcPct val="0"/>
            </a:spcBef>
            <a:spcAft>
              <a:spcPct val="35000"/>
            </a:spcAft>
          </a:pPr>
          <a:r>
            <a:rPr kumimoji="1" lang="en-US" altLang="ja-JP" sz="3500" kern="1200" dirty="0" smtClean="0"/>
            <a:t>4Q</a:t>
          </a:r>
        </a:p>
        <a:p>
          <a:pPr lvl="0" algn="ctr" defTabSz="1555750">
            <a:lnSpc>
              <a:spcPct val="90000"/>
            </a:lnSpc>
            <a:spcBef>
              <a:spcPct val="0"/>
            </a:spcBef>
            <a:spcAft>
              <a:spcPct val="35000"/>
            </a:spcAft>
          </a:pPr>
          <a:r>
            <a:rPr kumimoji="1" lang="ja-JP" altLang="en-US" sz="3500" kern="1200" dirty="0" smtClean="0"/>
            <a:t>コードの洗練</a:t>
          </a:r>
          <a:endParaRPr kumimoji="1" lang="en-US" altLang="ja-JP" sz="3500" kern="1200" dirty="0" smtClean="0"/>
        </a:p>
        <a:p>
          <a:pPr lvl="0" algn="ctr" defTabSz="1555750">
            <a:lnSpc>
              <a:spcPct val="90000"/>
            </a:lnSpc>
            <a:spcBef>
              <a:spcPct val="0"/>
            </a:spcBef>
            <a:spcAft>
              <a:spcPct val="35000"/>
            </a:spcAft>
          </a:pPr>
          <a:r>
            <a:rPr kumimoji="1" lang="ja-JP" altLang="en-US" sz="3500" kern="1200" dirty="0" smtClean="0"/>
            <a:t>ドキュメント作成</a:t>
          </a:r>
          <a:endParaRPr kumimoji="1" lang="ja-JP" altLang="en-US" sz="3500" kern="1200" dirty="0"/>
        </a:p>
      </dsp:txBody>
      <dsp:txXfrm>
        <a:off x="15326930" y="206216"/>
        <a:ext cx="3535629" cy="23570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BCB93A3-855D-4DBF-9CF9-820D2CF5CC8E}" type="datetimeFigureOut">
              <a:rPr kumimoji="1" lang="ja-JP" altLang="en-US" smtClean="0"/>
              <a:t>2014/1/30</a:t>
            </a:fld>
            <a:endParaRPr kumimoji="1" lang="ja-JP" altLang="en-US"/>
          </a:p>
        </p:txBody>
      </p:sp>
      <p:sp>
        <p:nvSpPr>
          <p:cNvPr id="4" name="スライド イメージ プレースホルダー 3"/>
          <p:cNvSpPr>
            <a:spLocks noGrp="1" noRot="1" noChangeAspect="1"/>
          </p:cNvSpPr>
          <p:nvPr>
            <p:ph type="sldImg" idx="2"/>
          </p:nvPr>
        </p:nvSpPr>
        <p:spPr>
          <a:xfrm>
            <a:off x="2195513" y="768350"/>
            <a:ext cx="270827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09A7CE6-16FF-4F3A-8C08-F357E78BC0EE}" type="slidenum">
              <a:rPr kumimoji="1" lang="ja-JP" altLang="en-US" smtClean="0"/>
              <a:t>‹#›</a:t>
            </a:fld>
            <a:endParaRPr kumimoji="1" lang="ja-JP" altLang="en-US"/>
          </a:p>
        </p:txBody>
      </p:sp>
    </p:spTree>
    <p:extLst>
      <p:ext uri="{BB962C8B-B14F-4D97-AF65-F5344CB8AC3E}">
        <p14:creationId xmlns:p14="http://schemas.microsoft.com/office/powerpoint/2010/main" val="21435633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09A7CE6-16FF-4F3A-8C08-F357E78BC0EE}" type="slidenum">
              <a:rPr kumimoji="1" lang="ja-JP" altLang="en-US" smtClean="0"/>
              <a:t>1</a:t>
            </a:fld>
            <a:endParaRPr kumimoji="1" lang="ja-JP" altLang="en-US"/>
          </a:p>
        </p:txBody>
      </p:sp>
    </p:spTree>
    <p:extLst>
      <p:ext uri="{BB962C8B-B14F-4D97-AF65-F5344CB8AC3E}">
        <p14:creationId xmlns:p14="http://schemas.microsoft.com/office/powerpoint/2010/main" val="12542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09A7CE6-16FF-4F3A-8C08-F357E78BC0EE}" type="slidenum">
              <a:rPr kumimoji="1" lang="ja-JP" altLang="en-US" smtClean="0"/>
              <a:t>3</a:t>
            </a:fld>
            <a:endParaRPr kumimoji="1" lang="ja-JP" altLang="en-US"/>
          </a:p>
        </p:txBody>
      </p:sp>
    </p:spTree>
    <p:extLst>
      <p:ext uri="{BB962C8B-B14F-4D97-AF65-F5344CB8AC3E}">
        <p14:creationId xmlns:p14="http://schemas.microsoft.com/office/powerpoint/2010/main" val="125420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0"/>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117115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135155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330023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316933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690"/>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392332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208178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336125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143135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7340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188390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892ECBA-A9A9-4AAA-A624-EB7054D6BB1B}" type="datetimeFigureOut">
              <a:rPr kumimoji="1" lang="ja-JP" altLang="en-US" smtClean="0"/>
              <a:t>2014/1/30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377557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E892ECBA-A9A9-4AAA-A624-EB7054D6BB1B}" type="datetimeFigureOut">
              <a:rPr kumimoji="1" lang="ja-JP" altLang="en-US" smtClean="0"/>
              <a:t>2014/1/30</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3E1F0041-BC37-4CF6-A3B0-6E18B59A3B70}" type="slidenum">
              <a:rPr kumimoji="1" lang="ja-JP" altLang="en-US" smtClean="0"/>
              <a:t>‹#›</a:t>
            </a:fld>
            <a:endParaRPr kumimoji="1" lang="ja-JP" altLang="en-US"/>
          </a:p>
        </p:txBody>
      </p:sp>
    </p:spTree>
    <p:extLst>
      <p:ext uri="{BB962C8B-B14F-4D97-AF65-F5344CB8AC3E}">
        <p14:creationId xmlns:p14="http://schemas.microsoft.com/office/powerpoint/2010/main" val="139009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kumimoji="1"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9.png"/><Relationship Id="rId5" Type="http://schemas.openxmlformats.org/officeDocument/2006/relationships/diagramLayout" Target="../diagrams/layout2.xml"/><Relationship Id="rId10" Type="http://schemas.openxmlformats.org/officeDocument/2006/relationships/image" Target="../media/image8.png"/><Relationship Id="rId4" Type="http://schemas.openxmlformats.org/officeDocument/2006/relationships/diagramData" Target="../diagrams/data2.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7.png"/><Relationship Id="rId18" Type="http://schemas.openxmlformats.org/officeDocument/2006/relationships/diagramQuickStyle" Target="../diagrams/quickStyle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png"/><Relationship Id="rId17" Type="http://schemas.openxmlformats.org/officeDocument/2006/relationships/diagramLayout" Target="../diagrams/layout4.xml"/><Relationship Id="rId2" Type="http://schemas.openxmlformats.org/officeDocument/2006/relationships/notesSlide" Target="../notesSlides/notesSlide2.xml"/><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diagramColors" Target="../diagrams/colors4.xml"/><Relationship Id="rId4" Type="http://schemas.openxmlformats.org/officeDocument/2006/relationships/diagramLayout" Target="../diagrams/layout3.xml"/><Relationship Id="rId9" Type="http://schemas.openxmlformats.org/officeDocument/2006/relationships/image" Target="../media/image2.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4914851"/>
            <a:ext cx="21386800" cy="5756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12775" y="3834731"/>
            <a:ext cx="15118241" cy="1015663"/>
          </a:xfrm>
          <a:prstGeom prst="rect">
            <a:avLst/>
          </a:prstGeom>
          <a:noFill/>
        </p:spPr>
        <p:txBody>
          <a:bodyPr wrap="none" rtlCol="0">
            <a:spAutoFit/>
          </a:bodyPr>
          <a:lstStyle/>
          <a:p>
            <a:r>
              <a:rPr lang="en-US" altLang="ja-JP" sz="6000" dirty="0" smtClean="0">
                <a:solidFill>
                  <a:srgbClr val="0070C0"/>
                </a:solidFill>
                <a:latin typeface="ヒラギノ角ゴ StdN W8" pitchFamily="34" charset="-128"/>
                <a:ea typeface="ヒラギノ角ゴ StdN W8" pitchFamily="34" charset="-128"/>
              </a:rPr>
              <a:t>1. </a:t>
            </a:r>
            <a:r>
              <a:rPr lang="ja-JP" altLang="en-US" sz="6000" dirty="0" smtClean="0">
                <a:solidFill>
                  <a:srgbClr val="0070C0"/>
                </a:solidFill>
                <a:latin typeface="ヒラギノ角ゴ StdN W8" pitchFamily="34" charset="-128"/>
                <a:ea typeface="ヒラギノ角ゴ StdN W8" pitchFamily="34" charset="-128"/>
              </a:rPr>
              <a:t>子ども向けプログラミングの</a:t>
            </a:r>
            <a:r>
              <a:rPr lang="ja-JP" altLang="en-US" sz="6000" dirty="0">
                <a:solidFill>
                  <a:srgbClr val="0070C0"/>
                </a:solidFill>
                <a:latin typeface="ヒラギノ角ゴ StdN W8" pitchFamily="34" charset="-128"/>
                <a:ea typeface="ヒラギノ角ゴ StdN W8" pitchFamily="34" charset="-128"/>
              </a:rPr>
              <a:t>現状</a:t>
            </a:r>
            <a:r>
              <a:rPr lang="ja-JP" altLang="en-US" sz="6000" dirty="0" smtClean="0">
                <a:solidFill>
                  <a:srgbClr val="0070C0"/>
                </a:solidFill>
                <a:latin typeface="ヒラギノ角ゴ StdN W8" pitchFamily="34" charset="-128"/>
                <a:ea typeface="ヒラギノ角ゴ StdN W8" pitchFamily="34" charset="-128"/>
              </a:rPr>
              <a:t>と考察</a:t>
            </a:r>
            <a:endParaRPr kumimoji="1" lang="ja-JP" altLang="en-US" sz="6000" dirty="0">
              <a:solidFill>
                <a:srgbClr val="0070C0"/>
              </a:solidFill>
              <a:latin typeface="ヒラギノ角ゴ StdN W8" pitchFamily="34" charset="-128"/>
              <a:ea typeface="ヒラギノ角ゴ StdN W8" pitchFamily="34" charset="-128"/>
            </a:endParaRPr>
          </a:p>
        </p:txBody>
      </p:sp>
      <p:graphicFrame>
        <p:nvGraphicFramePr>
          <p:cNvPr id="13" name="図表 12"/>
          <p:cNvGraphicFramePr/>
          <p:nvPr>
            <p:extLst>
              <p:ext uri="{D42A27DB-BD31-4B8C-83A1-F6EECF244321}">
                <p14:modId xmlns:p14="http://schemas.microsoft.com/office/powerpoint/2010/main" val="768260462"/>
              </p:ext>
            </p:extLst>
          </p:nvPr>
        </p:nvGraphicFramePr>
        <p:xfrm>
          <a:off x="612775" y="5850955"/>
          <a:ext cx="20161249"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テキスト ボックス 13"/>
          <p:cNvSpPr txBox="1"/>
          <p:nvPr/>
        </p:nvSpPr>
        <p:spPr>
          <a:xfrm>
            <a:off x="552068" y="10819507"/>
            <a:ext cx="16809410" cy="1015663"/>
          </a:xfrm>
          <a:prstGeom prst="rect">
            <a:avLst/>
          </a:prstGeom>
          <a:noFill/>
        </p:spPr>
        <p:txBody>
          <a:bodyPr wrap="none" rtlCol="0">
            <a:spAutoFit/>
          </a:bodyPr>
          <a:lstStyle/>
          <a:p>
            <a:r>
              <a:rPr kumimoji="1" lang="en-US" altLang="ja-JP" sz="6000" dirty="0" smtClean="0">
                <a:solidFill>
                  <a:srgbClr val="0070C0"/>
                </a:solidFill>
                <a:latin typeface="ヒラギノ角ゴ StdN W8" pitchFamily="34" charset="-128"/>
                <a:ea typeface="ヒラギノ角ゴ StdN W8" pitchFamily="34" charset="-128"/>
              </a:rPr>
              <a:t>2. </a:t>
            </a:r>
            <a:r>
              <a:rPr kumimoji="1" lang="ja-JP" altLang="en-US" sz="6000" dirty="0" smtClean="0">
                <a:solidFill>
                  <a:srgbClr val="0070C0"/>
                </a:solidFill>
                <a:latin typeface="ヒラギノ角ゴ StdN W8" pitchFamily="34" charset="-128"/>
                <a:ea typeface="ヒラギノ角ゴ StdN W8" pitchFamily="34" charset="-128"/>
              </a:rPr>
              <a:t>開発</a:t>
            </a:r>
            <a:r>
              <a:rPr kumimoji="1" lang="ja-JP" altLang="en-US" sz="6000" dirty="0" smtClean="0">
                <a:solidFill>
                  <a:srgbClr val="0070C0"/>
                </a:solidFill>
                <a:latin typeface="ヒラギノ角ゴ StdN W8" pitchFamily="34" charset="-128"/>
                <a:ea typeface="ヒラギノ角ゴ StdN W8" pitchFamily="34" charset="-128"/>
              </a:rPr>
              <a:t>したプロダクト「</a:t>
            </a:r>
            <a:r>
              <a:rPr lang="en-US" altLang="ja-JP" sz="6000" dirty="0" err="1" smtClean="0">
                <a:solidFill>
                  <a:srgbClr val="0070C0"/>
                </a:solidFill>
                <a:latin typeface="ヒラギノ角ゴ StdN W8" pitchFamily="34" charset="-128"/>
                <a:ea typeface="ヒラギノ角ゴ StdN W8" pitchFamily="34" charset="-128"/>
              </a:rPr>
              <a:t>Jointry</a:t>
            </a:r>
            <a:r>
              <a:rPr lang="ja-JP" altLang="en-US" sz="6000" dirty="0" smtClean="0">
                <a:solidFill>
                  <a:srgbClr val="0070C0"/>
                </a:solidFill>
                <a:latin typeface="ヒラギノ角ゴ StdN W8" pitchFamily="34" charset="-128"/>
                <a:ea typeface="ヒラギノ角ゴ StdN W8" pitchFamily="34" charset="-128"/>
              </a:rPr>
              <a:t>」</a:t>
            </a:r>
            <a:r>
              <a:rPr kumimoji="1" lang="ja-JP" altLang="en-US" sz="6000" dirty="0" smtClean="0">
                <a:solidFill>
                  <a:srgbClr val="0070C0"/>
                </a:solidFill>
                <a:latin typeface="ヒラギノ角ゴ StdN W8" pitchFamily="34" charset="-128"/>
                <a:ea typeface="ヒラギノ角ゴ StdN W8" pitchFamily="34" charset="-128"/>
              </a:rPr>
              <a:t>の主な特徴</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18" name="角丸四角形 17"/>
          <p:cNvSpPr/>
          <p:nvPr/>
        </p:nvSpPr>
        <p:spPr>
          <a:xfrm>
            <a:off x="7489044" y="11862988"/>
            <a:ext cx="6408712" cy="1674503"/>
          </a:xfrm>
          <a:prstGeom prst="roundRect">
            <a:avLst/>
          </a:prstGeom>
          <a:solidFill>
            <a:srgbClr val="F3FEB4"/>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②</a:t>
            </a:r>
            <a:r>
              <a:rPr lang="ja-JP" altLang="en-US" sz="4400" dirty="0" smtClean="0">
                <a:solidFill>
                  <a:schemeClr val="tx2"/>
                </a:solidFill>
                <a:latin typeface="ヒラギノ角ゴ ProN W3" pitchFamily="34" charset="-128"/>
                <a:ea typeface="ヒラギノ角ゴ ProN W3" pitchFamily="34" charset="-128"/>
              </a:rPr>
              <a:t>ともだちと一緒に通信プログラミング</a:t>
            </a:r>
            <a:endParaRPr lang="ja-JP" altLang="en-US" sz="4400" dirty="0">
              <a:solidFill>
                <a:schemeClr val="tx2"/>
              </a:solidFill>
              <a:latin typeface="ヒラギノ角ゴ ProN W3" pitchFamily="34" charset="-128"/>
              <a:ea typeface="ヒラギノ角ゴ ProN W3" pitchFamily="34" charset="-128"/>
            </a:endParaRPr>
          </a:p>
        </p:txBody>
      </p:sp>
      <p:sp>
        <p:nvSpPr>
          <p:cNvPr id="20" name="角丸四角形 19"/>
          <p:cNvSpPr/>
          <p:nvPr/>
        </p:nvSpPr>
        <p:spPr>
          <a:xfrm>
            <a:off x="612775" y="11881483"/>
            <a:ext cx="6408712" cy="1656008"/>
          </a:xfrm>
          <a:prstGeom prst="roundRect">
            <a:avLst/>
          </a:prstGeom>
          <a:solidFill>
            <a:srgbClr val="FFC1F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①</a:t>
            </a:r>
            <a:r>
              <a:rPr lang="ja-JP" altLang="en-US" sz="4400" dirty="0" smtClean="0">
                <a:solidFill>
                  <a:schemeClr val="tx2"/>
                </a:solidFill>
                <a:latin typeface="ヒラギノ角ゴ ProN W3" pitchFamily="34" charset="-128"/>
                <a:ea typeface="ヒラギノ角ゴ ProN W3" pitchFamily="34" charset="-128"/>
              </a:rPr>
              <a:t>ブロックでビジュアルプログラミング</a:t>
            </a:r>
            <a:endParaRPr kumimoji="1" lang="ja-JP" altLang="en-US" sz="4400" dirty="0">
              <a:solidFill>
                <a:schemeClr val="tx2"/>
              </a:solidFill>
              <a:latin typeface="ヒラギノ角ゴ ProN W3" pitchFamily="34" charset="-128"/>
              <a:ea typeface="ヒラギノ角ゴ ProN W3" pitchFamily="34" charset="-128"/>
            </a:endParaRPr>
          </a:p>
        </p:txBody>
      </p:sp>
      <p:sp>
        <p:nvSpPr>
          <p:cNvPr id="21" name="角丸四角形 20"/>
          <p:cNvSpPr/>
          <p:nvPr/>
        </p:nvSpPr>
        <p:spPr>
          <a:xfrm>
            <a:off x="14351706" y="11888858"/>
            <a:ext cx="6408712" cy="1648633"/>
          </a:xfrm>
          <a:prstGeom prst="roundRect">
            <a:avLst/>
          </a:prstGeom>
          <a:solidFill>
            <a:srgbClr val="CFFCB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tx2"/>
                </a:solidFill>
                <a:latin typeface="ヒラギノ角ゴ ProN W3" pitchFamily="34" charset="-128"/>
                <a:ea typeface="ヒラギノ角ゴ ProN W3" pitchFamily="34" charset="-128"/>
              </a:rPr>
              <a:t>③文字</a:t>
            </a:r>
            <a:r>
              <a:rPr lang="ja-JP" altLang="en-US" sz="4400" dirty="0" smtClean="0">
                <a:solidFill>
                  <a:schemeClr val="tx2"/>
                </a:solidFill>
                <a:latin typeface="ヒラギノ角ゴ ProN W3" pitchFamily="34" charset="-128"/>
                <a:ea typeface="ヒラギノ角ゴ ProN W3" pitchFamily="34" charset="-128"/>
              </a:rPr>
              <a:t>で確認できる</a:t>
            </a:r>
            <a:r>
              <a:rPr lang="ja-JP" altLang="en-US" sz="4400" dirty="0" smtClean="0">
                <a:solidFill>
                  <a:schemeClr val="tx2"/>
                </a:solidFill>
                <a:latin typeface="ヒラギノ角ゴ ProN W3" pitchFamily="34" charset="-128"/>
                <a:ea typeface="ヒラギノ角ゴ ProN W3" pitchFamily="34" charset="-128"/>
              </a:rPr>
              <a:t>プログラム</a:t>
            </a:r>
            <a:endParaRPr lang="ja-JP" altLang="en-US" sz="4400" dirty="0">
              <a:solidFill>
                <a:schemeClr val="tx2"/>
              </a:solidFill>
              <a:latin typeface="ヒラギノ角ゴ ProN W3" pitchFamily="34" charset="-128"/>
              <a:ea typeface="ヒラギノ角ゴ ProN W3" pitchFamily="34" charset="-128"/>
            </a:endParaRPr>
          </a:p>
        </p:txBody>
      </p:sp>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044" y="13769871"/>
            <a:ext cx="6408712" cy="530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68544" y="13753515"/>
            <a:ext cx="6391874" cy="529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角丸四角形 38"/>
          <p:cNvSpPr/>
          <p:nvPr/>
        </p:nvSpPr>
        <p:spPr>
          <a:xfrm>
            <a:off x="7489044" y="19154116"/>
            <a:ext cx="6408712" cy="1674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・画面の共有が可能</a:t>
            </a:r>
            <a:endParaRPr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・複数人で共同学習</a:t>
            </a:r>
            <a:endParaRPr lang="ja-JP" altLang="en-US" sz="4400" dirty="0">
              <a:solidFill>
                <a:schemeClr val="accent1">
                  <a:lumMod val="75000"/>
                </a:schemeClr>
              </a:solidFill>
              <a:latin typeface="ヒラギノ丸ゴ ProN W4" pitchFamily="34" charset="-128"/>
              <a:ea typeface="ヒラギノ丸ゴ ProN W4" pitchFamily="34" charset="-128"/>
            </a:endParaRPr>
          </a:p>
        </p:txBody>
      </p:sp>
      <p:sp>
        <p:nvSpPr>
          <p:cNvPr id="40" name="角丸四角形 39"/>
          <p:cNvSpPr/>
          <p:nvPr/>
        </p:nvSpPr>
        <p:spPr>
          <a:xfrm>
            <a:off x="612775" y="19172611"/>
            <a:ext cx="6408712" cy="165600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ja-JP" altLang="en-US" sz="4400" dirty="0" smtClean="0">
                <a:solidFill>
                  <a:schemeClr val="accent1">
                    <a:lumMod val="75000"/>
                  </a:schemeClr>
                </a:solidFill>
                <a:latin typeface="ヒラギノ丸ゴ ProN W4" pitchFamily="34" charset="-128"/>
                <a:ea typeface="ヒラギノ丸ゴ ProN W4" pitchFamily="34" charset="-128"/>
              </a:rPr>
              <a:t>・直感的な操作</a:t>
            </a:r>
            <a:endParaRPr kumimoji="1"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・動作の見える化</a:t>
            </a:r>
            <a:endParaRPr kumimoji="1" lang="ja-JP" altLang="en-US" sz="4400" dirty="0">
              <a:solidFill>
                <a:schemeClr val="accent1">
                  <a:lumMod val="75000"/>
                </a:schemeClr>
              </a:solidFill>
              <a:latin typeface="ヒラギノ丸ゴ ProN W4" pitchFamily="34" charset="-128"/>
              <a:ea typeface="ヒラギノ丸ゴ ProN W4" pitchFamily="34" charset="-128"/>
            </a:endParaRPr>
          </a:p>
        </p:txBody>
      </p:sp>
      <p:sp>
        <p:nvSpPr>
          <p:cNvPr id="41" name="角丸四角形 40"/>
          <p:cNvSpPr/>
          <p:nvPr/>
        </p:nvSpPr>
        <p:spPr>
          <a:xfrm>
            <a:off x="14351706" y="19179986"/>
            <a:ext cx="6408712" cy="164863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・ブロックからスクリ　</a:t>
            </a:r>
            <a:endParaRPr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a:solidFill>
                  <a:schemeClr val="accent1">
                    <a:lumMod val="75000"/>
                  </a:schemeClr>
                </a:solidFill>
                <a:latin typeface="ヒラギノ丸ゴ ProN W4" pitchFamily="34" charset="-128"/>
                <a:ea typeface="ヒラギノ丸ゴ ProN W4" pitchFamily="34" charset="-128"/>
              </a:rPr>
              <a:t>　</a:t>
            </a:r>
            <a:r>
              <a:rPr lang="ja-JP" altLang="en-US" sz="4400" dirty="0" smtClean="0">
                <a:solidFill>
                  <a:schemeClr val="accent1">
                    <a:lumMod val="75000"/>
                  </a:schemeClr>
                </a:solidFill>
                <a:latin typeface="ヒラギノ丸ゴ ProN W4" pitchFamily="34" charset="-128"/>
                <a:ea typeface="ヒラギノ丸ゴ ProN W4" pitchFamily="34" charset="-128"/>
              </a:rPr>
              <a:t>プトコードを生成</a:t>
            </a:r>
            <a:endParaRPr lang="ja-JP" altLang="en-US" sz="4400" dirty="0">
              <a:solidFill>
                <a:schemeClr val="accent1">
                  <a:lumMod val="75000"/>
                </a:schemeClr>
              </a:solidFill>
              <a:latin typeface="ヒラギノ丸ゴ ProN W4" pitchFamily="34" charset="-128"/>
              <a:ea typeface="ヒラギノ丸ゴ ProN W4" pitchFamily="34" charset="-128"/>
            </a:endParaRPr>
          </a:p>
        </p:txBody>
      </p:sp>
      <p:sp>
        <p:nvSpPr>
          <p:cNvPr id="42" name="テキスト ボックス 41"/>
          <p:cNvSpPr txBox="1"/>
          <p:nvPr/>
        </p:nvSpPr>
        <p:spPr>
          <a:xfrm>
            <a:off x="612775" y="20893076"/>
            <a:ext cx="12809917" cy="1015663"/>
          </a:xfrm>
          <a:prstGeom prst="rect">
            <a:avLst/>
          </a:prstGeom>
          <a:noFill/>
        </p:spPr>
        <p:txBody>
          <a:bodyPr wrap="none" rtlCol="0">
            <a:spAutoFit/>
          </a:bodyPr>
          <a:lstStyle/>
          <a:p>
            <a:r>
              <a:rPr lang="en-US" altLang="ja-JP" sz="6000" dirty="0" smtClean="0">
                <a:solidFill>
                  <a:srgbClr val="0070C0"/>
                </a:solidFill>
                <a:latin typeface="ヒラギノ角ゴ StdN W8" pitchFamily="34" charset="-128"/>
                <a:ea typeface="ヒラギノ角ゴ StdN W8" pitchFamily="34" charset="-128"/>
              </a:rPr>
              <a:t>3. </a:t>
            </a:r>
            <a:r>
              <a:rPr lang="ja-JP" altLang="en-US" sz="6000" dirty="0" smtClean="0">
                <a:solidFill>
                  <a:srgbClr val="0070C0"/>
                </a:solidFill>
                <a:latin typeface="ヒラギノ角ゴ StdN W8" pitchFamily="34" charset="-128"/>
                <a:ea typeface="ヒラギノ角ゴ StdN W8" pitchFamily="34" charset="-128"/>
              </a:rPr>
              <a:t>プロダクトの</a:t>
            </a:r>
            <a:r>
              <a:rPr lang="ja-JP" altLang="en-US" sz="6000" dirty="0" smtClean="0">
                <a:solidFill>
                  <a:srgbClr val="0070C0"/>
                </a:solidFill>
                <a:latin typeface="ヒラギノ角ゴ StdN W8" pitchFamily="34" charset="-128"/>
                <a:ea typeface="ヒラギノ角ゴ StdN W8" pitchFamily="34" charset="-128"/>
              </a:rPr>
              <a:t>評価</a:t>
            </a:r>
            <a:r>
              <a:rPr lang="ja-JP" altLang="en-US" sz="6000" dirty="0" smtClean="0">
                <a:solidFill>
                  <a:srgbClr val="0070C0"/>
                </a:solidFill>
                <a:latin typeface="ヒラギノ角ゴ StdN W8" pitchFamily="34" charset="-128"/>
                <a:ea typeface="ヒラギノ角ゴ StdN W8" pitchFamily="34" charset="-128"/>
              </a:rPr>
              <a:t>（利用者の声）</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43" name="テキスト ボックス 42"/>
          <p:cNvSpPr txBox="1"/>
          <p:nvPr/>
        </p:nvSpPr>
        <p:spPr>
          <a:xfrm>
            <a:off x="612775" y="25645603"/>
            <a:ext cx="4416594" cy="1015663"/>
          </a:xfrm>
          <a:prstGeom prst="rect">
            <a:avLst/>
          </a:prstGeom>
          <a:noFill/>
        </p:spPr>
        <p:txBody>
          <a:bodyPr wrap="none" rtlCol="0">
            <a:spAutoFit/>
          </a:bodyPr>
          <a:lstStyle/>
          <a:p>
            <a:r>
              <a:rPr kumimoji="1" lang="en-US" altLang="ja-JP" sz="6000" dirty="0" smtClean="0">
                <a:solidFill>
                  <a:srgbClr val="0070C0"/>
                </a:solidFill>
                <a:latin typeface="ヒラギノ角ゴ StdN W8" pitchFamily="34" charset="-128"/>
                <a:ea typeface="ヒラギノ角ゴ StdN W8" pitchFamily="34" charset="-128"/>
              </a:rPr>
              <a:t>4. </a:t>
            </a:r>
            <a:r>
              <a:rPr kumimoji="1" lang="ja-JP" altLang="en-US" sz="6000" dirty="0" smtClean="0">
                <a:solidFill>
                  <a:srgbClr val="0070C0"/>
                </a:solidFill>
                <a:latin typeface="ヒラギノ角ゴ StdN W8" pitchFamily="34" charset="-128"/>
                <a:ea typeface="ヒラギノ角ゴ StdN W8" pitchFamily="34" charset="-128"/>
              </a:rPr>
              <a:t>参考文献</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23" name="テキスト ボックス 22"/>
          <p:cNvSpPr txBox="1"/>
          <p:nvPr/>
        </p:nvSpPr>
        <p:spPr>
          <a:xfrm>
            <a:off x="552068" y="26804086"/>
            <a:ext cx="20167502" cy="3108543"/>
          </a:xfrm>
          <a:prstGeom prst="rect">
            <a:avLst/>
          </a:prstGeom>
          <a:noFill/>
        </p:spPr>
        <p:txBody>
          <a:bodyPr wrap="square" rtlCol="0">
            <a:spAutoFit/>
          </a:bodyPr>
          <a:lstStyle/>
          <a:p>
            <a:pPr marL="623888" indent="-623888"/>
            <a:r>
              <a:rPr lang="en-US" altLang="ja-JP" sz="2800" dirty="0">
                <a:latin typeface="ヒラギノ丸ゴ ProN W4" pitchFamily="34" charset="-128"/>
                <a:ea typeface="ヒラギノ丸ゴ ProN W4" pitchFamily="34" charset="-128"/>
              </a:rPr>
              <a:t>[1] </a:t>
            </a:r>
            <a:r>
              <a:rPr lang="ja-JP" altLang="en-US" sz="2800" dirty="0">
                <a:latin typeface="ヒラギノ丸ゴ ProN W4" pitchFamily="34" charset="-128"/>
                <a:ea typeface="ヒラギノ丸ゴ ProN W4" pitchFamily="34" charset="-128"/>
              </a:rPr>
              <a:t>森 秀樹</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杉澤 学</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張 海</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前迫 孝憲</a:t>
            </a:r>
            <a:r>
              <a:rPr lang="en-US" altLang="ja-JP" sz="2800" dirty="0">
                <a:latin typeface="ヒラギノ丸ゴ ProN W4" pitchFamily="34" charset="-128"/>
                <a:ea typeface="ヒラギノ丸ゴ ProN W4" pitchFamily="34" charset="-128"/>
              </a:rPr>
              <a:t>, “Scratch</a:t>
            </a:r>
            <a:r>
              <a:rPr lang="ja-JP" altLang="en-US" sz="2800" dirty="0">
                <a:latin typeface="ヒラギノ丸ゴ ProN W4" pitchFamily="34" charset="-128"/>
                <a:ea typeface="ヒラギノ丸ゴ ProN W4" pitchFamily="34" charset="-128"/>
              </a:rPr>
              <a:t>を用いた小学校プログラミング授業の実践 </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小学生を対象としたプログラミング教育の再考</a:t>
            </a:r>
            <a:r>
              <a:rPr lang="en-US" altLang="ja-JP" sz="2800" dirty="0">
                <a:latin typeface="ヒラギノ丸ゴ ProN W4" pitchFamily="34" charset="-128"/>
                <a:ea typeface="ヒラギノ丸ゴ ProN W4" pitchFamily="34" charset="-128"/>
              </a:rPr>
              <a:t>(</a:t>
            </a:r>
            <a:r>
              <a:rPr lang="ja-JP" altLang="en-US" sz="2800" dirty="0">
                <a:latin typeface="ヒラギノ丸ゴ ProN W4" pitchFamily="34" charset="-128"/>
                <a:ea typeface="ヒラギノ丸ゴ ProN W4" pitchFamily="34" charset="-128"/>
              </a:rPr>
              <a:t>教育実践研究論文</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日本教育工学会論文誌</a:t>
            </a:r>
            <a:r>
              <a:rPr lang="en-US" altLang="ja-JP" sz="2800" dirty="0">
                <a:latin typeface="ヒラギノ丸ゴ ProN W4" pitchFamily="34" charset="-128"/>
                <a:ea typeface="ヒラギノ丸ゴ ProN W4" pitchFamily="34" charset="-128"/>
              </a:rPr>
              <a:t>, vol. 34, no. 4, pp. 387–394, 2011.</a:t>
            </a:r>
          </a:p>
          <a:p>
            <a:pPr marL="623888" indent="-623888"/>
            <a:r>
              <a:rPr lang="en-US" altLang="ja-JP" sz="2800" dirty="0">
                <a:latin typeface="ヒラギノ丸ゴ ProN W4" pitchFamily="34" charset="-128"/>
                <a:ea typeface="ヒラギノ丸ゴ ProN W4" pitchFamily="34" charset="-128"/>
              </a:rPr>
              <a:t>[2] </a:t>
            </a:r>
            <a:r>
              <a:rPr lang="ja-JP" altLang="en-US" sz="2800" dirty="0">
                <a:latin typeface="ヒラギノ丸ゴ ProN W4" pitchFamily="34" charset="-128"/>
                <a:ea typeface="ヒラギノ丸ゴ ProN W4" pitchFamily="34" charset="-128"/>
              </a:rPr>
              <a:t>伊藤 一成</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阿部 和広</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新目 真紀</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世代や組織を超えた相互学習を促進するためのプログラミング導入教育の実践報告</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情報処理学会研究報告</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コンピュータと教育研究会報告</a:t>
            </a:r>
            <a:r>
              <a:rPr lang="en-US" altLang="ja-JP" sz="2800" dirty="0">
                <a:latin typeface="ヒラギノ丸ゴ ProN W4" pitchFamily="34" charset="-128"/>
                <a:ea typeface="ヒラギノ丸ゴ ProN W4" pitchFamily="34" charset="-128"/>
              </a:rPr>
              <a:t>, vol. 2012, no. 14, pp. 1–7, 2012.</a:t>
            </a:r>
          </a:p>
          <a:p>
            <a:pPr marL="623888" indent="-623888"/>
            <a:r>
              <a:rPr lang="en-US" altLang="ja-JP" sz="2800" dirty="0">
                <a:latin typeface="ヒラギノ丸ゴ ProN W4" pitchFamily="34" charset="-128"/>
                <a:ea typeface="ヒラギノ丸ゴ ProN W4" pitchFamily="34" charset="-128"/>
              </a:rPr>
              <a:t>[3] </a:t>
            </a:r>
            <a:r>
              <a:rPr lang="ja-JP" altLang="en-US" sz="2800" dirty="0">
                <a:latin typeface="ヒラギノ丸ゴ ProN W4" pitchFamily="34" charset="-128"/>
                <a:ea typeface="ヒラギノ丸ゴ ProN W4" pitchFamily="34" charset="-128"/>
              </a:rPr>
              <a:t>松澤 芳昭</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保井 元</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杉浦 学</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酒井 三四郎</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ビジュアル</a:t>
            </a:r>
            <a:r>
              <a:rPr lang="en-US" altLang="ja-JP" sz="2800" dirty="0">
                <a:latin typeface="ヒラギノ丸ゴ ProN W4" pitchFamily="34" charset="-128"/>
                <a:ea typeface="ヒラギノ丸ゴ ProN W4" pitchFamily="34" charset="-128"/>
              </a:rPr>
              <a:t>-Java</a:t>
            </a:r>
            <a:r>
              <a:rPr lang="ja-JP" altLang="en-US" sz="2800" dirty="0">
                <a:latin typeface="ヒラギノ丸ゴ ProN W4" pitchFamily="34" charset="-128"/>
                <a:ea typeface="ヒラギノ丸ゴ ProN W4" pitchFamily="34" charset="-128"/>
              </a:rPr>
              <a:t>相互変換によるシームレスな言語移行を指向したプログラミング学習環境の提案と評価</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情報処理学会論文誌</a:t>
            </a:r>
            <a:r>
              <a:rPr lang="en-US" altLang="ja-JP" sz="2800" dirty="0">
                <a:latin typeface="ヒラギノ丸ゴ ProN W4" pitchFamily="34" charset="-128"/>
                <a:ea typeface="ヒラギノ丸ゴ ProN W4" pitchFamily="34" charset="-128"/>
              </a:rPr>
              <a:t>, vol. 55, no. 1, pp. 57–71, 2014.</a:t>
            </a:r>
          </a:p>
          <a:p>
            <a:pPr marL="623888" indent="-623888"/>
            <a:r>
              <a:rPr lang="en-US" altLang="ja-JP" sz="2800" dirty="0">
                <a:latin typeface="ヒラギノ丸ゴ ProN W4" pitchFamily="34" charset="-128"/>
                <a:ea typeface="ヒラギノ丸ゴ ProN W4" pitchFamily="34" charset="-128"/>
              </a:rPr>
              <a:t>[4] </a:t>
            </a:r>
            <a:r>
              <a:rPr lang="ja-JP" altLang="en-US" sz="2800" dirty="0">
                <a:latin typeface="ヒラギノ丸ゴ ProN W4" pitchFamily="34" charset="-128"/>
                <a:ea typeface="ヒラギノ丸ゴ ProN W4" pitchFamily="34" charset="-128"/>
              </a:rPr>
              <a:t>阿部 和広</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小学生からはじめるわくわくプログラミング</a:t>
            </a:r>
            <a:r>
              <a:rPr lang="en-US" altLang="ja-JP" sz="2800" dirty="0">
                <a:latin typeface="ヒラギノ丸ゴ ProN W4" pitchFamily="34" charset="-128"/>
                <a:ea typeface="ヒラギノ丸ゴ ProN W4" pitchFamily="34" charset="-128"/>
              </a:rPr>
              <a:t>,” </a:t>
            </a:r>
            <a:r>
              <a:rPr lang="ja-JP" altLang="en-US" sz="2800" dirty="0">
                <a:latin typeface="ヒラギノ丸ゴ ProN W4" pitchFamily="34" charset="-128"/>
                <a:ea typeface="ヒラギノ丸ゴ ProN W4" pitchFamily="34" charset="-128"/>
              </a:rPr>
              <a:t>日経</a:t>
            </a:r>
            <a:r>
              <a:rPr lang="en-US" altLang="ja-JP" sz="2800" dirty="0">
                <a:latin typeface="ヒラギノ丸ゴ ProN W4" pitchFamily="34" charset="-128"/>
                <a:ea typeface="ヒラギノ丸ゴ ProN W4" pitchFamily="34" charset="-128"/>
              </a:rPr>
              <a:t>BP</a:t>
            </a:r>
            <a:r>
              <a:rPr lang="ja-JP" altLang="en-US" sz="2800" dirty="0">
                <a:latin typeface="ヒラギノ丸ゴ ProN W4" pitchFamily="34" charset="-128"/>
                <a:ea typeface="ヒラギノ丸ゴ ProN W4" pitchFamily="34" charset="-128"/>
              </a:rPr>
              <a:t>社</a:t>
            </a:r>
            <a:r>
              <a:rPr lang="en-US" altLang="ja-JP" sz="2800" dirty="0">
                <a:latin typeface="ヒラギノ丸ゴ ProN W4" pitchFamily="34" charset="-128"/>
                <a:ea typeface="ヒラギノ丸ゴ ProN W4" pitchFamily="34" charset="-128"/>
              </a:rPr>
              <a:t>, 2013.</a:t>
            </a:r>
            <a:endParaRPr kumimoji="1" lang="ja-JP" altLang="en-US" sz="2800" dirty="0">
              <a:latin typeface="ヒラギノ丸ゴ ProN W4" pitchFamily="34" charset="-128"/>
              <a:ea typeface="ヒラギノ丸ゴ ProN W4" pitchFamily="34" charset="-128"/>
            </a:endParaRPr>
          </a:p>
        </p:txBody>
      </p:sp>
      <p:pic>
        <p:nvPicPr>
          <p:cNvPr id="1039"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3210"/>
            <a:ext cx="4897931" cy="3603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正方形/長方形 24"/>
          <p:cNvSpPr/>
          <p:nvPr/>
        </p:nvSpPr>
        <p:spPr>
          <a:xfrm>
            <a:off x="612775" y="21908739"/>
            <a:ext cx="20106795" cy="3736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4000" dirty="0" smtClean="0">
                <a:solidFill>
                  <a:schemeClr val="tx1"/>
                </a:solidFill>
                <a:latin typeface="ヒラギノ丸ゴ ProN W4" pitchFamily="34" charset="-128"/>
                <a:ea typeface="ヒラギノ丸ゴ ProN W4" pitchFamily="34" charset="-128"/>
              </a:rPr>
              <a:t>  </a:t>
            </a:r>
            <a:r>
              <a:rPr kumimoji="1" lang="ja-JP" altLang="en-US" sz="4000" dirty="0" smtClean="0">
                <a:solidFill>
                  <a:schemeClr val="tx1"/>
                </a:solidFill>
                <a:latin typeface="ヒラギノ丸ゴ ProN W4" pitchFamily="34" charset="-128"/>
                <a:ea typeface="ヒラギノ丸ゴ ProN W4" pitchFamily="34" charset="-128"/>
              </a:rPr>
              <a:t>・ブロックの組み立て方が直感的にわかりにくい</a:t>
            </a:r>
            <a:r>
              <a:rPr lang="ja-JP" altLang="en-US" sz="4000" dirty="0">
                <a:solidFill>
                  <a:schemeClr val="tx1"/>
                </a:solidFill>
                <a:latin typeface="ヒラギノ丸ゴ ProN W4" pitchFamily="34" charset="-128"/>
                <a:ea typeface="ヒラギノ丸ゴ ProN W4" pitchFamily="34" charset="-128"/>
              </a:rPr>
              <a:t>。</a:t>
            </a:r>
            <a:endParaRPr lang="en-US" altLang="ja-JP" sz="4000" dirty="0">
              <a:solidFill>
                <a:schemeClr val="tx1"/>
              </a:solidFill>
              <a:latin typeface="ヒラギノ丸ゴ ProN W4" pitchFamily="34" charset="-128"/>
              <a:ea typeface="ヒラギノ丸ゴ ProN W4" pitchFamily="34" charset="-128"/>
            </a:endParaRPr>
          </a:p>
          <a:p>
            <a:r>
              <a:rPr lang="en-US" altLang="ja-JP" sz="4000" dirty="0" smtClean="0">
                <a:solidFill>
                  <a:schemeClr val="tx1"/>
                </a:solidFill>
                <a:latin typeface="ヒラギノ丸ゴ ProN W4" pitchFamily="34" charset="-128"/>
                <a:ea typeface="ヒラギノ丸ゴ ProN W4" pitchFamily="34" charset="-128"/>
              </a:rPr>
              <a:t>  </a:t>
            </a:r>
            <a:r>
              <a:rPr lang="ja-JP" altLang="en-US" sz="4000" dirty="0" smtClean="0">
                <a:solidFill>
                  <a:schemeClr val="tx1"/>
                </a:solidFill>
                <a:latin typeface="ヒラギノ丸ゴ ProN W4" pitchFamily="34" charset="-128"/>
                <a:ea typeface="ヒラギノ丸ゴ ProN W4" pitchFamily="34" charset="-128"/>
              </a:rPr>
              <a:t>・画面が複雑に見える。ブロックの種類を減らして単純化したほうがいい。</a:t>
            </a:r>
            <a:endParaRPr kumimoji="1" lang="en-US" altLang="ja-JP" sz="4000" dirty="0" smtClean="0">
              <a:solidFill>
                <a:schemeClr val="tx1"/>
              </a:solidFill>
              <a:latin typeface="ヒラギノ丸ゴ ProN W4" pitchFamily="34" charset="-128"/>
              <a:ea typeface="ヒラギノ丸ゴ ProN W4" pitchFamily="34" charset="-128"/>
            </a:endParaRPr>
          </a:p>
          <a:p>
            <a:r>
              <a:rPr lang="ja-JP" altLang="en-US" sz="4000" dirty="0" smtClean="0">
                <a:solidFill>
                  <a:schemeClr val="tx1"/>
                </a:solidFill>
                <a:latin typeface="ヒラギノ丸ゴ ProN W4" pitchFamily="34" charset="-128"/>
                <a:ea typeface="ヒラギノ丸ゴ ProN W4" pitchFamily="34" charset="-128"/>
              </a:rPr>
              <a:t>  ・もっとゲーム性を高めたほうが子どもにはウケそう。</a:t>
            </a:r>
            <a:endParaRPr lang="en-US" altLang="ja-JP" sz="4000" dirty="0" smtClean="0">
              <a:solidFill>
                <a:schemeClr val="tx1"/>
              </a:solidFill>
              <a:latin typeface="ヒラギノ丸ゴ ProN W4" pitchFamily="34" charset="-128"/>
              <a:ea typeface="ヒラギノ丸ゴ ProN W4" pitchFamily="34" charset="-128"/>
            </a:endParaRPr>
          </a:p>
          <a:p>
            <a:r>
              <a:rPr kumimoji="1" lang="ja-JP" altLang="en-US" sz="4000" dirty="0" smtClean="0">
                <a:solidFill>
                  <a:schemeClr val="tx1"/>
                </a:solidFill>
                <a:latin typeface="ヒラギノ丸ゴ ProN W4" pitchFamily="34" charset="-128"/>
                <a:ea typeface="ヒラギノ丸ゴ ProN W4" pitchFamily="34" charset="-128"/>
              </a:rPr>
              <a:t>  ・通信プログラミングは楽しい。「助けを呼ぶ」ボタンがあるといいかも。</a:t>
            </a:r>
            <a:endParaRPr kumimoji="1" lang="en-US" altLang="ja-JP" sz="4000" dirty="0" smtClean="0">
              <a:solidFill>
                <a:schemeClr val="tx1"/>
              </a:solidFill>
              <a:latin typeface="ヒラギノ丸ゴ ProN W4" pitchFamily="34" charset="-128"/>
              <a:ea typeface="ヒラギノ丸ゴ ProN W4" pitchFamily="34" charset="-128"/>
            </a:endParaRPr>
          </a:p>
          <a:p>
            <a:r>
              <a:rPr lang="ja-JP" altLang="en-US" sz="4000" dirty="0" smtClean="0">
                <a:solidFill>
                  <a:schemeClr val="tx1"/>
                </a:solidFill>
                <a:latin typeface="ヒラギノ丸ゴ ProN W4" pitchFamily="34" charset="-128"/>
                <a:ea typeface="ヒラギノ丸ゴ ProN W4" pitchFamily="34" charset="-128"/>
              </a:rPr>
              <a:t>  ・入門書で学習するよりも、動いている様子が見えるし理解しやすい。</a:t>
            </a:r>
            <a:endParaRPr lang="en-US" altLang="ja-JP" sz="4000" dirty="0" smtClean="0">
              <a:solidFill>
                <a:schemeClr val="tx1"/>
              </a:solidFill>
              <a:latin typeface="ヒラギノ丸ゴ ProN W4" pitchFamily="34" charset="-128"/>
              <a:ea typeface="ヒラギノ丸ゴ ProN W4" pitchFamily="34" charset="-128"/>
            </a:endParaRPr>
          </a:p>
          <a:p>
            <a:r>
              <a:rPr lang="en-US" altLang="ja-JP" sz="4000" dirty="0" smtClean="0">
                <a:solidFill>
                  <a:schemeClr val="tx1"/>
                </a:solidFill>
                <a:latin typeface="ヒラギノ丸ゴ ProN W4" pitchFamily="34" charset="-128"/>
                <a:ea typeface="ヒラギノ丸ゴ ProN W4" pitchFamily="34" charset="-128"/>
              </a:rPr>
              <a:t>  </a:t>
            </a:r>
            <a:r>
              <a:rPr lang="ja-JP" altLang="en-US" sz="4000" dirty="0" smtClean="0">
                <a:solidFill>
                  <a:schemeClr val="tx1"/>
                </a:solidFill>
                <a:latin typeface="ヒラギノ丸ゴ ProN W4" pitchFamily="34" charset="-128"/>
                <a:ea typeface="ヒラギノ丸ゴ ProN W4" pitchFamily="34" charset="-128"/>
              </a:rPr>
              <a:t>・マウスよりもタッチ操作のほうが思った通りに動かせて気持ちいい。</a:t>
            </a:r>
            <a:endParaRPr lang="en-US" altLang="ja-JP" sz="4000" dirty="0" smtClean="0">
              <a:solidFill>
                <a:schemeClr val="tx1"/>
              </a:solidFill>
              <a:latin typeface="ヒラギノ丸ゴ ProN W4" pitchFamily="34" charset="-128"/>
              <a:ea typeface="ヒラギノ丸ゴ ProN W4" pitchFamily="34" charset="-128"/>
            </a:endParaRPr>
          </a:p>
        </p:txBody>
      </p:sp>
      <p:sp>
        <p:nvSpPr>
          <p:cNvPr id="26" name="正方形/長方形 25"/>
          <p:cNvSpPr/>
          <p:nvPr/>
        </p:nvSpPr>
        <p:spPr>
          <a:xfrm>
            <a:off x="4897930" y="0"/>
            <a:ext cx="16488870" cy="36004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600" b="1" dirty="0" smtClean="0">
                <a:solidFill>
                  <a:srgbClr val="002060"/>
                </a:solidFill>
                <a:latin typeface="ヒラギノ角ゴ StdN W8" pitchFamily="34" charset="-128"/>
                <a:ea typeface="ヒラギノ角ゴ StdN W8" pitchFamily="34" charset="-128"/>
              </a:rPr>
              <a:t>子ども向け</a:t>
            </a:r>
            <a:r>
              <a:rPr lang="ja-JP" altLang="en-US" sz="6600" b="1" dirty="0">
                <a:solidFill>
                  <a:srgbClr val="002060"/>
                </a:solidFill>
                <a:latin typeface="ヒラギノ角ゴ StdN W8" pitchFamily="34" charset="-128"/>
                <a:ea typeface="ヒラギノ角ゴ StdN W8" pitchFamily="34" charset="-128"/>
              </a:rPr>
              <a:t>プログラミング学習ツール</a:t>
            </a:r>
            <a:r>
              <a:rPr lang="ja-JP" altLang="en-US" sz="12000" b="1" dirty="0">
                <a:solidFill>
                  <a:srgbClr val="002060"/>
                </a:solidFill>
                <a:latin typeface="ヒラギノ角ゴ StdN W8" pitchFamily="34" charset="-128"/>
                <a:ea typeface="ヒラギノ角ゴ StdN W8" pitchFamily="34" charset="-128"/>
              </a:rPr>
              <a:t>「</a:t>
            </a:r>
            <a:r>
              <a:rPr lang="en-US" altLang="ja-JP" sz="12000" b="1" dirty="0" err="1">
                <a:solidFill>
                  <a:srgbClr val="002060"/>
                </a:solidFill>
                <a:latin typeface="ヒラギノ角ゴ StdN W8" pitchFamily="34" charset="-128"/>
                <a:ea typeface="ヒラギノ角ゴ StdN W8" pitchFamily="34" charset="-128"/>
              </a:rPr>
              <a:t>Jointry</a:t>
            </a:r>
            <a:r>
              <a:rPr lang="ja-JP" altLang="en-US" sz="12000" b="1" dirty="0">
                <a:solidFill>
                  <a:srgbClr val="002060"/>
                </a:solidFill>
                <a:latin typeface="ヒラギノ角ゴ StdN W8" pitchFamily="34" charset="-128"/>
                <a:ea typeface="ヒラギノ角ゴ StdN W8" pitchFamily="34" charset="-128"/>
              </a:rPr>
              <a:t>」の開発</a:t>
            </a:r>
            <a:endParaRPr kumimoji="1" lang="ja-JP" altLang="en-US" sz="12000" dirty="0">
              <a:solidFill>
                <a:srgbClr val="002060"/>
              </a:solidFill>
              <a:latin typeface="ヒラギノ角ゴ StdN W8" pitchFamily="34" charset="-128"/>
              <a:ea typeface="ヒラギノ角ゴ StdN W8" pitchFamily="34" charset="-128"/>
            </a:endParaRPr>
          </a:p>
        </p:txBody>
      </p:sp>
      <p:pic>
        <p:nvPicPr>
          <p:cNvPr id="104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775" y="13769870"/>
            <a:ext cx="6408712" cy="5305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12775" y="5130875"/>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現状</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sp>
        <p:nvSpPr>
          <p:cNvPr id="24" name="テキスト ボックス 23"/>
          <p:cNvSpPr txBox="1"/>
          <p:nvPr/>
        </p:nvSpPr>
        <p:spPr>
          <a:xfrm>
            <a:off x="8038127" y="5118250"/>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課題</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sp>
        <p:nvSpPr>
          <p:cNvPr id="27" name="テキスト ボックス 26"/>
          <p:cNvSpPr txBox="1"/>
          <p:nvPr/>
        </p:nvSpPr>
        <p:spPr>
          <a:xfrm>
            <a:off x="15504329" y="5067525"/>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考察</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spTree>
    <p:extLst>
      <p:ext uri="{BB962C8B-B14F-4D97-AF65-F5344CB8AC3E}">
        <p14:creationId xmlns:p14="http://schemas.microsoft.com/office/powerpoint/2010/main" val="4127954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295" y="12691715"/>
            <a:ext cx="3589800" cy="179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992" y="10963523"/>
            <a:ext cx="6822012" cy="463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テキスト ボックス 28"/>
          <p:cNvSpPr txBox="1"/>
          <p:nvPr/>
        </p:nvSpPr>
        <p:spPr>
          <a:xfrm>
            <a:off x="606302" y="10804728"/>
            <a:ext cx="6408712" cy="2308324"/>
          </a:xfrm>
          <a:prstGeom prst="rect">
            <a:avLst/>
          </a:prstGeom>
          <a:noFill/>
        </p:spPr>
        <p:txBody>
          <a:bodyPr wrap="square" rtlCol="0">
            <a:spAutoFit/>
          </a:bodyPr>
          <a:lstStyle/>
          <a:p>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Java 7</a:t>
            </a:r>
          </a:p>
          <a:p>
            <a:r>
              <a:rPr lang="ja-JP" altLang="en-US" sz="3600" dirty="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JavaFX</a:t>
            </a:r>
            <a:r>
              <a:rPr lang="en-US" altLang="ja-JP" sz="3600" dirty="0" smtClean="0">
                <a:latin typeface="ヒラギノ丸ゴ ProN W4" pitchFamily="34" charset="-128"/>
                <a:ea typeface="ヒラギノ丸ゴ ProN W4" pitchFamily="34" charset="-128"/>
              </a:rPr>
              <a:t> 2.2</a:t>
            </a:r>
            <a:endParaRPr kumimoji="1" lang="en-US" altLang="ja-JP" sz="3600" dirty="0" smtClean="0">
              <a:latin typeface="ヒラギノ丸ゴ ProN W4" pitchFamily="34" charset="-128"/>
              <a:ea typeface="ヒラギノ丸ゴ ProN W4" pitchFamily="34" charset="-128"/>
            </a:endParaRPr>
          </a:p>
          <a:p>
            <a:r>
              <a:rPr lang="ja-JP" altLang="en-US" sz="3600" dirty="0" smtClean="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NetBeans</a:t>
            </a:r>
            <a:r>
              <a:rPr lang="en-US" altLang="ja-JP" sz="3600" dirty="0" smtClean="0">
                <a:latin typeface="ヒラギノ丸ゴ ProN W4" pitchFamily="34" charset="-128"/>
                <a:ea typeface="ヒラギノ丸ゴ ProN W4" pitchFamily="34" charset="-128"/>
              </a:rPr>
              <a:t> 7.4</a:t>
            </a:r>
          </a:p>
          <a:p>
            <a:r>
              <a:rPr lang="ja-JP" altLang="en-US" sz="3600" dirty="0" smtClean="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JavaFX</a:t>
            </a:r>
            <a:r>
              <a:rPr lang="en-US" altLang="ja-JP" sz="3600" dirty="0" smtClean="0">
                <a:latin typeface="ヒラギノ丸ゴ ProN W4" pitchFamily="34" charset="-128"/>
                <a:ea typeface="ヒラギノ丸ゴ ProN W4" pitchFamily="34" charset="-128"/>
              </a:rPr>
              <a:t> Scene Builder</a:t>
            </a:r>
          </a:p>
        </p:txBody>
      </p:sp>
      <p:sp>
        <p:nvSpPr>
          <p:cNvPr id="6" name="テキスト ボックス 5"/>
          <p:cNvSpPr txBox="1"/>
          <p:nvPr/>
        </p:nvSpPr>
        <p:spPr>
          <a:xfrm>
            <a:off x="612775" y="3834731"/>
            <a:ext cx="8193269" cy="1015663"/>
          </a:xfrm>
          <a:prstGeom prst="rect">
            <a:avLst/>
          </a:prstGeom>
          <a:noFill/>
        </p:spPr>
        <p:txBody>
          <a:bodyPr wrap="none" rtlCol="0">
            <a:spAutoFit/>
          </a:bodyPr>
          <a:lstStyle/>
          <a:p>
            <a:r>
              <a:rPr lang="en-US" altLang="ja-JP" sz="6000" dirty="0" smtClean="0">
                <a:solidFill>
                  <a:srgbClr val="0070C0"/>
                </a:solidFill>
                <a:latin typeface="ヒラギノ角ゴ StdN W8" pitchFamily="34" charset="-128"/>
                <a:ea typeface="ヒラギノ角ゴ StdN W8" pitchFamily="34" charset="-128"/>
              </a:rPr>
              <a:t>1. </a:t>
            </a:r>
            <a:r>
              <a:rPr lang="ja-JP" altLang="en-US" sz="6000" dirty="0" smtClean="0">
                <a:solidFill>
                  <a:srgbClr val="0070C0"/>
                </a:solidFill>
                <a:latin typeface="ヒラギノ角ゴ StdN W8" pitchFamily="34" charset="-128"/>
                <a:ea typeface="ヒラギノ角ゴ StdN W8" pitchFamily="34" charset="-128"/>
              </a:rPr>
              <a:t>プロジェクトの目的</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7" name="テキスト ボックス 6"/>
          <p:cNvSpPr txBox="1"/>
          <p:nvPr/>
        </p:nvSpPr>
        <p:spPr>
          <a:xfrm>
            <a:off x="606302" y="7786787"/>
            <a:ext cx="4346062" cy="1015663"/>
          </a:xfrm>
          <a:prstGeom prst="rect">
            <a:avLst/>
          </a:prstGeom>
          <a:noFill/>
        </p:spPr>
        <p:txBody>
          <a:bodyPr wrap="none" rtlCol="0">
            <a:spAutoFit/>
          </a:bodyPr>
          <a:lstStyle/>
          <a:p>
            <a:r>
              <a:rPr lang="en-US" altLang="ja-JP" sz="6000" dirty="0">
                <a:solidFill>
                  <a:srgbClr val="0070C0"/>
                </a:solidFill>
                <a:latin typeface="ヒラギノ角ゴ StdN W8" pitchFamily="34" charset="-128"/>
                <a:ea typeface="ヒラギノ角ゴ StdN W8" pitchFamily="34" charset="-128"/>
              </a:rPr>
              <a:t>2</a:t>
            </a:r>
            <a:r>
              <a:rPr lang="en-US" altLang="ja-JP" sz="6000" dirty="0" smtClean="0">
                <a:solidFill>
                  <a:srgbClr val="0070C0"/>
                </a:solidFill>
                <a:latin typeface="ヒラギノ角ゴ StdN W8" pitchFamily="34" charset="-128"/>
                <a:ea typeface="ヒラギノ角ゴ StdN W8" pitchFamily="34" charset="-128"/>
              </a:rPr>
              <a:t>. </a:t>
            </a:r>
            <a:r>
              <a:rPr lang="ja-JP" altLang="en-US" sz="6000" dirty="0" smtClean="0">
                <a:solidFill>
                  <a:srgbClr val="0070C0"/>
                </a:solidFill>
                <a:latin typeface="ヒラギノ角ゴ StdN W8" pitchFamily="34" charset="-128"/>
                <a:ea typeface="ヒラギノ角ゴ StdN W8" pitchFamily="34" charset="-128"/>
              </a:rPr>
              <a:t>技術詳細</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8" name="テキスト ボックス 7"/>
          <p:cNvSpPr txBox="1"/>
          <p:nvPr/>
        </p:nvSpPr>
        <p:spPr>
          <a:xfrm>
            <a:off x="581738" y="16370518"/>
            <a:ext cx="5884944" cy="1015663"/>
          </a:xfrm>
          <a:prstGeom prst="rect">
            <a:avLst/>
          </a:prstGeom>
          <a:noFill/>
        </p:spPr>
        <p:txBody>
          <a:bodyPr wrap="none" rtlCol="0">
            <a:spAutoFit/>
          </a:bodyPr>
          <a:lstStyle/>
          <a:p>
            <a:r>
              <a:rPr lang="en-US" altLang="ja-JP" sz="6000" dirty="0">
                <a:solidFill>
                  <a:srgbClr val="0070C0"/>
                </a:solidFill>
                <a:latin typeface="ヒラギノ角ゴ StdN W8" pitchFamily="34" charset="-128"/>
                <a:ea typeface="ヒラギノ角ゴ StdN W8" pitchFamily="34" charset="-128"/>
              </a:rPr>
              <a:t>3</a:t>
            </a:r>
            <a:r>
              <a:rPr lang="en-US" altLang="ja-JP" sz="6000" dirty="0" smtClean="0">
                <a:solidFill>
                  <a:srgbClr val="0070C0"/>
                </a:solidFill>
                <a:latin typeface="ヒラギノ角ゴ StdN W8" pitchFamily="34" charset="-128"/>
                <a:ea typeface="ヒラギノ角ゴ StdN W8" pitchFamily="34" charset="-128"/>
              </a:rPr>
              <a:t>. </a:t>
            </a:r>
            <a:r>
              <a:rPr lang="ja-JP" altLang="en-US" sz="6000" dirty="0" smtClean="0">
                <a:solidFill>
                  <a:srgbClr val="0070C0"/>
                </a:solidFill>
                <a:latin typeface="ヒラギノ角ゴ StdN W8" pitchFamily="34" charset="-128"/>
                <a:ea typeface="ヒラギノ角ゴ StdN W8" pitchFamily="34" charset="-128"/>
              </a:rPr>
              <a:t>スケジュール</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9" name="テキスト ボックス 8"/>
          <p:cNvSpPr txBox="1"/>
          <p:nvPr/>
        </p:nvSpPr>
        <p:spPr>
          <a:xfrm>
            <a:off x="612774" y="20231398"/>
            <a:ext cx="13579358" cy="1015663"/>
          </a:xfrm>
          <a:prstGeom prst="rect">
            <a:avLst/>
          </a:prstGeom>
          <a:noFill/>
        </p:spPr>
        <p:txBody>
          <a:bodyPr wrap="none" rtlCol="0">
            <a:spAutoFit/>
          </a:bodyPr>
          <a:lstStyle/>
          <a:p>
            <a:r>
              <a:rPr lang="en-US" altLang="ja-JP" sz="6000" dirty="0">
                <a:solidFill>
                  <a:srgbClr val="0070C0"/>
                </a:solidFill>
                <a:latin typeface="ヒラギノ角ゴ StdN W8" pitchFamily="34" charset="-128"/>
                <a:ea typeface="ヒラギノ角ゴ StdN W8" pitchFamily="34" charset="-128"/>
              </a:rPr>
              <a:t>4</a:t>
            </a:r>
            <a:r>
              <a:rPr lang="en-US" altLang="ja-JP" sz="6000" dirty="0" smtClean="0">
                <a:solidFill>
                  <a:srgbClr val="0070C0"/>
                </a:solidFill>
                <a:latin typeface="ヒラギノ角ゴ StdN W8" pitchFamily="34" charset="-128"/>
                <a:ea typeface="ヒラギノ角ゴ StdN W8" pitchFamily="34" charset="-128"/>
              </a:rPr>
              <a:t>. </a:t>
            </a:r>
            <a:r>
              <a:rPr lang="ja-JP" altLang="en-US" sz="6000" dirty="0" smtClean="0">
                <a:solidFill>
                  <a:srgbClr val="0070C0"/>
                </a:solidFill>
                <a:latin typeface="ヒラギノ角ゴ StdN W8" pitchFamily="34" charset="-128"/>
                <a:ea typeface="ヒラギノ角ゴ StdN W8" pitchFamily="34" charset="-128"/>
              </a:rPr>
              <a:t>プロジェクトの進め方と開発データ</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10" name="テキスト ボックス 9"/>
          <p:cNvSpPr txBox="1"/>
          <p:nvPr/>
        </p:nvSpPr>
        <p:spPr>
          <a:xfrm>
            <a:off x="581740" y="26054531"/>
            <a:ext cx="11271034" cy="1015663"/>
          </a:xfrm>
          <a:prstGeom prst="rect">
            <a:avLst/>
          </a:prstGeom>
          <a:noFill/>
        </p:spPr>
        <p:txBody>
          <a:bodyPr wrap="none" rtlCol="0">
            <a:spAutoFit/>
          </a:bodyPr>
          <a:lstStyle/>
          <a:p>
            <a:r>
              <a:rPr lang="en-US" altLang="ja-JP" sz="6000" dirty="0" smtClean="0">
                <a:solidFill>
                  <a:srgbClr val="0070C0"/>
                </a:solidFill>
                <a:latin typeface="ヒラギノ角ゴ StdN W8" pitchFamily="34" charset="-128"/>
                <a:ea typeface="ヒラギノ角ゴ StdN W8" pitchFamily="34" charset="-128"/>
              </a:rPr>
              <a:t>5. </a:t>
            </a:r>
            <a:r>
              <a:rPr lang="ja-JP" altLang="en-US" sz="6000" dirty="0" smtClean="0">
                <a:solidFill>
                  <a:srgbClr val="0070C0"/>
                </a:solidFill>
                <a:latin typeface="ヒラギノ角ゴ StdN W8" pitchFamily="34" charset="-128"/>
                <a:ea typeface="ヒラギノ角ゴ StdN W8" pitchFamily="34" charset="-128"/>
              </a:rPr>
              <a:t>プロジェクトの評価と改善点</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11" name="正方形/長方形 10"/>
          <p:cNvSpPr/>
          <p:nvPr/>
        </p:nvSpPr>
        <p:spPr>
          <a:xfrm>
            <a:off x="581740" y="4889028"/>
            <a:ext cx="20106795" cy="2330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5000"/>
              </a:lnSpc>
            </a:pPr>
            <a:r>
              <a:rPr lang="ja-JP" altLang="en-US" sz="4800" dirty="0" smtClean="0">
                <a:solidFill>
                  <a:schemeClr val="tx1"/>
                </a:solidFill>
                <a:latin typeface="ヒラギノ丸ゴ ProN W4" pitchFamily="34" charset="-128"/>
                <a:ea typeface="ヒラギノ丸ゴ ProN W4" pitchFamily="34" charset="-128"/>
              </a:rPr>
              <a:t>      </a:t>
            </a:r>
            <a:r>
              <a:rPr lang="en-US" altLang="ja-JP" sz="4800" dirty="0" smtClean="0">
                <a:solidFill>
                  <a:schemeClr val="tx1"/>
                </a:solidFill>
                <a:latin typeface="ヒラギノ丸ゴ ProN W4" pitchFamily="34" charset="-128"/>
                <a:ea typeface="ヒラギノ丸ゴ ProN W4" pitchFamily="34" charset="-128"/>
              </a:rPr>
              <a:t>1.</a:t>
            </a:r>
            <a:r>
              <a:rPr lang="ja-JP" altLang="en-US" sz="4800" dirty="0" smtClean="0">
                <a:solidFill>
                  <a:schemeClr val="tx1"/>
                </a:solidFill>
                <a:latin typeface="ヒラギノ丸ゴ ProN W4" pitchFamily="34" charset="-128"/>
                <a:ea typeface="ヒラギノ丸ゴ ProN W4" pitchFamily="34" charset="-128"/>
              </a:rPr>
              <a:t> 自ら課題を設定し、ソフトウェアの企画力を向上させる</a:t>
            </a:r>
            <a:endParaRPr lang="ja-JP" altLang="en-US" sz="4800" dirty="0">
              <a:solidFill>
                <a:schemeClr val="tx1"/>
              </a:solidFill>
              <a:latin typeface="ヒラギノ丸ゴ ProN W4" pitchFamily="34" charset="-128"/>
              <a:ea typeface="ヒラギノ丸ゴ ProN W4" pitchFamily="34" charset="-128"/>
            </a:endParaRPr>
          </a:p>
          <a:p>
            <a:pPr>
              <a:lnSpc>
                <a:spcPct val="125000"/>
              </a:lnSpc>
            </a:pPr>
            <a:r>
              <a:rPr lang="ja-JP" altLang="en-US" sz="4800" dirty="0" smtClean="0">
                <a:solidFill>
                  <a:schemeClr val="tx1"/>
                </a:solidFill>
                <a:latin typeface="ヒラギノ丸ゴ ProN W4" pitchFamily="34" charset="-128"/>
                <a:ea typeface="ヒラギノ丸ゴ ProN W4" pitchFamily="34" charset="-128"/>
              </a:rPr>
              <a:t>      </a:t>
            </a:r>
            <a:r>
              <a:rPr lang="en-US" altLang="ja-JP" sz="4800" dirty="0" smtClean="0">
                <a:solidFill>
                  <a:schemeClr val="tx1"/>
                </a:solidFill>
                <a:latin typeface="ヒラギノ丸ゴ ProN W4" pitchFamily="34" charset="-128"/>
                <a:ea typeface="ヒラギノ丸ゴ ProN W4" pitchFamily="34" charset="-128"/>
              </a:rPr>
              <a:t>2.</a:t>
            </a:r>
            <a:r>
              <a:rPr lang="ja-JP" altLang="en-US" sz="4800" dirty="0" smtClean="0">
                <a:solidFill>
                  <a:schemeClr val="tx1"/>
                </a:solidFill>
                <a:latin typeface="ヒラギノ丸ゴ ProN W4" pitchFamily="34" charset="-128"/>
                <a:ea typeface="ヒラギノ丸ゴ ProN W4" pitchFamily="34" charset="-128"/>
              </a:rPr>
              <a:t> 高度</a:t>
            </a:r>
            <a:r>
              <a:rPr lang="ja-JP" altLang="en-US" sz="4800" dirty="0">
                <a:solidFill>
                  <a:schemeClr val="tx1"/>
                </a:solidFill>
                <a:latin typeface="ヒラギノ丸ゴ ProN W4" pitchFamily="34" charset="-128"/>
                <a:ea typeface="ヒラギノ丸ゴ ProN W4" pitchFamily="34" charset="-128"/>
              </a:rPr>
              <a:t>なプログラミング技術を習得する</a:t>
            </a:r>
          </a:p>
          <a:p>
            <a:pPr>
              <a:lnSpc>
                <a:spcPct val="125000"/>
              </a:lnSpc>
            </a:pPr>
            <a:r>
              <a:rPr lang="ja-JP" altLang="en-US" sz="4800" dirty="0" smtClean="0">
                <a:solidFill>
                  <a:schemeClr val="tx1"/>
                </a:solidFill>
                <a:latin typeface="ヒラギノ丸ゴ ProN W4" pitchFamily="34" charset="-128"/>
                <a:ea typeface="ヒラギノ丸ゴ ProN W4" pitchFamily="34" charset="-128"/>
              </a:rPr>
              <a:t>      </a:t>
            </a:r>
            <a:r>
              <a:rPr lang="en-US" altLang="ja-JP" sz="4800" dirty="0" smtClean="0">
                <a:solidFill>
                  <a:schemeClr val="tx1"/>
                </a:solidFill>
                <a:latin typeface="ヒラギノ丸ゴ ProN W4" pitchFamily="34" charset="-128"/>
                <a:ea typeface="ヒラギノ丸ゴ ProN W4" pitchFamily="34" charset="-128"/>
              </a:rPr>
              <a:t>3.</a:t>
            </a:r>
            <a:r>
              <a:rPr lang="ja-JP" altLang="en-US" sz="4800" dirty="0" smtClean="0">
                <a:solidFill>
                  <a:schemeClr val="tx1"/>
                </a:solidFill>
                <a:latin typeface="ヒラギノ丸ゴ ProN W4" pitchFamily="34" charset="-128"/>
                <a:ea typeface="ヒラギノ丸ゴ ProN W4" pitchFamily="34" charset="-128"/>
              </a:rPr>
              <a:t> 不確実性の高いプロダクト</a:t>
            </a:r>
            <a:r>
              <a:rPr lang="ja-JP" altLang="en-US" sz="4800" dirty="0">
                <a:solidFill>
                  <a:schemeClr val="tx1"/>
                </a:solidFill>
                <a:latin typeface="ヒラギノ丸ゴ ProN W4" pitchFamily="34" charset="-128"/>
                <a:ea typeface="ヒラギノ丸ゴ ProN W4" pitchFamily="34" charset="-128"/>
              </a:rPr>
              <a:t>の</a:t>
            </a:r>
            <a:r>
              <a:rPr lang="ja-JP" altLang="en-US" sz="4800" dirty="0" smtClean="0">
                <a:solidFill>
                  <a:schemeClr val="tx1"/>
                </a:solidFill>
                <a:latin typeface="ヒラギノ丸ゴ ProN W4" pitchFamily="34" charset="-128"/>
                <a:ea typeface="ヒラギノ丸ゴ ProN W4" pitchFamily="34" charset="-128"/>
              </a:rPr>
              <a:t>開発手法を</a:t>
            </a:r>
            <a:r>
              <a:rPr lang="ja-JP" altLang="en-US" sz="4800" dirty="0">
                <a:solidFill>
                  <a:schemeClr val="tx1"/>
                </a:solidFill>
                <a:latin typeface="ヒラギノ丸ゴ ProN W4" pitchFamily="34" charset="-128"/>
                <a:ea typeface="ヒラギノ丸ゴ ProN W4" pitchFamily="34" charset="-128"/>
              </a:rPr>
              <a:t>習得する</a:t>
            </a:r>
            <a:endParaRPr kumimoji="1" lang="en-US" altLang="ja-JP" sz="4800" dirty="0" smtClean="0">
              <a:solidFill>
                <a:schemeClr val="tx1"/>
              </a:solidFill>
              <a:latin typeface="ヒラギノ丸ゴ ProN W4" pitchFamily="34" charset="-128"/>
              <a:ea typeface="ヒラギノ丸ゴ ProN W4" pitchFamily="34" charset="-128"/>
            </a:endParaRPr>
          </a:p>
        </p:txBody>
      </p:sp>
      <p:graphicFrame>
        <p:nvGraphicFramePr>
          <p:cNvPr id="13" name="図表 12"/>
          <p:cNvGraphicFramePr/>
          <p:nvPr>
            <p:extLst>
              <p:ext uri="{D42A27DB-BD31-4B8C-83A1-F6EECF244321}">
                <p14:modId xmlns:p14="http://schemas.microsoft.com/office/powerpoint/2010/main" val="2523407598"/>
              </p:ext>
            </p:extLst>
          </p:nvPr>
        </p:nvGraphicFramePr>
        <p:xfrm>
          <a:off x="641560" y="17267013"/>
          <a:ext cx="20046975" cy="2769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正方形/長方形 16"/>
          <p:cNvSpPr/>
          <p:nvPr/>
        </p:nvSpPr>
        <p:spPr>
          <a:xfrm>
            <a:off x="581738" y="27123987"/>
            <a:ext cx="20106795" cy="241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5000"/>
              </a:lnSpc>
            </a:pPr>
            <a:r>
              <a:rPr lang="ja-JP" altLang="en-US" sz="4000" dirty="0" smtClean="0">
                <a:solidFill>
                  <a:schemeClr val="tx1"/>
                </a:solidFill>
                <a:latin typeface="ヒラギノ丸ゴ ProN W4" pitchFamily="34" charset="-128"/>
                <a:ea typeface="ヒラギノ丸ゴ ProN W4" pitchFamily="34" charset="-128"/>
              </a:rPr>
              <a:t>・機能単位で開発したために、アーキテクチャ設計がうまくできていない。</a:t>
            </a:r>
            <a:endParaRPr kumimoji="1" lang="en-US" altLang="ja-JP" sz="4000" dirty="0" smtClean="0">
              <a:solidFill>
                <a:schemeClr val="tx1"/>
              </a:solidFill>
              <a:latin typeface="ヒラギノ丸ゴ ProN W4" pitchFamily="34" charset="-128"/>
              <a:ea typeface="ヒラギノ丸ゴ ProN W4" pitchFamily="34" charset="-128"/>
            </a:endParaRPr>
          </a:p>
          <a:p>
            <a:pPr>
              <a:lnSpc>
                <a:spcPct val="125000"/>
              </a:lnSpc>
            </a:pPr>
            <a:r>
              <a:rPr lang="ja-JP" altLang="en-US" sz="4000" dirty="0" smtClean="0">
                <a:solidFill>
                  <a:schemeClr val="tx1"/>
                </a:solidFill>
                <a:latin typeface="ヒラギノ丸ゴ ProN W4" pitchFamily="34" charset="-128"/>
                <a:ea typeface="ヒラギノ丸ゴ ProN W4" pitchFamily="34" charset="-128"/>
              </a:rPr>
              <a:t>・事前にプロトタイプを複数作成し、選択肢を吟味する時間を設けるべきだった。</a:t>
            </a:r>
            <a:endParaRPr lang="en-US" altLang="ja-JP" sz="4000" dirty="0" smtClean="0">
              <a:solidFill>
                <a:schemeClr val="tx1"/>
              </a:solidFill>
              <a:latin typeface="ヒラギノ丸ゴ ProN W4" pitchFamily="34" charset="-128"/>
              <a:ea typeface="ヒラギノ丸ゴ ProN W4" pitchFamily="34" charset="-128"/>
            </a:endParaRPr>
          </a:p>
          <a:p>
            <a:pPr>
              <a:lnSpc>
                <a:spcPct val="125000"/>
              </a:lnSpc>
            </a:pPr>
            <a:r>
              <a:rPr lang="ja-JP" altLang="en-US" sz="4000" dirty="0" smtClean="0">
                <a:solidFill>
                  <a:schemeClr val="tx1"/>
                </a:solidFill>
                <a:latin typeface="ヒラギノ丸ゴ ProN W4" pitchFamily="34" charset="-128"/>
                <a:ea typeface="ヒラギノ丸ゴ ProN W4" pitchFamily="34" charset="-128"/>
              </a:rPr>
              <a:t>・利用者</a:t>
            </a:r>
            <a:r>
              <a:rPr lang="ja-JP" altLang="en-US" sz="4000" dirty="0">
                <a:solidFill>
                  <a:schemeClr val="tx1"/>
                </a:solidFill>
                <a:latin typeface="ヒラギノ丸ゴ ProN W4" pitchFamily="34" charset="-128"/>
                <a:ea typeface="ヒラギノ丸ゴ ProN W4" pitchFamily="34" charset="-128"/>
              </a:rPr>
              <a:t>の声</a:t>
            </a:r>
            <a:r>
              <a:rPr lang="ja-JP" altLang="en-US" sz="4000" dirty="0" smtClean="0">
                <a:solidFill>
                  <a:schemeClr val="tx1"/>
                </a:solidFill>
                <a:latin typeface="ヒラギノ丸ゴ ProN W4" pitchFamily="34" charset="-128"/>
                <a:ea typeface="ヒラギノ丸ゴ ProN W4" pitchFamily="34" charset="-128"/>
              </a:rPr>
              <a:t>を</a:t>
            </a:r>
            <a:r>
              <a:rPr lang="ja-JP" altLang="en-US" sz="4000" dirty="0">
                <a:solidFill>
                  <a:schemeClr val="tx1"/>
                </a:solidFill>
                <a:latin typeface="ヒラギノ丸ゴ ProN W4" pitchFamily="34" charset="-128"/>
                <a:ea typeface="ヒラギノ丸ゴ ProN W4" pitchFamily="34" charset="-128"/>
              </a:rPr>
              <a:t>反映</a:t>
            </a:r>
            <a:r>
              <a:rPr lang="ja-JP" altLang="en-US" sz="4000" dirty="0" smtClean="0">
                <a:solidFill>
                  <a:schemeClr val="tx1"/>
                </a:solidFill>
                <a:latin typeface="ヒラギノ丸ゴ ProN W4" pitchFamily="34" charset="-128"/>
                <a:ea typeface="ヒラギノ丸ゴ ProN W4" pitchFamily="34" charset="-128"/>
              </a:rPr>
              <a:t>して</a:t>
            </a:r>
            <a:r>
              <a:rPr lang="ja-JP" altLang="en-US" sz="4000" dirty="0">
                <a:solidFill>
                  <a:schemeClr val="tx1"/>
                </a:solidFill>
                <a:latin typeface="ヒラギノ丸ゴ ProN W4" pitchFamily="34" charset="-128"/>
                <a:ea typeface="ヒラギノ丸ゴ ProN W4" pitchFamily="34" charset="-128"/>
              </a:rPr>
              <a:t>、</a:t>
            </a:r>
            <a:r>
              <a:rPr lang="ja-JP" altLang="en-US" sz="4000" dirty="0" smtClean="0">
                <a:solidFill>
                  <a:schemeClr val="tx1"/>
                </a:solidFill>
                <a:latin typeface="ヒラギノ丸ゴ ProN W4" pitchFamily="34" charset="-128"/>
                <a:ea typeface="ヒラギノ丸ゴ ProN W4" pitchFamily="34" charset="-128"/>
              </a:rPr>
              <a:t>プロダクトを改善するプロセスを実施すべきだった。</a:t>
            </a:r>
            <a:endParaRPr lang="en-US" altLang="ja-JP" sz="4000" dirty="0">
              <a:solidFill>
                <a:schemeClr val="tx1"/>
              </a:solidFill>
              <a:latin typeface="ヒラギノ丸ゴ ProN W4" pitchFamily="34" charset="-128"/>
              <a:ea typeface="ヒラギノ丸ゴ ProN W4" pitchFamily="34" charset="-128"/>
            </a:endParaRPr>
          </a:p>
          <a:p>
            <a:pPr>
              <a:lnSpc>
                <a:spcPct val="125000"/>
              </a:lnSpc>
            </a:pPr>
            <a:endParaRPr kumimoji="1" lang="en-US" altLang="ja-JP" sz="4000" dirty="0" smtClean="0">
              <a:solidFill>
                <a:schemeClr val="tx1"/>
              </a:solidFill>
              <a:latin typeface="ヒラギノ丸ゴ ProN W4" pitchFamily="34" charset="-128"/>
              <a:ea typeface="ヒラギノ丸ゴ ProN W4" pitchFamily="34" charset="-128"/>
            </a:endParaRPr>
          </a:p>
        </p:txBody>
      </p:sp>
      <p:sp>
        <p:nvSpPr>
          <p:cNvPr id="18" name="正方形/長方形 17"/>
          <p:cNvSpPr/>
          <p:nvPr/>
        </p:nvSpPr>
        <p:spPr>
          <a:xfrm>
            <a:off x="581738" y="21084848"/>
            <a:ext cx="11119725" cy="44656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5000"/>
              </a:lnSpc>
            </a:pPr>
            <a:r>
              <a:rPr lang="ja-JP" altLang="en-US" sz="4800" dirty="0" smtClean="0">
                <a:solidFill>
                  <a:schemeClr val="tx1"/>
                </a:solidFill>
                <a:latin typeface="ヒラギノ丸ゴ ProN W4" pitchFamily="34" charset="-128"/>
                <a:ea typeface="ヒラギノ丸ゴ ProN W4" pitchFamily="34" charset="-128"/>
              </a:rPr>
              <a:t>・</a:t>
            </a:r>
            <a:r>
              <a:rPr lang="en-US" altLang="ja-JP" sz="4800" dirty="0" err="1" smtClean="0">
                <a:solidFill>
                  <a:schemeClr val="tx1"/>
                </a:solidFill>
                <a:latin typeface="ヒラギノ丸ゴ ProN W4" pitchFamily="34" charset="-128"/>
                <a:ea typeface="ヒラギノ丸ゴ ProN W4" pitchFamily="34" charset="-128"/>
              </a:rPr>
              <a:t>github</a:t>
            </a:r>
            <a:r>
              <a:rPr lang="ja-JP" altLang="en-US" sz="4800" dirty="0" smtClean="0">
                <a:solidFill>
                  <a:schemeClr val="tx1"/>
                </a:solidFill>
                <a:latin typeface="ヒラギノ丸ゴ ProN W4" pitchFamily="34" charset="-128"/>
                <a:ea typeface="ヒラギノ丸ゴ ProN W4" pitchFamily="34" charset="-128"/>
              </a:rPr>
              <a:t>にレポジトリを公開</a:t>
            </a:r>
            <a:endParaRPr lang="en-US" altLang="ja-JP" sz="4800" dirty="0" smtClean="0">
              <a:solidFill>
                <a:schemeClr val="tx1"/>
              </a:solidFill>
              <a:latin typeface="ヒラギノ丸ゴ ProN W4" pitchFamily="34" charset="-128"/>
              <a:ea typeface="ヒラギノ丸ゴ ProN W4" pitchFamily="34" charset="-128"/>
            </a:endParaRPr>
          </a:p>
          <a:p>
            <a:pPr>
              <a:lnSpc>
                <a:spcPct val="125000"/>
              </a:lnSpc>
            </a:pPr>
            <a:r>
              <a:rPr kumimoji="1" lang="ja-JP" altLang="en-US" sz="4800" dirty="0" smtClean="0">
                <a:solidFill>
                  <a:schemeClr val="tx1"/>
                </a:solidFill>
                <a:latin typeface="ヒラギノ丸ゴ ProN W4" pitchFamily="34" charset="-128"/>
                <a:ea typeface="ヒラギノ丸ゴ ProN W4" pitchFamily="34" charset="-128"/>
              </a:rPr>
              <a:t>・</a:t>
            </a:r>
            <a:r>
              <a:rPr kumimoji="1" lang="en-US" altLang="ja-JP" sz="4800" dirty="0" smtClean="0">
                <a:solidFill>
                  <a:schemeClr val="tx1"/>
                </a:solidFill>
                <a:latin typeface="ヒラギノ丸ゴ ProN W4" pitchFamily="34" charset="-128"/>
                <a:ea typeface="ヒラギノ丸ゴ ProN W4" pitchFamily="34" charset="-128"/>
              </a:rPr>
              <a:t>1</a:t>
            </a:r>
            <a:r>
              <a:rPr kumimoji="1" lang="ja-JP" altLang="en-US" sz="4800" dirty="0" smtClean="0">
                <a:solidFill>
                  <a:schemeClr val="tx1"/>
                </a:solidFill>
                <a:latin typeface="ヒラギノ丸ゴ ProN W4" pitchFamily="34" charset="-128"/>
                <a:ea typeface="ヒラギノ丸ゴ ProN W4" pitchFamily="34" charset="-128"/>
              </a:rPr>
              <a:t>週間ごとの成果レビュー</a:t>
            </a:r>
            <a:endParaRPr kumimoji="1" lang="en-US" altLang="ja-JP" sz="4800" dirty="0" smtClean="0">
              <a:solidFill>
                <a:schemeClr val="tx1"/>
              </a:solidFill>
              <a:latin typeface="ヒラギノ丸ゴ ProN W4" pitchFamily="34" charset="-128"/>
              <a:ea typeface="ヒラギノ丸ゴ ProN W4" pitchFamily="34" charset="-128"/>
            </a:endParaRPr>
          </a:p>
          <a:p>
            <a:pPr>
              <a:lnSpc>
                <a:spcPct val="125000"/>
              </a:lnSpc>
            </a:pPr>
            <a:r>
              <a:rPr lang="ja-JP" altLang="en-US" sz="4800" dirty="0">
                <a:solidFill>
                  <a:schemeClr val="tx1"/>
                </a:solidFill>
                <a:latin typeface="ヒラギノ丸ゴ ProN W4" pitchFamily="34" charset="-128"/>
                <a:ea typeface="ヒラギノ丸ゴ ProN W4" pitchFamily="34" charset="-128"/>
              </a:rPr>
              <a:t>　</a:t>
            </a:r>
            <a:r>
              <a:rPr lang="ja-JP" altLang="en-US" sz="4800" dirty="0" smtClean="0">
                <a:solidFill>
                  <a:schemeClr val="tx1"/>
                </a:solidFill>
                <a:latin typeface="ヒラギノ丸ゴ ProN W4" pitchFamily="34" charset="-128"/>
                <a:ea typeface="ヒラギノ丸ゴ ProN W4" pitchFamily="34" charset="-128"/>
              </a:rPr>
              <a:t>・</a:t>
            </a:r>
            <a:r>
              <a:rPr lang="en-US" altLang="ja-JP" sz="4800" dirty="0">
                <a:solidFill>
                  <a:schemeClr val="tx1"/>
                </a:solidFill>
                <a:latin typeface="ヒラギノ丸ゴ ProN W4" pitchFamily="34" charset="-128"/>
                <a:ea typeface="ヒラギノ丸ゴ ProN W4" pitchFamily="34" charset="-128"/>
              </a:rPr>
              <a:t>3</a:t>
            </a:r>
            <a:r>
              <a:rPr lang="ja-JP" altLang="en-US" sz="4800" dirty="0" err="1">
                <a:solidFill>
                  <a:schemeClr val="tx1"/>
                </a:solidFill>
                <a:latin typeface="ヒラギノ丸ゴ ProN W4" pitchFamily="34" charset="-128"/>
                <a:ea typeface="ヒラギノ丸ゴ ProN W4" pitchFamily="34" charset="-128"/>
              </a:rPr>
              <a:t>つの</a:t>
            </a:r>
            <a:r>
              <a:rPr lang="ja-JP" altLang="en-US" sz="4800" dirty="0" smtClean="0">
                <a:solidFill>
                  <a:schemeClr val="tx1"/>
                </a:solidFill>
                <a:latin typeface="ヒラギノ丸ゴ ProN W4" pitchFamily="34" charset="-128"/>
                <a:ea typeface="ヒラギノ丸ゴ ProN W4" pitchFamily="34" charset="-128"/>
              </a:rPr>
              <a:t>質問</a:t>
            </a:r>
            <a:r>
              <a:rPr lang="en-US" altLang="ja-JP" sz="4800" dirty="0" smtClean="0">
                <a:solidFill>
                  <a:schemeClr val="tx1"/>
                </a:solidFill>
                <a:latin typeface="ヒラギノ丸ゴ ProN W4" pitchFamily="34" charset="-128"/>
                <a:ea typeface="ヒラギノ丸ゴ ProN W4" pitchFamily="34" charset="-128"/>
              </a:rPr>
              <a:t/>
            </a:r>
            <a:br>
              <a:rPr lang="en-US" altLang="ja-JP" sz="4800" dirty="0" smtClean="0">
                <a:solidFill>
                  <a:schemeClr val="tx1"/>
                </a:solidFill>
                <a:latin typeface="ヒラギノ丸ゴ ProN W4" pitchFamily="34" charset="-128"/>
                <a:ea typeface="ヒラギノ丸ゴ ProN W4" pitchFamily="34" charset="-128"/>
              </a:rPr>
            </a:br>
            <a:r>
              <a:rPr lang="ja-JP" altLang="en-US" sz="4800" dirty="0" smtClean="0">
                <a:solidFill>
                  <a:schemeClr val="tx1"/>
                </a:solidFill>
                <a:latin typeface="ヒラギノ丸ゴ ProN W4" pitchFamily="34" charset="-128"/>
                <a:ea typeface="ヒラギノ丸ゴ ProN W4" pitchFamily="34" charset="-128"/>
              </a:rPr>
              <a:t>　</a:t>
            </a:r>
            <a:r>
              <a:rPr lang="ja-JP" altLang="en-US" sz="4400" dirty="0" smtClean="0">
                <a:solidFill>
                  <a:schemeClr val="tx1"/>
                </a:solidFill>
                <a:latin typeface="ヒラギノ丸ゴ ProN W4" pitchFamily="34" charset="-128"/>
                <a:ea typeface="ヒラギノ丸ゴ ProN W4" pitchFamily="34" charset="-128"/>
              </a:rPr>
              <a:t>（今週の成果、来週の予定、問題点）</a:t>
            </a:r>
            <a:endParaRPr kumimoji="1" lang="en-US" altLang="ja-JP" sz="4400" dirty="0" smtClean="0">
              <a:solidFill>
                <a:schemeClr val="tx1"/>
              </a:solidFill>
              <a:latin typeface="ヒラギノ丸ゴ ProN W4" pitchFamily="34" charset="-128"/>
              <a:ea typeface="ヒラギノ丸ゴ ProN W4" pitchFamily="34" charset="-128"/>
            </a:endParaRPr>
          </a:p>
          <a:p>
            <a:pPr>
              <a:lnSpc>
                <a:spcPct val="125000"/>
              </a:lnSpc>
            </a:pPr>
            <a:r>
              <a:rPr lang="ja-JP" altLang="en-US" sz="4800" dirty="0" smtClean="0">
                <a:solidFill>
                  <a:schemeClr val="tx1"/>
                </a:solidFill>
                <a:latin typeface="ヒラギノ丸ゴ ProN W4" pitchFamily="34" charset="-128"/>
                <a:ea typeface="ヒラギノ丸ゴ ProN W4" pitchFamily="34" charset="-128"/>
              </a:rPr>
              <a:t>　・課題の列挙とサインアップ</a:t>
            </a:r>
            <a:endParaRPr lang="en-US" altLang="ja-JP" sz="4800" dirty="0" smtClean="0">
              <a:solidFill>
                <a:schemeClr val="tx1"/>
              </a:solidFill>
              <a:latin typeface="ヒラギノ丸ゴ ProN W4" pitchFamily="34" charset="-128"/>
              <a:ea typeface="ヒラギノ丸ゴ ProN W4" pitchFamily="34" charset="-128"/>
            </a:endParaRPr>
          </a:p>
        </p:txBody>
      </p:sp>
      <p:sp>
        <p:nvSpPr>
          <p:cNvPr id="24" name="角丸四角形 23"/>
          <p:cNvSpPr/>
          <p:nvPr/>
        </p:nvSpPr>
        <p:spPr>
          <a:xfrm>
            <a:off x="7482571" y="8848588"/>
            <a:ext cx="6408712" cy="1674503"/>
          </a:xfrm>
          <a:prstGeom prst="roundRect">
            <a:avLst/>
          </a:prstGeom>
          <a:solidFill>
            <a:srgbClr val="F3FEB4"/>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②</a:t>
            </a:r>
            <a:r>
              <a:rPr lang="ja-JP" altLang="en-US" sz="4400" dirty="0" smtClean="0">
                <a:solidFill>
                  <a:schemeClr val="tx2"/>
                </a:solidFill>
                <a:latin typeface="ヒラギノ角ゴ ProN W3" pitchFamily="34" charset="-128"/>
                <a:ea typeface="ヒラギノ角ゴ ProN W3" pitchFamily="34" charset="-128"/>
              </a:rPr>
              <a:t>ともだちと一緒に通信プログラミング</a:t>
            </a:r>
            <a:endParaRPr lang="ja-JP" altLang="en-US" sz="4400" dirty="0">
              <a:solidFill>
                <a:schemeClr val="tx2"/>
              </a:solidFill>
              <a:latin typeface="ヒラギノ角ゴ ProN W3" pitchFamily="34" charset="-128"/>
              <a:ea typeface="ヒラギノ角ゴ ProN W3" pitchFamily="34" charset="-128"/>
            </a:endParaRPr>
          </a:p>
        </p:txBody>
      </p:sp>
      <p:sp>
        <p:nvSpPr>
          <p:cNvPr id="25" name="角丸四角形 24"/>
          <p:cNvSpPr/>
          <p:nvPr/>
        </p:nvSpPr>
        <p:spPr>
          <a:xfrm>
            <a:off x="606302" y="8867083"/>
            <a:ext cx="6408712" cy="1656008"/>
          </a:xfrm>
          <a:prstGeom prst="roundRect">
            <a:avLst/>
          </a:prstGeom>
          <a:solidFill>
            <a:srgbClr val="FFC1F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①</a:t>
            </a:r>
            <a:r>
              <a:rPr lang="ja-JP" altLang="en-US" sz="4400" dirty="0" smtClean="0">
                <a:solidFill>
                  <a:schemeClr val="tx2"/>
                </a:solidFill>
                <a:latin typeface="ヒラギノ角ゴ ProN W3" pitchFamily="34" charset="-128"/>
                <a:ea typeface="ヒラギノ角ゴ ProN W3" pitchFamily="34" charset="-128"/>
              </a:rPr>
              <a:t>ブロックでビジュアルプログラミング</a:t>
            </a:r>
            <a:endParaRPr kumimoji="1" lang="ja-JP" altLang="en-US" sz="4400" dirty="0">
              <a:solidFill>
                <a:schemeClr val="tx2"/>
              </a:solidFill>
              <a:latin typeface="ヒラギノ角ゴ ProN W3" pitchFamily="34" charset="-128"/>
              <a:ea typeface="ヒラギノ角ゴ ProN W3" pitchFamily="34" charset="-128"/>
            </a:endParaRPr>
          </a:p>
        </p:txBody>
      </p:sp>
      <p:sp>
        <p:nvSpPr>
          <p:cNvPr id="26" name="角丸四角形 25"/>
          <p:cNvSpPr/>
          <p:nvPr/>
        </p:nvSpPr>
        <p:spPr>
          <a:xfrm>
            <a:off x="14345233" y="8874458"/>
            <a:ext cx="6408712" cy="1648633"/>
          </a:xfrm>
          <a:prstGeom prst="roundRect">
            <a:avLst/>
          </a:prstGeom>
          <a:solidFill>
            <a:srgbClr val="CFFCB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tx2"/>
                </a:solidFill>
                <a:latin typeface="ヒラギノ角ゴ ProN W3" pitchFamily="34" charset="-128"/>
                <a:ea typeface="ヒラギノ角ゴ ProN W3" pitchFamily="34" charset="-128"/>
              </a:rPr>
              <a:t>③文字</a:t>
            </a:r>
            <a:r>
              <a:rPr lang="ja-JP" altLang="en-US" sz="4400" dirty="0" smtClean="0">
                <a:solidFill>
                  <a:schemeClr val="tx2"/>
                </a:solidFill>
                <a:latin typeface="ヒラギノ角ゴ ProN W3" pitchFamily="34" charset="-128"/>
                <a:ea typeface="ヒラギノ角ゴ ProN W3" pitchFamily="34" charset="-128"/>
              </a:rPr>
              <a:t>で確認できる</a:t>
            </a:r>
            <a:r>
              <a:rPr lang="ja-JP" altLang="en-US" sz="4400" dirty="0" smtClean="0">
                <a:solidFill>
                  <a:schemeClr val="tx2"/>
                </a:solidFill>
                <a:latin typeface="ヒラギノ角ゴ ProN W3" pitchFamily="34" charset="-128"/>
                <a:ea typeface="ヒラギノ角ゴ ProN W3" pitchFamily="34" charset="-128"/>
              </a:rPr>
              <a:t>プログラム</a:t>
            </a:r>
            <a:endParaRPr lang="ja-JP" altLang="en-US" sz="4400" dirty="0">
              <a:solidFill>
                <a:schemeClr val="tx2"/>
              </a:solidFill>
              <a:latin typeface="ヒラギノ角ゴ ProN W3" pitchFamily="34" charset="-128"/>
              <a:ea typeface="ヒラギノ角ゴ ProN W3" pitchFamily="34" charset="-128"/>
            </a:endParaRPr>
          </a:p>
        </p:txBody>
      </p:sp>
      <p:sp>
        <p:nvSpPr>
          <p:cNvPr id="28" name="正方形/長方形 27"/>
          <p:cNvSpPr/>
          <p:nvPr/>
        </p:nvSpPr>
        <p:spPr>
          <a:xfrm>
            <a:off x="14310518" y="20240351"/>
            <a:ext cx="6378015" cy="20167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5000"/>
              </a:lnSpc>
            </a:pPr>
            <a:r>
              <a:rPr lang="ja-JP" altLang="en-US" sz="4400" dirty="0" smtClean="0">
                <a:solidFill>
                  <a:schemeClr val="tx1"/>
                </a:solidFill>
                <a:latin typeface="ヒラギノ丸ゴ ProN W4" pitchFamily="34" charset="-128"/>
                <a:ea typeface="ヒラギノ丸ゴ ProN W4" pitchFamily="34" charset="-128"/>
              </a:rPr>
              <a:t>・コード行数：</a:t>
            </a:r>
            <a:r>
              <a:rPr lang="en-US" altLang="ja-JP" sz="4400" dirty="0" smtClean="0">
                <a:solidFill>
                  <a:schemeClr val="tx1"/>
                </a:solidFill>
                <a:latin typeface="ヒラギノ丸ゴ ProN W4" pitchFamily="34" charset="-128"/>
                <a:ea typeface="ヒラギノ丸ゴ ProN W4" pitchFamily="34" charset="-128"/>
              </a:rPr>
              <a:t>9,860</a:t>
            </a:r>
            <a:r>
              <a:rPr lang="ja-JP" altLang="en-US" sz="4400" dirty="0" smtClean="0">
                <a:solidFill>
                  <a:schemeClr val="tx1"/>
                </a:solidFill>
                <a:latin typeface="ヒラギノ丸ゴ ProN W4" pitchFamily="34" charset="-128"/>
                <a:ea typeface="ヒラギノ丸ゴ ProN W4" pitchFamily="34" charset="-128"/>
              </a:rPr>
              <a:t>行</a:t>
            </a:r>
            <a:endParaRPr lang="en-US" altLang="ja-JP" sz="4400" dirty="0" smtClean="0">
              <a:solidFill>
                <a:schemeClr val="tx1"/>
              </a:solidFill>
              <a:latin typeface="ヒラギノ丸ゴ ProN W4" pitchFamily="34" charset="-128"/>
              <a:ea typeface="ヒラギノ丸ゴ ProN W4" pitchFamily="34" charset="-128"/>
            </a:endParaRPr>
          </a:p>
          <a:p>
            <a:pPr>
              <a:lnSpc>
                <a:spcPct val="125000"/>
              </a:lnSpc>
            </a:pPr>
            <a:r>
              <a:rPr lang="ja-JP" altLang="en-US" sz="4400" dirty="0" smtClean="0">
                <a:solidFill>
                  <a:schemeClr val="tx1"/>
                </a:solidFill>
                <a:latin typeface="ヒラギノ丸ゴ ProN W4" pitchFamily="34" charset="-128"/>
                <a:ea typeface="ヒラギノ丸ゴ ProN W4" pitchFamily="34" charset="-128"/>
              </a:rPr>
              <a:t>・クラス数：</a:t>
            </a:r>
            <a:r>
              <a:rPr lang="en-US" altLang="ja-JP" sz="4400" dirty="0" smtClean="0">
                <a:solidFill>
                  <a:schemeClr val="tx1"/>
                </a:solidFill>
                <a:latin typeface="ヒラギノ丸ゴ ProN W4" pitchFamily="34" charset="-128"/>
                <a:ea typeface="ヒラギノ丸ゴ ProN W4" pitchFamily="34" charset="-128"/>
              </a:rPr>
              <a:t>105</a:t>
            </a:r>
            <a:r>
              <a:rPr lang="ja-JP" altLang="en-US" sz="4400" dirty="0" smtClean="0">
                <a:solidFill>
                  <a:schemeClr val="tx1"/>
                </a:solidFill>
                <a:latin typeface="ヒラギノ丸ゴ ProN W4" pitchFamily="34" charset="-128"/>
                <a:ea typeface="ヒラギノ丸ゴ ProN W4" pitchFamily="34" charset="-128"/>
              </a:rPr>
              <a:t>クラス</a:t>
            </a:r>
            <a:endParaRPr lang="en-US" altLang="ja-JP" sz="4400" dirty="0" smtClean="0">
              <a:solidFill>
                <a:schemeClr val="tx1"/>
              </a:solidFill>
              <a:latin typeface="ヒラギノ丸ゴ ProN W4" pitchFamily="34" charset="-128"/>
              <a:ea typeface="ヒラギノ丸ゴ ProN W4" pitchFamily="34" charset="-128"/>
            </a:endParaRPr>
          </a:p>
        </p:txBody>
      </p:sp>
      <p:sp>
        <p:nvSpPr>
          <p:cNvPr id="34" name="テキスト ボックス 33"/>
          <p:cNvSpPr txBox="1"/>
          <p:nvPr/>
        </p:nvSpPr>
        <p:spPr>
          <a:xfrm>
            <a:off x="7543780" y="10819507"/>
            <a:ext cx="6408712" cy="1754326"/>
          </a:xfrm>
          <a:prstGeom prst="rect">
            <a:avLst/>
          </a:prstGeom>
          <a:noFill/>
        </p:spPr>
        <p:txBody>
          <a:bodyPr wrap="square" rtlCol="0">
            <a:spAutoFit/>
          </a:bodyPr>
          <a:lstStyle/>
          <a:p>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HTTP</a:t>
            </a:r>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JSON</a:t>
            </a:r>
          </a:p>
          <a:p>
            <a:r>
              <a:rPr lang="ja-JP" altLang="en-US" sz="3600" dirty="0">
                <a:latin typeface="ヒラギノ丸ゴ ProN W4" pitchFamily="34" charset="-128"/>
                <a:ea typeface="ヒラギノ丸ゴ ProN W4" pitchFamily="34" charset="-128"/>
              </a:rPr>
              <a:t>・</a:t>
            </a:r>
            <a:r>
              <a:rPr lang="en-US" altLang="ja-JP" sz="3600" dirty="0" err="1">
                <a:latin typeface="ヒラギノ丸ゴ ProN W4" pitchFamily="34" charset="-128"/>
                <a:ea typeface="ヒラギノ丸ゴ ProN W4" pitchFamily="34" charset="-128"/>
              </a:rPr>
              <a:t>Jointry</a:t>
            </a:r>
            <a:r>
              <a:rPr lang="en-US" altLang="ja-JP" sz="3600" dirty="0">
                <a:latin typeface="ヒラギノ丸ゴ ProN W4" pitchFamily="34" charset="-128"/>
                <a:ea typeface="ヒラギノ丸ゴ ProN W4" pitchFamily="34" charset="-128"/>
              </a:rPr>
              <a:t>-Broker</a:t>
            </a:r>
            <a:br>
              <a:rPr lang="en-US" altLang="ja-JP" sz="3600" dirty="0">
                <a:latin typeface="ヒラギノ丸ゴ ProN W4" pitchFamily="34" charset="-128"/>
                <a:ea typeface="ヒラギノ丸ゴ ProN W4" pitchFamily="34" charset="-128"/>
              </a:rPr>
            </a:br>
            <a:r>
              <a:rPr lang="ja-JP" altLang="en-US" sz="3600" dirty="0">
                <a:latin typeface="ヒラギノ丸ゴ ProN W4" pitchFamily="34" charset="-128"/>
                <a:ea typeface="ヒラギノ丸ゴ ProN W4" pitchFamily="34" charset="-128"/>
              </a:rPr>
              <a:t>（独自ライブラリ</a:t>
            </a:r>
            <a:r>
              <a:rPr lang="ja-JP" altLang="en-US" sz="3600" dirty="0" smtClean="0">
                <a:latin typeface="ヒラギノ丸ゴ ProN W4" pitchFamily="34" charset="-128"/>
                <a:ea typeface="ヒラギノ丸ゴ ProN W4" pitchFamily="34" charset="-128"/>
              </a:rPr>
              <a:t>）</a:t>
            </a:r>
            <a:endParaRPr lang="en-US" altLang="ja-JP" sz="3600" dirty="0">
              <a:latin typeface="ヒラギノ丸ゴ ProN W4" pitchFamily="34" charset="-128"/>
              <a:ea typeface="ヒラギノ丸ゴ ProN W4" pitchFamily="34" charset="-128"/>
            </a:endParaRPr>
          </a:p>
        </p:txBody>
      </p:sp>
      <p:sp>
        <p:nvSpPr>
          <p:cNvPr id="20" name="正方形/長方形 19"/>
          <p:cNvSpPr/>
          <p:nvPr/>
        </p:nvSpPr>
        <p:spPr>
          <a:xfrm>
            <a:off x="0" y="0"/>
            <a:ext cx="21386800" cy="360044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ja-JP" altLang="en-US" sz="6600" b="1" dirty="0" smtClean="0">
                <a:solidFill>
                  <a:srgbClr val="002060"/>
                </a:solidFill>
                <a:latin typeface="ヒラギノ角ゴ StdN W8" pitchFamily="34" charset="-128"/>
                <a:ea typeface="ヒラギノ角ゴ StdN W8" pitchFamily="34" charset="-128"/>
              </a:rPr>
              <a:t>秋口</a:t>
            </a:r>
            <a:r>
              <a:rPr lang="en-US" altLang="ja-JP" sz="6600" b="1" dirty="0" smtClean="0">
                <a:solidFill>
                  <a:srgbClr val="002060"/>
                </a:solidFill>
                <a:latin typeface="ヒラギノ角ゴ StdN W8" pitchFamily="34" charset="-128"/>
                <a:ea typeface="ヒラギノ角ゴ StdN W8" pitchFamily="34" charset="-128"/>
              </a:rPr>
              <a:t>PT</a:t>
            </a:r>
            <a:r>
              <a:rPr lang="ja-JP" altLang="en-US" sz="6600" b="1" dirty="0">
                <a:solidFill>
                  <a:srgbClr val="002060"/>
                </a:solidFill>
                <a:latin typeface="ヒラギノ角ゴ StdN W8" pitchFamily="34" charset="-128"/>
                <a:ea typeface="ヒラギノ角ゴ StdN W8" pitchFamily="34" charset="-128"/>
              </a:rPr>
              <a:t>：金本真左也、角征</a:t>
            </a:r>
            <a:r>
              <a:rPr lang="ja-JP" altLang="en-US" sz="6600" b="1" dirty="0" smtClean="0">
                <a:solidFill>
                  <a:srgbClr val="002060"/>
                </a:solidFill>
                <a:latin typeface="ヒラギノ角ゴ StdN W8" pitchFamily="34" charset="-128"/>
                <a:ea typeface="ヒラギノ角ゴ StdN W8" pitchFamily="34" charset="-128"/>
              </a:rPr>
              <a:t>典</a:t>
            </a:r>
            <a:endParaRPr lang="en-US" altLang="ja-JP" sz="6600" b="1" dirty="0" smtClean="0">
              <a:solidFill>
                <a:srgbClr val="002060"/>
              </a:solidFill>
              <a:latin typeface="ヒラギノ角ゴ StdN W8" pitchFamily="34" charset="-128"/>
              <a:ea typeface="ヒラギノ角ゴ StdN W8" pitchFamily="34" charset="-128"/>
            </a:endParaRPr>
          </a:p>
          <a:p>
            <a:pPr algn="ctr"/>
            <a:r>
              <a:rPr lang="ja-JP" altLang="en-US" sz="4800" dirty="0">
                <a:solidFill>
                  <a:srgbClr val="002060"/>
                </a:solidFill>
                <a:latin typeface="ヒラギノ角ゴ StdN W8" pitchFamily="34" charset="-128"/>
                <a:ea typeface="ヒラギノ角ゴ StdN W8" pitchFamily="34" charset="-128"/>
              </a:rPr>
              <a:t>主担当教員：秋口忠三教授</a:t>
            </a:r>
          </a:p>
          <a:p>
            <a:pPr algn="ctr"/>
            <a:r>
              <a:rPr lang="ja-JP" altLang="en-US" sz="4800" dirty="0">
                <a:solidFill>
                  <a:srgbClr val="002060"/>
                </a:solidFill>
                <a:latin typeface="ヒラギノ角ゴ StdN W8" pitchFamily="34" charset="-128"/>
                <a:ea typeface="ヒラギノ角ゴ StdN W8" pitchFamily="34" charset="-128"/>
              </a:rPr>
              <a:t>副担当教員：</a:t>
            </a:r>
            <a:r>
              <a:rPr lang="ja-JP" altLang="en-US" sz="4800" dirty="0" smtClean="0">
                <a:solidFill>
                  <a:srgbClr val="002060"/>
                </a:solidFill>
                <a:latin typeface="ヒラギノ角ゴ StdN W8" pitchFamily="34" charset="-128"/>
                <a:ea typeface="ヒラギノ角ゴ StdN W8" pitchFamily="34" charset="-128"/>
              </a:rPr>
              <a:t>加藤教授</a:t>
            </a:r>
            <a:r>
              <a:rPr lang="ja-JP" altLang="en-US" sz="4800" dirty="0">
                <a:solidFill>
                  <a:srgbClr val="002060"/>
                </a:solidFill>
                <a:latin typeface="ヒラギノ角ゴ StdN W8" pitchFamily="34" charset="-128"/>
                <a:ea typeface="ヒラギノ角ゴ StdN W8" pitchFamily="34" charset="-128"/>
              </a:rPr>
              <a:t>、</a:t>
            </a:r>
            <a:r>
              <a:rPr lang="ja-JP" altLang="en-US" sz="4800" dirty="0" smtClean="0">
                <a:solidFill>
                  <a:srgbClr val="002060"/>
                </a:solidFill>
                <a:latin typeface="ヒラギノ角ゴ StdN W8" pitchFamily="34" charset="-128"/>
                <a:ea typeface="ヒラギノ角ゴ StdN W8" pitchFamily="34" charset="-128"/>
              </a:rPr>
              <a:t>中鉢</a:t>
            </a:r>
            <a:r>
              <a:rPr lang="ja-JP" altLang="en-US" sz="4800" dirty="0">
                <a:solidFill>
                  <a:srgbClr val="002060"/>
                </a:solidFill>
                <a:latin typeface="ヒラギノ角ゴ StdN W8" pitchFamily="34" charset="-128"/>
                <a:ea typeface="ヒラギノ角ゴ StdN W8" pitchFamily="34" charset="-128"/>
              </a:rPr>
              <a:t>准教授</a:t>
            </a:r>
            <a:r>
              <a:rPr lang="ja-JP" altLang="en-US" sz="4800" dirty="0" smtClean="0">
                <a:solidFill>
                  <a:srgbClr val="002060"/>
                </a:solidFill>
                <a:latin typeface="ヒラギノ角ゴ StdN W8" pitchFamily="34" charset="-128"/>
                <a:ea typeface="ヒラギノ角ゴ StdN W8" pitchFamily="34" charset="-128"/>
              </a:rPr>
              <a:t>、土屋</a:t>
            </a:r>
            <a:r>
              <a:rPr lang="ja-JP" altLang="en-US" sz="4800" dirty="0">
                <a:solidFill>
                  <a:srgbClr val="002060"/>
                </a:solidFill>
                <a:latin typeface="ヒラギノ角ゴ StdN W8" pitchFamily="34" charset="-128"/>
                <a:ea typeface="ヒラギノ角ゴ StdN W8" pitchFamily="34" charset="-128"/>
              </a:rPr>
              <a:t>助教</a:t>
            </a:r>
            <a:r>
              <a:rPr lang="ja-JP" altLang="en-US" sz="4800" dirty="0" smtClean="0">
                <a:solidFill>
                  <a:srgbClr val="002060"/>
                </a:solidFill>
                <a:latin typeface="ヒラギノ角ゴ StdN W8" pitchFamily="34" charset="-128"/>
                <a:ea typeface="ヒラギノ角ゴ StdN W8" pitchFamily="34" charset="-128"/>
              </a:rPr>
              <a:t>、長尾助教、ボサール</a:t>
            </a:r>
            <a:r>
              <a:rPr lang="ja-JP" altLang="en-US" sz="4800" dirty="0">
                <a:solidFill>
                  <a:srgbClr val="002060"/>
                </a:solidFill>
                <a:latin typeface="ヒラギノ角ゴ StdN W8" pitchFamily="34" charset="-128"/>
                <a:ea typeface="ヒラギノ角ゴ StdN W8" pitchFamily="34" charset="-128"/>
              </a:rPr>
              <a:t>助教</a:t>
            </a:r>
            <a:endParaRPr kumimoji="1" lang="ja-JP" altLang="en-US" sz="4800" dirty="0">
              <a:solidFill>
                <a:srgbClr val="002060"/>
              </a:solidFill>
              <a:latin typeface="ヒラギノ角ゴ StdN W8" pitchFamily="34" charset="-128"/>
              <a:ea typeface="ヒラギノ角ゴ StdN W8" pitchFamily="34" charset="-128"/>
            </a:endParaRPr>
          </a:p>
        </p:txBody>
      </p:sp>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03251" y="14275891"/>
            <a:ext cx="3165613" cy="69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933" y="13051755"/>
            <a:ext cx="1306759" cy="178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7093000" y="14131875"/>
            <a:ext cx="4660250" cy="707886"/>
          </a:xfrm>
          <a:prstGeom prst="rect">
            <a:avLst/>
          </a:prstGeom>
          <a:noFill/>
        </p:spPr>
        <p:txBody>
          <a:bodyPr wrap="none" rtlCol="0">
            <a:spAutoFit/>
          </a:bodyPr>
          <a:lstStyle/>
          <a:p>
            <a:r>
              <a:rPr kumimoji="1" lang="en-US" altLang="ja-JP" sz="4000" dirty="0" err="1" smtClean="0">
                <a:latin typeface="ヒラギノ角ゴ StdN W8" pitchFamily="34" charset="-128"/>
                <a:ea typeface="ヒラギノ角ゴ StdN W8" pitchFamily="34" charset="-128"/>
              </a:rPr>
              <a:t>Jointry</a:t>
            </a:r>
            <a:r>
              <a:rPr kumimoji="1" lang="en-US" altLang="ja-JP" sz="4000" dirty="0" smtClean="0">
                <a:latin typeface="ヒラギノ角ゴ StdN W8" pitchFamily="34" charset="-128"/>
                <a:ea typeface="ヒラギノ角ゴ StdN W8" pitchFamily="34" charset="-128"/>
              </a:rPr>
              <a:t>-Broker</a:t>
            </a:r>
            <a:endParaRPr kumimoji="1" lang="ja-JP" altLang="en-US" sz="4000" dirty="0">
              <a:latin typeface="ヒラギノ角ゴ StdN W8" pitchFamily="34" charset="-128"/>
              <a:ea typeface="ヒラギノ角ゴ StdN W8" pitchFamily="34" charset="-128"/>
            </a:endParaRPr>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97856" y="10967081"/>
            <a:ext cx="5542641" cy="525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12774" y="15645784"/>
            <a:ext cx="14545122" cy="646331"/>
          </a:xfrm>
          <a:prstGeom prst="rect">
            <a:avLst/>
          </a:prstGeom>
          <a:noFill/>
        </p:spPr>
        <p:txBody>
          <a:bodyPr wrap="square" rtlCol="0">
            <a:spAutoFit/>
          </a:bodyPr>
          <a:lstStyle/>
          <a:p>
            <a:r>
              <a:rPr lang="ja-JP" altLang="en-US" sz="3600" dirty="0">
                <a:latin typeface="ヒラギノ丸ゴ ProN W4" pitchFamily="34" charset="-128"/>
                <a:ea typeface="ヒラギノ丸ゴ ProN W4" pitchFamily="34" charset="-128"/>
              </a:rPr>
              <a:t>新規性の高いプロダクトを</a:t>
            </a:r>
            <a:r>
              <a:rPr lang="ja-JP" altLang="en-US" sz="3600" dirty="0" smtClean="0">
                <a:latin typeface="ヒラギノ丸ゴ ProN W4" pitchFamily="34" charset="-128"/>
                <a:ea typeface="ヒラギノ丸ゴ ProN W4" pitchFamily="34" charset="-128"/>
              </a:rPr>
              <a:t>開発を行い、高度な技術を習得した。</a:t>
            </a:r>
            <a:endParaRPr kumimoji="1" lang="ja-JP" altLang="en-US" sz="3600" dirty="0">
              <a:latin typeface="ヒラギノ丸ゴ ProN W4" pitchFamily="34" charset="-128"/>
              <a:ea typeface="ヒラギノ丸ゴ ProN W4" pitchFamily="34" charset="-128"/>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81668" y="21980747"/>
            <a:ext cx="88963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073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a:xfrm>
            <a:off x="0" y="4914851"/>
            <a:ext cx="21386800" cy="575686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12775" y="3834731"/>
            <a:ext cx="15118241" cy="1015663"/>
          </a:xfrm>
          <a:prstGeom prst="rect">
            <a:avLst/>
          </a:prstGeom>
          <a:noFill/>
        </p:spPr>
        <p:txBody>
          <a:bodyPr wrap="none" rtlCol="0">
            <a:spAutoFit/>
          </a:bodyPr>
          <a:lstStyle/>
          <a:p>
            <a:r>
              <a:rPr lang="en-US" altLang="ja-JP" sz="6000" dirty="0" smtClean="0">
                <a:solidFill>
                  <a:srgbClr val="0070C0"/>
                </a:solidFill>
                <a:latin typeface="ヒラギノ角ゴ StdN W8" pitchFamily="34" charset="-128"/>
                <a:ea typeface="ヒラギノ角ゴ StdN W8" pitchFamily="34" charset="-128"/>
              </a:rPr>
              <a:t>1. </a:t>
            </a:r>
            <a:r>
              <a:rPr lang="ja-JP" altLang="en-US" sz="6000" dirty="0" smtClean="0">
                <a:solidFill>
                  <a:srgbClr val="0070C0"/>
                </a:solidFill>
                <a:latin typeface="ヒラギノ角ゴ StdN W8" pitchFamily="34" charset="-128"/>
                <a:ea typeface="ヒラギノ角ゴ StdN W8" pitchFamily="34" charset="-128"/>
              </a:rPr>
              <a:t>子ども向けプログラミングの</a:t>
            </a:r>
            <a:r>
              <a:rPr lang="ja-JP" altLang="en-US" sz="6000" dirty="0">
                <a:solidFill>
                  <a:srgbClr val="0070C0"/>
                </a:solidFill>
                <a:latin typeface="ヒラギノ角ゴ StdN W8" pitchFamily="34" charset="-128"/>
                <a:ea typeface="ヒラギノ角ゴ StdN W8" pitchFamily="34" charset="-128"/>
              </a:rPr>
              <a:t>現状</a:t>
            </a:r>
            <a:r>
              <a:rPr lang="ja-JP" altLang="en-US" sz="6000" dirty="0" smtClean="0">
                <a:solidFill>
                  <a:srgbClr val="0070C0"/>
                </a:solidFill>
                <a:latin typeface="ヒラギノ角ゴ StdN W8" pitchFamily="34" charset="-128"/>
                <a:ea typeface="ヒラギノ角ゴ StdN W8" pitchFamily="34" charset="-128"/>
              </a:rPr>
              <a:t>と考察</a:t>
            </a:r>
            <a:endParaRPr kumimoji="1" lang="ja-JP" altLang="en-US" sz="6000" dirty="0">
              <a:solidFill>
                <a:srgbClr val="0070C0"/>
              </a:solidFill>
              <a:latin typeface="ヒラギノ角ゴ StdN W8" pitchFamily="34" charset="-128"/>
              <a:ea typeface="ヒラギノ角ゴ StdN W8" pitchFamily="34" charset="-128"/>
            </a:endParaRPr>
          </a:p>
        </p:txBody>
      </p:sp>
      <p:graphicFrame>
        <p:nvGraphicFramePr>
          <p:cNvPr id="13" name="図表 12"/>
          <p:cNvGraphicFramePr/>
          <p:nvPr>
            <p:extLst>
              <p:ext uri="{D42A27DB-BD31-4B8C-83A1-F6EECF244321}">
                <p14:modId xmlns:p14="http://schemas.microsoft.com/office/powerpoint/2010/main" val="2610420750"/>
              </p:ext>
            </p:extLst>
          </p:nvPr>
        </p:nvGraphicFramePr>
        <p:xfrm>
          <a:off x="612775" y="5850955"/>
          <a:ext cx="20161249"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テキスト ボックス 13"/>
          <p:cNvSpPr txBox="1"/>
          <p:nvPr/>
        </p:nvSpPr>
        <p:spPr>
          <a:xfrm>
            <a:off x="552068" y="10819507"/>
            <a:ext cx="19117734" cy="1015663"/>
          </a:xfrm>
          <a:prstGeom prst="rect">
            <a:avLst/>
          </a:prstGeom>
          <a:noFill/>
        </p:spPr>
        <p:txBody>
          <a:bodyPr wrap="none" rtlCol="0">
            <a:spAutoFit/>
          </a:bodyPr>
          <a:lstStyle/>
          <a:p>
            <a:r>
              <a:rPr kumimoji="1" lang="en-US" altLang="ja-JP" sz="6000" dirty="0" smtClean="0">
                <a:solidFill>
                  <a:srgbClr val="0070C0"/>
                </a:solidFill>
                <a:latin typeface="ヒラギノ角ゴ StdN W8" pitchFamily="34" charset="-128"/>
                <a:ea typeface="ヒラギノ角ゴ StdN W8" pitchFamily="34" charset="-128"/>
              </a:rPr>
              <a:t>2. </a:t>
            </a:r>
            <a:r>
              <a:rPr kumimoji="1" lang="ja-JP" altLang="en-US" sz="6000" dirty="0" smtClean="0">
                <a:solidFill>
                  <a:srgbClr val="0070C0"/>
                </a:solidFill>
                <a:latin typeface="ヒラギノ角ゴ StdN W8" pitchFamily="34" charset="-128"/>
                <a:ea typeface="ヒラギノ角ゴ StdN W8" pitchFamily="34" charset="-128"/>
              </a:rPr>
              <a:t>開発</a:t>
            </a:r>
            <a:r>
              <a:rPr kumimoji="1" lang="ja-JP" altLang="en-US" sz="6000" dirty="0" smtClean="0">
                <a:solidFill>
                  <a:srgbClr val="0070C0"/>
                </a:solidFill>
                <a:latin typeface="ヒラギノ角ゴ StdN W8" pitchFamily="34" charset="-128"/>
                <a:ea typeface="ヒラギノ角ゴ StdN W8" pitchFamily="34" charset="-128"/>
              </a:rPr>
              <a:t>したプロダクト「</a:t>
            </a:r>
            <a:r>
              <a:rPr lang="en-US" altLang="ja-JP" sz="6000" dirty="0" err="1" smtClean="0">
                <a:solidFill>
                  <a:srgbClr val="0070C0"/>
                </a:solidFill>
                <a:latin typeface="ヒラギノ角ゴ StdN W8" pitchFamily="34" charset="-128"/>
                <a:ea typeface="ヒラギノ角ゴ StdN W8" pitchFamily="34" charset="-128"/>
              </a:rPr>
              <a:t>Jointry</a:t>
            </a:r>
            <a:r>
              <a:rPr lang="ja-JP" altLang="en-US" sz="6000" dirty="0" smtClean="0">
                <a:solidFill>
                  <a:srgbClr val="0070C0"/>
                </a:solidFill>
                <a:latin typeface="ヒラギノ角ゴ StdN W8" pitchFamily="34" charset="-128"/>
                <a:ea typeface="ヒラギノ角ゴ StdN W8" pitchFamily="34" charset="-128"/>
              </a:rPr>
              <a:t>」の特徴と技術詳細</a:t>
            </a:r>
            <a:endParaRPr kumimoji="1" lang="ja-JP" altLang="en-US" sz="6000" dirty="0">
              <a:solidFill>
                <a:srgbClr val="0070C0"/>
              </a:solidFill>
              <a:latin typeface="ヒラギノ角ゴ StdN W8" pitchFamily="34" charset="-128"/>
              <a:ea typeface="ヒラギノ角ゴ StdN W8" pitchFamily="34" charset="-128"/>
            </a:endParaRPr>
          </a:p>
        </p:txBody>
      </p:sp>
      <p:sp>
        <p:nvSpPr>
          <p:cNvPr id="18" name="角丸四角形 17"/>
          <p:cNvSpPr/>
          <p:nvPr/>
        </p:nvSpPr>
        <p:spPr>
          <a:xfrm>
            <a:off x="7489044" y="11862988"/>
            <a:ext cx="6408712" cy="1674503"/>
          </a:xfrm>
          <a:prstGeom prst="roundRect">
            <a:avLst/>
          </a:prstGeom>
          <a:solidFill>
            <a:srgbClr val="F3FEB4"/>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②</a:t>
            </a:r>
            <a:r>
              <a:rPr lang="ja-JP" altLang="en-US" sz="4400" dirty="0" smtClean="0">
                <a:solidFill>
                  <a:schemeClr val="tx2"/>
                </a:solidFill>
                <a:latin typeface="ヒラギノ角ゴ ProN W3" pitchFamily="34" charset="-128"/>
                <a:ea typeface="ヒラギノ角ゴ ProN W3" pitchFamily="34" charset="-128"/>
              </a:rPr>
              <a:t>ともだちと一緒に通信プログラミング</a:t>
            </a:r>
            <a:endParaRPr lang="ja-JP" altLang="en-US" sz="4400" dirty="0">
              <a:solidFill>
                <a:schemeClr val="tx2"/>
              </a:solidFill>
              <a:latin typeface="ヒラギノ角ゴ ProN W3" pitchFamily="34" charset="-128"/>
              <a:ea typeface="ヒラギノ角ゴ ProN W3" pitchFamily="34" charset="-128"/>
            </a:endParaRPr>
          </a:p>
        </p:txBody>
      </p:sp>
      <p:sp>
        <p:nvSpPr>
          <p:cNvPr id="20" name="角丸四角形 19"/>
          <p:cNvSpPr/>
          <p:nvPr/>
        </p:nvSpPr>
        <p:spPr>
          <a:xfrm>
            <a:off x="612775" y="11881483"/>
            <a:ext cx="6408712" cy="1656008"/>
          </a:xfrm>
          <a:prstGeom prst="roundRect">
            <a:avLst/>
          </a:prstGeom>
          <a:solidFill>
            <a:srgbClr val="FFC1FB"/>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a:solidFill>
                  <a:schemeClr val="tx2"/>
                </a:solidFill>
                <a:latin typeface="ヒラギノ角ゴ ProN W3" pitchFamily="34" charset="-128"/>
                <a:ea typeface="ヒラギノ角ゴ ProN W3" pitchFamily="34" charset="-128"/>
              </a:rPr>
              <a:t>①</a:t>
            </a:r>
            <a:r>
              <a:rPr lang="ja-JP" altLang="en-US" sz="4400" dirty="0" smtClean="0">
                <a:solidFill>
                  <a:schemeClr val="tx2"/>
                </a:solidFill>
                <a:latin typeface="ヒラギノ角ゴ ProN W3" pitchFamily="34" charset="-128"/>
                <a:ea typeface="ヒラギノ角ゴ ProN W3" pitchFamily="34" charset="-128"/>
              </a:rPr>
              <a:t>ブロックでビジュアルプログラミング</a:t>
            </a:r>
            <a:endParaRPr kumimoji="1" lang="ja-JP" altLang="en-US" sz="4400" dirty="0">
              <a:solidFill>
                <a:schemeClr val="tx2"/>
              </a:solidFill>
              <a:latin typeface="ヒラギノ角ゴ ProN W3" pitchFamily="34" charset="-128"/>
              <a:ea typeface="ヒラギノ角ゴ ProN W3" pitchFamily="34" charset="-128"/>
            </a:endParaRPr>
          </a:p>
        </p:txBody>
      </p:sp>
      <p:sp>
        <p:nvSpPr>
          <p:cNvPr id="21" name="角丸四角形 20"/>
          <p:cNvSpPr/>
          <p:nvPr/>
        </p:nvSpPr>
        <p:spPr>
          <a:xfrm>
            <a:off x="14351706" y="11888858"/>
            <a:ext cx="6408712" cy="1648633"/>
          </a:xfrm>
          <a:prstGeom prst="roundRect">
            <a:avLst/>
          </a:prstGeom>
          <a:solidFill>
            <a:srgbClr val="CFFCB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tx2"/>
                </a:solidFill>
                <a:latin typeface="ヒラギノ角ゴ ProN W3" pitchFamily="34" charset="-128"/>
                <a:ea typeface="ヒラギノ角ゴ ProN W3" pitchFamily="34" charset="-128"/>
              </a:rPr>
              <a:t>③文字</a:t>
            </a:r>
            <a:r>
              <a:rPr lang="ja-JP" altLang="en-US" sz="4400" dirty="0" smtClean="0">
                <a:solidFill>
                  <a:schemeClr val="tx2"/>
                </a:solidFill>
                <a:latin typeface="ヒラギノ角ゴ ProN W3" pitchFamily="34" charset="-128"/>
                <a:ea typeface="ヒラギノ角ゴ ProN W3" pitchFamily="34" charset="-128"/>
              </a:rPr>
              <a:t>で確認できる</a:t>
            </a:r>
            <a:r>
              <a:rPr lang="ja-JP" altLang="en-US" sz="4400" dirty="0" smtClean="0">
                <a:solidFill>
                  <a:schemeClr val="tx2"/>
                </a:solidFill>
                <a:latin typeface="ヒラギノ角ゴ ProN W3" pitchFamily="34" charset="-128"/>
                <a:ea typeface="ヒラギノ角ゴ ProN W3" pitchFamily="34" charset="-128"/>
              </a:rPr>
              <a:t>プログラム</a:t>
            </a:r>
            <a:endParaRPr lang="ja-JP" altLang="en-US" sz="4400" dirty="0">
              <a:solidFill>
                <a:schemeClr val="tx2"/>
              </a:solidFill>
              <a:latin typeface="ヒラギノ角ゴ ProN W3" pitchFamily="34" charset="-128"/>
              <a:ea typeface="ヒラギノ角ゴ ProN W3" pitchFamily="34" charset="-128"/>
            </a:endParaRPr>
          </a:p>
        </p:txBody>
      </p:sp>
      <p:pic>
        <p:nvPicPr>
          <p:cNvPr id="103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044" y="13769871"/>
            <a:ext cx="6408712" cy="5305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68544" y="13753515"/>
            <a:ext cx="6391874" cy="5291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角丸四角形 38"/>
          <p:cNvSpPr/>
          <p:nvPr/>
        </p:nvSpPr>
        <p:spPr>
          <a:xfrm>
            <a:off x="7489044" y="19154116"/>
            <a:ext cx="6408712" cy="16745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・画面の共有が可能</a:t>
            </a:r>
            <a:endParaRPr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・複数人で共同学習</a:t>
            </a:r>
            <a:endParaRPr lang="ja-JP" altLang="en-US" sz="4400" dirty="0">
              <a:solidFill>
                <a:schemeClr val="accent1">
                  <a:lumMod val="75000"/>
                </a:schemeClr>
              </a:solidFill>
              <a:latin typeface="ヒラギノ丸ゴ ProN W4" pitchFamily="34" charset="-128"/>
              <a:ea typeface="ヒラギノ丸ゴ ProN W4" pitchFamily="34" charset="-128"/>
            </a:endParaRPr>
          </a:p>
        </p:txBody>
      </p:sp>
      <p:sp>
        <p:nvSpPr>
          <p:cNvPr id="40" name="角丸四角形 39"/>
          <p:cNvSpPr/>
          <p:nvPr/>
        </p:nvSpPr>
        <p:spPr>
          <a:xfrm>
            <a:off x="612775" y="19172611"/>
            <a:ext cx="6408712" cy="165600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ja-JP" altLang="en-US" sz="4400" dirty="0" smtClean="0">
                <a:solidFill>
                  <a:schemeClr val="accent1">
                    <a:lumMod val="75000"/>
                  </a:schemeClr>
                </a:solidFill>
                <a:latin typeface="ヒラギノ丸ゴ ProN W4" pitchFamily="34" charset="-128"/>
                <a:ea typeface="ヒラギノ丸ゴ ProN W4" pitchFamily="34" charset="-128"/>
              </a:rPr>
              <a:t>・直感的な操作</a:t>
            </a:r>
            <a:endParaRPr kumimoji="1"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・動作の見える化</a:t>
            </a:r>
            <a:endParaRPr kumimoji="1" lang="ja-JP" altLang="en-US" sz="4400" dirty="0">
              <a:solidFill>
                <a:schemeClr val="accent1">
                  <a:lumMod val="75000"/>
                </a:schemeClr>
              </a:solidFill>
              <a:latin typeface="ヒラギノ丸ゴ ProN W4" pitchFamily="34" charset="-128"/>
              <a:ea typeface="ヒラギノ丸ゴ ProN W4" pitchFamily="34" charset="-128"/>
            </a:endParaRPr>
          </a:p>
        </p:txBody>
      </p:sp>
      <p:sp>
        <p:nvSpPr>
          <p:cNvPr id="41" name="角丸四角形 40"/>
          <p:cNvSpPr/>
          <p:nvPr/>
        </p:nvSpPr>
        <p:spPr>
          <a:xfrm>
            <a:off x="14351706" y="19179986"/>
            <a:ext cx="6408712" cy="164863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ja-JP" altLang="en-US" sz="4400" dirty="0" smtClean="0">
                <a:solidFill>
                  <a:schemeClr val="accent1">
                    <a:lumMod val="75000"/>
                  </a:schemeClr>
                </a:solidFill>
                <a:latin typeface="ヒラギノ丸ゴ ProN W4" pitchFamily="34" charset="-128"/>
                <a:ea typeface="ヒラギノ丸ゴ ProN W4" pitchFamily="34" charset="-128"/>
              </a:rPr>
              <a:t>・ブロックからスクリ　</a:t>
            </a:r>
            <a:endParaRPr lang="en-US" altLang="ja-JP" sz="4400" dirty="0" smtClean="0">
              <a:solidFill>
                <a:schemeClr val="accent1">
                  <a:lumMod val="75000"/>
                </a:schemeClr>
              </a:solidFill>
              <a:latin typeface="ヒラギノ丸ゴ ProN W4" pitchFamily="34" charset="-128"/>
              <a:ea typeface="ヒラギノ丸ゴ ProN W4" pitchFamily="34" charset="-128"/>
            </a:endParaRPr>
          </a:p>
          <a:p>
            <a:pPr algn="just"/>
            <a:r>
              <a:rPr lang="ja-JP" altLang="en-US" sz="4400" dirty="0">
                <a:solidFill>
                  <a:schemeClr val="accent1">
                    <a:lumMod val="75000"/>
                  </a:schemeClr>
                </a:solidFill>
                <a:latin typeface="ヒラギノ丸ゴ ProN W4" pitchFamily="34" charset="-128"/>
                <a:ea typeface="ヒラギノ丸ゴ ProN W4" pitchFamily="34" charset="-128"/>
              </a:rPr>
              <a:t>　</a:t>
            </a:r>
            <a:r>
              <a:rPr lang="ja-JP" altLang="en-US" sz="4400" dirty="0" smtClean="0">
                <a:solidFill>
                  <a:schemeClr val="accent1">
                    <a:lumMod val="75000"/>
                  </a:schemeClr>
                </a:solidFill>
                <a:latin typeface="ヒラギノ丸ゴ ProN W4" pitchFamily="34" charset="-128"/>
                <a:ea typeface="ヒラギノ丸ゴ ProN W4" pitchFamily="34" charset="-128"/>
              </a:rPr>
              <a:t>プトコードを生成</a:t>
            </a:r>
            <a:endParaRPr lang="ja-JP" altLang="en-US" sz="4400" dirty="0">
              <a:solidFill>
                <a:schemeClr val="accent1">
                  <a:lumMod val="75000"/>
                </a:schemeClr>
              </a:solidFill>
              <a:latin typeface="ヒラギノ丸ゴ ProN W4" pitchFamily="34" charset="-128"/>
              <a:ea typeface="ヒラギノ丸ゴ ProN W4" pitchFamily="34" charset="-128"/>
            </a:endParaRPr>
          </a:p>
        </p:txBody>
      </p:sp>
      <p:pic>
        <p:nvPicPr>
          <p:cNvPr id="104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775" y="13769870"/>
            <a:ext cx="6408712" cy="5305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612775" y="5130875"/>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現状</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sp>
        <p:nvSpPr>
          <p:cNvPr id="24" name="テキスト ボックス 23"/>
          <p:cNvSpPr txBox="1"/>
          <p:nvPr/>
        </p:nvSpPr>
        <p:spPr>
          <a:xfrm>
            <a:off x="8038127" y="5118250"/>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課題</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sp>
        <p:nvSpPr>
          <p:cNvPr id="27" name="テキスト ボックス 26"/>
          <p:cNvSpPr txBox="1"/>
          <p:nvPr/>
        </p:nvSpPr>
        <p:spPr>
          <a:xfrm>
            <a:off x="15504329" y="5067525"/>
            <a:ext cx="5256089" cy="984885"/>
          </a:xfrm>
          <a:prstGeom prst="rect">
            <a:avLst/>
          </a:prstGeom>
          <a:noFill/>
        </p:spPr>
        <p:txBody>
          <a:bodyPr wrap="square" rtlCol="0">
            <a:spAutoFit/>
          </a:bodyPr>
          <a:lstStyle/>
          <a:p>
            <a:r>
              <a:rPr kumimoji="1" lang="ja-JP" altLang="en-US" dirty="0" smtClean="0">
                <a:solidFill>
                  <a:schemeClr val="accent6"/>
                </a:solidFill>
                <a:latin typeface="ヒラギノ角ゴ StdN W8" pitchFamily="34" charset="-128"/>
                <a:ea typeface="ヒラギノ角ゴ StdN W8" pitchFamily="34" charset="-128"/>
              </a:rPr>
              <a:t>●</a:t>
            </a:r>
            <a:r>
              <a:rPr kumimoji="1" lang="ja-JP" altLang="en-US" dirty="0" smtClean="0">
                <a:solidFill>
                  <a:schemeClr val="tx2">
                    <a:lumMod val="60000"/>
                    <a:lumOff val="40000"/>
                  </a:schemeClr>
                </a:solidFill>
                <a:latin typeface="ヒラギノ角ゴ StdN W8" pitchFamily="34" charset="-128"/>
                <a:ea typeface="ヒラギノ角ゴ StdN W8" pitchFamily="34" charset="-128"/>
              </a:rPr>
              <a:t>考察</a:t>
            </a:r>
            <a:endParaRPr kumimoji="1" lang="ja-JP" altLang="en-US" dirty="0">
              <a:solidFill>
                <a:schemeClr val="tx2">
                  <a:lumMod val="60000"/>
                  <a:lumOff val="40000"/>
                </a:schemeClr>
              </a:solidFill>
              <a:latin typeface="ヒラギノ角ゴ StdN W8" pitchFamily="34" charset="-128"/>
              <a:ea typeface="ヒラギノ角ゴ StdN W8" pitchFamily="34" charset="-128"/>
            </a:endParaRPr>
          </a:p>
        </p:txBody>
      </p:sp>
      <p:pic>
        <p:nvPicPr>
          <p:cNvPr id="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3295" y="22772835"/>
            <a:ext cx="3589800" cy="179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0992" y="21044643"/>
            <a:ext cx="6822012" cy="463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テキスト ボックス 29"/>
          <p:cNvSpPr txBox="1"/>
          <p:nvPr/>
        </p:nvSpPr>
        <p:spPr>
          <a:xfrm>
            <a:off x="606302" y="20885848"/>
            <a:ext cx="6408712" cy="2308324"/>
          </a:xfrm>
          <a:prstGeom prst="rect">
            <a:avLst/>
          </a:prstGeom>
          <a:noFill/>
        </p:spPr>
        <p:txBody>
          <a:bodyPr wrap="square" rtlCol="0">
            <a:spAutoFit/>
          </a:bodyPr>
          <a:lstStyle/>
          <a:p>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Java 7</a:t>
            </a:r>
          </a:p>
          <a:p>
            <a:r>
              <a:rPr lang="ja-JP" altLang="en-US" sz="3600" dirty="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JavaFX</a:t>
            </a:r>
            <a:r>
              <a:rPr lang="en-US" altLang="ja-JP" sz="3600" dirty="0" smtClean="0">
                <a:latin typeface="ヒラギノ丸ゴ ProN W4" pitchFamily="34" charset="-128"/>
                <a:ea typeface="ヒラギノ丸ゴ ProN W4" pitchFamily="34" charset="-128"/>
              </a:rPr>
              <a:t> 2.2</a:t>
            </a:r>
            <a:endParaRPr kumimoji="1" lang="en-US" altLang="ja-JP" sz="3600" dirty="0" smtClean="0">
              <a:latin typeface="ヒラギノ丸ゴ ProN W4" pitchFamily="34" charset="-128"/>
              <a:ea typeface="ヒラギノ丸ゴ ProN W4" pitchFamily="34" charset="-128"/>
            </a:endParaRPr>
          </a:p>
          <a:p>
            <a:r>
              <a:rPr lang="ja-JP" altLang="en-US" sz="3600" dirty="0" smtClean="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NetBeans</a:t>
            </a:r>
            <a:r>
              <a:rPr lang="en-US" altLang="ja-JP" sz="3600" dirty="0" smtClean="0">
                <a:latin typeface="ヒラギノ丸ゴ ProN W4" pitchFamily="34" charset="-128"/>
                <a:ea typeface="ヒラギノ丸ゴ ProN W4" pitchFamily="34" charset="-128"/>
              </a:rPr>
              <a:t> 7.4</a:t>
            </a:r>
          </a:p>
          <a:p>
            <a:r>
              <a:rPr lang="ja-JP" altLang="en-US" sz="3600" dirty="0" smtClean="0">
                <a:latin typeface="ヒラギノ丸ゴ ProN W4" pitchFamily="34" charset="-128"/>
                <a:ea typeface="ヒラギノ丸ゴ ProN W4" pitchFamily="34" charset="-128"/>
              </a:rPr>
              <a:t>・</a:t>
            </a:r>
            <a:r>
              <a:rPr lang="en-US" altLang="ja-JP" sz="3600" dirty="0" err="1" smtClean="0">
                <a:latin typeface="ヒラギノ丸ゴ ProN W4" pitchFamily="34" charset="-128"/>
                <a:ea typeface="ヒラギノ丸ゴ ProN W4" pitchFamily="34" charset="-128"/>
              </a:rPr>
              <a:t>JavaFX</a:t>
            </a:r>
            <a:r>
              <a:rPr lang="en-US" altLang="ja-JP" sz="3600" dirty="0" smtClean="0">
                <a:latin typeface="ヒラギノ丸ゴ ProN W4" pitchFamily="34" charset="-128"/>
                <a:ea typeface="ヒラギノ丸ゴ ProN W4" pitchFamily="34" charset="-128"/>
              </a:rPr>
              <a:t> Scene Builder</a:t>
            </a:r>
          </a:p>
        </p:txBody>
      </p:sp>
      <p:sp>
        <p:nvSpPr>
          <p:cNvPr id="31" name="テキスト ボックス 30"/>
          <p:cNvSpPr txBox="1"/>
          <p:nvPr/>
        </p:nvSpPr>
        <p:spPr>
          <a:xfrm>
            <a:off x="7543780" y="20900627"/>
            <a:ext cx="6408712" cy="1754326"/>
          </a:xfrm>
          <a:prstGeom prst="rect">
            <a:avLst/>
          </a:prstGeom>
          <a:noFill/>
        </p:spPr>
        <p:txBody>
          <a:bodyPr wrap="square" rtlCol="0">
            <a:spAutoFit/>
          </a:bodyPr>
          <a:lstStyle/>
          <a:p>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HTTP</a:t>
            </a:r>
            <a:r>
              <a:rPr lang="ja-JP" altLang="en-US" sz="3600" dirty="0" smtClean="0">
                <a:latin typeface="ヒラギノ丸ゴ ProN W4" pitchFamily="34" charset="-128"/>
                <a:ea typeface="ヒラギノ丸ゴ ProN W4" pitchFamily="34" charset="-128"/>
              </a:rPr>
              <a:t>／</a:t>
            </a:r>
            <a:r>
              <a:rPr lang="en-US" altLang="ja-JP" sz="3600" dirty="0" smtClean="0">
                <a:latin typeface="ヒラギノ丸ゴ ProN W4" pitchFamily="34" charset="-128"/>
                <a:ea typeface="ヒラギノ丸ゴ ProN W4" pitchFamily="34" charset="-128"/>
              </a:rPr>
              <a:t>JSON</a:t>
            </a:r>
          </a:p>
          <a:p>
            <a:r>
              <a:rPr lang="ja-JP" altLang="en-US" sz="3600" dirty="0">
                <a:latin typeface="ヒラギノ丸ゴ ProN W4" pitchFamily="34" charset="-128"/>
                <a:ea typeface="ヒラギノ丸ゴ ProN W4" pitchFamily="34" charset="-128"/>
              </a:rPr>
              <a:t>・</a:t>
            </a:r>
            <a:r>
              <a:rPr lang="en-US" altLang="ja-JP" sz="3600" dirty="0" err="1">
                <a:latin typeface="ヒラギノ丸ゴ ProN W4" pitchFamily="34" charset="-128"/>
                <a:ea typeface="ヒラギノ丸ゴ ProN W4" pitchFamily="34" charset="-128"/>
              </a:rPr>
              <a:t>Jointry</a:t>
            </a:r>
            <a:r>
              <a:rPr lang="en-US" altLang="ja-JP" sz="3600" dirty="0">
                <a:latin typeface="ヒラギノ丸ゴ ProN W4" pitchFamily="34" charset="-128"/>
                <a:ea typeface="ヒラギノ丸ゴ ProN W4" pitchFamily="34" charset="-128"/>
              </a:rPr>
              <a:t>-Broker</a:t>
            </a:r>
            <a:br>
              <a:rPr lang="en-US" altLang="ja-JP" sz="3600" dirty="0">
                <a:latin typeface="ヒラギノ丸ゴ ProN W4" pitchFamily="34" charset="-128"/>
                <a:ea typeface="ヒラギノ丸ゴ ProN W4" pitchFamily="34" charset="-128"/>
              </a:rPr>
            </a:br>
            <a:r>
              <a:rPr lang="ja-JP" altLang="en-US" sz="3600" dirty="0">
                <a:latin typeface="ヒラギノ丸ゴ ProN W4" pitchFamily="34" charset="-128"/>
                <a:ea typeface="ヒラギノ丸ゴ ProN W4" pitchFamily="34" charset="-128"/>
              </a:rPr>
              <a:t>（独自ライブラリ</a:t>
            </a:r>
            <a:r>
              <a:rPr lang="ja-JP" altLang="en-US" sz="3600" dirty="0" smtClean="0">
                <a:latin typeface="ヒラギノ丸ゴ ProN W4" pitchFamily="34" charset="-128"/>
                <a:ea typeface="ヒラギノ丸ゴ ProN W4" pitchFamily="34" charset="-128"/>
              </a:rPr>
              <a:t>）</a:t>
            </a:r>
            <a:endParaRPr lang="en-US" altLang="ja-JP" sz="3600" dirty="0">
              <a:latin typeface="ヒラギノ丸ゴ ProN W4" pitchFamily="34" charset="-128"/>
              <a:ea typeface="ヒラギノ丸ゴ ProN W4" pitchFamily="34" charset="-128"/>
            </a:endParaRPr>
          </a:p>
        </p:txBody>
      </p:sp>
      <p:pic>
        <p:nvPicPr>
          <p:cNvPr id="3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03251" y="24357011"/>
            <a:ext cx="3165613" cy="691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2933" y="23132875"/>
            <a:ext cx="1306759" cy="178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97856" y="21048201"/>
            <a:ext cx="5542641" cy="5253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テキスト ボックス 34"/>
          <p:cNvSpPr txBox="1"/>
          <p:nvPr/>
        </p:nvSpPr>
        <p:spPr>
          <a:xfrm>
            <a:off x="612774" y="25726904"/>
            <a:ext cx="14545122" cy="646331"/>
          </a:xfrm>
          <a:prstGeom prst="rect">
            <a:avLst/>
          </a:prstGeom>
          <a:noFill/>
        </p:spPr>
        <p:txBody>
          <a:bodyPr wrap="square" rtlCol="0">
            <a:spAutoFit/>
          </a:bodyPr>
          <a:lstStyle/>
          <a:p>
            <a:r>
              <a:rPr lang="ja-JP" altLang="en-US" sz="3600" dirty="0">
                <a:latin typeface="ヒラギノ丸ゴ ProN W4" pitchFamily="34" charset="-128"/>
                <a:ea typeface="ヒラギノ丸ゴ ProN W4" pitchFamily="34" charset="-128"/>
              </a:rPr>
              <a:t>新規性の高いプロダクトを</a:t>
            </a:r>
            <a:r>
              <a:rPr lang="ja-JP" altLang="en-US" sz="3600" dirty="0" smtClean="0">
                <a:latin typeface="ヒラギノ丸ゴ ProN W4" pitchFamily="34" charset="-128"/>
                <a:ea typeface="ヒラギノ丸ゴ ProN W4" pitchFamily="34" charset="-128"/>
              </a:rPr>
              <a:t>開発を行い、高度な技術を習得した。</a:t>
            </a:r>
            <a:endParaRPr kumimoji="1" lang="ja-JP" altLang="en-US" sz="3600" dirty="0">
              <a:latin typeface="ヒラギノ丸ゴ ProN W4" pitchFamily="34" charset="-128"/>
              <a:ea typeface="ヒラギノ丸ゴ ProN W4" pitchFamily="34" charset="-128"/>
            </a:endParaRPr>
          </a:p>
        </p:txBody>
      </p:sp>
      <p:sp>
        <p:nvSpPr>
          <p:cNvPr id="36" name="テキスト ボックス 35"/>
          <p:cNvSpPr txBox="1"/>
          <p:nvPr/>
        </p:nvSpPr>
        <p:spPr>
          <a:xfrm>
            <a:off x="581738" y="26595654"/>
            <a:ext cx="5884944" cy="1015663"/>
          </a:xfrm>
          <a:prstGeom prst="rect">
            <a:avLst/>
          </a:prstGeom>
          <a:noFill/>
        </p:spPr>
        <p:txBody>
          <a:bodyPr wrap="none" rtlCol="0">
            <a:spAutoFit/>
          </a:bodyPr>
          <a:lstStyle/>
          <a:p>
            <a:r>
              <a:rPr lang="en-US" altLang="ja-JP" sz="6000" dirty="0">
                <a:solidFill>
                  <a:srgbClr val="0070C0"/>
                </a:solidFill>
                <a:latin typeface="ヒラギノ角ゴ StdN W8" pitchFamily="34" charset="-128"/>
                <a:ea typeface="ヒラギノ角ゴ StdN W8" pitchFamily="34" charset="-128"/>
              </a:rPr>
              <a:t>3</a:t>
            </a:r>
            <a:r>
              <a:rPr lang="en-US" altLang="ja-JP" sz="6000" dirty="0" smtClean="0">
                <a:solidFill>
                  <a:srgbClr val="0070C0"/>
                </a:solidFill>
                <a:latin typeface="ヒラギノ角ゴ StdN W8" pitchFamily="34" charset="-128"/>
                <a:ea typeface="ヒラギノ角ゴ StdN W8" pitchFamily="34" charset="-128"/>
              </a:rPr>
              <a:t>. </a:t>
            </a:r>
            <a:r>
              <a:rPr lang="ja-JP" altLang="en-US" sz="6000" dirty="0" smtClean="0">
                <a:solidFill>
                  <a:srgbClr val="0070C0"/>
                </a:solidFill>
                <a:latin typeface="ヒラギノ角ゴ StdN W8" pitchFamily="34" charset="-128"/>
                <a:ea typeface="ヒラギノ角ゴ StdN W8" pitchFamily="34" charset="-128"/>
              </a:rPr>
              <a:t>スケジュール</a:t>
            </a:r>
            <a:endParaRPr kumimoji="1" lang="ja-JP" altLang="en-US" sz="6000" dirty="0">
              <a:solidFill>
                <a:srgbClr val="0070C0"/>
              </a:solidFill>
              <a:latin typeface="ヒラギノ角ゴ StdN W8" pitchFamily="34" charset="-128"/>
              <a:ea typeface="ヒラギノ角ゴ StdN W8" pitchFamily="34" charset="-128"/>
            </a:endParaRPr>
          </a:p>
        </p:txBody>
      </p:sp>
      <p:graphicFrame>
        <p:nvGraphicFramePr>
          <p:cNvPr id="37" name="図表 36"/>
          <p:cNvGraphicFramePr/>
          <p:nvPr>
            <p:extLst>
              <p:ext uri="{D42A27DB-BD31-4B8C-83A1-F6EECF244321}">
                <p14:modId xmlns:p14="http://schemas.microsoft.com/office/powerpoint/2010/main" val="24852785"/>
              </p:ext>
            </p:extLst>
          </p:nvPr>
        </p:nvGraphicFramePr>
        <p:xfrm>
          <a:off x="641560" y="27492149"/>
          <a:ext cx="20046975" cy="276951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3035980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684</Words>
  <Application>Microsoft Office PowerPoint</Application>
  <PresentationFormat>ユーザー設定</PresentationFormat>
  <Paragraphs>112</Paragraphs>
  <Slides>3</Slides>
  <Notes>2</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Masanori Kado</dc:creator>
  <cp:lastModifiedBy>Masanori Kado</cp:lastModifiedBy>
  <cp:revision>201</cp:revision>
  <cp:lastPrinted>2014-01-30T13:01:14Z</cp:lastPrinted>
  <dcterms:created xsi:type="dcterms:W3CDTF">2014-01-23T09:42:49Z</dcterms:created>
  <dcterms:modified xsi:type="dcterms:W3CDTF">2014-01-30T16:12:15Z</dcterms:modified>
</cp:coreProperties>
</file>