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4" r:id="rId5"/>
    <p:sldId id="259" r:id="rId6"/>
    <p:sldId id="265" r:id="rId7"/>
    <p:sldId id="260" r:id="rId8"/>
    <p:sldId id="261" r:id="rId9"/>
    <p:sldId id="262" r:id="rId10"/>
    <p:sldId id="263" r:id="rId1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4" d="100"/>
          <a:sy n="124" d="100"/>
        </p:scale>
        <p:origin x="700" y="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3F6BC1-81DA-4502-80D9-C65AC28540D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4125AE1-43EB-4DFE-A073-15889B6AC9BF}">
      <dgm:prSet/>
      <dgm:spPr/>
      <dgm:t>
        <a:bodyPr/>
        <a:lstStyle/>
        <a:p>
          <a:r>
            <a:rPr lang="en-US" dirty="0"/>
            <a:t>Cryptography simulation involving implementing secure cryptographic algorithms, key management, and testing within a chosen programming environment with </a:t>
          </a:r>
          <a:r>
            <a:rPr lang="en-US" dirty="0" err="1"/>
            <a:t>mbedTLS</a:t>
          </a:r>
          <a:r>
            <a:rPr lang="en-US" dirty="0"/>
            <a:t>/OpenSSL Library.</a:t>
          </a:r>
        </a:p>
      </dgm:t>
    </dgm:pt>
    <dgm:pt modelId="{472C4C5D-9F08-4C75-8C2A-0FFDA7A0B08A}" type="parTrans" cxnId="{C82802F2-10A9-4AB4-9A57-207700D161CF}">
      <dgm:prSet/>
      <dgm:spPr/>
      <dgm:t>
        <a:bodyPr/>
        <a:lstStyle/>
        <a:p>
          <a:endParaRPr lang="en-US"/>
        </a:p>
      </dgm:t>
    </dgm:pt>
    <dgm:pt modelId="{A1B29787-18FD-46EC-882B-8F067F16860A}" type="sibTrans" cxnId="{C82802F2-10A9-4AB4-9A57-207700D161CF}">
      <dgm:prSet/>
      <dgm:spPr/>
      <dgm:t>
        <a:bodyPr/>
        <a:lstStyle/>
        <a:p>
          <a:endParaRPr lang="en-US"/>
        </a:p>
      </dgm:t>
    </dgm:pt>
    <dgm:pt modelId="{3C47F161-E126-49C7-8B85-73D8A0D91E30}" type="pres">
      <dgm:prSet presAssocID="{643F6BC1-81DA-4502-80D9-C65AC28540D7}" presName="linear" presStyleCnt="0">
        <dgm:presLayoutVars>
          <dgm:animLvl val="lvl"/>
          <dgm:resizeHandles val="exact"/>
        </dgm:presLayoutVars>
      </dgm:prSet>
      <dgm:spPr/>
    </dgm:pt>
    <dgm:pt modelId="{FA4AE104-3581-4429-9378-CEBA9EB7BFC1}" type="pres">
      <dgm:prSet presAssocID="{F4125AE1-43EB-4DFE-A073-15889B6AC9BF}" presName="parentText" presStyleLbl="node1" presStyleIdx="0" presStyleCnt="1" custLinFactNeighborY="-8914">
        <dgm:presLayoutVars>
          <dgm:chMax val="0"/>
          <dgm:bulletEnabled val="1"/>
        </dgm:presLayoutVars>
      </dgm:prSet>
      <dgm:spPr/>
    </dgm:pt>
  </dgm:ptLst>
  <dgm:cxnLst>
    <dgm:cxn modelId="{0F19FE05-58C7-4C43-B73A-630CF87A4E57}" type="presOf" srcId="{643F6BC1-81DA-4502-80D9-C65AC28540D7}" destId="{3C47F161-E126-49C7-8B85-73D8A0D91E30}" srcOrd="0" destOrd="0" presId="urn:microsoft.com/office/officeart/2005/8/layout/vList2"/>
    <dgm:cxn modelId="{4600A8D7-10E1-4AF6-96BB-B3D4D071B9A5}" type="presOf" srcId="{F4125AE1-43EB-4DFE-A073-15889B6AC9BF}" destId="{FA4AE104-3581-4429-9378-CEBA9EB7BFC1}" srcOrd="0" destOrd="0" presId="urn:microsoft.com/office/officeart/2005/8/layout/vList2"/>
    <dgm:cxn modelId="{C82802F2-10A9-4AB4-9A57-207700D161CF}" srcId="{643F6BC1-81DA-4502-80D9-C65AC28540D7}" destId="{F4125AE1-43EB-4DFE-A073-15889B6AC9BF}" srcOrd="0" destOrd="0" parTransId="{472C4C5D-9F08-4C75-8C2A-0FFDA7A0B08A}" sibTransId="{A1B29787-18FD-46EC-882B-8F067F16860A}"/>
    <dgm:cxn modelId="{2A97BCD5-7F66-4F94-8057-AEA40003392C}" type="presParOf" srcId="{3C47F161-E126-49C7-8B85-73D8A0D91E30}" destId="{FA4AE104-3581-4429-9378-CEBA9EB7BFC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AE104-3581-4429-9378-CEBA9EB7BFC1}">
      <dsp:nvSpPr>
        <dsp:cNvPr id="0" name=""/>
        <dsp:cNvSpPr/>
      </dsp:nvSpPr>
      <dsp:spPr>
        <a:xfrm>
          <a:off x="0" y="0"/>
          <a:ext cx="7239000" cy="1099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Cryptography simulation involving implementing secure cryptographic algorithms, key management, and testing within a chosen programming environment with </a:t>
          </a:r>
          <a:r>
            <a:rPr lang="en-US" sz="2000" kern="1200" dirty="0" err="1"/>
            <a:t>mbedTLS</a:t>
          </a:r>
          <a:r>
            <a:rPr lang="en-US" sz="2000" kern="1200" dirty="0"/>
            <a:t>/OpenSSL Library.</a:t>
          </a:r>
        </a:p>
      </dsp:txBody>
      <dsp:txXfrm>
        <a:off x="53688" y="53688"/>
        <a:ext cx="7131624" cy="9924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3039110" cy="422275"/>
          </a:xfrm>
          <a:prstGeom prst="rect">
            <a:avLst/>
          </a:prstGeom>
        </p:spPr>
        <p:txBody>
          <a:bodyPr vert="horz" wrap="square" lIns="0" tIns="13335" rIns="0" bIns="0" rtlCol="0">
            <a:spAutoFit/>
          </a:bodyPr>
          <a:lstStyle/>
          <a:p>
            <a:pPr marL="12700">
              <a:lnSpc>
                <a:spcPct val="100000"/>
              </a:lnSpc>
              <a:spcBef>
                <a:spcPts val="105"/>
              </a:spcBef>
            </a:pPr>
            <a:r>
              <a:rPr dirty="0"/>
              <a:t>Problem</a:t>
            </a:r>
            <a:r>
              <a:rPr spc="-75" dirty="0"/>
              <a:t> </a:t>
            </a:r>
            <a:r>
              <a:rPr dirty="0"/>
              <a:t>Statement</a:t>
            </a:r>
          </a:p>
        </p:txBody>
      </p:sp>
      <p:sp>
        <p:nvSpPr>
          <p:cNvPr id="3" name="TextBox 2">
            <a:extLst>
              <a:ext uri="{FF2B5EF4-FFF2-40B4-BE49-F238E27FC236}">
                <a16:creationId xmlns:a16="http://schemas.microsoft.com/office/drawing/2014/main" id="{C5331ED9-D8E1-8659-D617-CCE992AC22B8}"/>
              </a:ext>
            </a:extLst>
          </p:cNvPr>
          <p:cNvSpPr txBox="1"/>
          <p:nvPr/>
        </p:nvSpPr>
        <p:spPr>
          <a:xfrm>
            <a:off x="1299117" y="1292112"/>
            <a:ext cx="6545766" cy="1323439"/>
          </a:xfrm>
          <a:prstGeom prst="rect">
            <a:avLst/>
          </a:prstGeom>
          <a:noFill/>
        </p:spPr>
        <p:txBody>
          <a:bodyPr wrap="none" rtlCol="0">
            <a:spAutoFit/>
          </a:bodyPr>
          <a:lstStyle/>
          <a:p>
            <a:pPr algn="ctr"/>
            <a:r>
              <a:rPr lang="en-US" sz="4000" b="1" dirty="0"/>
              <a:t>Cryptography Simulation with</a:t>
            </a:r>
          </a:p>
          <a:p>
            <a:pPr algn="ctr"/>
            <a:r>
              <a:rPr lang="en-US" sz="4000" b="1" dirty="0" err="1"/>
              <a:t>mbedTLS</a:t>
            </a:r>
            <a:r>
              <a:rPr lang="en-US" sz="4000" b="1" dirty="0"/>
              <a:t>/OpenSSL Library</a:t>
            </a:r>
          </a:p>
        </p:txBody>
      </p:sp>
      <p:graphicFrame>
        <p:nvGraphicFramePr>
          <p:cNvPr id="5" name="Diagram 4">
            <a:extLst>
              <a:ext uri="{FF2B5EF4-FFF2-40B4-BE49-F238E27FC236}">
                <a16:creationId xmlns:a16="http://schemas.microsoft.com/office/drawing/2014/main" id="{2E900BF6-6810-52DC-8613-50554E1BEBB3}"/>
              </a:ext>
            </a:extLst>
          </p:cNvPr>
          <p:cNvGraphicFramePr/>
          <p:nvPr>
            <p:extLst>
              <p:ext uri="{D42A27DB-BD31-4B8C-83A1-F6EECF244321}">
                <p14:modId xmlns:p14="http://schemas.microsoft.com/office/powerpoint/2010/main" val="1941257409"/>
              </p:ext>
            </p:extLst>
          </p:nvPr>
        </p:nvGraphicFramePr>
        <p:xfrm>
          <a:off x="1066800" y="3105150"/>
          <a:ext cx="7239000" cy="1295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1829435" cy="422275"/>
          </a:xfrm>
          <a:prstGeom prst="rect">
            <a:avLst/>
          </a:prstGeom>
        </p:spPr>
        <p:txBody>
          <a:bodyPr vert="horz" wrap="square" lIns="0" tIns="13335" rIns="0" bIns="0" rtlCol="0">
            <a:spAutoFit/>
          </a:bodyPr>
          <a:lstStyle/>
          <a:p>
            <a:pPr marL="12700">
              <a:lnSpc>
                <a:spcPct val="100000"/>
              </a:lnSpc>
              <a:spcBef>
                <a:spcPts val="105"/>
              </a:spcBef>
            </a:pPr>
            <a:r>
              <a:rPr dirty="0"/>
              <a:t>Conclusion</a:t>
            </a:r>
          </a:p>
        </p:txBody>
      </p:sp>
      <p:sp>
        <p:nvSpPr>
          <p:cNvPr id="3" name="TextBox 2">
            <a:extLst>
              <a:ext uri="{FF2B5EF4-FFF2-40B4-BE49-F238E27FC236}">
                <a16:creationId xmlns:a16="http://schemas.microsoft.com/office/drawing/2014/main" id="{9AF5E28C-8E12-730C-D4A9-01E387DB948B}"/>
              </a:ext>
            </a:extLst>
          </p:cNvPr>
          <p:cNvSpPr txBox="1"/>
          <p:nvPr/>
        </p:nvSpPr>
        <p:spPr>
          <a:xfrm>
            <a:off x="304800" y="819150"/>
            <a:ext cx="8495260" cy="3788858"/>
          </a:xfrm>
          <a:prstGeom prst="rect">
            <a:avLst/>
          </a:prstGeom>
          <a:noFill/>
        </p:spPr>
        <p:txBody>
          <a:bodyPr wrap="square" rtlCol="0">
            <a:spAutoFit/>
          </a:bodyPr>
          <a:lstStyle/>
          <a:p>
            <a:pPr algn="just">
              <a:lnSpc>
                <a:spcPct val="150000"/>
              </a:lnSpc>
            </a:pPr>
            <a:r>
              <a:rPr lang="en-US" dirty="0"/>
              <a:t>In summary, the cryptography simulation using OpenSSL showcases a thorough application of OpenSSL's capabilities to implement advanced cryptographic techniques. It highlights the focus on ensuring data integrity, confidentiality, and authentication through features like HMAC-SHA256 for message integrity, AES-GCM256 encryption for secure data transmission, and RSA-PSS for digital signatures. It also includes key derivation using HKDF-SHA256, simulation of Diffie-Hellman key exchange for secure key establishment, and handling of RSA keys and certificates for secure communication. Overall, the project exemplifies robust implementation of cryptographic standards and practices to achieve secure software solutions.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50" y="326516"/>
            <a:ext cx="4378325" cy="422275"/>
          </a:xfrm>
          <a:prstGeom prst="rect">
            <a:avLst/>
          </a:prstGeom>
        </p:spPr>
        <p:txBody>
          <a:bodyPr vert="horz" wrap="square" lIns="0" tIns="13335" rIns="0" bIns="0" rtlCol="0">
            <a:spAutoFit/>
          </a:bodyPr>
          <a:lstStyle/>
          <a:p>
            <a:pPr marL="12700">
              <a:lnSpc>
                <a:spcPct val="100000"/>
              </a:lnSpc>
              <a:spcBef>
                <a:spcPts val="105"/>
              </a:spcBef>
            </a:pPr>
            <a:r>
              <a:rPr dirty="0"/>
              <a:t>Unique</a:t>
            </a:r>
            <a:r>
              <a:rPr spc="-30" dirty="0"/>
              <a:t> </a:t>
            </a:r>
            <a:r>
              <a:rPr dirty="0"/>
              <a:t>Idea</a:t>
            </a:r>
            <a:r>
              <a:rPr spc="-5" dirty="0"/>
              <a:t> Brief</a:t>
            </a:r>
            <a:r>
              <a:rPr spc="-10" dirty="0"/>
              <a:t> </a:t>
            </a:r>
            <a:r>
              <a:rPr dirty="0"/>
              <a:t>(Solution)</a:t>
            </a:r>
          </a:p>
        </p:txBody>
      </p:sp>
      <p:sp>
        <p:nvSpPr>
          <p:cNvPr id="5" name="TextBox 4">
            <a:extLst>
              <a:ext uri="{FF2B5EF4-FFF2-40B4-BE49-F238E27FC236}">
                <a16:creationId xmlns:a16="http://schemas.microsoft.com/office/drawing/2014/main" id="{A567065E-C0FB-EAE0-2BDA-610CCC543F19}"/>
              </a:ext>
            </a:extLst>
          </p:cNvPr>
          <p:cNvSpPr txBox="1"/>
          <p:nvPr/>
        </p:nvSpPr>
        <p:spPr>
          <a:xfrm>
            <a:off x="238150" y="971550"/>
            <a:ext cx="8534400" cy="3970318"/>
          </a:xfrm>
          <a:prstGeom prst="rect">
            <a:avLst/>
          </a:prstGeom>
          <a:noFill/>
        </p:spPr>
        <p:txBody>
          <a:bodyPr wrap="square" rtlCol="0">
            <a:spAutoFit/>
          </a:bodyPr>
          <a:lstStyle/>
          <a:p>
            <a:pPr algn="just">
              <a:lnSpc>
                <a:spcPct val="150000"/>
              </a:lnSpc>
            </a:pPr>
            <a:r>
              <a:rPr lang="en-US" dirty="0"/>
              <a:t>Developing a secure file encryption application with integrated cloud storage support which provides: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rPr>
              <a:t>Data Privacy: </a:t>
            </a:r>
            <a:r>
              <a:rPr kumimoji="0" lang="en-US" altLang="en-US" sz="1800" b="0" i="0" u="none" strike="noStrike" cap="none" normalizeH="0" baseline="0" dirty="0">
                <a:ln>
                  <a:noFill/>
                </a:ln>
                <a:solidFill>
                  <a:schemeClr val="tx1"/>
                </a:solidFill>
                <a:effectLst/>
              </a:rPr>
              <a:t>Ensures user data remains encrypted both at rest and in transit, safeguarding against unauthorized access and data breaches.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rPr>
              <a:t>Convenience: </a:t>
            </a:r>
            <a:r>
              <a:rPr kumimoji="0" lang="en-US" altLang="en-US" sz="1800" b="0" i="0" u="none" strike="noStrike" cap="none" normalizeH="0" baseline="0" dirty="0">
                <a:ln>
                  <a:noFill/>
                </a:ln>
                <a:solidFill>
                  <a:schemeClr val="tx1"/>
                </a:solidFill>
                <a:effectLst/>
              </a:rPr>
              <a:t>Provides seamless integration with cloud storage, allowing users to securely store and share encrypted files across devices and platforms.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rPr>
              <a:t>Security Compliance: </a:t>
            </a:r>
            <a:r>
              <a:rPr kumimoji="0" lang="en-US" altLang="en-US" sz="1800" b="0" i="0" u="none" strike="noStrike" cap="none" normalizeH="0" baseline="0" dirty="0">
                <a:ln>
                  <a:noFill/>
                </a:ln>
                <a:solidFill>
                  <a:schemeClr val="tx1"/>
                </a:solidFill>
                <a:effectLst/>
              </a:rPr>
              <a:t>Adheres to industry-standard encryption practices and data protection regulations to maintain user trust and compliance. </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188" y="314070"/>
            <a:ext cx="2672080" cy="422275"/>
          </a:xfrm>
          <a:prstGeom prst="rect">
            <a:avLst/>
          </a:prstGeom>
        </p:spPr>
        <p:txBody>
          <a:bodyPr vert="horz" wrap="square" lIns="0" tIns="13335" rIns="0" bIns="0" rtlCol="0">
            <a:spAutoFit/>
          </a:bodyPr>
          <a:lstStyle/>
          <a:p>
            <a:pPr marL="12700">
              <a:lnSpc>
                <a:spcPct val="100000"/>
              </a:lnSpc>
              <a:spcBef>
                <a:spcPts val="105"/>
              </a:spcBef>
            </a:pPr>
            <a:r>
              <a:rPr dirty="0"/>
              <a:t>Features</a:t>
            </a:r>
            <a:r>
              <a:rPr spc="-80" dirty="0"/>
              <a:t> </a:t>
            </a:r>
            <a:r>
              <a:rPr dirty="0"/>
              <a:t>Offered</a:t>
            </a:r>
          </a:p>
        </p:txBody>
      </p:sp>
      <p:sp>
        <p:nvSpPr>
          <p:cNvPr id="5" name="TextBox 4">
            <a:extLst>
              <a:ext uri="{FF2B5EF4-FFF2-40B4-BE49-F238E27FC236}">
                <a16:creationId xmlns:a16="http://schemas.microsoft.com/office/drawing/2014/main" id="{C6998EE2-04FD-BB4C-AB67-46B2EA2ADEC1}"/>
              </a:ext>
            </a:extLst>
          </p:cNvPr>
          <p:cNvSpPr txBox="1"/>
          <p:nvPr/>
        </p:nvSpPr>
        <p:spPr>
          <a:xfrm>
            <a:off x="76200" y="743837"/>
            <a:ext cx="8833612" cy="4108817"/>
          </a:xfrm>
          <a:prstGeom prst="rect">
            <a:avLst/>
          </a:prstGeom>
          <a:noFill/>
        </p:spPr>
        <p:txBody>
          <a:bodyPr wrap="square" rtlCol="0">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rPr>
              <a:t>HMAC-SHA256 Generation: Generates HMAC-SHA256 for message authentication, ensuring data integrity and authenticity.</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rPr>
              <a:t>Key Derivation using HKDF-SHA256: Derives cryptographic keys securely using HMAC-based Key Derivation Function (HKDF) with SHA-256, enhancing key management practices.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rPr>
              <a:t>AES-GCM256 Encryption and Decryption: Encrypts and decrypts data using Advanced Encryption Standard (AES).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rPr>
              <a:t>RSA-PSS Digital Signature Operations: Signs and verifies messages using RSA-PSS (Probabilistic Signature Scheme), providing non-repudiation and integrity verification.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81F89-A398-80F8-9382-D098A566E104}"/>
              </a:ext>
            </a:extLst>
          </p:cNvPr>
          <p:cNvSpPr txBox="1"/>
          <p:nvPr/>
        </p:nvSpPr>
        <p:spPr>
          <a:xfrm>
            <a:off x="152400" y="438150"/>
            <a:ext cx="8686800" cy="4108817"/>
          </a:xfrm>
          <a:prstGeom prst="rect">
            <a:avLst/>
          </a:prstGeom>
          <a:noFill/>
        </p:spPr>
        <p:txBody>
          <a:bodyPr wrap="square" rtlCol="0">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rPr>
              <a:t>Diffie-Hellman Key Exchange Simulation: Simulates Diffie-Hellman key exchange to securely establish shared secrets between parties, facilitating secure communication.</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rPr>
              <a:t>Certificate Handling: Reads RSA private keys from files and validates certificates, essential for secure authentication and establishing trust in communication.</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rPr>
              <a:t>Utility Functions: Provides utility functions for random data generation, secure memory management, file I/O operations, and secure cleaning of memory buffers, ensuring robust security practices.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rPr>
              <a:t>Testing and Validation: Includes test functions like HMAC verification tests, ensuring correctness and reliability of implemented cryptographic operations.</a:t>
            </a:r>
          </a:p>
          <a:p>
            <a:pPr algn="just"/>
            <a:endParaRPr lang="en-US" dirty="0"/>
          </a:p>
        </p:txBody>
      </p:sp>
    </p:spTree>
    <p:extLst>
      <p:ext uri="{BB962C8B-B14F-4D97-AF65-F5344CB8AC3E}">
        <p14:creationId xmlns:p14="http://schemas.microsoft.com/office/powerpoint/2010/main" val="2590642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33350"/>
            <a:ext cx="2020570" cy="422909"/>
          </a:xfrm>
          <a:prstGeom prst="rect">
            <a:avLst/>
          </a:prstGeom>
        </p:spPr>
        <p:txBody>
          <a:bodyPr vert="horz" wrap="square" lIns="0" tIns="13335" rIns="0" bIns="0" rtlCol="0">
            <a:spAutoFit/>
          </a:bodyPr>
          <a:lstStyle/>
          <a:p>
            <a:pPr marL="12700">
              <a:lnSpc>
                <a:spcPct val="100000"/>
              </a:lnSpc>
              <a:spcBef>
                <a:spcPts val="105"/>
              </a:spcBef>
            </a:pPr>
            <a:r>
              <a:rPr dirty="0"/>
              <a:t>Process</a:t>
            </a:r>
            <a:r>
              <a:rPr spc="-365" dirty="0"/>
              <a:t> </a:t>
            </a:r>
            <a:r>
              <a:rPr dirty="0"/>
              <a:t>f</a:t>
            </a:r>
            <a:r>
              <a:rPr spc="-10" dirty="0"/>
              <a:t>l</a:t>
            </a:r>
            <a:r>
              <a:rPr dirty="0"/>
              <a:t>ow</a:t>
            </a:r>
          </a:p>
        </p:txBody>
      </p:sp>
      <p:sp>
        <p:nvSpPr>
          <p:cNvPr id="4" name="TextBox 3">
            <a:extLst>
              <a:ext uri="{FF2B5EF4-FFF2-40B4-BE49-F238E27FC236}">
                <a16:creationId xmlns:a16="http://schemas.microsoft.com/office/drawing/2014/main" id="{721BA810-E60E-46DF-8C8A-A17DF85E825C}"/>
              </a:ext>
            </a:extLst>
          </p:cNvPr>
          <p:cNvSpPr txBox="1"/>
          <p:nvPr/>
        </p:nvSpPr>
        <p:spPr>
          <a:xfrm>
            <a:off x="228600" y="742950"/>
            <a:ext cx="8763000" cy="3787062"/>
          </a:xfrm>
          <a:prstGeom prst="rect">
            <a:avLst/>
          </a:prstGeom>
          <a:noFill/>
        </p:spPr>
        <p:txBody>
          <a:bodyPr wrap="square" rtlCol="0">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dirty="0"/>
              <a:t>The cryptography simulation begins with the </a:t>
            </a:r>
            <a:r>
              <a:rPr lang="en-US" b="1" dirty="0"/>
              <a:t>initialization of cryptographic keys</a:t>
            </a:r>
            <a:r>
              <a:rPr lang="en-US" dirty="0"/>
              <a:t>, starting with the generation of an initial secret key and a salt for subsequent key derivation using </a:t>
            </a:r>
            <a:r>
              <a:rPr lang="en-US" b="1" dirty="0"/>
              <a:t>HKDF-SHA256</a:t>
            </a:r>
            <a:r>
              <a:rPr lang="en-US" dirty="0"/>
              <a:t>. This process ensures that keys used for encryption, HMAC-SHA256 authentication, and other cryptographic operations are derived securely from a strong initial secret.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dirty="0"/>
              <a:t>Once keys are derived, the simulation enables HMAC-SHA256 generation to authenticate message integrity. </a:t>
            </a:r>
            <a:r>
              <a:rPr lang="en-US" b="1" dirty="0"/>
              <a:t>For encryption</a:t>
            </a:r>
            <a:r>
              <a:rPr lang="en-US" dirty="0"/>
              <a:t>, AES-GCM256 is employed with a randomly generated initialization vector (IV) to encrypt plaintext data, appending an authentication tag for integrity verification during decryption.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4080D2-F6C7-A956-9A95-D024D08A7701}"/>
              </a:ext>
            </a:extLst>
          </p:cNvPr>
          <p:cNvSpPr txBox="1"/>
          <p:nvPr/>
        </p:nvSpPr>
        <p:spPr>
          <a:xfrm>
            <a:off x="266700" y="666750"/>
            <a:ext cx="8610600" cy="33733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It also supports RSA-PSS </a:t>
            </a:r>
            <a:r>
              <a:rPr lang="en-US" b="1" dirty="0"/>
              <a:t>digital signature operations</a:t>
            </a:r>
            <a:r>
              <a:rPr lang="en-US" dirty="0"/>
              <a:t>, allowing messages to be signed with a private key and verified with a corresponding public key. Additionally, it simulates the </a:t>
            </a:r>
            <a:r>
              <a:rPr lang="en-US" b="1" dirty="0"/>
              <a:t>Diffie-Hellman key exchange protocol </a:t>
            </a:r>
            <a:r>
              <a:rPr lang="en-US" dirty="0"/>
              <a:t>for secure key establishment between parties. Certificate handling functionalities include reading RSA keys from PEM files and validating X.509 certificates for secure communication. </a:t>
            </a:r>
          </a:p>
          <a:p>
            <a:pPr marL="285750" indent="-285750" algn="just">
              <a:lnSpc>
                <a:spcPct val="150000"/>
              </a:lnSpc>
              <a:buFont typeface="Arial" panose="020B0604020202020204" pitchFamily="34" charset="0"/>
              <a:buChar char="•"/>
            </a:pPr>
            <a:r>
              <a:rPr lang="en-US" dirty="0"/>
              <a:t>Utility functions ensure secure data management and include random data generation, file I/O operations, and memory buffer cleaning to maintain robust security practices throughout the cryptography simulation.</a:t>
            </a:r>
          </a:p>
        </p:txBody>
      </p:sp>
    </p:spTree>
    <p:extLst>
      <p:ext uri="{BB962C8B-B14F-4D97-AF65-F5344CB8AC3E}">
        <p14:creationId xmlns:p14="http://schemas.microsoft.com/office/powerpoint/2010/main" val="175669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13" y="319277"/>
            <a:ext cx="3388995" cy="422275"/>
          </a:xfrm>
          <a:prstGeom prst="rect">
            <a:avLst/>
          </a:prstGeom>
        </p:spPr>
        <p:txBody>
          <a:bodyPr vert="horz" wrap="square" lIns="0" tIns="13335" rIns="0" bIns="0" rtlCol="0">
            <a:spAutoFit/>
          </a:bodyPr>
          <a:lstStyle/>
          <a:p>
            <a:pPr marL="12700">
              <a:lnSpc>
                <a:spcPct val="100000"/>
              </a:lnSpc>
              <a:spcBef>
                <a:spcPts val="105"/>
              </a:spcBef>
            </a:pPr>
            <a:r>
              <a:rPr dirty="0"/>
              <a:t>Architecture</a:t>
            </a:r>
            <a:r>
              <a:rPr spc="-70" dirty="0"/>
              <a:t> </a:t>
            </a:r>
            <a:r>
              <a:rPr dirty="0"/>
              <a:t>Diagram</a:t>
            </a:r>
          </a:p>
        </p:txBody>
      </p:sp>
      <p:pic>
        <p:nvPicPr>
          <p:cNvPr id="4" name="Picture 3">
            <a:extLst>
              <a:ext uri="{FF2B5EF4-FFF2-40B4-BE49-F238E27FC236}">
                <a16:creationId xmlns:a16="http://schemas.microsoft.com/office/drawing/2014/main" id="{3190852B-0EBB-8328-AFD4-48A5F4267F6E}"/>
              </a:ext>
            </a:extLst>
          </p:cNvPr>
          <p:cNvPicPr>
            <a:picLocks noChangeAspect="1"/>
          </p:cNvPicPr>
          <p:nvPr/>
        </p:nvPicPr>
        <p:blipFill>
          <a:blip r:embed="rId2"/>
          <a:stretch>
            <a:fillRect/>
          </a:stretch>
        </p:blipFill>
        <p:spPr>
          <a:xfrm>
            <a:off x="1415888" y="1101649"/>
            <a:ext cx="6312224" cy="2940201"/>
          </a:xfrm>
          <a:prstGeom prst="rect">
            <a:avLst/>
          </a:prstGeom>
        </p:spPr>
      </p:pic>
      <p:sp>
        <p:nvSpPr>
          <p:cNvPr id="5" name="TextBox 4">
            <a:extLst>
              <a:ext uri="{FF2B5EF4-FFF2-40B4-BE49-F238E27FC236}">
                <a16:creationId xmlns:a16="http://schemas.microsoft.com/office/drawing/2014/main" id="{ADBC26C7-8579-CDCF-C462-AB6B4DD0A843}"/>
              </a:ext>
            </a:extLst>
          </p:cNvPr>
          <p:cNvSpPr txBox="1"/>
          <p:nvPr/>
        </p:nvSpPr>
        <p:spPr>
          <a:xfrm>
            <a:off x="3429000" y="4324350"/>
            <a:ext cx="2438400" cy="369332"/>
          </a:xfrm>
          <a:prstGeom prst="rect">
            <a:avLst/>
          </a:prstGeom>
          <a:noFill/>
        </p:spPr>
        <p:txBody>
          <a:bodyPr wrap="square" rtlCol="0">
            <a:spAutoFit/>
          </a:bodyPr>
          <a:lstStyle/>
          <a:p>
            <a:r>
              <a:rPr lang="en-US" dirty="0"/>
              <a:t>      Code Architecture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85750"/>
            <a:ext cx="2976880" cy="422275"/>
          </a:xfrm>
          <a:prstGeom prst="rect">
            <a:avLst/>
          </a:prstGeom>
        </p:spPr>
        <p:txBody>
          <a:bodyPr vert="horz" wrap="square" lIns="0" tIns="13335" rIns="0" bIns="0" rtlCol="0">
            <a:spAutoFit/>
          </a:bodyPr>
          <a:lstStyle/>
          <a:p>
            <a:pPr marL="12700">
              <a:lnSpc>
                <a:spcPct val="100000"/>
              </a:lnSpc>
              <a:spcBef>
                <a:spcPts val="105"/>
              </a:spcBef>
            </a:pPr>
            <a:r>
              <a:rPr dirty="0"/>
              <a:t>T</a:t>
            </a:r>
            <a:r>
              <a:rPr spc="5" dirty="0"/>
              <a:t>e</a:t>
            </a:r>
            <a:r>
              <a:rPr dirty="0"/>
              <a:t>c</a:t>
            </a:r>
            <a:r>
              <a:rPr spc="5" dirty="0"/>
              <a:t>h</a:t>
            </a:r>
            <a:r>
              <a:rPr dirty="0"/>
              <a:t>n</a:t>
            </a:r>
            <a:r>
              <a:rPr spc="5" dirty="0"/>
              <a:t>o</a:t>
            </a:r>
            <a:r>
              <a:rPr dirty="0"/>
              <a:t>log</a:t>
            </a:r>
            <a:r>
              <a:rPr spc="-15" dirty="0"/>
              <a:t>i</a:t>
            </a:r>
            <a:r>
              <a:rPr dirty="0"/>
              <a:t>es</a:t>
            </a:r>
            <a:r>
              <a:rPr spc="-385" dirty="0"/>
              <a:t> </a:t>
            </a:r>
            <a:r>
              <a:rPr spc="5" dirty="0"/>
              <a:t>used</a:t>
            </a:r>
          </a:p>
        </p:txBody>
      </p:sp>
      <p:sp>
        <p:nvSpPr>
          <p:cNvPr id="7" name="TextBox 6">
            <a:extLst>
              <a:ext uri="{FF2B5EF4-FFF2-40B4-BE49-F238E27FC236}">
                <a16:creationId xmlns:a16="http://schemas.microsoft.com/office/drawing/2014/main" id="{EF5B5F99-0B1D-D6DE-050F-7AC1833E5751}"/>
              </a:ext>
            </a:extLst>
          </p:cNvPr>
          <p:cNvSpPr txBox="1"/>
          <p:nvPr/>
        </p:nvSpPr>
        <p:spPr>
          <a:xfrm>
            <a:off x="838200" y="1200150"/>
            <a:ext cx="7467600" cy="2542363"/>
          </a:xfrm>
          <a:prstGeom prst="rect">
            <a:avLst/>
          </a:prstGeom>
          <a:noFill/>
        </p:spPr>
        <p:txBody>
          <a:bodyPr wrap="square" rtlCol="0">
            <a:spAutoFit/>
          </a:bodyPr>
          <a:lstStyle/>
          <a:p>
            <a:pPr algn="just">
              <a:lnSpc>
                <a:spcPct val="150000"/>
              </a:lnSpc>
            </a:pPr>
            <a:r>
              <a:rPr kumimoji="0" lang="en-US" altLang="en-US" sz="1800" b="1" i="0" u="none" strike="noStrike" cap="none" normalizeH="0" baseline="0" dirty="0">
                <a:ln>
                  <a:noFill/>
                </a:ln>
                <a:solidFill>
                  <a:schemeClr val="tx1"/>
                </a:solidFill>
                <a:effectLst/>
              </a:rPr>
              <a:t>HMAC-SHA256</a:t>
            </a:r>
            <a:r>
              <a:rPr kumimoji="0" lang="en-US" altLang="en-US" sz="1800" b="0" i="0" u="none" strike="noStrike" cap="none" normalizeH="0" baseline="0" dirty="0">
                <a:ln>
                  <a:noFill/>
                </a:ln>
                <a:solidFill>
                  <a:schemeClr val="tx1"/>
                </a:solidFill>
                <a:effectLst/>
              </a:rPr>
              <a:t> for message authentication, </a:t>
            </a:r>
            <a:r>
              <a:rPr lang="en-US" b="1" dirty="0"/>
              <a:t>AES-GCM256</a:t>
            </a:r>
            <a:r>
              <a:rPr lang="en-US" dirty="0"/>
              <a:t> encryption for data confidentiality, and </a:t>
            </a:r>
            <a:r>
              <a:rPr lang="en-US" b="1" dirty="0"/>
              <a:t>RSA-PSS</a:t>
            </a:r>
            <a:r>
              <a:rPr lang="en-US" dirty="0"/>
              <a:t> for digital signatures. Additionally, </a:t>
            </a:r>
            <a:r>
              <a:rPr lang="en-US" b="1" dirty="0"/>
              <a:t>OpenSSL </a:t>
            </a:r>
            <a:r>
              <a:rPr lang="en-US" dirty="0"/>
              <a:t>is used for key derivation with HKDF-SHA256, </a:t>
            </a:r>
            <a:r>
              <a:rPr lang="en-US" b="1" dirty="0"/>
              <a:t>Diffie-Hellman key exchange </a:t>
            </a:r>
            <a:r>
              <a:rPr lang="en-US" dirty="0"/>
              <a:t>simulation, and handling </a:t>
            </a:r>
            <a:r>
              <a:rPr lang="en-US" b="1" dirty="0"/>
              <a:t>RSA keys </a:t>
            </a:r>
            <a:r>
              <a:rPr lang="en-US" dirty="0"/>
              <a:t>and X.509 certificates for secure communication. </a:t>
            </a:r>
            <a:r>
              <a:rPr lang="en-US" b="1" dirty="0"/>
              <a:t>Utility functions </a:t>
            </a:r>
            <a:r>
              <a:rPr lang="en-US" dirty="0"/>
              <a:t>ensure secure data handling, including random data generation and memory management.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18007"/>
            <a:ext cx="5262245" cy="422275"/>
          </a:xfrm>
          <a:prstGeom prst="rect">
            <a:avLst/>
          </a:prstGeom>
        </p:spPr>
        <p:txBody>
          <a:bodyPr vert="horz" wrap="square" lIns="0" tIns="13335" rIns="0" bIns="0" rtlCol="0">
            <a:spAutoFit/>
          </a:bodyPr>
          <a:lstStyle/>
          <a:p>
            <a:pPr marL="12700">
              <a:lnSpc>
                <a:spcPct val="100000"/>
              </a:lnSpc>
              <a:spcBef>
                <a:spcPts val="105"/>
              </a:spcBef>
            </a:pPr>
            <a:r>
              <a:rPr dirty="0"/>
              <a:t>Team</a:t>
            </a:r>
            <a:r>
              <a:rPr spc="-20" dirty="0"/>
              <a:t> </a:t>
            </a:r>
            <a:r>
              <a:rPr dirty="0"/>
              <a:t>members</a:t>
            </a:r>
            <a:r>
              <a:rPr spc="-20" dirty="0"/>
              <a:t> </a:t>
            </a:r>
            <a:r>
              <a:rPr dirty="0"/>
              <a:t>and</a:t>
            </a:r>
            <a:r>
              <a:rPr spc="-15" dirty="0"/>
              <a:t> </a:t>
            </a:r>
            <a:r>
              <a:rPr dirty="0"/>
              <a:t>contribution:</a:t>
            </a:r>
          </a:p>
        </p:txBody>
      </p:sp>
      <p:sp>
        <p:nvSpPr>
          <p:cNvPr id="3" name="TextBox 2">
            <a:extLst>
              <a:ext uri="{FF2B5EF4-FFF2-40B4-BE49-F238E27FC236}">
                <a16:creationId xmlns:a16="http://schemas.microsoft.com/office/drawing/2014/main" id="{FE78414C-8476-1609-7702-9EF6EF0622B5}"/>
              </a:ext>
            </a:extLst>
          </p:cNvPr>
          <p:cNvSpPr txBox="1"/>
          <p:nvPr/>
        </p:nvSpPr>
        <p:spPr>
          <a:xfrm>
            <a:off x="457200" y="1123950"/>
            <a:ext cx="8153400" cy="2542363"/>
          </a:xfrm>
          <a:prstGeom prst="rect">
            <a:avLst/>
          </a:prstGeom>
          <a:noFill/>
        </p:spPr>
        <p:txBody>
          <a:bodyPr wrap="square" rtlCol="0">
            <a:spAutoFit/>
          </a:bodyPr>
          <a:lstStyle/>
          <a:p>
            <a:pPr algn="just">
              <a:lnSpc>
                <a:spcPct val="150000"/>
              </a:lnSpc>
            </a:pPr>
            <a:r>
              <a:rPr lang="en-US" dirty="0"/>
              <a:t>As the </a:t>
            </a:r>
            <a:r>
              <a:rPr lang="en-US" b="1" dirty="0"/>
              <a:t>sole member</a:t>
            </a:r>
            <a:r>
              <a:rPr lang="en-US" dirty="0"/>
              <a:t> of the cryptography simulation, I've taken on all responsibilities from starting till implementation using OpenSSL. This includes coding functionalities such as HMAC-SHA256 for message integrity, AES-GCM256 for encryption, and RSA-PSS for digital signatures. I've also implemented key derivation using HKDF-SHA256, simulated Diffie-Hellman key exchange, and handled RSA keys and X.509 certificates for secure communication.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735</Words>
  <Application>Microsoft Office PowerPoint</Application>
  <PresentationFormat>On-screen Show (16:9)</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Problem Statement</vt:lpstr>
      <vt:lpstr>Unique Idea Brief (Solution)</vt:lpstr>
      <vt:lpstr>Features Offered</vt:lpstr>
      <vt:lpstr>PowerPoint Presentation</vt:lpstr>
      <vt:lpstr>Process flow</vt:lpstr>
      <vt:lpstr>PowerPoint Presentation</vt:lpstr>
      <vt:lpstr>Architecture Diagram</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Kshama jois U.S.</cp:lastModifiedBy>
  <cp:revision>1</cp:revision>
  <dcterms:created xsi:type="dcterms:W3CDTF">2024-07-15T12:07:15Z</dcterms:created>
  <dcterms:modified xsi:type="dcterms:W3CDTF">2024-07-15T13:13:26Z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2024-07-15T00:00:00Z</vt:filetime>
  </property>
</Properties>
</file>