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719F4-3C2C-49C2-BF79-2586433AD3BD}"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719F4-3C2C-49C2-BF79-2586433AD3BD}"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719F4-3C2C-49C2-BF79-2586433AD3BD}"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719F4-3C2C-49C2-BF79-2586433AD3BD}"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719F4-3C2C-49C2-BF79-2586433AD3BD}"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F719F4-3C2C-49C2-BF79-2586433AD3BD}"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719F4-3C2C-49C2-BF79-2586433AD3BD}" type="datetimeFigureOut">
              <a:rPr lang="en-US" smtClean="0"/>
              <a:pPr/>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F719F4-3C2C-49C2-BF79-2586433AD3BD}" type="datetimeFigureOut">
              <a:rPr lang="en-US" smtClean="0"/>
              <a:pPr/>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719F4-3C2C-49C2-BF79-2586433AD3BD}" type="datetimeFigureOut">
              <a:rPr lang="en-US" smtClean="0"/>
              <a:pPr/>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719F4-3C2C-49C2-BF79-2586433AD3BD}"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719F4-3C2C-49C2-BF79-2586433AD3BD}"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7C4C6-3BDD-4DAE-8E5F-84CF0072E5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719F4-3C2C-49C2-BF79-2586433AD3BD}" type="datetimeFigureOut">
              <a:rPr lang="en-US" smtClean="0"/>
              <a:pPr/>
              <a:t>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7C4C6-3BDD-4DAE-8E5F-84CF0072E5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ysqltutorial.org/wp-content/uploads/2009/12/mysql-stored-procedure-command-line.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SQL Stored Procedures</a:t>
            </a:r>
            <a:endParaRPr lang="en-US" dirty="0"/>
          </a:p>
        </p:txBody>
      </p:sp>
      <p:sp>
        <p:nvSpPr>
          <p:cNvPr id="3" name="Content Placeholder 2"/>
          <p:cNvSpPr>
            <a:spLocks noGrp="1"/>
          </p:cNvSpPr>
          <p:nvPr>
            <p:ph idx="1"/>
          </p:nvPr>
        </p:nvSpPr>
        <p:spPr/>
        <p:txBody>
          <a:bodyPr/>
          <a:lstStyle/>
          <a:p>
            <a:r>
              <a:rPr lang="en-US" dirty="0"/>
              <a:t>a subroutine like a subprogram in a regular computing language, stored in database</a:t>
            </a:r>
            <a:r>
              <a:rPr lang="en-US" dirty="0" smtClean="0"/>
              <a:t>.</a:t>
            </a:r>
          </a:p>
          <a:p>
            <a:r>
              <a:rPr lang="en-US" dirty="0"/>
              <a:t>functions whose return values you use in other SQL </a:t>
            </a:r>
            <a:r>
              <a:rPr lang="en-US" dirty="0" smtClean="0"/>
              <a:t>statements</a:t>
            </a:r>
          </a:p>
          <a:p>
            <a:r>
              <a:rPr lang="en-US" dirty="0"/>
              <a:t>whereas stored procedures must be invoked using the CALL statement.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Assigning </a:t>
            </a:r>
            <a:r>
              <a:rPr lang="en-US" dirty="0" smtClean="0"/>
              <a:t>variables</a:t>
            </a:r>
            <a:endParaRPr lang="en-US" dirty="0"/>
          </a:p>
        </p:txBody>
      </p:sp>
      <p:sp>
        <p:nvSpPr>
          <p:cNvPr id="3" name="Content Placeholder 2"/>
          <p:cNvSpPr>
            <a:spLocks noGrp="1"/>
          </p:cNvSpPr>
          <p:nvPr>
            <p:ph idx="1"/>
          </p:nvPr>
        </p:nvSpPr>
        <p:spPr>
          <a:xfrm>
            <a:off x="457200" y="1295400"/>
            <a:ext cx="8229600" cy="5105400"/>
          </a:xfrm>
        </p:spPr>
        <p:txBody>
          <a:bodyPr/>
          <a:lstStyle/>
          <a:p>
            <a:r>
              <a:rPr lang="en-US" dirty="0"/>
              <a:t>Once you declared a variable, you can start using it. To assign a variable another value, you use the </a:t>
            </a:r>
            <a:r>
              <a:rPr lang="en-US" dirty="0" smtClean="0"/>
              <a:t>SET</a:t>
            </a:r>
            <a:r>
              <a:rPr lang="en-US" dirty="0"/>
              <a:t> </a:t>
            </a:r>
            <a:r>
              <a:rPr lang="en-US" dirty="0" smtClean="0"/>
              <a:t>statement</a:t>
            </a:r>
          </a:p>
          <a:p>
            <a:pPr>
              <a:buNone/>
            </a:pPr>
            <a:endParaRPr lang="en-US" dirty="0" smtClean="0"/>
          </a:p>
          <a:p>
            <a:pPr latinLnBrk="1">
              <a:buNone/>
            </a:pPr>
            <a:r>
              <a:rPr lang="en-US" dirty="0"/>
              <a:t>DECLARE </a:t>
            </a:r>
            <a:r>
              <a:rPr lang="en-US" dirty="0" err="1"/>
              <a:t>total_count</a:t>
            </a:r>
            <a:r>
              <a:rPr lang="en-US" dirty="0"/>
              <a:t> INT DEFAULT 0;</a:t>
            </a:r>
          </a:p>
          <a:p>
            <a:pPr latinLnBrk="1">
              <a:buNone/>
            </a:pPr>
            <a:r>
              <a:rPr lang="en-US" dirty="0"/>
              <a:t>SET </a:t>
            </a:r>
            <a:r>
              <a:rPr lang="en-US" dirty="0" err="1"/>
              <a:t>total_count</a:t>
            </a:r>
            <a:r>
              <a:rPr lang="en-US" dirty="0"/>
              <a:t> = 10</a:t>
            </a:r>
            <a:r>
              <a:rPr lang="en-US" dirty="0" smtClean="0"/>
              <a:t>;</a:t>
            </a:r>
          </a:p>
          <a:p>
            <a:pPr latinLnBrk="1">
              <a:buNone/>
            </a:pPr>
            <a:endParaRPr lang="en-US" dirty="0" smtClean="0"/>
          </a:p>
          <a:p>
            <a:pPr latinLnBrk="1">
              <a:buNone/>
            </a:pPr>
            <a:r>
              <a:rPr lang="en-US" dirty="0"/>
              <a:t>The value of the </a:t>
            </a:r>
            <a:r>
              <a:rPr lang="en-US" dirty="0" err="1" smtClean="0"/>
              <a:t>total_count</a:t>
            </a:r>
            <a:r>
              <a:rPr lang="en-US" dirty="0"/>
              <a:t> variable is </a:t>
            </a:r>
            <a:r>
              <a:rPr lang="en-US" dirty="0" smtClean="0"/>
              <a:t>10</a:t>
            </a:r>
            <a:r>
              <a:rPr lang="en-US" dirty="0"/>
              <a:t>  after the assignment.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a:t>Besides the </a:t>
            </a:r>
            <a:r>
              <a:rPr lang="en-US" dirty="0" smtClean="0"/>
              <a:t>SET</a:t>
            </a:r>
            <a:r>
              <a:rPr lang="en-US" dirty="0"/>
              <a:t>  statement, you can use the </a:t>
            </a:r>
            <a:r>
              <a:rPr lang="en-US" dirty="0" smtClean="0"/>
              <a:t>SELECT INTO</a:t>
            </a:r>
            <a:r>
              <a:rPr lang="en-US" dirty="0"/>
              <a:t>  statement to assign the result of a query, which returns a scalar value, to a variable</a:t>
            </a:r>
            <a:r>
              <a:rPr lang="en-US" dirty="0" smtClean="0"/>
              <a:t>.</a:t>
            </a:r>
          </a:p>
          <a:p>
            <a:endParaRPr lang="en-US" dirty="0" smtClean="0"/>
          </a:p>
          <a:p>
            <a:pPr latinLnBrk="1">
              <a:buNone/>
            </a:pPr>
            <a:r>
              <a:rPr lang="en-US" dirty="0"/>
              <a:t>DECLARE </a:t>
            </a:r>
            <a:r>
              <a:rPr lang="en-US" dirty="0" err="1"/>
              <a:t>total_products</a:t>
            </a:r>
            <a:r>
              <a:rPr lang="en-US" dirty="0"/>
              <a:t> INT DEFAULT </a:t>
            </a:r>
            <a:r>
              <a:rPr lang="en-US" dirty="0" smtClean="0"/>
              <a:t>0</a:t>
            </a:r>
            <a:endParaRPr lang="en-US" dirty="0"/>
          </a:p>
          <a:p>
            <a:pPr latinLnBrk="1">
              <a:buNone/>
            </a:pPr>
            <a:r>
              <a:rPr lang="en-US" dirty="0"/>
              <a:t>SELECT COUNT(*) INTO </a:t>
            </a:r>
            <a:r>
              <a:rPr lang="en-US" dirty="0" err="1"/>
              <a:t>total_products</a:t>
            </a:r>
            <a:endParaRPr lang="en-US" dirty="0"/>
          </a:p>
          <a:p>
            <a:pPr latinLnBrk="1">
              <a:buNone/>
            </a:pPr>
            <a:r>
              <a:rPr lang="en-US" dirty="0"/>
              <a:t>FROM products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 </a:t>
            </a:r>
            <a:r>
              <a:rPr lang="en-US" dirty="0" smtClean="0"/>
              <a:t>scope</a:t>
            </a:r>
            <a:endParaRPr lang="en-US" dirty="0"/>
          </a:p>
        </p:txBody>
      </p:sp>
      <p:sp>
        <p:nvSpPr>
          <p:cNvPr id="3" name="Content Placeholder 2"/>
          <p:cNvSpPr>
            <a:spLocks noGrp="1"/>
          </p:cNvSpPr>
          <p:nvPr>
            <p:ph idx="1"/>
          </p:nvPr>
        </p:nvSpPr>
        <p:spPr>
          <a:xfrm>
            <a:off x="457200" y="1600201"/>
            <a:ext cx="8229600" cy="4267200"/>
          </a:xfrm>
        </p:spPr>
        <p:txBody>
          <a:bodyPr>
            <a:normAutofit fontScale="77500" lnSpcReduction="20000"/>
          </a:bodyPr>
          <a:lstStyle/>
          <a:p>
            <a:r>
              <a:rPr lang="en-US" dirty="0"/>
              <a:t>A variable has its own scope that defines its lifetime. If you declare a variable inside a stored procedure, it will be out of scope when the END statement of stored procedure reached.</a:t>
            </a:r>
          </a:p>
          <a:p>
            <a:r>
              <a:rPr lang="en-US" dirty="0"/>
              <a:t>If you declare a variable inside BEGIN END  block, it will be out of scope if the END is reached. You can declare two or more variables with the same name in different scopes because a variable is only effective in its own scope. However, declaring variables with the same name in different scopes is not good programming practice.</a:t>
            </a:r>
          </a:p>
          <a:p>
            <a:r>
              <a:rPr lang="en-US" dirty="0"/>
              <a:t>A variable that begins with the @ sign is session variable. It is available and accessible until the session ends.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MySQL</a:t>
            </a:r>
            <a:r>
              <a:rPr lang="en-US" dirty="0"/>
              <a:t> stored procedure </a:t>
            </a:r>
            <a:r>
              <a:rPr lang="en-US" dirty="0" smtClean="0"/>
              <a:t>parameters</a:t>
            </a:r>
            <a:endParaRPr lang="en-US" dirty="0"/>
          </a:p>
        </p:txBody>
      </p:sp>
      <p:sp>
        <p:nvSpPr>
          <p:cNvPr id="3" name="Content Placeholder 2"/>
          <p:cNvSpPr>
            <a:spLocks noGrp="1"/>
          </p:cNvSpPr>
          <p:nvPr>
            <p:ph idx="1"/>
          </p:nvPr>
        </p:nvSpPr>
        <p:spPr>
          <a:xfrm>
            <a:off x="457200" y="1600201"/>
            <a:ext cx="8229600" cy="4191000"/>
          </a:xfrm>
        </p:spPr>
        <p:txBody>
          <a:bodyPr>
            <a:normAutofit fontScale="55000" lnSpcReduction="20000"/>
          </a:bodyPr>
          <a:lstStyle/>
          <a:p>
            <a:pPr>
              <a:buNone/>
            </a:pPr>
            <a:r>
              <a:rPr lang="en-US" dirty="0"/>
              <a:t>Almost stored procedures that you develop require parameters. The parameters make the stored procedure more flexible and useful. In </a:t>
            </a:r>
            <a:r>
              <a:rPr lang="en-US" dirty="0" err="1"/>
              <a:t>MySQL</a:t>
            </a:r>
            <a:r>
              <a:rPr lang="en-US" dirty="0"/>
              <a:t>, a parameter has one of three modes: IN,OUT, </a:t>
            </a:r>
            <a:r>
              <a:rPr lang="en-US" dirty="0" err="1"/>
              <a:t>orINOUT</a:t>
            </a:r>
            <a:r>
              <a:rPr lang="en-US" dirty="0" smtClean="0"/>
              <a:t>.</a:t>
            </a:r>
          </a:p>
          <a:p>
            <a:pPr>
              <a:buNone/>
            </a:pPr>
            <a:endParaRPr lang="en-US" dirty="0"/>
          </a:p>
          <a:p>
            <a:r>
              <a:rPr lang="en-US" dirty="0"/>
              <a:t>IN – is the default mode. When you define an IN parameter in a stored procedure, the calling program has to pass an argument to the stored procedure. In addition, the value of an </a:t>
            </a:r>
            <a:r>
              <a:rPr lang="en-US" dirty="0" err="1"/>
              <a:t>INparameter</a:t>
            </a:r>
            <a:r>
              <a:rPr lang="en-US" dirty="0"/>
              <a:t> is protected. It means that even the value of the IN parameter is changed inside the stored procedure, its original value is retained after the stored procedure ends. In other words, the stored procedure only works on the copy of the IN parameter.</a:t>
            </a:r>
          </a:p>
          <a:p>
            <a:r>
              <a:rPr lang="en-US" dirty="0"/>
              <a:t>OUT – the value of an OUT parameter can be changed inside the stored procedure and its new value is passed back to the calling program. Notice that the stored procedure cannot access the initial value of the OUT parameter when it starts.</a:t>
            </a:r>
          </a:p>
          <a:p>
            <a:r>
              <a:rPr lang="en-US" dirty="0"/>
              <a:t>INOUT – an INOUT  parameter is the combination of IN  and OUT  parameters. It means that the calling program may pass the argument, and the stored procedure can modify the </a:t>
            </a:r>
            <a:r>
              <a:rPr lang="en-US" dirty="0" err="1"/>
              <a:t>INOUTparameter</a:t>
            </a:r>
            <a:r>
              <a:rPr lang="en-US" dirty="0"/>
              <a:t> and pass the new value back to the calling program.</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
            </a:r>
            <a:r>
              <a:rPr lang="en-US" dirty="0" smtClean="0"/>
              <a:t>efining a parameter in the stored procedures</a:t>
            </a:r>
            <a:endParaRPr lang="en-US" dirty="0"/>
          </a:p>
        </p:txBody>
      </p:sp>
      <p:sp>
        <p:nvSpPr>
          <p:cNvPr id="3" name="Content Placeholder 2"/>
          <p:cNvSpPr>
            <a:spLocks noGrp="1"/>
          </p:cNvSpPr>
          <p:nvPr>
            <p:ph idx="1"/>
          </p:nvPr>
        </p:nvSpPr>
        <p:spPr/>
        <p:txBody>
          <a:bodyPr>
            <a:normAutofit fontScale="77500" lnSpcReduction="20000"/>
          </a:bodyPr>
          <a:lstStyle/>
          <a:p>
            <a:pPr fontAlgn="t">
              <a:buNone/>
            </a:pPr>
            <a:r>
              <a:rPr lang="en-US" dirty="0" smtClean="0"/>
              <a:t>Syntax:</a:t>
            </a:r>
            <a:endParaRPr lang="en-US" dirty="0"/>
          </a:p>
          <a:p>
            <a:pPr fontAlgn="t" latinLnBrk="1">
              <a:buNone/>
            </a:pPr>
            <a:r>
              <a:rPr lang="en-US" dirty="0"/>
              <a:t>MODE </a:t>
            </a:r>
            <a:r>
              <a:rPr lang="en-US" dirty="0" err="1"/>
              <a:t>param_name</a:t>
            </a:r>
            <a:r>
              <a:rPr lang="en-US" dirty="0"/>
              <a:t> </a:t>
            </a:r>
            <a:r>
              <a:rPr lang="en-US" dirty="0" err="1"/>
              <a:t>param_type</a:t>
            </a:r>
            <a:r>
              <a:rPr lang="en-US" dirty="0"/>
              <a:t>(</a:t>
            </a:r>
            <a:r>
              <a:rPr lang="en-US" dirty="0" err="1"/>
              <a:t>param_size</a:t>
            </a:r>
            <a:r>
              <a:rPr lang="en-US" dirty="0" smtClean="0"/>
              <a:t>)</a:t>
            </a:r>
          </a:p>
          <a:p>
            <a:pPr fontAlgn="t" latinLnBrk="1">
              <a:buNone/>
            </a:pPr>
            <a:endParaRPr lang="en-US" dirty="0"/>
          </a:p>
          <a:p>
            <a:r>
              <a:rPr lang="en-US" dirty="0"/>
              <a:t>The MODE could be IN , </a:t>
            </a:r>
            <a:r>
              <a:rPr lang="en-US" dirty="0" err="1"/>
              <a:t>OUT,,or</a:t>
            </a:r>
            <a:r>
              <a:rPr lang="en-US" dirty="0"/>
              <a:t> INOUT , depending on the purpose of the parameter in the stored procedure.</a:t>
            </a:r>
          </a:p>
          <a:p>
            <a:r>
              <a:rPr lang="en-US" dirty="0"/>
              <a:t>The </a:t>
            </a:r>
            <a:r>
              <a:rPr lang="en-US" dirty="0" err="1"/>
              <a:t>param_name</a:t>
            </a:r>
            <a:r>
              <a:rPr lang="en-US" dirty="0"/>
              <a:t> is the name of the parameter. The name of the parameter must follow the naming rules of the column name in </a:t>
            </a:r>
            <a:r>
              <a:rPr lang="en-US" dirty="0" err="1"/>
              <a:t>MySQL</a:t>
            </a:r>
            <a:r>
              <a:rPr lang="en-US" dirty="0"/>
              <a:t>.</a:t>
            </a:r>
          </a:p>
          <a:p>
            <a:r>
              <a:rPr lang="en-US" dirty="0"/>
              <a:t>Followed the parameter name is its data type and size. Like a </a:t>
            </a:r>
            <a:r>
              <a:rPr lang="en-US" dirty="0" smtClean="0"/>
              <a:t>variables, </a:t>
            </a:r>
            <a:r>
              <a:rPr lang="en-US" dirty="0"/>
              <a:t>the data type of the parameter can be any valid </a:t>
            </a:r>
            <a:r>
              <a:rPr lang="en-US" dirty="0" err="1" smtClean="0"/>
              <a:t>MySQL</a:t>
            </a:r>
            <a:r>
              <a:rPr lang="en-US" dirty="0" smtClean="0"/>
              <a:t> data type.</a:t>
            </a:r>
            <a:endParaRPr lang="en-US" dirty="0"/>
          </a:p>
          <a:p>
            <a:r>
              <a:rPr lang="en-US" dirty="0"/>
              <a:t>Each parameter is separated by a comma (,) if the stored procedure has more than one parameter.</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IN parameter </a:t>
            </a:r>
            <a:r>
              <a:rPr lang="en-US" dirty="0" smtClean="0"/>
              <a:t>example</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pPr latinLnBrk="1">
              <a:buNone/>
            </a:pPr>
            <a:r>
              <a:rPr lang="en-US" sz="2600" dirty="0"/>
              <a:t>DELIMITER //</a:t>
            </a:r>
          </a:p>
          <a:p>
            <a:pPr latinLnBrk="1">
              <a:buNone/>
            </a:pPr>
            <a:r>
              <a:rPr lang="en-US" sz="2600" dirty="0"/>
              <a:t>CREATE PROCEDURE </a:t>
            </a:r>
            <a:r>
              <a:rPr lang="en-US" sz="2600" dirty="0" err="1"/>
              <a:t>GetOfficeByCountry</a:t>
            </a:r>
            <a:r>
              <a:rPr lang="en-US" sz="2600" dirty="0"/>
              <a:t>(IN </a:t>
            </a:r>
            <a:r>
              <a:rPr lang="en-US" sz="2600" dirty="0" err="1"/>
              <a:t>countryName</a:t>
            </a:r>
            <a:r>
              <a:rPr lang="en-US" sz="2600" dirty="0"/>
              <a:t> </a:t>
            </a:r>
            <a:endParaRPr lang="en-US" sz="2600" dirty="0" smtClean="0"/>
          </a:p>
          <a:p>
            <a:pPr latinLnBrk="1">
              <a:buNone/>
            </a:pPr>
            <a:r>
              <a:rPr lang="en-US" sz="2600" dirty="0" smtClean="0"/>
              <a:t>VARCHAR(255</a:t>
            </a:r>
            <a:r>
              <a:rPr lang="en-US" sz="2600" dirty="0"/>
              <a:t>))</a:t>
            </a:r>
          </a:p>
          <a:p>
            <a:pPr latinLnBrk="1">
              <a:buNone/>
            </a:pPr>
            <a:r>
              <a:rPr lang="en-US" sz="2600" dirty="0"/>
              <a:t>BEGIN</a:t>
            </a:r>
          </a:p>
          <a:p>
            <a:pPr latinLnBrk="1">
              <a:buNone/>
            </a:pPr>
            <a:r>
              <a:rPr lang="en-US" sz="2600" dirty="0"/>
              <a:t>SELECT * </a:t>
            </a:r>
          </a:p>
          <a:p>
            <a:pPr latinLnBrk="1">
              <a:buNone/>
            </a:pPr>
            <a:r>
              <a:rPr lang="en-US" sz="2600" dirty="0"/>
              <a:t>FROM offices</a:t>
            </a:r>
          </a:p>
          <a:p>
            <a:pPr latinLnBrk="1">
              <a:buNone/>
            </a:pPr>
            <a:r>
              <a:rPr lang="en-US" sz="2600" dirty="0"/>
              <a:t>WHERE country = </a:t>
            </a:r>
            <a:r>
              <a:rPr lang="en-US" sz="2600" dirty="0" err="1"/>
              <a:t>countryName</a:t>
            </a:r>
            <a:r>
              <a:rPr lang="en-US" sz="2600" dirty="0"/>
              <a:t>;</a:t>
            </a:r>
          </a:p>
          <a:p>
            <a:pPr latinLnBrk="1">
              <a:buNone/>
            </a:pPr>
            <a:r>
              <a:rPr lang="en-US" sz="2600" dirty="0"/>
              <a:t>END //</a:t>
            </a:r>
          </a:p>
          <a:p>
            <a:pPr latinLnBrk="1">
              <a:buNone/>
            </a:pPr>
            <a:r>
              <a:rPr lang="en-US" sz="2600" dirty="0"/>
              <a:t>DELIMITER ;</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r>
              <a:rPr lang="en-US" dirty="0"/>
              <a:t>The </a:t>
            </a:r>
            <a:r>
              <a:rPr lang="en-US" dirty="0" err="1"/>
              <a:t>countryName</a:t>
            </a:r>
            <a:r>
              <a:rPr lang="en-US" dirty="0"/>
              <a:t> is the IN parameter of the stored procedure. Inside the stored procedure, we select all offices that locate in the country specified </a:t>
            </a:r>
            <a:r>
              <a:rPr lang="en-US" dirty="0" smtClean="0"/>
              <a:t>by he</a:t>
            </a:r>
            <a:r>
              <a:rPr lang="en-US" dirty="0"/>
              <a:t> </a:t>
            </a:r>
            <a:r>
              <a:rPr lang="en-US" dirty="0" err="1"/>
              <a:t>countryName</a:t>
            </a:r>
            <a:r>
              <a:rPr lang="en-US" dirty="0"/>
              <a:t> parameter</a:t>
            </a:r>
            <a:r>
              <a:rPr lang="en-US" i="1" dirty="0"/>
              <a:t>.</a:t>
            </a:r>
            <a:endParaRPr lang="en-US" dirty="0"/>
          </a:p>
          <a:p>
            <a:r>
              <a:rPr lang="en-US" dirty="0"/>
              <a:t>Suppose, we want to get all offices in the USA, we just need to pass a value (USA) to the stored procedure as follows</a:t>
            </a:r>
            <a:r>
              <a:rPr lang="en-US" dirty="0" smtClean="0"/>
              <a:t>:</a:t>
            </a:r>
            <a:endParaRPr lang="en-US" dirty="0"/>
          </a:p>
          <a:p>
            <a:pPr fontAlgn="t" latinLnBrk="1">
              <a:buNone/>
            </a:pPr>
            <a:r>
              <a:rPr lang="en-US" dirty="0"/>
              <a:t>CALL </a:t>
            </a:r>
            <a:r>
              <a:rPr lang="en-US" dirty="0" err="1"/>
              <a:t>GetOfficeByCountry</a:t>
            </a:r>
            <a:r>
              <a:rPr lang="en-US" dirty="0"/>
              <a:t>('USA');</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27650" name="Picture 2" descr="MySQL Stored Procedure Parameters"/>
          <p:cNvPicPr>
            <a:picLocks noChangeAspect="1" noChangeArrowheads="1"/>
          </p:cNvPicPr>
          <p:nvPr/>
        </p:nvPicPr>
        <p:blipFill>
          <a:blip r:embed="rId2" cstate="print"/>
          <a:srcRect/>
          <a:stretch>
            <a:fillRect/>
          </a:stretch>
        </p:blipFill>
        <p:spPr bwMode="auto">
          <a:xfrm>
            <a:off x="304800" y="1905000"/>
            <a:ext cx="8382000" cy="1981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OUT parameter </a:t>
            </a:r>
            <a:r>
              <a:rPr lang="en-US" dirty="0" smtClean="0"/>
              <a:t>example</a:t>
            </a:r>
            <a:endParaRPr lang="en-US" dirty="0"/>
          </a:p>
        </p:txBody>
      </p:sp>
      <p:sp>
        <p:nvSpPr>
          <p:cNvPr id="3" name="Content Placeholder 2"/>
          <p:cNvSpPr>
            <a:spLocks noGrp="1"/>
          </p:cNvSpPr>
          <p:nvPr>
            <p:ph idx="1"/>
          </p:nvPr>
        </p:nvSpPr>
        <p:spPr/>
        <p:txBody>
          <a:bodyPr/>
          <a:lstStyle/>
          <a:p>
            <a:r>
              <a:rPr lang="en-US" dirty="0"/>
              <a:t>The following stored procedure returns the number of orders by order status. It has two parameters:</a:t>
            </a:r>
          </a:p>
          <a:p>
            <a:r>
              <a:rPr lang="en-US" dirty="0" err="1"/>
              <a:t>orderStatus</a:t>
            </a:r>
            <a:r>
              <a:rPr lang="en-US" dirty="0"/>
              <a:t> : the IN parameter that is the order status which we want to count the orders.</a:t>
            </a:r>
          </a:p>
          <a:p>
            <a:r>
              <a:rPr lang="en-US" dirty="0"/>
              <a:t>total : the OUT parameter that stores the number of orders for a specific order status.</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lnSpcReduction="20000"/>
          </a:bodyPr>
          <a:lstStyle/>
          <a:p>
            <a:pPr latinLnBrk="1">
              <a:buNone/>
            </a:pPr>
            <a:r>
              <a:rPr lang="en-US" sz="3000" dirty="0"/>
              <a:t>DELIMITER $$</a:t>
            </a:r>
          </a:p>
          <a:p>
            <a:pPr latinLnBrk="1">
              <a:buNone/>
            </a:pPr>
            <a:r>
              <a:rPr lang="en-US" sz="3000" dirty="0"/>
              <a:t>CREATE PROCEDURE </a:t>
            </a:r>
            <a:r>
              <a:rPr lang="en-US" sz="3000" dirty="0" err="1"/>
              <a:t>CountOrderByStatus</a:t>
            </a:r>
            <a:r>
              <a:rPr lang="en-US" sz="3000" dirty="0"/>
              <a:t>(</a:t>
            </a:r>
          </a:p>
          <a:p>
            <a:pPr latinLnBrk="1">
              <a:buNone/>
            </a:pPr>
            <a:r>
              <a:rPr lang="en-US" sz="3000" dirty="0"/>
              <a:t>IN </a:t>
            </a:r>
            <a:r>
              <a:rPr lang="en-US" sz="3000" dirty="0" err="1"/>
              <a:t>orderStatus</a:t>
            </a:r>
            <a:r>
              <a:rPr lang="en-US" sz="3000" dirty="0"/>
              <a:t> VARCHAR(25),</a:t>
            </a:r>
          </a:p>
          <a:p>
            <a:pPr latinLnBrk="1">
              <a:buNone/>
            </a:pPr>
            <a:r>
              <a:rPr lang="en-US" sz="3000" dirty="0"/>
              <a:t>OUT total INT)</a:t>
            </a:r>
          </a:p>
          <a:p>
            <a:pPr latinLnBrk="1">
              <a:buNone/>
            </a:pPr>
            <a:r>
              <a:rPr lang="en-US" sz="3000" dirty="0"/>
              <a:t>BEGIN</a:t>
            </a:r>
          </a:p>
          <a:p>
            <a:pPr latinLnBrk="1">
              <a:buNone/>
            </a:pPr>
            <a:r>
              <a:rPr lang="en-US" sz="3000" dirty="0"/>
              <a:t>SELECT count(</a:t>
            </a:r>
            <a:r>
              <a:rPr lang="en-US" sz="3000" dirty="0" err="1"/>
              <a:t>orderNumber</a:t>
            </a:r>
            <a:r>
              <a:rPr lang="en-US" sz="3000" dirty="0"/>
              <a:t>)</a:t>
            </a:r>
          </a:p>
          <a:p>
            <a:pPr latinLnBrk="1">
              <a:buNone/>
            </a:pPr>
            <a:r>
              <a:rPr lang="en-US" sz="3000" dirty="0"/>
              <a:t>INTO total</a:t>
            </a:r>
          </a:p>
          <a:p>
            <a:pPr latinLnBrk="1">
              <a:buNone/>
            </a:pPr>
            <a:r>
              <a:rPr lang="en-US" sz="3000" dirty="0"/>
              <a:t>FROM orders</a:t>
            </a:r>
          </a:p>
          <a:p>
            <a:pPr latinLnBrk="1">
              <a:buNone/>
            </a:pPr>
            <a:r>
              <a:rPr lang="en-US" sz="3000" dirty="0"/>
              <a:t>WHERE status = </a:t>
            </a:r>
            <a:r>
              <a:rPr lang="en-US" sz="3000" dirty="0" err="1"/>
              <a:t>orderStatus</a:t>
            </a:r>
            <a:r>
              <a:rPr lang="en-US" sz="3000" dirty="0"/>
              <a:t>;</a:t>
            </a:r>
          </a:p>
          <a:p>
            <a:pPr latinLnBrk="1">
              <a:buNone/>
            </a:pPr>
            <a:r>
              <a:rPr lang="en-US" sz="3000" dirty="0"/>
              <a:t>END$$</a:t>
            </a:r>
          </a:p>
          <a:p>
            <a:pPr latinLnBrk="1">
              <a:buNone/>
            </a:pPr>
            <a:r>
              <a:rPr lang="en-US" sz="3000" dirty="0"/>
              <a:t>DELIMITER ;</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Stored Procedures?</a:t>
            </a:r>
            <a:endParaRPr lang="en-US" dirty="0"/>
          </a:p>
        </p:txBody>
      </p:sp>
      <p:sp>
        <p:nvSpPr>
          <p:cNvPr id="4" name="Rectangle 3"/>
          <p:cNvSpPr/>
          <p:nvPr/>
        </p:nvSpPr>
        <p:spPr>
          <a:xfrm>
            <a:off x="685800" y="1524000"/>
            <a:ext cx="8077200" cy="4247317"/>
          </a:xfrm>
          <a:prstGeom prst="rect">
            <a:avLst/>
          </a:prstGeom>
        </p:spPr>
        <p:txBody>
          <a:bodyPr wrap="square">
            <a:spAutoFit/>
          </a:bodyPr>
          <a:lstStyle/>
          <a:p>
            <a:pPr>
              <a:buFont typeface="Arial" pitchFamily="34" charset="0"/>
              <a:buChar char="•"/>
            </a:pPr>
            <a:r>
              <a:rPr lang="en-US" dirty="0" smtClean="0"/>
              <a:t> Stored </a:t>
            </a:r>
            <a:r>
              <a:rPr lang="en-US" dirty="0"/>
              <a:t>procedures are fast. </a:t>
            </a:r>
            <a:r>
              <a:rPr lang="en-US" dirty="0" err="1"/>
              <a:t>MySQL</a:t>
            </a:r>
            <a:r>
              <a:rPr lang="en-US" dirty="0"/>
              <a:t> server takes some advantage of caching, just as prepared statements do. The main speed gain comes from reduction of network traffic. If you have a repetitive task that requires checking, looping, multiple statements, and no user interaction, do it with a single call to a procedure that's stored on the server.</a:t>
            </a:r>
          </a:p>
          <a:p>
            <a:pPr>
              <a:buFont typeface="Arial" pitchFamily="34" charset="0"/>
              <a:buChar char="•"/>
            </a:pPr>
            <a:r>
              <a:rPr lang="en-US" dirty="0" smtClean="0"/>
              <a:t> Stored </a:t>
            </a:r>
            <a:r>
              <a:rPr lang="en-US" dirty="0"/>
              <a:t>procedures are portable. When you write your stored procedure in SQL, you know that it will run on every platform that </a:t>
            </a:r>
            <a:r>
              <a:rPr lang="en-US" dirty="0" err="1"/>
              <a:t>MySQL</a:t>
            </a:r>
            <a:r>
              <a:rPr lang="en-US" dirty="0"/>
              <a:t> runs on, without obliging you to install an additional runtime-environment package, or set permissions for program execution in the operating system, or deploy different packages if you have different computer types. That's the advantage of writing in SQL rather than in an external language like Java or C or PHP.</a:t>
            </a:r>
          </a:p>
          <a:p>
            <a:pPr>
              <a:buFont typeface="Arial" pitchFamily="34" charset="0"/>
              <a:buChar char="•"/>
            </a:pPr>
            <a:r>
              <a:rPr lang="en-US" dirty="0" smtClean="0"/>
              <a:t> Stored </a:t>
            </a:r>
            <a:r>
              <a:rPr lang="en-US" dirty="0"/>
              <a:t>procedures are always available as 'source code' in the database itself. And it makes sense to link the data with the processes that operate on the data.</a:t>
            </a:r>
          </a:p>
          <a:p>
            <a:pPr>
              <a:buFont typeface="Arial" pitchFamily="34" charset="0"/>
              <a:buChar char="•"/>
            </a:pPr>
            <a:r>
              <a:rPr lang="en-US" dirty="0" smtClean="0"/>
              <a:t> Stored </a:t>
            </a:r>
            <a:r>
              <a:rPr lang="en-US" dirty="0"/>
              <a:t>procedures are migratory! </a:t>
            </a:r>
            <a:r>
              <a:rPr lang="en-US" dirty="0" err="1"/>
              <a:t>MySQL</a:t>
            </a:r>
            <a:r>
              <a:rPr lang="en-US" dirty="0"/>
              <a:t> adheres fairly closely to the SQL:2003 standard. Others (DB2, </a:t>
            </a:r>
            <a:r>
              <a:rPr lang="en-US" dirty="0" err="1"/>
              <a:t>Mimer</a:t>
            </a:r>
            <a:r>
              <a:rPr lang="en-US" dirty="0"/>
              <a:t>) also adhere.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INOUT parameter </a:t>
            </a:r>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a:t>The following example demonstrates how to use an INOUT parameter in the stored procedure</a:t>
            </a:r>
            <a:r>
              <a:rPr lang="en-US" dirty="0" smtClean="0"/>
              <a:t>.</a:t>
            </a:r>
            <a:endParaRPr lang="en-US" dirty="0"/>
          </a:p>
          <a:p>
            <a:pPr fontAlgn="t" latinLnBrk="1">
              <a:buNone/>
            </a:pPr>
            <a:r>
              <a:rPr lang="en-US" sz="2600" dirty="0"/>
              <a:t>DELIMITER $$</a:t>
            </a:r>
          </a:p>
          <a:p>
            <a:pPr fontAlgn="t" latinLnBrk="1">
              <a:buNone/>
            </a:pPr>
            <a:r>
              <a:rPr lang="en-US" sz="2600" dirty="0"/>
              <a:t>CREATE PROCEDURE </a:t>
            </a:r>
            <a:r>
              <a:rPr lang="en-US" sz="2600" dirty="0" err="1"/>
              <a:t>set_counter</a:t>
            </a:r>
            <a:r>
              <a:rPr lang="en-US" sz="2600" dirty="0"/>
              <a:t>(INOUT count INT(4),IN inc INT(4))</a:t>
            </a:r>
          </a:p>
          <a:p>
            <a:pPr fontAlgn="t" latinLnBrk="1">
              <a:buNone/>
            </a:pPr>
            <a:r>
              <a:rPr lang="en-US" sz="2600" dirty="0"/>
              <a:t>BEGIN</a:t>
            </a:r>
          </a:p>
          <a:p>
            <a:pPr fontAlgn="t" latinLnBrk="1">
              <a:buNone/>
            </a:pPr>
            <a:r>
              <a:rPr lang="en-US" sz="2600" dirty="0"/>
              <a:t>SET count = count + inc;</a:t>
            </a:r>
          </a:p>
          <a:p>
            <a:pPr fontAlgn="t" latinLnBrk="1">
              <a:buNone/>
            </a:pPr>
            <a:r>
              <a:rPr lang="en-US" sz="2600" dirty="0"/>
              <a:t>END$$</a:t>
            </a:r>
          </a:p>
          <a:p>
            <a:pPr fontAlgn="t" latinLnBrk="1">
              <a:buNone/>
            </a:pPr>
            <a:r>
              <a:rPr lang="en-US" sz="2600" dirty="0"/>
              <a:t>DELIMITER ;</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set_counter</a:t>
            </a:r>
            <a:r>
              <a:rPr lang="en-US" dirty="0"/>
              <a:t>  stored procedure accepts one INOUT  parameter ( count ) and one </a:t>
            </a:r>
            <a:r>
              <a:rPr lang="en-US" dirty="0" err="1"/>
              <a:t>INparameter</a:t>
            </a:r>
            <a:r>
              <a:rPr lang="en-US" dirty="0"/>
              <a:t> ( inc ).</a:t>
            </a:r>
          </a:p>
          <a:p>
            <a:r>
              <a:rPr lang="en-US" dirty="0"/>
              <a:t>Inside the stored procedure, we increase the counter ( count ) by the value of the inc parameter.</a:t>
            </a:r>
          </a:p>
          <a:p>
            <a:r>
              <a:rPr lang="en-US" dirty="0"/>
              <a:t>See how we call the </a:t>
            </a:r>
            <a:r>
              <a:rPr lang="en-US" dirty="0" err="1"/>
              <a:t>set_counter</a:t>
            </a:r>
            <a:r>
              <a:rPr lang="en-US" dirty="0"/>
              <a:t>  stored procedure:</a:t>
            </a:r>
          </a:p>
          <a:p>
            <a:pPr fontAlgn="t">
              <a:buNone/>
            </a:pPr>
            <a:endParaRPr lang="en-US" dirty="0"/>
          </a:p>
          <a:p>
            <a:pPr lvl="1" fontAlgn="t" latinLnBrk="1">
              <a:buNone/>
            </a:pPr>
            <a:r>
              <a:rPr lang="en-US" dirty="0"/>
              <a:t>SET @counter = 1;</a:t>
            </a:r>
          </a:p>
          <a:p>
            <a:pPr lvl="1" fontAlgn="t" latinLnBrk="1">
              <a:buNone/>
            </a:pPr>
            <a:r>
              <a:rPr lang="en-US" dirty="0"/>
              <a:t>CALL </a:t>
            </a:r>
            <a:r>
              <a:rPr lang="en-US" dirty="0" err="1"/>
              <a:t>set_counter</a:t>
            </a:r>
            <a:r>
              <a:rPr lang="en-US" dirty="0"/>
              <a:t>(@counter,1); -- 2</a:t>
            </a:r>
          </a:p>
          <a:p>
            <a:pPr lvl="1" fontAlgn="t" latinLnBrk="1">
              <a:buNone/>
            </a:pPr>
            <a:r>
              <a:rPr lang="en-US" dirty="0"/>
              <a:t>CALL </a:t>
            </a:r>
            <a:r>
              <a:rPr lang="en-US" dirty="0" err="1"/>
              <a:t>set_counter</a:t>
            </a:r>
            <a:r>
              <a:rPr lang="en-US" dirty="0"/>
              <a:t>(@counter,1); -- 3</a:t>
            </a:r>
          </a:p>
          <a:p>
            <a:pPr lvl="1" fontAlgn="t" latinLnBrk="1">
              <a:buNone/>
            </a:pPr>
            <a:r>
              <a:rPr lang="en-US" dirty="0"/>
              <a:t>CALL </a:t>
            </a:r>
            <a:r>
              <a:rPr lang="en-US" dirty="0" err="1"/>
              <a:t>set_counter</a:t>
            </a:r>
            <a:r>
              <a:rPr lang="en-US" dirty="0"/>
              <a:t>(@counter,5); -- 8</a:t>
            </a:r>
          </a:p>
          <a:p>
            <a:pPr lvl="1" fontAlgn="t" latinLnBrk="1">
              <a:buNone/>
            </a:pPr>
            <a:r>
              <a:rPr lang="en-US" dirty="0"/>
              <a:t>SELECT @counter; -- 8</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t>Stored procedures that return multiple </a:t>
            </a:r>
            <a:r>
              <a:rPr lang="en-US" sz="3200" dirty="0" smtClean="0"/>
              <a:t>values</a:t>
            </a:r>
            <a:endParaRPr lang="en-US" sz="3200" dirty="0"/>
          </a:p>
        </p:txBody>
      </p:sp>
      <p:sp>
        <p:nvSpPr>
          <p:cNvPr id="4" name="Rectangle 3"/>
          <p:cNvSpPr/>
          <p:nvPr/>
        </p:nvSpPr>
        <p:spPr>
          <a:xfrm>
            <a:off x="4419600" y="1143000"/>
            <a:ext cx="4343400" cy="5755422"/>
          </a:xfrm>
          <a:prstGeom prst="rect">
            <a:avLst/>
          </a:prstGeom>
        </p:spPr>
        <p:txBody>
          <a:bodyPr wrap="square">
            <a:spAutoFit/>
          </a:bodyPr>
          <a:lstStyle/>
          <a:p>
            <a:pPr latinLnBrk="1"/>
            <a:r>
              <a:rPr lang="en-US" sz="1600" dirty="0" smtClean="0"/>
              <a:t>WHERE</a:t>
            </a:r>
          </a:p>
          <a:p>
            <a:pPr latinLnBrk="1"/>
            <a:r>
              <a:rPr lang="en-US" sz="1600" dirty="0" smtClean="0"/>
              <a:t>            </a:t>
            </a:r>
            <a:r>
              <a:rPr lang="en-US" sz="1600" dirty="0" err="1" smtClean="0"/>
              <a:t>customerNumber</a:t>
            </a:r>
            <a:r>
              <a:rPr lang="en-US" sz="1600" dirty="0" smtClean="0"/>
              <a:t> = </a:t>
            </a:r>
            <a:r>
              <a:rPr lang="en-US" sz="1600" dirty="0" err="1" smtClean="0"/>
              <a:t>cust_no</a:t>
            </a:r>
            <a:endParaRPr lang="en-US" sz="1600" dirty="0" smtClean="0"/>
          </a:p>
          <a:p>
            <a:pPr latinLnBrk="1"/>
            <a:r>
              <a:rPr lang="en-US" sz="1600" dirty="0" smtClean="0"/>
              <a:t>                AND status = 'Canceled';</a:t>
            </a:r>
          </a:p>
          <a:p>
            <a:pPr latinLnBrk="1"/>
            <a:endParaRPr lang="en-US" sz="1600" dirty="0" smtClean="0"/>
          </a:p>
          <a:p>
            <a:pPr latinLnBrk="1"/>
            <a:r>
              <a:rPr lang="en-US" sz="1600" dirty="0" smtClean="0"/>
              <a:t>-- resolved</a:t>
            </a:r>
          </a:p>
          <a:p>
            <a:pPr latinLnBrk="1"/>
            <a:r>
              <a:rPr lang="en-US" sz="1600" dirty="0" smtClean="0"/>
              <a:t>SELECT</a:t>
            </a:r>
          </a:p>
          <a:p>
            <a:pPr latinLnBrk="1"/>
            <a:r>
              <a:rPr lang="en-US" sz="1600" dirty="0" smtClean="0"/>
              <a:t>            count(*) INTO resolved</a:t>
            </a:r>
          </a:p>
          <a:p>
            <a:pPr latinLnBrk="1"/>
            <a:r>
              <a:rPr lang="en-US" sz="1600" dirty="0" smtClean="0"/>
              <a:t>        FROM</a:t>
            </a:r>
          </a:p>
          <a:p>
            <a:pPr latinLnBrk="1"/>
            <a:r>
              <a:rPr lang="en-US" sz="1600" dirty="0" smtClean="0"/>
              <a:t>            orders</a:t>
            </a:r>
          </a:p>
          <a:p>
            <a:pPr latinLnBrk="1"/>
            <a:r>
              <a:rPr lang="en-US" sz="1600" dirty="0" smtClean="0"/>
              <a:t>        WHERE</a:t>
            </a:r>
          </a:p>
          <a:p>
            <a:pPr latinLnBrk="1"/>
            <a:r>
              <a:rPr lang="en-US" sz="1600" dirty="0" smtClean="0"/>
              <a:t>            </a:t>
            </a:r>
            <a:r>
              <a:rPr lang="en-US" sz="1600" dirty="0" err="1" smtClean="0"/>
              <a:t>customerNumber</a:t>
            </a:r>
            <a:r>
              <a:rPr lang="en-US" sz="1600" dirty="0" smtClean="0"/>
              <a:t> = </a:t>
            </a:r>
            <a:r>
              <a:rPr lang="en-US" sz="1600" dirty="0" err="1" smtClean="0"/>
              <a:t>cust_no</a:t>
            </a:r>
            <a:endParaRPr lang="en-US" sz="1600" dirty="0" smtClean="0"/>
          </a:p>
          <a:p>
            <a:pPr latinLnBrk="1"/>
            <a:r>
              <a:rPr lang="en-US" sz="1600" dirty="0" smtClean="0"/>
              <a:t>                AND status = 'Resolved';</a:t>
            </a:r>
          </a:p>
          <a:p>
            <a:pPr latinLnBrk="1"/>
            <a:r>
              <a:rPr lang="en-US" sz="1600" dirty="0" smtClean="0"/>
              <a:t> </a:t>
            </a:r>
          </a:p>
          <a:p>
            <a:pPr latinLnBrk="1"/>
            <a:r>
              <a:rPr lang="en-US" sz="1600" dirty="0" smtClean="0"/>
              <a:t>-- disputed</a:t>
            </a:r>
          </a:p>
          <a:p>
            <a:pPr latinLnBrk="1"/>
            <a:r>
              <a:rPr lang="en-US" sz="1600" dirty="0" smtClean="0"/>
              <a:t>SELECT</a:t>
            </a:r>
          </a:p>
          <a:p>
            <a:pPr latinLnBrk="1"/>
            <a:r>
              <a:rPr lang="en-US" sz="1600" dirty="0" smtClean="0"/>
              <a:t>            count(*) INTO disputed</a:t>
            </a:r>
          </a:p>
          <a:p>
            <a:pPr latinLnBrk="1"/>
            <a:r>
              <a:rPr lang="en-US" sz="1600" dirty="0" smtClean="0"/>
              <a:t>        FROM</a:t>
            </a:r>
          </a:p>
          <a:p>
            <a:pPr latinLnBrk="1"/>
            <a:r>
              <a:rPr lang="en-US" sz="1600" dirty="0" smtClean="0"/>
              <a:t>            orders</a:t>
            </a:r>
          </a:p>
          <a:p>
            <a:pPr latinLnBrk="1"/>
            <a:r>
              <a:rPr lang="en-US" sz="1600" dirty="0" smtClean="0"/>
              <a:t>        WHERE</a:t>
            </a:r>
          </a:p>
          <a:p>
            <a:pPr latinLnBrk="1"/>
            <a:r>
              <a:rPr lang="en-US" sz="1600" dirty="0" smtClean="0"/>
              <a:t>            </a:t>
            </a:r>
            <a:r>
              <a:rPr lang="en-US" sz="1600" dirty="0" err="1" smtClean="0"/>
              <a:t>customerNumber</a:t>
            </a:r>
            <a:r>
              <a:rPr lang="en-US" sz="1600" dirty="0" smtClean="0"/>
              <a:t> = </a:t>
            </a:r>
            <a:r>
              <a:rPr lang="en-US" sz="1600" dirty="0" err="1" smtClean="0"/>
              <a:t>cust_no</a:t>
            </a:r>
            <a:endParaRPr lang="en-US" sz="1600" dirty="0" smtClean="0"/>
          </a:p>
          <a:p>
            <a:pPr latinLnBrk="1"/>
            <a:r>
              <a:rPr lang="en-US" sz="1600" dirty="0" smtClean="0"/>
              <a:t>                AND status = 'Disputed';</a:t>
            </a:r>
          </a:p>
          <a:p>
            <a:pPr latinLnBrk="1"/>
            <a:r>
              <a:rPr lang="en-US" sz="1600" dirty="0" smtClean="0"/>
              <a:t> </a:t>
            </a:r>
          </a:p>
          <a:p>
            <a:pPr latinLnBrk="1"/>
            <a:r>
              <a:rPr lang="en-US" sz="1600" dirty="0" smtClean="0"/>
              <a:t>END</a:t>
            </a:r>
            <a:endParaRPr lang="en-US" sz="1600" dirty="0"/>
          </a:p>
        </p:txBody>
      </p:sp>
      <p:sp>
        <p:nvSpPr>
          <p:cNvPr id="5" name="Rectangle 4"/>
          <p:cNvSpPr/>
          <p:nvPr/>
        </p:nvSpPr>
        <p:spPr>
          <a:xfrm>
            <a:off x="228600" y="1143000"/>
            <a:ext cx="4038600" cy="5509200"/>
          </a:xfrm>
          <a:prstGeom prst="rect">
            <a:avLst/>
          </a:prstGeom>
        </p:spPr>
        <p:txBody>
          <a:bodyPr wrap="square">
            <a:spAutoFit/>
          </a:bodyPr>
          <a:lstStyle/>
          <a:p>
            <a:pPr latinLnBrk="1"/>
            <a:r>
              <a:rPr lang="en-US" sz="1600" dirty="0" smtClean="0"/>
              <a:t>DELIMITER $$</a:t>
            </a:r>
          </a:p>
          <a:p>
            <a:pPr latinLnBrk="1"/>
            <a:r>
              <a:rPr lang="en-US" sz="1600" dirty="0" smtClean="0"/>
              <a:t> </a:t>
            </a:r>
          </a:p>
          <a:p>
            <a:pPr latinLnBrk="1"/>
            <a:r>
              <a:rPr lang="en-US" sz="1600" dirty="0" smtClean="0"/>
              <a:t>CREATE PROCEDURE </a:t>
            </a:r>
            <a:r>
              <a:rPr lang="en-US" sz="1600" dirty="0" err="1" smtClean="0"/>
              <a:t>get_order_by_cust</a:t>
            </a:r>
            <a:r>
              <a:rPr lang="en-US" sz="1600" dirty="0" smtClean="0"/>
              <a:t>(</a:t>
            </a:r>
          </a:p>
          <a:p>
            <a:pPr latinLnBrk="1"/>
            <a:r>
              <a:rPr lang="en-US" sz="1600" dirty="0" smtClean="0"/>
              <a:t>IN </a:t>
            </a:r>
            <a:r>
              <a:rPr lang="en-US" sz="1600" dirty="0" err="1" smtClean="0"/>
              <a:t>cust_no</a:t>
            </a:r>
            <a:r>
              <a:rPr lang="en-US" sz="1600" dirty="0" smtClean="0"/>
              <a:t> INT,</a:t>
            </a:r>
          </a:p>
          <a:p>
            <a:pPr latinLnBrk="1"/>
            <a:r>
              <a:rPr lang="en-US" sz="1600" dirty="0" smtClean="0"/>
              <a:t>OUT shipped INT,</a:t>
            </a:r>
          </a:p>
          <a:p>
            <a:pPr latinLnBrk="1"/>
            <a:r>
              <a:rPr lang="en-US" sz="1600" dirty="0" smtClean="0"/>
              <a:t>OUT canceled INT,</a:t>
            </a:r>
          </a:p>
          <a:p>
            <a:pPr latinLnBrk="1"/>
            <a:r>
              <a:rPr lang="en-US" sz="1600" dirty="0" smtClean="0"/>
              <a:t>OUT resolved INT,</a:t>
            </a:r>
          </a:p>
          <a:p>
            <a:pPr latinLnBrk="1"/>
            <a:r>
              <a:rPr lang="en-US" sz="1600" dirty="0" smtClean="0"/>
              <a:t>OUT disputed INT)</a:t>
            </a:r>
          </a:p>
          <a:p>
            <a:pPr latinLnBrk="1"/>
            <a:r>
              <a:rPr lang="en-US" sz="1600" dirty="0" smtClean="0"/>
              <a:t>BEGIN</a:t>
            </a:r>
          </a:p>
          <a:p>
            <a:pPr latinLnBrk="1"/>
            <a:r>
              <a:rPr lang="en-US" sz="1600" dirty="0" smtClean="0"/>
              <a:t>-- shipped</a:t>
            </a:r>
          </a:p>
          <a:p>
            <a:pPr latinLnBrk="1"/>
            <a:r>
              <a:rPr lang="en-US" sz="1600" dirty="0" smtClean="0"/>
              <a:t>SELECT</a:t>
            </a:r>
          </a:p>
          <a:p>
            <a:pPr latinLnBrk="1"/>
            <a:r>
              <a:rPr lang="en-US" sz="1600" dirty="0" smtClean="0"/>
              <a:t>            count(*) INTO shipped</a:t>
            </a:r>
          </a:p>
          <a:p>
            <a:pPr latinLnBrk="1"/>
            <a:r>
              <a:rPr lang="en-US" sz="1600" dirty="0" smtClean="0"/>
              <a:t>        FROM</a:t>
            </a:r>
          </a:p>
          <a:p>
            <a:pPr latinLnBrk="1"/>
            <a:r>
              <a:rPr lang="en-US" sz="1600" dirty="0" smtClean="0"/>
              <a:t>            orders</a:t>
            </a:r>
          </a:p>
          <a:p>
            <a:pPr latinLnBrk="1"/>
            <a:r>
              <a:rPr lang="en-US" sz="1600" dirty="0" smtClean="0"/>
              <a:t>        WHERE</a:t>
            </a:r>
          </a:p>
          <a:p>
            <a:pPr latinLnBrk="1"/>
            <a:r>
              <a:rPr lang="en-US" sz="1600" dirty="0" smtClean="0"/>
              <a:t>            </a:t>
            </a:r>
            <a:r>
              <a:rPr lang="en-US" sz="1600" dirty="0" err="1" smtClean="0"/>
              <a:t>customerNumber</a:t>
            </a:r>
            <a:r>
              <a:rPr lang="en-US" sz="1600" dirty="0" smtClean="0"/>
              <a:t> = </a:t>
            </a:r>
            <a:r>
              <a:rPr lang="en-US" sz="1600" dirty="0" err="1" smtClean="0"/>
              <a:t>cust_no</a:t>
            </a:r>
            <a:endParaRPr lang="en-US" sz="1600" dirty="0" smtClean="0"/>
          </a:p>
          <a:p>
            <a:pPr latinLnBrk="1"/>
            <a:r>
              <a:rPr lang="en-US" sz="1600" dirty="0" smtClean="0"/>
              <a:t>                AND status = 'Shipped';</a:t>
            </a:r>
          </a:p>
          <a:p>
            <a:pPr latinLnBrk="1"/>
            <a:r>
              <a:rPr lang="en-US" sz="1600" dirty="0" smtClean="0"/>
              <a:t>-- canceled</a:t>
            </a:r>
          </a:p>
          <a:p>
            <a:pPr latinLnBrk="1"/>
            <a:r>
              <a:rPr lang="en-US" sz="1600" dirty="0" smtClean="0"/>
              <a:t>SELECT</a:t>
            </a:r>
          </a:p>
          <a:p>
            <a:pPr latinLnBrk="1"/>
            <a:r>
              <a:rPr lang="en-US" sz="1600" dirty="0" smtClean="0"/>
              <a:t>            count(*) INTO canceled</a:t>
            </a:r>
          </a:p>
          <a:p>
            <a:pPr latinLnBrk="1"/>
            <a:r>
              <a:rPr lang="en-US" sz="1600" dirty="0" smtClean="0"/>
              <a:t>        FROM</a:t>
            </a:r>
          </a:p>
          <a:p>
            <a:pPr latinLnBrk="1"/>
            <a:r>
              <a:rPr lang="en-US" sz="1600" dirty="0" smtClean="0"/>
              <a:t>            orders</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MySQL</a:t>
            </a:r>
            <a:r>
              <a:rPr lang="en-US" dirty="0"/>
              <a:t> IF </a:t>
            </a:r>
            <a:r>
              <a:rPr lang="en-US" dirty="0" smtClean="0"/>
              <a:t>and IF ELSE statement</a:t>
            </a:r>
            <a:endParaRPr lang="en-US" dirty="0"/>
          </a:p>
        </p:txBody>
      </p:sp>
      <p:sp>
        <p:nvSpPr>
          <p:cNvPr id="3" name="Content Placeholder 2"/>
          <p:cNvSpPr>
            <a:spLocks noGrp="1"/>
          </p:cNvSpPr>
          <p:nvPr>
            <p:ph idx="1"/>
          </p:nvPr>
        </p:nvSpPr>
        <p:spPr>
          <a:xfrm>
            <a:off x="2057400" y="1600200"/>
            <a:ext cx="4343400" cy="4525963"/>
          </a:xfrm>
        </p:spPr>
        <p:txBody>
          <a:bodyPr>
            <a:normAutofit fontScale="77500" lnSpcReduction="20000"/>
          </a:bodyPr>
          <a:lstStyle/>
          <a:p>
            <a:pPr latinLnBrk="1">
              <a:buNone/>
            </a:pPr>
            <a:r>
              <a:rPr lang="en-US" dirty="0"/>
              <a:t>IF expression THEN </a:t>
            </a:r>
            <a:endParaRPr lang="en-US" dirty="0" smtClean="0"/>
          </a:p>
          <a:p>
            <a:pPr latinLnBrk="1">
              <a:buNone/>
            </a:pPr>
            <a:r>
              <a:rPr lang="en-US" dirty="0" smtClean="0"/>
              <a:t>statements</a:t>
            </a:r>
            <a:r>
              <a:rPr lang="en-US" dirty="0"/>
              <a:t>;</a:t>
            </a:r>
          </a:p>
          <a:p>
            <a:pPr latinLnBrk="1">
              <a:buNone/>
            </a:pPr>
            <a:r>
              <a:rPr lang="en-US" dirty="0"/>
              <a:t>END IF</a:t>
            </a:r>
            <a:r>
              <a:rPr lang="en-US" dirty="0" smtClean="0"/>
              <a:t>;</a:t>
            </a:r>
          </a:p>
          <a:p>
            <a:pPr latinLnBrk="1">
              <a:buNone/>
            </a:pPr>
            <a:endParaRPr lang="en-US" dirty="0"/>
          </a:p>
          <a:p>
            <a:pPr>
              <a:buNone/>
            </a:pPr>
            <a:r>
              <a:rPr lang="en-US" dirty="0" smtClean="0"/>
              <a:t>IF </a:t>
            </a:r>
            <a:r>
              <a:rPr lang="en-US" dirty="0"/>
              <a:t>ELSE </a:t>
            </a:r>
            <a:r>
              <a:rPr lang="en-US" dirty="0" smtClean="0"/>
              <a:t>statement</a:t>
            </a:r>
          </a:p>
          <a:p>
            <a:pPr>
              <a:buNone/>
            </a:pPr>
            <a:endParaRPr lang="en-US" dirty="0"/>
          </a:p>
          <a:p>
            <a:pPr latinLnBrk="1">
              <a:buNone/>
            </a:pPr>
            <a:r>
              <a:rPr lang="en-US" dirty="0"/>
              <a:t>IF expression THEN</a:t>
            </a:r>
          </a:p>
          <a:p>
            <a:pPr latinLnBrk="1">
              <a:buNone/>
            </a:pPr>
            <a:r>
              <a:rPr lang="en-US" dirty="0"/>
              <a:t>   statements;</a:t>
            </a:r>
          </a:p>
          <a:p>
            <a:pPr latinLnBrk="1">
              <a:buNone/>
            </a:pPr>
            <a:r>
              <a:rPr lang="en-US" dirty="0"/>
              <a:t>ELSE</a:t>
            </a:r>
          </a:p>
          <a:p>
            <a:pPr latinLnBrk="1">
              <a:buNone/>
            </a:pPr>
            <a:r>
              <a:rPr lang="en-US" dirty="0"/>
              <a:t>   else-statements;</a:t>
            </a:r>
          </a:p>
          <a:p>
            <a:pPr latinLnBrk="1">
              <a:buNone/>
            </a:pPr>
            <a:r>
              <a:rPr lang="en-US" dirty="0"/>
              <a:t>END IF;</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a:t>
            </a:r>
            <a:r>
              <a:rPr lang="en-US" dirty="0" smtClean="0"/>
              <a:t>and IF ELSE statement </a:t>
            </a:r>
            <a:r>
              <a:rPr lang="en-US" dirty="0" smtClean="0"/>
              <a:t>examples</a:t>
            </a:r>
            <a:endParaRPr lang="en-US" dirty="0"/>
          </a:p>
        </p:txBody>
      </p:sp>
      <p:sp>
        <p:nvSpPr>
          <p:cNvPr id="4" name="Rectangle 3"/>
          <p:cNvSpPr/>
          <p:nvPr/>
        </p:nvSpPr>
        <p:spPr>
          <a:xfrm>
            <a:off x="1752600" y="1295400"/>
            <a:ext cx="5638800" cy="5262979"/>
          </a:xfrm>
          <a:prstGeom prst="rect">
            <a:avLst/>
          </a:prstGeom>
        </p:spPr>
        <p:txBody>
          <a:bodyPr wrap="square">
            <a:spAutoFit/>
          </a:bodyPr>
          <a:lstStyle/>
          <a:p>
            <a:pPr latinLnBrk="1"/>
            <a:r>
              <a:rPr lang="en-US" sz="1600" dirty="0" smtClean="0"/>
              <a:t>DELIMITER $$</a:t>
            </a:r>
          </a:p>
          <a:p>
            <a:pPr latinLnBrk="1"/>
            <a:r>
              <a:rPr lang="en-US" sz="1600" dirty="0" smtClean="0"/>
              <a:t> </a:t>
            </a:r>
          </a:p>
          <a:p>
            <a:pPr latinLnBrk="1"/>
            <a:r>
              <a:rPr lang="en-US" sz="1600" dirty="0" smtClean="0"/>
              <a:t>CREATE PROCEDURE </a:t>
            </a:r>
            <a:r>
              <a:rPr lang="en-US" sz="1600" dirty="0" err="1" smtClean="0"/>
              <a:t>GetCustomerLevel</a:t>
            </a:r>
            <a:r>
              <a:rPr lang="en-US" sz="1600" dirty="0" smtClean="0"/>
              <a:t>(</a:t>
            </a:r>
          </a:p>
          <a:p>
            <a:pPr latinLnBrk="1"/>
            <a:r>
              <a:rPr lang="en-US" sz="1600" dirty="0" smtClean="0"/>
              <a:t>    in  </a:t>
            </a:r>
            <a:r>
              <a:rPr lang="en-US" sz="1600" dirty="0" err="1" smtClean="0"/>
              <a:t>p_customerNumber</a:t>
            </a:r>
            <a:r>
              <a:rPr lang="en-US" sz="1600" dirty="0" smtClean="0"/>
              <a:t> </a:t>
            </a:r>
            <a:r>
              <a:rPr lang="en-US" sz="1600" dirty="0" err="1" smtClean="0"/>
              <a:t>int</a:t>
            </a:r>
            <a:r>
              <a:rPr lang="en-US" sz="1600" dirty="0" smtClean="0"/>
              <a:t>(11), </a:t>
            </a:r>
          </a:p>
          <a:p>
            <a:pPr latinLnBrk="1"/>
            <a:r>
              <a:rPr lang="en-US" sz="1600" dirty="0" smtClean="0"/>
              <a:t>    out </a:t>
            </a:r>
            <a:r>
              <a:rPr lang="en-US" sz="1600" dirty="0" err="1" smtClean="0"/>
              <a:t>p_customerLevel</a:t>
            </a:r>
            <a:r>
              <a:rPr lang="en-US" sz="1600" dirty="0" smtClean="0"/>
              <a:t>  </a:t>
            </a:r>
            <a:r>
              <a:rPr lang="en-US" sz="1600" dirty="0" err="1" smtClean="0"/>
              <a:t>varchar</a:t>
            </a:r>
            <a:r>
              <a:rPr lang="en-US" sz="1600" dirty="0" smtClean="0"/>
              <a:t>(10))</a:t>
            </a:r>
          </a:p>
          <a:p>
            <a:pPr latinLnBrk="1"/>
            <a:r>
              <a:rPr lang="en-US" sz="1600" dirty="0" smtClean="0"/>
              <a:t>BEGIN</a:t>
            </a:r>
          </a:p>
          <a:p>
            <a:pPr latinLnBrk="1"/>
            <a:r>
              <a:rPr lang="en-US" sz="1600" dirty="0" smtClean="0"/>
              <a:t>    DECLARE </a:t>
            </a:r>
            <a:r>
              <a:rPr lang="en-US" sz="1600" dirty="0" err="1" smtClean="0"/>
              <a:t>creditlim</a:t>
            </a:r>
            <a:r>
              <a:rPr lang="en-US" sz="1600" dirty="0" smtClean="0"/>
              <a:t> double;</a:t>
            </a:r>
          </a:p>
          <a:p>
            <a:pPr latinLnBrk="1"/>
            <a:r>
              <a:rPr lang="en-US" sz="1600" dirty="0" smtClean="0"/>
              <a:t> </a:t>
            </a:r>
          </a:p>
          <a:p>
            <a:pPr latinLnBrk="1"/>
            <a:r>
              <a:rPr lang="en-US" sz="1600" dirty="0" smtClean="0"/>
              <a:t>    SELECT </a:t>
            </a:r>
            <a:r>
              <a:rPr lang="en-US" sz="1600" dirty="0" err="1" smtClean="0"/>
              <a:t>creditlimit</a:t>
            </a:r>
            <a:r>
              <a:rPr lang="en-US" sz="1600" dirty="0" smtClean="0"/>
              <a:t> INTO </a:t>
            </a:r>
            <a:r>
              <a:rPr lang="en-US" sz="1600" dirty="0" err="1" smtClean="0"/>
              <a:t>creditlim</a:t>
            </a:r>
            <a:endParaRPr lang="en-US" sz="1600" dirty="0" smtClean="0"/>
          </a:p>
          <a:p>
            <a:pPr latinLnBrk="1"/>
            <a:r>
              <a:rPr lang="en-US" sz="1600" dirty="0" smtClean="0"/>
              <a:t>    FROM customers</a:t>
            </a:r>
          </a:p>
          <a:p>
            <a:pPr latinLnBrk="1"/>
            <a:r>
              <a:rPr lang="en-US" sz="1600" dirty="0" smtClean="0"/>
              <a:t>    WHERE </a:t>
            </a:r>
            <a:r>
              <a:rPr lang="en-US" sz="1600" dirty="0" err="1" smtClean="0"/>
              <a:t>customerNumber</a:t>
            </a:r>
            <a:r>
              <a:rPr lang="en-US" sz="1600" dirty="0" smtClean="0"/>
              <a:t> = </a:t>
            </a:r>
            <a:r>
              <a:rPr lang="en-US" sz="1600" dirty="0" err="1" smtClean="0"/>
              <a:t>p_customerNumber</a:t>
            </a:r>
            <a:r>
              <a:rPr lang="en-US" sz="1600" dirty="0" smtClean="0"/>
              <a:t>;</a:t>
            </a:r>
          </a:p>
          <a:p>
            <a:pPr latinLnBrk="1"/>
            <a:r>
              <a:rPr lang="en-US" sz="1600" dirty="0" smtClean="0"/>
              <a:t> </a:t>
            </a:r>
          </a:p>
          <a:p>
            <a:pPr latinLnBrk="1"/>
            <a:r>
              <a:rPr lang="en-US" sz="1600" dirty="0" smtClean="0"/>
              <a:t>    IF </a:t>
            </a:r>
            <a:r>
              <a:rPr lang="en-US" sz="1600" dirty="0" err="1" smtClean="0"/>
              <a:t>creditlim</a:t>
            </a:r>
            <a:r>
              <a:rPr lang="en-US" sz="1600" dirty="0" smtClean="0"/>
              <a:t> &gt; 50000 THEN</a:t>
            </a:r>
          </a:p>
          <a:p>
            <a:pPr latinLnBrk="1"/>
            <a:r>
              <a:rPr lang="en-US" sz="1600" dirty="0" smtClean="0"/>
              <a:t>SET </a:t>
            </a:r>
            <a:r>
              <a:rPr lang="en-US" sz="1600" dirty="0" err="1" smtClean="0"/>
              <a:t>p_customerLevel</a:t>
            </a:r>
            <a:r>
              <a:rPr lang="en-US" sz="1600" dirty="0" smtClean="0"/>
              <a:t> = 'PLATINUM';</a:t>
            </a:r>
          </a:p>
          <a:p>
            <a:pPr latinLnBrk="1"/>
            <a:r>
              <a:rPr lang="en-US" sz="1600" dirty="0" smtClean="0"/>
              <a:t>    ELSEIF (</a:t>
            </a:r>
            <a:r>
              <a:rPr lang="en-US" sz="1600" dirty="0" err="1" smtClean="0"/>
              <a:t>creditlim</a:t>
            </a:r>
            <a:r>
              <a:rPr lang="en-US" sz="1600" dirty="0" smtClean="0"/>
              <a:t> &lt;= 50000 AND </a:t>
            </a:r>
            <a:r>
              <a:rPr lang="en-US" sz="1600" dirty="0" err="1" smtClean="0"/>
              <a:t>creditlim</a:t>
            </a:r>
            <a:r>
              <a:rPr lang="en-US" sz="1600" dirty="0" smtClean="0"/>
              <a:t> &gt;= 10000) THEN</a:t>
            </a:r>
          </a:p>
          <a:p>
            <a:pPr latinLnBrk="1"/>
            <a:r>
              <a:rPr lang="en-US" sz="1600" dirty="0" smtClean="0"/>
              <a:t>        SET </a:t>
            </a:r>
            <a:r>
              <a:rPr lang="en-US" sz="1600" dirty="0" err="1" smtClean="0"/>
              <a:t>p_customerLevel</a:t>
            </a:r>
            <a:r>
              <a:rPr lang="en-US" sz="1600" dirty="0" smtClean="0"/>
              <a:t> = 'GOLD';</a:t>
            </a:r>
          </a:p>
          <a:p>
            <a:pPr latinLnBrk="1"/>
            <a:r>
              <a:rPr lang="en-US" sz="1600" dirty="0" smtClean="0"/>
              <a:t>    ELSEIF </a:t>
            </a:r>
            <a:r>
              <a:rPr lang="en-US" sz="1600" dirty="0" err="1" smtClean="0"/>
              <a:t>creditlim</a:t>
            </a:r>
            <a:r>
              <a:rPr lang="en-US" sz="1600" dirty="0" smtClean="0"/>
              <a:t> &lt; 10000 THEN</a:t>
            </a:r>
          </a:p>
          <a:p>
            <a:pPr latinLnBrk="1"/>
            <a:r>
              <a:rPr lang="en-US" sz="1600" dirty="0" smtClean="0"/>
              <a:t>        SET </a:t>
            </a:r>
            <a:r>
              <a:rPr lang="en-US" sz="1600" dirty="0" err="1" smtClean="0"/>
              <a:t>p_customerLevel</a:t>
            </a:r>
            <a:r>
              <a:rPr lang="en-US" sz="1600" dirty="0" smtClean="0"/>
              <a:t> = 'SILVER';</a:t>
            </a:r>
          </a:p>
          <a:p>
            <a:pPr latinLnBrk="1"/>
            <a:r>
              <a:rPr lang="en-US" sz="1600" dirty="0" smtClean="0"/>
              <a:t>    END IF;</a:t>
            </a:r>
          </a:p>
          <a:p>
            <a:pPr latinLnBrk="1"/>
            <a:r>
              <a:rPr lang="en-US" sz="1600" dirty="0" smtClean="0"/>
              <a:t> </a:t>
            </a:r>
          </a:p>
          <a:p>
            <a:pPr latinLnBrk="1"/>
            <a:r>
              <a:rPr lang="en-US" sz="1600" dirty="0" smtClean="0"/>
              <a:t>END$$</a:t>
            </a: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a:t>
            </a:r>
            <a:r>
              <a:rPr lang="en-US" dirty="0" smtClean="0"/>
              <a:t>statement</a:t>
            </a:r>
            <a:endParaRPr lang="en-US" dirty="0"/>
          </a:p>
        </p:txBody>
      </p:sp>
      <p:sp>
        <p:nvSpPr>
          <p:cNvPr id="3" name="Content Placeholder 2"/>
          <p:cNvSpPr>
            <a:spLocks noGrp="1"/>
          </p:cNvSpPr>
          <p:nvPr>
            <p:ph idx="1"/>
          </p:nvPr>
        </p:nvSpPr>
        <p:spPr/>
        <p:txBody>
          <a:bodyPr/>
          <a:lstStyle/>
          <a:p>
            <a:pPr latinLnBrk="1">
              <a:buNone/>
            </a:pPr>
            <a:r>
              <a:rPr lang="en-US" dirty="0"/>
              <a:t>CASE  </a:t>
            </a:r>
            <a:r>
              <a:rPr lang="en-US" dirty="0" err="1"/>
              <a:t>case_expression</a:t>
            </a:r>
            <a:endParaRPr lang="en-US" dirty="0"/>
          </a:p>
          <a:p>
            <a:pPr latinLnBrk="1">
              <a:buNone/>
            </a:pPr>
            <a:r>
              <a:rPr lang="en-US" dirty="0" smtClean="0"/>
              <a:t>WHEN </a:t>
            </a:r>
            <a:r>
              <a:rPr lang="en-US" dirty="0"/>
              <a:t>when_expression_1 THEN commands</a:t>
            </a:r>
          </a:p>
          <a:p>
            <a:pPr latinLnBrk="1">
              <a:buNone/>
            </a:pPr>
            <a:r>
              <a:rPr lang="en-US" dirty="0" smtClean="0"/>
              <a:t>WHEN </a:t>
            </a:r>
            <a:r>
              <a:rPr lang="en-US" dirty="0"/>
              <a:t>when_expression_2 THEN commands</a:t>
            </a:r>
          </a:p>
          <a:p>
            <a:pPr latinLnBrk="1">
              <a:buNone/>
            </a:pPr>
            <a:r>
              <a:rPr lang="en-US" dirty="0" smtClean="0"/>
              <a:t>...</a:t>
            </a:r>
          </a:p>
          <a:p>
            <a:pPr latinLnBrk="1">
              <a:buNone/>
            </a:pPr>
            <a:r>
              <a:rPr lang="en-US" dirty="0" smtClean="0"/>
              <a:t>ELSE commands</a:t>
            </a:r>
          </a:p>
          <a:p>
            <a:pPr latinLnBrk="1">
              <a:buNone/>
            </a:pPr>
            <a:r>
              <a:rPr lang="en-US" dirty="0" smtClean="0"/>
              <a:t>END </a:t>
            </a:r>
            <a:r>
              <a:rPr lang="en-US" dirty="0"/>
              <a:t>CASE;</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a:t>
            </a:r>
            <a:endParaRPr lang="en-US" dirty="0"/>
          </a:p>
        </p:txBody>
      </p:sp>
      <p:sp>
        <p:nvSpPr>
          <p:cNvPr id="4" name="Rectangle 3"/>
          <p:cNvSpPr/>
          <p:nvPr/>
        </p:nvSpPr>
        <p:spPr>
          <a:xfrm>
            <a:off x="1981200" y="1066800"/>
            <a:ext cx="4953000" cy="5509200"/>
          </a:xfrm>
          <a:prstGeom prst="rect">
            <a:avLst/>
          </a:prstGeom>
        </p:spPr>
        <p:txBody>
          <a:bodyPr wrap="square">
            <a:spAutoFit/>
          </a:bodyPr>
          <a:lstStyle/>
          <a:p>
            <a:pPr latinLnBrk="1"/>
            <a:r>
              <a:rPr lang="en-US" sz="1600" dirty="0"/>
              <a:t>DELIMITER $$</a:t>
            </a:r>
          </a:p>
          <a:p>
            <a:pPr latinLnBrk="1"/>
            <a:r>
              <a:rPr lang="en-US" sz="1600" dirty="0"/>
              <a:t> </a:t>
            </a:r>
          </a:p>
          <a:p>
            <a:pPr latinLnBrk="1"/>
            <a:r>
              <a:rPr lang="en-US" sz="1600" dirty="0"/>
              <a:t>CREATE PROCEDURE </a:t>
            </a:r>
            <a:r>
              <a:rPr lang="en-US" sz="1600" dirty="0" err="1"/>
              <a:t>GetCustomerShipping</a:t>
            </a:r>
            <a:r>
              <a:rPr lang="en-US" sz="1600" dirty="0"/>
              <a:t>(</a:t>
            </a:r>
          </a:p>
          <a:p>
            <a:pPr latinLnBrk="1"/>
            <a:r>
              <a:rPr lang="en-US" sz="1600" dirty="0"/>
              <a:t>in  </a:t>
            </a:r>
            <a:r>
              <a:rPr lang="en-US" sz="1600" dirty="0" err="1"/>
              <a:t>p_customerNumber</a:t>
            </a:r>
            <a:r>
              <a:rPr lang="en-US" sz="1600" dirty="0"/>
              <a:t> </a:t>
            </a:r>
            <a:r>
              <a:rPr lang="en-US" sz="1600" dirty="0" err="1"/>
              <a:t>int</a:t>
            </a:r>
            <a:r>
              <a:rPr lang="en-US" sz="1600" dirty="0"/>
              <a:t>(11), </a:t>
            </a:r>
          </a:p>
          <a:p>
            <a:pPr latinLnBrk="1"/>
            <a:r>
              <a:rPr lang="en-US" sz="1600" dirty="0"/>
              <a:t>out </a:t>
            </a:r>
            <a:r>
              <a:rPr lang="en-US" sz="1600" dirty="0" err="1"/>
              <a:t>p_shiping</a:t>
            </a:r>
            <a:r>
              <a:rPr lang="en-US" sz="1600" dirty="0"/>
              <a:t>        </a:t>
            </a:r>
            <a:r>
              <a:rPr lang="en-US" sz="1600" dirty="0" err="1"/>
              <a:t>varchar</a:t>
            </a:r>
            <a:r>
              <a:rPr lang="en-US" sz="1600" dirty="0"/>
              <a:t>(50))</a:t>
            </a:r>
          </a:p>
          <a:p>
            <a:pPr latinLnBrk="1"/>
            <a:r>
              <a:rPr lang="en-US" sz="1600" dirty="0"/>
              <a:t>BEGIN</a:t>
            </a:r>
          </a:p>
          <a:p>
            <a:pPr latinLnBrk="1"/>
            <a:r>
              <a:rPr lang="en-US" sz="1600" dirty="0"/>
              <a:t>    DECLARE </a:t>
            </a:r>
            <a:r>
              <a:rPr lang="en-US" sz="1600" dirty="0" err="1"/>
              <a:t>customerCountry</a:t>
            </a:r>
            <a:r>
              <a:rPr lang="en-US" sz="1600" dirty="0"/>
              <a:t> </a:t>
            </a:r>
            <a:r>
              <a:rPr lang="en-US" sz="1600" dirty="0" err="1"/>
              <a:t>varchar</a:t>
            </a:r>
            <a:r>
              <a:rPr lang="en-US" sz="1600" dirty="0"/>
              <a:t>(50);</a:t>
            </a:r>
          </a:p>
          <a:p>
            <a:pPr latinLnBrk="1"/>
            <a:r>
              <a:rPr lang="en-US" sz="1600" dirty="0"/>
              <a:t> </a:t>
            </a:r>
          </a:p>
          <a:p>
            <a:pPr latinLnBrk="1"/>
            <a:r>
              <a:rPr lang="en-US" sz="1600" dirty="0"/>
              <a:t>    SELECT country INTO </a:t>
            </a:r>
            <a:r>
              <a:rPr lang="en-US" sz="1600" dirty="0" err="1"/>
              <a:t>customerCountry</a:t>
            </a:r>
            <a:endParaRPr lang="en-US" sz="1600" dirty="0"/>
          </a:p>
          <a:p>
            <a:pPr latinLnBrk="1"/>
            <a:r>
              <a:rPr lang="en-US" sz="1600" dirty="0"/>
              <a:t>FROM customers</a:t>
            </a:r>
          </a:p>
          <a:p>
            <a:pPr latinLnBrk="1"/>
            <a:r>
              <a:rPr lang="en-US" sz="1600" dirty="0"/>
              <a:t>WHERE </a:t>
            </a:r>
            <a:r>
              <a:rPr lang="en-US" sz="1600" dirty="0" err="1"/>
              <a:t>customerNumber</a:t>
            </a:r>
            <a:r>
              <a:rPr lang="en-US" sz="1600" dirty="0"/>
              <a:t> = </a:t>
            </a:r>
            <a:r>
              <a:rPr lang="en-US" sz="1600" dirty="0" err="1"/>
              <a:t>p_customerNumber</a:t>
            </a:r>
            <a:r>
              <a:rPr lang="en-US" sz="1600" dirty="0"/>
              <a:t>;</a:t>
            </a:r>
          </a:p>
          <a:p>
            <a:pPr latinLnBrk="1"/>
            <a:r>
              <a:rPr lang="en-US" sz="1600" dirty="0"/>
              <a:t> </a:t>
            </a:r>
          </a:p>
          <a:p>
            <a:pPr latinLnBrk="1"/>
            <a:r>
              <a:rPr lang="en-US" sz="1600" dirty="0"/>
              <a:t>    CASE </a:t>
            </a:r>
            <a:r>
              <a:rPr lang="en-US" sz="1600" dirty="0" err="1"/>
              <a:t>customerCountry</a:t>
            </a:r>
            <a:endParaRPr lang="en-US" sz="1600" dirty="0"/>
          </a:p>
          <a:p>
            <a:pPr latinLnBrk="1"/>
            <a:r>
              <a:rPr lang="en-US" sz="1600" dirty="0"/>
              <a:t>WHEN  'USA' THEN</a:t>
            </a:r>
          </a:p>
          <a:p>
            <a:pPr latinLnBrk="1"/>
            <a:r>
              <a:rPr lang="en-US" sz="1600" dirty="0"/>
              <a:t>   SET </a:t>
            </a:r>
            <a:r>
              <a:rPr lang="en-US" sz="1600" dirty="0" err="1"/>
              <a:t>p_shiping</a:t>
            </a:r>
            <a:r>
              <a:rPr lang="en-US" sz="1600" dirty="0"/>
              <a:t> = '2-day Shipping';</a:t>
            </a:r>
          </a:p>
          <a:p>
            <a:pPr latinLnBrk="1"/>
            <a:r>
              <a:rPr lang="en-US" sz="1600" dirty="0"/>
              <a:t>WHEN 'Canada' THEN</a:t>
            </a:r>
          </a:p>
          <a:p>
            <a:pPr latinLnBrk="1"/>
            <a:r>
              <a:rPr lang="en-US" sz="1600" dirty="0"/>
              <a:t>   SET </a:t>
            </a:r>
            <a:r>
              <a:rPr lang="en-US" sz="1600" dirty="0" err="1"/>
              <a:t>p_shiping</a:t>
            </a:r>
            <a:r>
              <a:rPr lang="en-US" sz="1600" dirty="0"/>
              <a:t> = '3-day Shipping';</a:t>
            </a:r>
          </a:p>
          <a:p>
            <a:pPr latinLnBrk="1"/>
            <a:r>
              <a:rPr lang="en-US" sz="1600" dirty="0"/>
              <a:t>ELSE</a:t>
            </a:r>
          </a:p>
          <a:p>
            <a:pPr latinLnBrk="1"/>
            <a:r>
              <a:rPr lang="en-US" sz="1600" dirty="0"/>
              <a:t>   SET </a:t>
            </a:r>
            <a:r>
              <a:rPr lang="en-US" sz="1600" dirty="0" err="1"/>
              <a:t>p_shiping</a:t>
            </a:r>
            <a:r>
              <a:rPr lang="en-US" sz="1600" dirty="0"/>
              <a:t> = '5-day Shipping';</a:t>
            </a:r>
          </a:p>
          <a:p>
            <a:pPr latinLnBrk="1"/>
            <a:r>
              <a:rPr lang="en-US" sz="1600" dirty="0"/>
              <a:t>END CASE;</a:t>
            </a:r>
          </a:p>
          <a:p>
            <a:pPr latinLnBrk="1"/>
            <a:r>
              <a:rPr lang="en-US" sz="1600" dirty="0"/>
              <a:t> </a:t>
            </a:r>
          </a:p>
          <a:p>
            <a:pPr latinLnBrk="1"/>
            <a:r>
              <a:rPr lang="en-US" sz="1600" dirty="0"/>
              <a:t>END$$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Listing Stored Procedures in a </a:t>
            </a:r>
            <a:r>
              <a:rPr lang="en-US" dirty="0" err="1"/>
              <a:t>MySQL</a:t>
            </a:r>
            <a:r>
              <a:rPr lang="en-US" dirty="0"/>
              <a:t> </a:t>
            </a:r>
            <a:r>
              <a:rPr lang="en-US" dirty="0" smtClean="0"/>
              <a:t>Database</a:t>
            </a:r>
            <a:endParaRPr lang="en-US" dirty="0"/>
          </a:p>
        </p:txBody>
      </p:sp>
      <p:sp>
        <p:nvSpPr>
          <p:cNvPr id="3" name="Content Placeholder 2"/>
          <p:cNvSpPr>
            <a:spLocks noGrp="1"/>
          </p:cNvSpPr>
          <p:nvPr>
            <p:ph idx="1"/>
          </p:nvPr>
        </p:nvSpPr>
        <p:spPr/>
        <p:txBody>
          <a:bodyPr/>
          <a:lstStyle/>
          <a:p>
            <a:r>
              <a:rPr lang="en-US" dirty="0"/>
              <a:t>To list all stored procedures of the databases that you have the privilege to access, you use the  SHOW PROCEDURE STATUS statement as follows:</a:t>
            </a:r>
          </a:p>
          <a:p>
            <a:pPr fontAlgn="t">
              <a:buNone/>
            </a:pPr>
            <a:endParaRPr lang="en-US" dirty="0"/>
          </a:p>
          <a:p>
            <a:pPr fontAlgn="t" latinLnBrk="1">
              <a:buNone/>
            </a:pPr>
            <a:r>
              <a:rPr lang="en-US" dirty="0"/>
              <a:t>SHOW PROCEDURE STATUS;</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Displaying stored procedure’s source code</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To </a:t>
            </a:r>
            <a:r>
              <a:rPr lang="en-US" dirty="0"/>
              <a:t>display source code of a particular stored procedure, you use the  SHOW CREATE PROCEDURE statement as follows:</a:t>
            </a:r>
          </a:p>
          <a:p>
            <a:pPr fontAlgn="t">
              <a:buNone/>
            </a:pPr>
            <a:endParaRPr lang="en-US" dirty="0"/>
          </a:p>
          <a:p>
            <a:pPr fontAlgn="t" latinLnBrk="1">
              <a:buNone/>
            </a:pPr>
            <a:r>
              <a:rPr lang="en-US" dirty="0"/>
              <a:t>SHOW CREATE PROCEDURE </a:t>
            </a:r>
            <a:r>
              <a:rPr lang="en-US" dirty="0" err="1" smtClean="0"/>
              <a:t>stored_procedure_name</a:t>
            </a:r>
            <a:endParaRPr lang="en-US" dirty="0" smtClean="0"/>
          </a:p>
          <a:p>
            <a:pPr fontAlgn="t" latinLnBrk="1">
              <a:buNone/>
            </a:pPr>
            <a:endParaRPr lang="en-US" dirty="0"/>
          </a:p>
          <a:p>
            <a:r>
              <a:rPr lang="en-US" dirty="0"/>
              <a:t>You specify the name of the stored procedure after the  SHOW CREATE PROCEDURE keywords. For example, to display the code of the </a:t>
            </a:r>
            <a:r>
              <a:rPr lang="en-US" dirty="0" err="1"/>
              <a:t>GetAllProducts</a:t>
            </a:r>
            <a:r>
              <a:rPr lang="en-US" dirty="0"/>
              <a:t> stored procedure, you use the following statement:</a:t>
            </a:r>
          </a:p>
          <a:p>
            <a:pPr fontAlgn="t" latinLnBrk="1">
              <a:buNone/>
            </a:pPr>
            <a:endParaRPr lang="en-US" dirty="0" smtClean="0"/>
          </a:p>
          <a:p>
            <a:pPr fontAlgn="t" latinLnBrk="1">
              <a:buNone/>
            </a:pPr>
            <a:r>
              <a:rPr lang="en-US" dirty="0" smtClean="0"/>
              <a:t>SHOW </a:t>
            </a:r>
            <a:r>
              <a:rPr lang="en-US" dirty="0"/>
              <a:t>CREATE PROCEDURE </a:t>
            </a:r>
            <a:r>
              <a:rPr lang="en-US" dirty="0" err="1"/>
              <a:t>GetAllProducts</a:t>
            </a:r>
            <a:endParaRPr lang="en-US" dirty="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Procedure</a:t>
            </a:r>
            <a:endParaRPr lang="en-US" dirty="0"/>
          </a:p>
        </p:txBody>
      </p:sp>
      <p:sp>
        <p:nvSpPr>
          <p:cNvPr id="1025" name="Rectangle 1"/>
          <p:cNvSpPr>
            <a:spLocks noChangeArrowheads="1"/>
          </p:cNvSpPr>
          <p:nvPr/>
        </p:nvSpPr>
        <p:spPr bwMode="auto">
          <a:xfrm>
            <a:off x="533400" y="1600200"/>
            <a:ext cx="8077200" cy="2923829"/>
          </a:xfrm>
          <a:prstGeom prst="rect">
            <a:avLst/>
          </a:prstGeom>
          <a:noFill/>
          <a:ln w="9525">
            <a:noFill/>
            <a:miter lim="800000"/>
            <a:headEnd/>
            <a:tailEnd/>
          </a:ln>
          <a:effectLst/>
        </p:spPr>
        <p:txBody>
          <a:bodyPr vert="horz" wrap="square" lIns="0" tIns="0" rIns="0" bIns="15235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Helvetica Neue"/>
              </a:rPr>
              <a:t>Syntax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rPr>
              <a:t>CREATE [DEFINER = { user | CURRENT_USER }] PROCEDURE </a:t>
            </a:r>
            <a:r>
              <a:rPr kumimoji="0" lang="en-US" sz="2000" b="0" i="0" u="none" strike="noStrike" cap="none" normalizeH="0" baseline="0" dirty="0" err="1" smtClean="0">
                <a:ln>
                  <a:noFill/>
                </a:ln>
                <a:effectLst/>
                <a:latin typeface="Helvetica Neue"/>
              </a:rPr>
              <a:t>sp_name</a:t>
            </a:r>
            <a:r>
              <a:rPr kumimoji="0" lang="en-US" sz="2000" b="0" i="0" u="none" strike="noStrike" cap="none" normalizeH="0" baseline="0" dirty="0" smtClean="0">
                <a:ln>
                  <a:noFill/>
                </a:ln>
                <a:effectLst/>
                <a:latin typeface="Helvetica Neue"/>
              </a:rPr>
              <a:t> ([</a:t>
            </a:r>
            <a:r>
              <a:rPr kumimoji="0" lang="en-US" sz="2000" b="0" i="0" u="none" strike="noStrike" cap="none" normalizeH="0" baseline="0" dirty="0" err="1" smtClean="0">
                <a:ln>
                  <a:noFill/>
                </a:ln>
                <a:effectLst/>
                <a:latin typeface="Helvetica Neue"/>
              </a:rPr>
              <a:t>proc_parameter</a:t>
            </a:r>
            <a:r>
              <a:rPr kumimoji="0" lang="en-US" sz="2000" b="0" i="0" u="none" strike="noStrike" cap="none" normalizeH="0" baseline="0" dirty="0" smtClean="0">
                <a:ln>
                  <a:noFill/>
                </a:ln>
                <a:effectLst/>
                <a:latin typeface="Helvetica Neue"/>
              </a:rPr>
              <a:t>[,...]]) [characteristic ...] </a:t>
            </a:r>
            <a:r>
              <a:rPr kumimoji="0" lang="en-US" sz="2000" b="0" i="0" u="none" strike="noStrike" cap="none" normalizeH="0" baseline="0" dirty="0" err="1" smtClean="0">
                <a:ln>
                  <a:noFill/>
                </a:ln>
                <a:effectLst/>
                <a:latin typeface="Helvetica Neue"/>
              </a:rPr>
              <a:t>routine_body</a:t>
            </a:r>
            <a:r>
              <a:rPr kumimoji="0" lang="en-US" sz="2000" b="0" i="0" u="none" strike="noStrike" cap="none" normalizeH="0" baseline="0" dirty="0" smtClean="0">
                <a:ln>
                  <a:noFill/>
                </a:ln>
                <a:effectLst/>
                <a:latin typeface="Helvetica Neue"/>
              </a:rPr>
              <a:t> </a:t>
            </a:r>
            <a:r>
              <a:rPr kumimoji="0" lang="en-US" sz="2000" b="0" i="0" u="none" strike="noStrike" cap="none" normalizeH="0" baseline="0" dirty="0" err="1" smtClean="0">
                <a:ln>
                  <a:noFill/>
                </a:ln>
                <a:effectLst/>
                <a:latin typeface="Helvetica Neue"/>
              </a:rPr>
              <a:t>proc_parameter</a:t>
            </a:r>
            <a:r>
              <a:rPr kumimoji="0" lang="en-US" sz="2000" b="0" i="0" u="none" strike="noStrike" cap="none" normalizeH="0" baseline="0" dirty="0" smtClean="0">
                <a:ln>
                  <a:noFill/>
                </a:ln>
                <a:effectLst/>
                <a:latin typeface="Helvetica Neue"/>
              </a:rPr>
              <a:t>: [ IN | OUT | INOUT ] </a:t>
            </a:r>
            <a:r>
              <a:rPr kumimoji="0" lang="en-US" sz="2000" b="0" i="0" u="none" strike="noStrike" cap="none" normalizeH="0" baseline="0" dirty="0" err="1" smtClean="0">
                <a:ln>
                  <a:noFill/>
                </a:ln>
                <a:effectLst/>
                <a:latin typeface="Helvetica Neue"/>
              </a:rPr>
              <a:t>param_name</a:t>
            </a:r>
            <a:r>
              <a:rPr kumimoji="0" lang="en-US" sz="2000" b="0" i="0" u="none" strike="noStrike" cap="none" normalizeH="0" baseline="0" dirty="0" smtClean="0">
                <a:ln>
                  <a:noFill/>
                </a:ln>
                <a:effectLst/>
                <a:latin typeface="Helvetica Neue"/>
              </a:rPr>
              <a:t> type </a:t>
            </a:r>
            <a:r>
              <a:rPr kumimoji="0" lang="en-US" sz="2000" b="0" i="0" u="none" strike="noStrike" cap="none" normalizeH="0" baseline="0" dirty="0" err="1" smtClean="0">
                <a:ln>
                  <a:noFill/>
                </a:ln>
                <a:effectLst/>
                <a:latin typeface="Helvetica Neue"/>
              </a:rPr>
              <a:t>type</a:t>
            </a:r>
            <a:r>
              <a:rPr kumimoji="0" lang="en-US" sz="2000" b="0" i="0" u="none" strike="noStrike" cap="none" normalizeH="0" baseline="0" dirty="0" smtClean="0">
                <a:ln>
                  <a:noFill/>
                </a:ln>
                <a:effectLst/>
                <a:latin typeface="Helvetica Neue"/>
              </a:rPr>
              <a:t>: Any valid </a:t>
            </a:r>
            <a:r>
              <a:rPr kumimoji="0" lang="en-US" sz="2000" b="0" i="0" u="none" strike="noStrike" cap="none" normalizeH="0" baseline="0" dirty="0" err="1" smtClean="0">
                <a:ln>
                  <a:noFill/>
                </a:ln>
                <a:effectLst/>
                <a:latin typeface="Helvetica Neue"/>
              </a:rPr>
              <a:t>MySQL</a:t>
            </a:r>
            <a:r>
              <a:rPr kumimoji="0" lang="en-US" sz="2000" b="0" i="0" u="none" strike="noStrike" cap="none" normalizeH="0" baseline="0" dirty="0" smtClean="0">
                <a:ln>
                  <a:noFill/>
                </a:ln>
                <a:effectLst/>
                <a:latin typeface="Helvetica Neue"/>
              </a:rPr>
              <a:t> data type characteristic: COMMENT 'string' | LANGUAGE SQL | [NOT] DETERMINISTIC | { CONTAINS SQL | NO SQL | READS SQL DATA | MODIFIES SQL DATA } | SQL SECURITY { DEFINER | INVOKER } </a:t>
            </a:r>
            <a:r>
              <a:rPr kumimoji="0" lang="en-US" sz="2000" b="0" i="0" u="none" strike="noStrike" cap="none" normalizeH="0" baseline="0" dirty="0" err="1" smtClean="0">
                <a:ln>
                  <a:noFill/>
                </a:ln>
                <a:effectLst/>
                <a:latin typeface="Helvetica Neue"/>
              </a:rPr>
              <a:t>routine_body</a:t>
            </a:r>
            <a:r>
              <a:rPr kumimoji="0" lang="en-US" sz="2000" b="0" i="0" u="none" strike="noStrike" cap="none" normalizeH="0" baseline="0" dirty="0" smtClean="0">
                <a:ln>
                  <a:noFill/>
                </a:ln>
                <a:effectLst/>
                <a:latin typeface="Helvetica Neue"/>
              </a:rPr>
              <a:t>: Valid SQL routine statement</a:t>
            </a:r>
            <a:r>
              <a:rPr kumimoji="0" lang="en-US" sz="2000" b="0" i="0" u="none" strike="noStrike" cap="none" normalizeH="0" baseline="0" dirty="0" smtClean="0">
                <a:ln>
                  <a:noFill/>
                </a:ln>
                <a:effectLst/>
                <a:latin typeface="Arial" pitchFamily="34"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Writing </a:t>
            </a:r>
            <a:r>
              <a:rPr lang="en-US" dirty="0" err="1" smtClean="0"/>
              <a:t>MySQL</a:t>
            </a:r>
            <a:r>
              <a:rPr lang="en-US" dirty="0" smtClean="0"/>
              <a:t> Stored </a:t>
            </a:r>
            <a:r>
              <a:rPr lang="en-US" dirty="0"/>
              <a:t>P</a:t>
            </a:r>
            <a:r>
              <a:rPr lang="en-US" dirty="0" smtClean="0"/>
              <a:t>rocedure</a:t>
            </a:r>
            <a:endParaRPr lang="en-US" dirty="0"/>
          </a:p>
        </p:txBody>
      </p:sp>
      <p:graphicFrame>
        <p:nvGraphicFramePr>
          <p:cNvPr id="4" name="Table 3"/>
          <p:cNvGraphicFramePr>
            <a:graphicFrameLocks noGrp="1"/>
          </p:cNvGraphicFramePr>
          <p:nvPr/>
        </p:nvGraphicFramePr>
        <p:xfrm>
          <a:off x="1524000" y="1600200"/>
          <a:ext cx="6096000" cy="1752600"/>
        </p:xfrm>
        <a:graphic>
          <a:graphicData uri="http://schemas.openxmlformats.org/drawingml/2006/table">
            <a:tbl>
              <a:tblPr/>
              <a:tblGrid>
                <a:gridCol w="6096000"/>
              </a:tblGrid>
              <a:tr h="1752600">
                <a:tc>
                  <a:txBody>
                    <a:bodyPr/>
                    <a:lstStyle/>
                    <a:p>
                      <a:pPr algn="l" fontAlgn="t" latinLnBrk="1"/>
                      <a:r>
                        <a:rPr lang="en-US" sz="1600" dirty="0">
                          <a:solidFill>
                            <a:schemeClr val="tx1"/>
                          </a:solidFill>
                          <a:latin typeface="inherit"/>
                        </a:rPr>
                        <a:t>DELIMITER //</a:t>
                      </a:r>
                    </a:p>
                    <a:p>
                      <a:pPr algn="l" fontAlgn="t" latinLnBrk="1"/>
                      <a:r>
                        <a:rPr lang="en-US" sz="1600" dirty="0">
                          <a:solidFill>
                            <a:schemeClr val="tx1"/>
                          </a:solidFill>
                          <a:latin typeface="inherit"/>
                        </a:rPr>
                        <a:t>CREATE PROCEDURE </a:t>
                      </a:r>
                      <a:r>
                        <a:rPr lang="en-US" sz="1600" dirty="0" err="1">
                          <a:solidFill>
                            <a:schemeClr val="tx1"/>
                          </a:solidFill>
                          <a:latin typeface="inherit"/>
                        </a:rPr>
                        <a:t>GetAllProducts</a:t>
                      </a:r>
                      <a:r>
                        <a:rPr lang="en-US" sz="1600" dirty="0">
                          <a:solidFill>
                            <a:schemeClr val="tx1"/>
                          </a:solidFill>
                          <a:latin typeface="inherit"/>
                        </a:rPr>
                        <a:t>()</a:t>
                      </a:r>
                    </a:p>
                    <a:p>
                      <a:pPr algn="l" fontAlgn="t" latinLnBrk="1"/>
                      <a:r>
                        <a:rPr lang="en-US" sz="1600" dirty="0">
                          <a:solidFill>
                            <a:schemeClr val="tx1"/>
                          </a:solidFill>
                          <a:latin typeface="inherit"/>
                        </a:rPr>
                        <a:t>   BEGIN</a:t>
                      </a:r>
                    </a:p>
                    <a:p>
                      <a:pPr algn="l" fontAlgn="t" latinLnBrk="1"/>
                      <a:r>
                        <a:rPr lang="en-US" sz="1600" dirty="0">
                          <a:solidFill>
                            <a:schemeClr val="tx1"/>
                          </a:solidFill>
                          <a:latin typeface="inherit"/>
                        </a:rPr>
                        <a:t>   SELECT *  FROM products;</a:t>
                      </a:r>
                    </a:p>
                    <a:p>
                      <a:pPr algn="l" fontAlgn="t" latinLnBrk="1"/>
                      <a:r>
                        <a:rPr lang="en-US" sz="1600" dirty="0">
                          <a:solidFill>
                            <a:schemeClr val="tx1"/>
                          </a:solidFill>
                          <a:latin typeface="inherit"/>
                        </a:rPr>
                        <a:t>   END //</a:t>
                      </a:r>
                    </a:p>
                    <a:p>
                      <a:pPr algn="l" fontAlgn="t" latinLnBrk="1"/>
                      <a:r>
                        <a:rPr lang="en-US" sz="1600" dirty="0">
                          <a:solidFill>
                            <a:schemeClr val="tx1"/>
                          </a:solidFill>
                          <a:latin typeface="inherit"/>
                        </a:rPr>
                        <a:t>DELIMITER ;</a:t>
                      </a:r>
                    </a:p>
                  </a:txBody>
                  <a:tcPr marL="82541" marR="82541" marT="41271" marB="41271">
                    <a:lnL>
                      <a:noFill/>
                    </a:lnL>
                    <a:lnR>
                      <a:noFill/>
                    </a:lnR>
                    <a:lnT>
                      <a:noFill/>
                    </a:lnT>
                    <a:lnB>
                      <a:noFill/>
                    </a:lnB>
                  </a:tcPr>
                </a:tc>
              </a:tr>
            </a:tbl>
          </a:graphicData>
        </a:graphic>
      </p:graphicFrame>
      <p:pic>
        <p:nvPicPr>
          <p:cNvPr id="17410" name="Picture 2" descr="Creae MySQL stored procedure using command-line tool">
            <a:hlinkClick r:id="rId2"/>
          </p:cNvPr>
          <p:cNvPicPr>
            <a:picLocks noChangeAspect="1" noChangeArrowheads="1"/>
          </p:cNvPicPr>
          <p:nvPr/>
        </p:nvPicPr>
        <p:blipFill>
          <a:blip r:embed="rId3" cstate="print"/>
          <a:srcRect/>
          <a:stretch>
            <a:fillRect/>
          </a:stretch>
        </p:blipFill>
        <p:spPr bwMode="auto">
          <a:xfrm>
            <a:off x="1600200" y="3581400"/>
            <a:ext cx="6172200" cy="2286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The first command is DELIMITER // , which is not related to the stored procedure syntax. </a:t>
            </a:r>
            <a:r>
              <a:rPr lang="en-US" dirty="0" err="1"/>
              <a:t>TheDELIMITER</a:t>
            </a:r>
            <a:r>
              <a:rPr lang="en-US" dirty="0"/>
              <a:t> statement changes the standard delimiter which is semicolon ( ; ) to another. In this case, the delimiter is changed from the semicolon( ; ) to double-slashes // Why do we have to change the delimiter? Because we want to pass the stored procedure to the server as a whole rather than letting </a:t>
            </a:r>
            <a:r>
              <a:rPr lang="en-US" dirty="0" err="1"/>
              <a:t>mysql</a:t>
            </a:r>
            <a:r>
              <a:rPr lang="en-US" dirty="0"/>
              <a:t> tool interpret each statement at a time.  Following the END keyword, we use the delimiter //  to indicate the end of the stored procedure. The last command ( DELIMITER; </a:t>
            </a:r>
            <a:r>
              <a:rPr lang="en-US" i="1" dirty="0"/>
              <a:t>)</a:t>
            </a:r>
            <a:r>
              <a:rPr lang="en-US" dirty="0"/>
              <a:t>changes the delimiter back to the semicolon (;).</a:t>
            </a:r>
          </a:p>
          <a:p>
            <a:r>
              <a:rPr lang="en-US" dirty="0"/>
              <a:t>We use the CREATE PROCEDURE  statement to create a new stored procedure. We specify the name of stored procedure after the CREATE PROCEDURE  statement. In this case, the name of the stored procedure is </a:t>
            </a:r>
            <a:r>
              <a:rPr lang="en-US" dirty="0" err="1"/>
              <a:t>GetAllProducts</a:t>
            </a:r>
            <a:r>
              <a:rPr lang="en-US" dirty="0"/>
              <a:t> </a:t>
            </a:r>
            <a:r>
              <a:rPr lang="en-US" i="1" dirty="0"/>
              <a:t>. </a:t>
            </a:r>
            <a:r>
              <a:rPr lang="en-US" dirty="0"/>
              <a:t>We put the parentheses after the name of the stored procedure</a:t>
            </a:r>
            <a:r>
              <a:rPr lang="en-US" i="1" dirty="0"/>
              <a:t>.</a:t>
            </a:r>
            <a:br>
              <a:rPr lang="en-US" i="1" dirty="0"/>
            </a:br>
            <a:endParaRPr lang="en-US" dirty="0"/>
          </a:p>
          <a:p>
            <a:r>
              <a:rPr lang="en-US" dirty="0"/>
              <a:t>The section between BEGIN and END  is called the body of the stored procedure. You put the declarative SQL statements in the body to handle business logic. In this stored procedure, we use a simple </a:t>
            </a:r>
            <a:r>
              <a:rPr lang="en-US" dirty="0" smtClean="0"/>
              <a:t>SELECT statement </a:t>
            </a:r>
            <a:r>
              <a:rPr lang="en-US" dirty="0"/>
              <a:t>to query data from the products table</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Calling stored </a:t>
            </a:r>
            <a:r>
              <a:rPr lang="en-US" dirty="0" smtClean="0"/>
              <a:t>procedures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2400" dirty="0" smtClean="0"/>
              <a:t>In </a:t>
            </a:r>
            <a:r>
              <a:rPr lang="en-US" sz="2400" dirty="0"/>
              <a:t>order to call a stored procedure, you use the following SQL </a:t>
            </a:r>
            <a:r>
              <a:rPr lang="en-US" sz="2400" dirty="0" smtClean="0"/>
              <a:t>command</a:t>
            </a:r>
          </a:p>
          <a:p>
            <a:pPr>
              <a:buNone/>
            </a:pPr>
            <a:r>
              <a:rPr lang="en-US" sz="2400" dirty="0" smtClean="0"/>
              <a:t>Syntax:</a:t>
            </a:r>
            <a:endParaRPr lang="en-US" sz="2400" dirty="0"/>
          </a:p>
          <a:p>
            <a:pPr fontAlgn="t" latinLnBrk="1">
              <a:buNone/>
            </a:pPr>
            <a:r>
              <a:rPr lang="en-US" sz="2400" dirty="0"/>
              <a:t>CALL STORED_PROCEDURE_NAME</a:t>
            </a:r>
            <a:r>
              <a:rPr lang="en-US" sz="2400" dirty="0" smtClean="0"/>
              <a:t>();</a:t>
            </a:r>
          </a:p>
          <a:p>
            <a:pPr fontAlgn="t" latinLnBrk="1">
              <a:buNone/>
            </a:pPr>
            <a:endParaRPr lang="en-US" sz="2400" dirty="0"/>
          </a:p>
          <a:p>
            <a:pPr>
              <a:buNone/>
            </a:pPr>
            <a:r>
              <a:rPr lang="en-US" sz="2400" dirty="0"/>
              <a:t>You use the CALL  statement to call a stored procedure e.g., to call the </a:t>
            </a:r>
            <a:r>
              <a:rPr lang="en-US" sz="2400" dirty="0" err="1"/>
              <a:t>GetAllProducts</a:t>
            </a:r>
            <a:r>
              <a:rPr lang="en-US" sz="2400" dirty="0"/>
              <a:t>()  stored procedure, you use the following statement:</a:t>
            </a:r>
          </a:p>
          <a:p>
            <a:pPr fontAlgn="t">
              <a:buNone/>
            </a:pPr>
            <a:r>
              <a:rPr lang="en-US" sz="2400" dirty="0" smtClean="0"/>
              <a:t>Example:</a:t>
            </a:r>
          </a:p>
          <a:p>
            <a:pPr fontAlgn="t" latinLnBrk="1">
              <a:buNone/>
            </a:pPr>
            <a:r>
              <a:rPr lang="en-US" sz="2400" dirty="0" smtClean="0"/>
              <a:t>CALL </a:t>
            </a:r>
            <a:r>
              <a:rPr lang="en-US" sz="2400" dirty="0" err="1"/>
              <a:t>GetAllProducts</a:t>
            </a:r>
            <a:r>
              <a:rPr lang="en-US" sz="2400" dirty="0"/>
              <a:t>();</a:t>
            </a:r>
          </a:p>
          <a:p>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Declaring </a:t>
            </a:r>
            <a:r>
              <a:rPr lang="en-US" dirty="0" smtClean="0"/>
              <a:t>variables</a:t>
            </a:r>
            <a:endParaRPr lang="en-US" dirty="0"/>
          </a:p>
        </p:txBody>
      </p:sp>
      <p:sp>
        <p:nvSpPr>
          <p:cNvPr id="3" name="Content Placeholder 2"/>
          <p:cNvSpPr>
            <a:spLocks noGrp="1"/>
          </p:cNvSpPr>
          <p:nvPr>
            <p:ph idx="1"/>
          </p:nvPr>
        </p:nvSpPr>
        <p:spPr>
          <a:xfrm>
            <a:off x="457200" y="1600201"/>
            <a:ext cx="8229600" cy="3429000"/>
          </a:xfrm>
        </p:spPr>
        <p:txBody>
          <a:bodyPr/>
          <a:lstStyle/>
          <a:p>
            <a:pPr>
              <a:buNone/>
            </a:pPr>
            <a:r>
              <a:rPr lang="en-US" dirty="0" smtClean="0"/>
              <a:t>To </a:t>
            </a:r>
            <a:r>
              <a:rPr lang="en-US" dirty="0"/>
              <a:t>declare a variable inside a stored procedure, you use the </a:t>
            </a:r>
            <a:r>
              <a:rPr lang="en-US" dirty="0" smtClean="0"/>
              <a:t>DECLARE</a:t>
            </a:r>
            <a:r>
              <a:rPr lang="en-US" dirty="0"/>
              <a:t>  statement as follows</a:t>
            </a:r>
            <a:r>
              <a:rPr lang="en-US" dirty="0" smtClean="0"/>
              <a:t>:</a:t>
            </a:r>
          </a:p>
          <a:p>
            <a:pPr>
              <a:buNone/>
            </a:pPr>
            <a:endParaRPr lang="en-US" dirty="0" smtClean="0"/>
          </a:p>
          <a:p>
            <a:pPr>
              <a:buNone/>
            </a:pPr>
            <a:r>
              <a:rPr lang="en-US" dirty="0"/>
              <a:t>DECLARE </a:t>
            </a:r>
            <a:r>
              <a:rPr lang="en-US" dirty="0" err="1"/>
              <a:t>variable_name</a:t>
            </a:r>
            <a:r>
              <a:rPr lang="en-US" dirty="0"/>
              <a:t> </a:t>
            </a:r>
            <a:r>
              <a:rPr lang="en-US" dirty="0" err="1"/>
              <a:t>datatype</a:t>
            </a:r>
            <a:r>
              <a:rPr lang="en-US" dirty="0"/>
              <a:t>(size) DEFAULT </a:t>
            </a:r>
            <a:r>
              <a:rPr lang="en-US" dirty="0" err="1"/>
              <a:t>default_value</a:t>
            </a:r>
            <a:r>
              <a:rPr lang="en-US"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800" dirty="0"/>
              <a:t>First, you specify the variable name after the DECLARE keyword. The variable name must follow the naming rules of </a:t>
            </a:r>
            <a:r>
              <a:rPr lang="en-US" sz="2800" dirty="0" err="1"/>
              <a:t>MySQL</a:t>
            </a:r>
            <a:r>
              <a:rPr lang="en-US" sz="2800" dirty="0"/>
              <a:t> table column names.</a:t>
            </a:r>
          </a:p>
          <a:p>
            <a:r>
              <a:rPr lang="en-US" sz="2800" dirty="0"/>
              <a:t>Second, you specify the data type of the variable and its size. A variable can have any </a:t>
            </a:r>
            <a:r>
              <a:rPr lang="en-US" sz="2800" dirty="0" err="1" smtClean="0"/>
              <a:t>MySQL</a:t>
            </a:r>
            <a:r>
              <a:rPr lang="en-US" sz="2800" dirty="0" smtClean="0"/>
              <a:t> </a:t>
            </a:r>
            <a:r>
              <a:rPr lang="en-US" sz="2800" dirty="0"/>
              <a:t>d</a:t>
            </a:r>
            <a:r>
              <a:rPr lang="en-US" sz="2800" dirty="0" smtClean="0"/>
              <a:t>ata </a:t>
            </a:r>
            <a:r>
              <a:rPr lang="en-US" sz="2800" dirty="0"/>
              <a:t>t</a:t>
            </a:r>
            <a:r>
              <a:rPr lang="en-US" sz="2800" dirty="0" smtClean="0"/>
              <a:t>ype such </a:t>
            </a:r>
            <a:r>
              <a:rPr lang="en-US" sz="2800" dirty="0"/>
              <a:t>as INT, VARCHAR , DATETIME , etc.</a:t>
            </a:r>
          </a:p>
          <a:p>
            <a:r>
              <a:rPr lang="en-US" sz="2800" dirty="0"/>
              <a:t>Third, when you declare a variable, its initial value is NULL. You can assign the variable a default value using the </a:t>
            </a:r>
            <a:r>
              <a:rPr lang="en-US" sz="2800" dirty="0" err="1"/>
              <a:t>DEFAULTkeyword</a:t>
            </a:r>
            <a:r>
              <a:rPr lang="en-US" sz="2800" dirty="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smtClean="0"/>
              <a:t>Declare </a:t>
            </a:r>
            <a:r>
              <a:rPr lang="en-US" sz="2000" dirty="0"/>
              <a:t>a variable named   </a:t>
            </a:r>
            <a:r>
              <a:rPr lang="en-US" sz="2000" dirty="0" err="1"/>
              <a:t>total_sale</a:t>
            </a:r>
            <a:r>
              <a:rPr lang="en-US" sz="2000" dirty="0"/>
              <a:t> with the data type INT and default </a:t>
            </a:r>
            <a:r>
              <a:rPr lang="en-US" sz="2000" dirty="0" smtClean="0"/>
              <a:t>value 0</a:t>
            </a:r>
          </a:p>
          <a:p>
            <a:endParaRPr lang="en-US" sz="2000" dirty="0" smtClean="0"/>
          </a:p>
          <a:p>
            <a:pPr fontAlgn="t" latinLnBrk="1">
              <a:buNone/>
            </a:pPr>
            <a:r>
              <a:rPr lang="en-US" sz="2000" dirty="0" smtClean="0"/>
              <a:t>DECLARE </a:t>
            </a:r>
            <a:r>
              <a:rPr lang="en-US" sz="2000" dirty="0" err="1" smtClean="0"/>
              <a:t>total_sale</a:t>
            </a:r>
            <a:r>
              <a:rPr lang="en-US" sz="2000" dirty="0" smtClean="0"/>
              <a:t> INT DEFAULT 0;</a:t>
            </a:r>
          </a:p>
          <a:p>
            <a:pPr fontAlgn="t" latinLnBrk="1">
              <a:buNone/>
            </a:pPr>
            <a:endParaRPr lang="en-US" sz="2000" dirty="0" smtClean="0"/>
          </a:p>
          <a:p>
            <a:r>
              <a:rPr lang="en-US" sz="2000" dirty="0" err="1" smtClean="0"/>
              <a:t>MySQL</a:t>
            </a:r>
            <a:r>
              <a:rPr lang="en-US" sz="2000" dirty="0" smtClean="0"/>
              <a:t> </a:t>
            </a:r>
            <a:r>
              <a:rPr lang="en-US" sz="2000" dirty="0"/>
              <a:t>allows you to declare two or more variables that share the same data type using a </a:t>
            </a:r>
            <a:r>
              <a:rPr lang="en-US" sz="2000" dirty="0" smtClean="0"/>
              <a:t>single DECLARE</a:t>
            </a:r>
            <a:r>
              <a:rPr lang="en-US" sz="2000" dirty="0"/>
              <a:t> </a:t>
            </a:r>
            <a:r>
              <a:rPr lang="en-US" sz="2000" dirty="0" smtClean="0"/>
              <a:t>statement</a:t>
            </a:r>
            <a:endParaRPr lang="en-US" sz="2000" dirty="0"/>
          </a:p>
          <a:p>
            <a:pPr fontAlgn="t">
              <a:buNone/>
            </a:pPr>
            <a:endParaRPr lang="en-US" sz="2000" dirty="0"/>
          </a:p>
          <a:p>
            <a:pPr fontAlgn="t" latinLnBrk="1">
              <a:buNone/>
            </a:pPr>
            <a:r>
              <a:rPr lang="en-US" sz="2000" dirty="0"/>
              <a:t>DECLARE x, y INT DEFAULT 0</a:t>
            </a:r>
            <a:r>
              <a:rPr lang="en-US" sz="2000" dirty="0" smtClean="0"/>
              <a:t>;</a:t>
            </a:r>
          </a:p>
          <a:p>
            <a:pPr fontAlgn="t" latinLnBrk="1">
              <a:buNone/>
            </a:pPr>
            <a:endParaRPr lang="en-US" sz="2000" dirty="0"/>
          </a:p>
          <a:p>
            <a:r>
              <a:rPr lang="en-US" sz="2000" dirty="0"/>
              <a:t>We declared two integer variables  x and  y, and set their default values to zero.</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692</Words>
  <Application>Microsoft Office PowerPoint</Application>
  <PresentationFormat>On-screen Show (4:3)</PresentationFormat>
  <Paragraphs>249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My SQL Stored Procedures</vt:lpstr>
      <vt:lpstr>Why Stored Procedures?</vt:lpstr>
      <vt:lpstr>Create Procedure</vt:lpstr>
      <vt:lpstr>Writing MySQL Stored Procedure</vt:lpstr>
      <vt:lpstr>Slide 5</vt:lpstr>
      <vt:lpstr>Calling stored procedures</vt:lpstr>
      <vt:lpstr>Declaring variables</vt:lpstr>
      <vt:lpstr>Slide 8</vt:lpstr>
      <vt:lpstr>Example</vt:lpstr>
      <vt:lpstr>Assigning variables</vt:lpstr>
      <vt:lpstr>Continuation…</vt:lpstr>
      <vt:lpstr>Variables scope</vt:lpstr>
      <vt:lpstr>MySQL stored procedure parameters</vt:lpstr>
      <vt:lpstr>Defining a parameter in the stored procedures</vt:lpstr>
      <vt:lpstr>The IN parameter example</vt:lpstr>
      <vt:lpstr>Continuation…</vt:lpstr>
      <vt:lpstr>Result</vt:lpstr>
      <vt:lpstr>The OUT parameter example</vt:lpstr>
      <vt:lpstr>Slide 19</vt:lpstr>
      <vt:lpstr>The INOUT parameter example</vt:lpstr>
      <vt:lpstr>How it works</vt:lpstr>
      <vt:lpstr>Stored procedures that return multiple values</vt:lpstr>
      <vt:lpstr>MySQL IF and IF ELSE statement</vt:lpstr>
      <vt:lpstr>IF and IF ELSE statement examples</vt:lpstr>
      <vt:lpstr>CASE statement</vt:lpstr>
      <vt:lpstr>Example</vt:lpstr>
      <vt:lpstr>Listing Stored Procedures in a MySQL Database</vt:lpstr>
      <vt:lpstr>Displaying stored procedure’s source code</vt:lpstr>
    </vt:vector>
  </TitlesOfParts>
  <Company>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Stored Procedures</dc:title>
  <dc:creator>TUP</dc:creator>
  <cp:lastModifiedBy>Vic-admin</cp:lastModifiedBy>
  <cp:revision>42</cp:revision>
  <dcterms:created xsi:type="dcterms:W3CDTF">2017-01-26T15:54:46Z</dcterms:created>
  <dcterms:modified xsi:type="dcterms:W3CDTF">2017-01-26T05:05:58Z</dcterms:modified>
</cp:coreProperties>
</file>