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3"/>
  </p:notesMasterIdLst>
  <p:sldIdLst>
    <p:sldId id="256" r:id="rId2"/>
    <p:sldId id="311" r:id="rId3"/>
    <p:sldId id="257" r:id="rId4"/>
    <p:sldId id="258" r:id="rId5"/>
    <p:sldId id="259" r:id="rId6"/>
    <p:sldId id="267" r:id="rId7"/>
    <p:sldId id="268" r:id="rId8"/>
    <p:sldId id="269" r:id="rId9"/>
    <p:sldId id="270" r:id="rId10"/>
    <p:sldId id="271" r:id="rId11"/>
    <p:sldId id="272" r:id="rId12"/>
    <p:sldId id="273" r:id="rId13"/>
    <p:sldId id="274" r:id="rId14"/>
    <p:sldId id="276" r:id="rId15"/>
    <p:sldId id="277" r:id="rId16"/>
    <p:sldId id="278" r:id="rId17"/>
    <p:sldId id="279" r:id="rId18"/>
    <p:sldId id="280" r:id="rId19"/>
    <p:sldId id="306" r:id="rId20"/>
    <p:sldId id="307" r:id="rId21"/>
    <p:sldId id="308" r:id="rId22"/>
    <p:sldId id="309" r:id="rId23"/>
    <p:sldId id="310" r:id="rId24"/>
    <p:sldId id="282" r:id="rId25"/>
    <p:sldId id="283" r:id="rId26"/>
    <p:sldId id="285" r:id="rId27"/>
    <p:sldId id="314" r:id="rId28"/>
    <p:sldId id="315" r:id="rId29"/>
    <p:sldId id="316" r:id="rId30"/>
    <p:sldId id="317" r:id="rId31"/>
    <p:sldId id="318" r:id="rId32"/>
    <p:sldId id="319" r:id="rId33"/>
    <p:sldId id="320" r:id="rId34"/>
    <p:sldId id="321" r:id="rId35"/>
    <p:sldId id="324" r:id="rId36"/>
    <p:sldId id="325"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2" r:id="rId50"/>
    <p:sldId id="343" r:id="rId51"/>
    <p:sldId id="344" r:id="rId52"/>
    <p:sldId id="345" r:id="rId53"/>
    <p:sldId id="346" r:id="rId54"/>
    <p:sldId id="347" r:id="rId55"/>
    <p:sldId id="348" r:id="rId56"/>
    <p:sldId id="349" r:id="rId57"/>
    <p:sldId id="350" r:id="rId58"/>
    <p:sldId id="351" r:id="rId59"/>
    <p:sldId id="352"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78" r:id="rId76"/>
    <p:sldId id="379" r:id="rId77"/>
    <p:sldId id="380" r:id="rId78"/>
    <p:sldId id="302" r:id="rId79"/>
    <p:sldId id="303" r:id="rId80"/>
    <p:sldId id="304" r:id="rId81"/>
    <p:sldId id="30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p:scale>
          <a:sx n="70" d="100"/>
          <a:sy n="70" d="100"/>
        </p:scale>
        <p:origin x="-582"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66155-9E0D-4830-A713-81B5A4E74C83}"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BDF96-6EFF-4043-819E-AA2234A5568B}" type="slidenum">
              <a:rPr lang="en-US" smtClean="0"/>
              <a:t>‹#›</a:t>
            </a:fld>
            <a:endParaRPr lang="en-US"/>
          </a:p>
        </p:txBody>
      </p:sp>
    </p:spTree>
    <p:extLst>
      <p:ext uri="{BB962C8B-B14F-4D97-AF65-F5344CB8AC3E}">
        <p14:creationId xmlns:p14="http://schemas.microsoft.com/office/powerpoint/2010/main" val="53010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811FA0-0D80-412A-9CBA-B6780C72713F}" type="slidenum">
              <a:rPr lang="en-US" smtClean="0"/>
              <a:pPr>
                <a:spcBef>
                  <a:spcPct val="0"/>
                </a:spcBef>
              </a:pPr>
              <a:t>6</a:t>
            </a:fld>
            <a:endParaRPr lang="en-US" smtClean="0"/>
          </a:p>
        </p:txBody>
      </p:sp>
    </p:spTree>
    <p:extLst>
      <p:ext uri="{BB962C8B-B14F-4D97-AF65-F5344CB8AC3E}">
        <p14:creationId xmlns:p14="http://schemas.microsoft.com/office/powerpoint/2010/main" val="411172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C59B1F-D8D5-41DD-BC01-B0DE15BA5420}" type="slidenum">
              <a:rPr lang="en-US" smtClean="0"/>
              <a:pPr>
                <a:spcBef>
                  <a:spcPct val="0"/>
                </a:spcBef>
              </a:pPr>
              <a:t>15</a:t>
            </a:fld>
            <a:endParaRPr lang="en-US" smtClean="0"/>
          </a:p>
        </p:txBody>
      </p:sp>
    </p:spTree>
    <p:extLst>
      <p:ext uri="{BB962C8B-B14F-4D97-AF65-F5344CB8AC3E}">
        <p14:creationId xmlns:p14="http://schemas.microsoft.com/office/powerpoint/2010/main" val="377299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9A18CF5-59D6-441B-867E-01168DB747EB}" type="slidenum">
              <a:rPr lang="en-US" smtClean="0"/>
              <a:pPr>
                <a:spcBef>
                  <a:spcPct val="0"/>
                </a:spcBef>
              </a:pPr>
              <a:t>16</a:t>
            </a:fld>
            <a:endParaRPr lang="en-US" smtClean="0"/>
          </a:p>
        </p:txBody>
      </p:sp>
    </p:spTree>
    <p:extLst>
      <p:ext uri="{BB962C8B-B14F-4D97-AF65-F5344CB8AC3E}">
        <p14:creationId xmlns:p14="http://schemas.microsoft.com/office/powerpoint/2010/main" val="1506424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FF9E225-D7AB-40EA-9CD6-090F8FEDD533}" type="slidenum">
              <a:rPr lang="en-US" smtClean="0"/>
              <a:pPr>
                <a:spcBef>
                  <a:spcPct val="0"/>
                </a:spcBef>
              </a:pPr>
              <a:t>17</a:t>
            </a:fld>
            <a:endParaRPr lang="en-US" smtClean="0"/>
          </a:p>
        </p:txBody>
      </p:sp>
    </p:spTree>
    <p:extLst>
      <p:ext uri="{BB962C8B-B14F-4D97-AF65-F5344CB8AC3E}">
        <p14:creationId xmlns:p14="http://schemas.microsoft.com/office/powerpoint/2010/main" val="398945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8733F5-F891-4599-8527-2E8A2948C465}" type="slidenum">
              <a:rPr lang="en-US" smtClean="0"/>
              <a:pPr>
                <a:spcBef>
                  <a:spcPct val="0"/>
                </a:spcBef>
              </a:pPr>
              <a:t>18</a:t>
            </a:fld>
            <a:endParaRPr lang="en-US" smtClean="0"/>
          </a:p>
        </p:txBody>
      </p:sp>
    </p:spTree>
    <p:extLst>
      <p:ext uri="{BB962C8B-B14F-4D97-AF65-F5344CB8AC3E}">
        <p14:creationId xmlns:p14="http://schemas.microsoft.com/office/powerpoint/2010/main" val="987912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F5F4B7-DAA8-431D-8B8A-809DFFAD4635}" type="slidenum">
              <a:rPr lang="en-US" smtClean="0"/>
              <a:pPr>
                <a:spcBef>
                  <a:spcPct val="0"/>
                </a:spcBef>
              </a:pPr>
              <a:t>24</a:t>
            </a:fld>
            <a:endParaRPr lang="en-US" smtClean="0"/>
          </a:p>
        </p:txBody>
      </p:sp>
    </p:spTree>
    <p:extLst>
      <p:ext uri="{BB962C8B-B14F-4D97-AF65-F5344CB8AC3E}">
        <p14:creationId xmlns:p14="http://schemas.microsoft.com/office/powerpoint/2010/main" val="102889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C752E1-C6A3-46C3-9E5B-9F54CD5BC62F}" type="slidenum">
              <a:rPr lang="en-US" smtClean="0"/>
              <a:pPr>
                <a:spcBef>
                  <a:spcPct val="0"/>
                </a:spcBef>
              </a:pPr>
              <a:t>25</a:t>
            </a:fld>
            <a:endParaRPr lang="en-US" smtClean="0"/>
          </a:p>
        </p:txBody>
      </p:sp>
    </p:spTree>
    <p:extLst>
      <p:ext uri="{BB962C8B-B14F-4D97-AF65-F5344CB8AC3E}">
        <p14:creationId xmlns:p14="http://schemas.microsoft.com/office/powerpoint/2010/main" val="2632728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B580B2-9F52-4983-AD7E-1A6F31EE6AE2}" type="slidenum">
              <a:rPr lang="en-US" smtClean="0"/>
              <a:pPr>
                <a:spcBef>
                  <a:spcPct val="0"/>
                </a:spcBef>
              </a:pPr>
              <a:t>26</a:t>
            </a:fld>
            <a:endParaRPr lang="en-US" smtClean="0"/>
          </a:p>
        </p:txBody>
      </p:sp>
    </p:spTree>
    <p:extLst>
      <p:ext uri="{BB962C8B-B14F-4D97-AF65-F5344CB8AC3E}">
        <p14:creationId xmlns:p14="http://schemas.microsoft.com/office/powerpoint/2010/main" val="16722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6FA6F57-8E95-43D9-9DBB-8700A88A29BD}" type="slidenum">
              <a:rPr lang="en-US" sz="1200">
                <a:solidFill>
                  <a:schemeClr val="tx1"/>
                </a:solidFill>
              </a:rPr>
              <a:pPr eaLnBrk="1" hangingPunct="1"/>
              <a:t>27</a:t>
            </a:fld>
            <a:endParaRPr lang="en-US" sz="1200">
              <a:solidFill>
                <a:schemeClr val="tx1"/>
              </a:solidFill>
            </a:endParaRPr>
          </a:p>
        </p:txBody>
      </p:sp>
    </p:spTree>
    <p:extLst>
      <p:ext uri="{BB962C8B-B14F-4D97-AF65-F5344CB8AC3E}">
        <p14:creationId xmlns:p14="http://schemas.microsoft.com/office/powerpoint/2010/main" val="1354018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C3CFE6E-982D-4005-A551-B399A8D1DD3B}" type="slidenum">
              <a:rPr lang="en-US" sz="1200">
                <a:solidFill>
                  <a:schemeClr val="tx1"/>
                </a:solidFill>
              </a:rPr>
              <a:pPr eaLnBrk="1" hangingPunct="1"/>
              <a:t>28</a:t>
            </a:fld>
            <a:endParaRPr lang="en-US" sz="1200">
              <a:solidFill>
                <a:schemeClr val="tx1"/>
              </a:solidFill>
            </a:endParaRPr>
          </a:p>
        </p:txBody>
      </p:sp>
    </p:spTree>
    <p:extLst>
      <p:ext uri="{BB962C8B-B14F-4D97-AF65-F5344CB8AC3E}">
        <p14:creationId xmlns:p14="http://schemas.microsoft.com/office/powerpoint/2010/main" val="2308815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15DAFA9-8B6C-42ED-9263-EDC2261F1AD6}" type="slidenum">
              <a:rPr lang="en-US" sz="1200">
                <a:solidFill>
                  <a:schemeClr val="tx1"/>
                </a:solidFill>
              </a:rPr>
              <a:pPr eaLnBrk="1" hangingPunct="1"/>
              <a:t>29</a:t>
            </a:fld>
            <a:endParaRPr lang="en-US" sz="1200">
              <a:solidFill>
                <a:schemeClr val="tx1"/>
              </a:solidFill>
            </a:endParaRPr>
          </a:p>
        </p:txBody>
      </p:sp>
    </p:spTree>
    <p:extLst>
      <p:ext uri="{BB962C8B-B14F-4D97-AF65-F5344CB8AC3E}">
        <p14:creationId xmlns:p14="http://schemas.microsoft.com/office/powerpoint/2010/main" val="171069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F083BE-019B-4356-A85B-4191DD4DF0FB}" type="slidenum">
              <a:rPr lang="en-US" smtClean="0"/>
              <a:pPr>
                <a:spcBef>
                  <a:spcPct val="0"/>
                </a:spcBef>
              </a:pPr>
              <a:t>7</a:t>
            </a:fld>
            <a:endParaRPr lang="en-US" smtClean="0"/>
          </a:p>
        </p:txBody>
      </p:sp>
    </p:spTree>
    <p:extLst>
      <p:ext uri="{BB962C8B-B14F-4D97-AF65-F5344CB8AC3E}">
        <p14:creationId xmlns:p14="http://schemas.microsoft.com/office/powerpoint/2010/main" val="1535358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DE23E9D-6686-4573-9530-462F7FA64A04}" type="slidenum">
              <a:rPr lang="en-US" sz="1200">
                <a:solidFill>
                  <a:schemeClr val="tx1"/>
                </a:solidFill>
              </a:rPr>
              <a:pPr eaLnBrk="1" hangingPunct="1"/>
              <a:t>30</a:t>
            </a:fld>
            <a:endParaRPr lang="en-US" sz="1200">
              <a:solidFill>
                <a:schemeClr val="tx1"/>
              </a:solidFill>
            </a:endParaRPr>
          </a:p>
        </p:txBody>
      </p:sp>
    </p:spTree>
    <p:extLst>
      <p:ext uri="{BB962C8B-B14F-4D97-AF65-F5344CB8AC3E}">
        <p14:creationId xmlns:p14="http://schemas.microsoft.com/office/powerpoint/2010/main" val="13539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A614654-7D47-4A02-B768-EC241F1BC3D8}" type="slidenum">
              <a:rPr lang="en-US" sz="1200">
                <a:solidFill>
                  <a:schemeClr val="tx1"/>
                </a:solidFill>
              </a:rPr>
              <a:pPr eaLnBrk="1" hangingPunct="1"/>
              <a:t>31</a:t>
            </a:fld>
            <a:endParaRPr lang="en-US" sz="1200">
              <a:solidFill>
                <a:schemeClr val="tx1"/>
              </a:solidFill>
            </a:endParaRPr>
          </a:p>
        </p:txBody>
      </p:sp>
    </p:spTree>
    <p:extLst>
      <p:ext uri="{BB962C8B-B14F-4D97-AF65-F5344CB8AC3E}">
        <p14:creationId xmlns:p14="http://schemas.microsoft.com/office/powerpoint/2010/main" val="1010978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20AE8EE-3A95-4699-A57C-41BDBFC7ACA7}" type="slidenum">
              <a:rPr lang="en-US" sz="1200">
                <a:solidFill>
                  <a:schemeClr val="tx1"/>
                </a:solidFill>
              </a:rPr>
              <a:pPr eaLnBrk="1" hangingPunct="1"/>
              <a:t>32</a:t>
            </a:fld>
            <a:endParaRPr lang="en-US" sz="1200">
              <a:solidFill>
                <a:schemeClr val="tx1"/>
              </a:solidFill>
            </a:endParaRPr>
          </a:p>
        </p:txBody>
      </p:sp>
    </p:spTree>
    <p:extLst>
      <p:ext uri="{BB962C8B-B14F-4D97-AF65-F5344CB8AC3E}">
        <p14:creationId xmlns:p14="http://schemas.microsoft.com/office/powerpoint/2010/main" val="1033822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4206307-0A00-4097-AE1A-B0DB6D911624}" type="slidenum">
              <a:rPr lang="en-US" sz="1200">
                <a:solidFill>
                  <a:schemeClr val="tx1"/>
                </a:solidFill>
              </a:rPr>
              <a:pPr eaLnBrk="1" hangingPunct="1"/>
              <a:t>33</a:t>
            </a:fld>
            <a:endParaRPr lang="en-US" sz="1200">
              <a:solidFill>
                <a:schemeClr val="tx1"/>
              </a:solidFill>
            </a:endParaRPr>
          </a:p>
        </p:txBody>
      </p:sp>
    </p:spTree>
    <p:extLst>
      <p:ext uri="{BB962C8B-B14F-4D97-AF65-F5344CB8AC3E}">
        <p14:creationId xmlns:p14="http://schemas.microsoft.com/office/powerpoint/2010/main" val="172964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AFD978E-6565-4470-A2E6-521F0D2E23BF}" type="slidenum">
              <a:rPr lang="en-US" sz="1200">
                <a:solidFill>
                  <a:schemeClr val="tx1"/>
                </a:solidFill>
              </a:rPr>
              <a:pPr eaLnBrk="1" hangingPunct="1"/>
              <a:t>34</a:t>
            </a:fld>
            <a:endParaRPr lang="en-US" sz="1200">
              <a:solidFill>
                <a:schemeClr val="tx1"/>
              </a:solidFill>
            </a:endParaRPr>
          </a:p>
        </p:txBody>
      </p:sp>
    </p:spTree>
    <p:extLst>
      <p:ext uri="{BB962C8B-B14F-4D97-AF65-F5344CB8AC3E}">
        <p14:creationId xmlns:p14="http://schemas.microsoft.com/office/powerpoint/2010/main" val="3775479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5CDB3BD-592B-4305-AD14-22117FD3DCC2}" type="slidenum">
              <a:rPr lang="en-US" sz="1200">
                <a:solidFill>
                  <a:schemeClr val="tx1"/>
                </a:solidFill>
              </a:rPr>
              <a:pPr eaLnBrk="1" hangingPunct="1"/>
              <a:t>35</a:t>
            </a:fld>
            <a:endParaRPr lang="en-US" sz="1200">
              <a:solidFill>
                <a:schemeClr val="tx1"/>
              </a:solidFill>
            </a:endParaRPr>
          </a:p>
        </p:txBody>
      </p:sp>
    </p:spTree>
    <p:extLst>
      <p:ext uri="{BB962C8B-B14F-4D97-AF65-F5344CB8AC3E}">
        <p14:creationId xmlns:p14="http://schemas.microsoft.com/office/powerpoint/2010/main" val="296259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010E455-55F6-41A8-8F1A-E7AD7BD44307}" type="slidenum">
              <a:rPr lang="en-US" sz="1200">
                <a:solidFill>
                  <a:schemeClr val="tx1"/>
                </a:solidFill>
              </a:rPr>
              <a:pPr eaLnBrk="1" hangingPunct="1"/>
              <a:t>36</a:t>
            </a:fld>
            <a:endParaRPr lang="en-US" sz="1200">
              <a:solidFill>
                <a:schemeClr val="tx1"/>
              </a:solidFill>
            </a:endParaRPr>
          </a:p>
        </p:txBody>
      </p:sp>
    </p:spTree>
    <p:extLst>
      <p:ext uri="{BB962C8B-B14F-4D97-AF65-F5344CB8AC3E}">
        <p14:creationId xmlns:p14="http://schemas.microsoft.com/office/powerpoint/2010/main" val="3369676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4EBBA1B-0388-4873-93C4-CC27CE260705}" type="slidenum">
              <a:rPr lang="en-US" sz="1200">
                <a:solidFill>
                  <a:schemeClr val="tx1"/>
                </a:solidFill>
              </a:rPr>
              <a:pPr eaLnBrk="1" hangingPunct="1"/>
              <a:t>37</a:t>
            </a:fld>
            <a:endParaRPr lang="en-US" sz="1200">
              <a:solidFill>
                <a:schemeClr val="tx1"/>
              </a:solidFill>
            </a:endParaRPr>
          </a:p>
        </p:txBody>
      </p:sp>
    </p:spTree>
    <p:extLst>
      <p:ext uri="{BB962C8B-B14F-4D97-AF65-F5344CB8AC3E}">
        <p14:creationId xmlns:p14="http://schemas.microsoft.com/office/powerpoint/2010/main" val="1217929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F84BAE7-2B42-4D25-B6A7-7CFA3BE5CD68}" type="slidenum">
              <a:rPr lang="en-US" sz="1200">
                <a:solidFill>
                  <a:schemeClr val="tx1"/>
                </a:solidFill>
              </a:rPr>
              <a:pPr eaLnBrk="1" hangingPunct="1"/>
              <a:t>38</a:t>
            </a:fld>
            <a:endParaRPr lang="en-US" sz="1200">
              <a:solidFill>
                <a:schemeClr val="tx1"/>
              </a:solidFill>
            </a:endParaRPr>
          </a:p>
        </p:txBody>
      </p:sp>
    </p:spTree>
    <p:extLst>
      <p:ext uri="{BB962C8B-B14F-4D97-AF65-F5344CB8AC3E}">
        <p14:creationId xmlns:p14="http://schemas.microsoft.com/office/powerpoint/2010/main" val="2266593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B464216-8D71-4776-96A9-B76FDDA071B4}" type="slidenum">
              <a:rPr lang="en-US" sz="1200">
                <a:solidFill>
                  <a:schemeClr val="tx1"/>
                </a:solidFill>
              </a:rPr>
              <a:pPr eaLnBrk="1" hangingPunct="1"/>
              <a:t>39</a:t>
            </a:fld>
            <a:endParaRPr lang="en-US" sz="1200">
              <a:solidFill>
                <a:schemeClr val="tx1"/>
              </a:solidFill>
            </a:endParaRPr>
          </a:p>
        </p:txBody>
      </p:sp>
    </p:spTree>
    <p:extLst>
      <p:ext uri="{BB962C8B-B14F-4D97-AF65-F5344CB8AC3E}">
        <p14:creationId xmlns:p14="http://schemas.microsoft.com/office/powerpoint/2010/main" val="3583986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F249368-EFD7-45E1-A7C9-1F9DA76090FE}" type="slidenum">
              <a:rPr lang="en-US" smtClean="0"/>
              <a:pPr>
                <a:spcBef>
                  <a:spcPct val="0"/>
                </a:spcBef>
              </a:pPr>
              <a:t>8</a:t>
            </a:fld>
            <a:endParaRPr lang="en-US" smtClean="0"/>
          </a:p>
        </p:txBody>
      </p:sp>
    </p:spTree>
    <p:extLst>
      <p:ext uri="{BB962C8B-B14F-4D97-AF65-F5344CB8AC3E}">
        <p14:creationId xmlns:p14="http://schemas.microsoft.com/office/powerpoint/2010/main" val="2200531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D7376932-3BA4-4C6A-A80F-6735C94191A0}" type="slidenum">
              <a:rPr lang="en-US" sz="1200">
                <a:solidFill>
                  <a:schemeClr val="tx1"/>
                </a:solidFill>
              </a:rPr>
              <a:pPr eaLnBrk="1" hangingPunct="1"/>
              <a:t>40</a:t>
            </a:fld>
            <a:endParaRPr lang="en-US" sz="1200">
              <a:solidFill>
                <a:schemeClr val="tx1"/>
              </a:solidFill>
            </a:endParaRPr>
          </a:p>
        </p:txBody>
      </p:sp>
    </p:spTree>
    <p:extLst>
      <p:ext uri="{BB962C8B-B14F-4D97-AF65-F5344CB8AC3E}">
        <p14:creationId xmlns:p14="http://schemas.microsoft.com/office/powerpoint/2010/main" val="3919460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D2DB3E2-25A4-42D4-8BEE-A78CB2599805}" type="slidenum">
              <a:rPr lang="en-US" sz="1200">
                <a:solidFill>
                  <a:schemeClr val="tx1"/>
                </a:solidFill>
              </a:rPr>
              <a:pPr eaLnBrk="1" hangingPunct="1"/>
              <a:t>41</a:t>
            </a:fld>
            <a:endParaRPr lang="en-US" sz="1200">
              <a:solidFill>
                <a:schemeClr val="tx1"/>
              </a:solidFill>
            </a:endParaRPr>
          </a:p>
        </p:txBody>
      </p:sp>
    </p:spTree>
    <p:extLst>
      <p:ext uri="{BB962C8B-B14F-4D97-AF65-F5344CB8AC3E}">
        <p14:creationId xmlns:p14="http://schemas.microsoft.com/office/powerpoint/2010/main" val="2934189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B3CD7EB-479D-4D42-B508-28769606C0C4}" type="slidenum">
              <a:rPr lang="en-US" sz="1200">
                <a:solidFill>
                  <a:schemeClr val="tx1"/>
                </a:solidFill>
              </a:rPr>
              <a:pPr eaLnBrk="1" hangingPunct="1"/>
              <a:t>42</a:t>
            </a:fld>
            <a:endParaRPr lang="en-US" sz="1200">
              <a:solidFill>
                <a:schemeClr val="tx1"/>
              </a:solidFill>
            </a:endParaRPr>
          </a:p>
        </p:txBody>
      </p:sp>
    </p:spTree>
    <p:extLst>
      <p:ext uri="{BB962C8B-B14F-4D97-AF65-F5344CB8AC3E}">
        <p14:creationId xmlns:p14="http://schemas.microsoft.com/office/powerpoint/2010/main" val="2909764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94F93D6-DF14-4A6E-8B72-B92FA384E697}" type="slidenum">
              <a:rPr lang="en-US" sz="1200">
                <a:solidFill>
                  <a:schemeClr val="tx1"/>
                </a:solidFill>
              </a:rPr>
              <a:pPr eaLnBrk="1" hangingPunct="1"/>
              <a:t>43</a:t>
            </a:fld>
            <a:endParaRPr lang="en-US" sz="1200">
              <a:solidFill>
                <a:schemeClr val="tx1"/>
              </a:solidFill>
            </a:endParaRPr>
          </a:p>
        </p:txBody>
      </p:sp>
    </p:spTree>
    <p:extLst>
      <p:ext uri="{BB962C8B-B14F-4D97-AF65-F5344CB8AC3E}">
        <p14:creationId xmlns:p14="http://schemas.microsoft.com/office/powerpoint/2010/main" val="785333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AEB4673-E1D9-404D-BAE8-F7E41D8638A3}" type="slidenum">
              <a:rPr lang="en-US" sz="1200">
                <a:solidFill>
                  <a:schemeClr val="tx1"/>
                </a:solidFill>
              </a:rPr>
              <a:pPr eaLnBrk="1" hangingPunct="1"/>
              <a:t>44</a:t>
            </a:fld>
            <a:endParaRPr lang="en-US" sz="1200">
              <a:solidFill>
                <a:schemeClr val="tx1"/>
              </a:solidFill>
            </a:endParaRPr>
          </a:p>
        </p:txBody>
      </p:sp>
    </p:spTree>
    <p:extLst>
      <p:ext uri="{BB962C8B-B14F-4D97-AF65-F5344CB8AC3E}">
        <p14:creationId xmlns:p14="http://schemas.microsoft.com/office/powerpoint/2010/main" val="2770318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765D226-8177-4AB0-B2A6-0C2C1ABF0EE3}" type="slidenum">
              <a:rPr lang="en-US" sz="1200">
                <a:solidFill>
                  <a:schemeClr val="tx1"/>
                </a:solidFill>
              </a:rPr>
              <a:pPr eaLnBrk="1" hangingPunct="1"/>
              <a:t>45</a:t>
            </a:fld>
            <a:endParaRPr lang="en-US" sz="1200">
              <a:solidFill>
                <a:schemeClr val="tx1"/>
              </a:solidFill>
            </a:endParaRPr>
          </a:p>
        </p:txBody>
      </p:sp>
    </p:spTree>
    <p:extLst>
      <p:ext uri="{BB962C8B-B14F-4D97-AF65-F5344CB8AC3E}">
        <p14:creationId xmlns:p14="http://schemas.microsoft.com/office/powerpoint/2010/main" val="3982671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D4AA0317-BC9A-4D4A-BB61-A3C6AA940FC4}" type="slidenum">
              <a:rPr lang="en-US" sz="1200">
                <a:solidFill>
                  <a:schemeClr val="tx1"/>
                </a:solidFill>
              </a:rPr>
              <a:pPr eaLnBrk="1" hangingPunct="1"/>
              <a:t>46</a:t>
            </a:fld>
            <a:endParaRPr lang="en-US" sz="1200">
              <a:solidFill>
                <a:schemeClr val="tx1"/>
              </a:solidFill>
            </a:endParaRPr>
          </a:p>
        </p:txBody>
      </p:sp>
    </p:spTree>
    <p:extLst>
      <p:ext uri="{BB962C8B-B14F-4D97-AF65-F5344CB8AC3E}">
        <p14:creationId xmlns:p14="http://schemas.microsoft.com/office/powerpoint/2010/main" val="2825873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D67F271-5C4D-44BE-B057-1DC29744B323}" type="slidenum">
              <a:rPr lang="en-US" sz="1200">
                <a:solidFill>
                  <a:schemeClr val="tx1"/>
                </a:solidFill>
              </a:rPr>
              <a:pPr eaLnBrk="1" hangingPunct="1"/>
              <a:t>47</a:t>
            </a:fld>
            <a:endParaRPr lang="en-US" sz="1200">
              <a:solidFill>
                <a:schemeClr val="tx1"/>
              </a:solidFill>
            </a:endParaRPr>
          </a:p>
        </p:txBody>
      </p:sp>
    </p:spTree>
    <p:extLst>
      <p:ext uri="{BB962C8B-B14F-4D97-AF65-F5344CB8AC3E}">
        <p14:creationId xmlns:p14="http://schemas.microsoft.com/office/powerpoint/2010/main" val="3162954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CEB523E-8A14-42D9-AEBD-8DD94D631089}" type="slidenum">
              <a:rPr lang="en-US" sz="1200">
                <a:solidFill>
                  <a:schemeClr val="tx1"/>
                </a:solidFill>
              </a:rPr>
              <a:pPr eaLnBrk="1" hangingPunct="1"/>
              <a:t>48</a:t>
            </a:fld>
            <a:endParaRPr lang="en-US" sz="1200">
              <a:solidFill>
                <a:schemeClr val="tx1"/>
              </a:solidFill>
            </a:endParaRPr>
          </a:p>
        </p:txBody>
      </p:sp>
    </p:spTree>
    <p:extLst>
      <p:ext uri="{BB962C8B-B14F-4D97-AF65-F5344CB8AC3E}">
        <p14:creationId xmlns:p14="http://schemas.microsoft.com/office/powerpoint/2010/main" val="125822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148FB54-DADB-4129-9A6B-6DE3E4D916FD}" type="slidenum">
              <a:rPr lang="en-US" sz="1200">
                <a:solidFill>
                  <a:schemeClr val="tx1"/>
                </a:solidFill>
              </a:rPr>
              <a:pPr eaLnBrk="1" hangingPunct="1"/>
              <a:t>49</a:t>
            </a:fld>
            <a:endParaRPr lang="en-US" sz="1200">
              <a:solidFill>
                <a:schemeClr val="tx1"/>
              </a:solidFill>
            </a:endParaRPr>
          </a:p>
        </p:txBody>
      </p:sp>
    </p:spTree>
    <p:extLst>
      <p:ext uri="{BB962C8B-B14F-4D97-AF65-F5344CB8AC3E}">
        <p14:creationId xmlns:p14="http://schemas.microsoft.com/office/powerpoint/2010/main" val="267103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F84D357-99C2-4D70-8137-345148E48831}" type="slidenum">
              <a:rPr lang="en-US" smtClean="0"/>
              <a:pPr>
                <a:spcBef>
                  <a:spcPct val="0"/>
                </a:spcBef>
              </a:pPr>
              <a:t>9</a:t>
            </a:fld>
            <a:endParaRPr lang="en-US" smtClean="0"/>
          </a:p>
        </p:txBody>
      </p:sp>
    </p:spTree>
    <p:extLst>
      <p:ext uri="{BB962C8B-B14F-4D97-AF65-F5344CB8AC3E}">
        <p14:creationId xmlns:p14="http://schemas.microsoft.com/office/powerpoint/2010/main" val="3577445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234571B-9CFA-4D4C-A2B4-AA9E156193B3}" type="slidenum">
              <a:rPr lang="en-US" sz="1200">
                <a:solidFill>
                  <a:schemeClr val="tx1"/>
                </a:solidFill>
              </a:rPr>
              <a:pPr eaLnBrk="1" hangingPunct="1"/>
              <a:t>50</a:t>
            </a:fld>
            <a:endParaRPr lang="en-US" sz="1200">
              <a:solidFill>
                <a:schemeClr val="tx1"/>
              </a:solidFill>
            </a:endParaRPr>
          </a:p>
        </p:txBody>
      </p:sp>
    </p:spTree>
    <p:extLst>
      <p:ext uri="{BB962C8B-B14F-4D97-AF65-F5344CB8AC3E}">
        <p14:creationId xmlns:p14="http://schemas.microsoft.com/office/powerpoint/2010/main" val="1503478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0D62EA6-591A-475D-9E74-1072FA1CD788}" type="slidenum">
              <a:rPr lang="en-US" sz="1200">
                <a:solidFill>
                  <a:schemeClr val="tx1"/>
                </a:solidFill>
              </a:rPr>
              <a:pPr eaLnBrk="1" hangingPunct="1"/>
              <a:t>51</a:t>
            </a:fld>
            <a:endParaRPr lang="en-US" sz="1200">
              <a:solidFill>
                <a:schemeClr val="tx1"/>
              </a:solidFill>
            </a:endParaRPr>
          </a:p>
        </p:txBody>
      </p:sp>
    </p:spTree>
    <p:extLst>
      <p:ext uri="{BB962C8B-B14F-4D97-AF65-F5344CB8AC3E}">
        <p14:creationId xmlns:p14="http://schemas.microsoft.com/office/powerpoint/2010/main" val="14921669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C4B7C98-61D9-4AC7-9942-7A47906A8429}" type="slidenum">
              <a:rPr lang="en-US" sz="1200">
                <a:solidFill>
                  <a:schemeClr val="tx1"/>
                </a:solidFill>
              </a:rPr>
              <a:pPr eaLnBrk="1" hangingPunct="1"/>
              <a:t>52</a:t>
            </a:fld>
            <a:endParaRPr lang="en-US" sz="1200">
              <a:solidFill>
                <a:schemeClr val="tx1"/>
              </a:solidFill>
            </a:endParaRPr>
          </a:p>
        </p:txBody>
      </p:sp>
    </p:spTree>
    <p:extLst>
      <p:ext uri="{BB962C8B-B14F-4D97-AF65-F5344CB8AC3E}">
        <p14:creationId xmlns:p14="http://schemas.microsoft.com/office/powerpoint/2010/main" val="1941213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92FBE7E-6CC8-439F-8E39-EFC1FD95F527}" type="slidenum">
              <a:rPr lang="en-US" sz="1200">
                <a:solidFill>
                  <a:schemeClr val="tx1"/>
                </a:solidFill>
              </a:rPr>
              <a:pPr eaLnBrk="1" hangingPunct="1"/>
              <a:t>53</a:t>
            </a:fld>
            <a:endParaRPr lang="en-US" sz="1200">
              <a:solidFill>
                <a:schemeClr val="tx1"/>
              </a:solidFill>
            </a:endParaRPr>
          </a:p>
        </p:txBody>
      </p:sp>
    </p:spTree>
    <p:extLst>
      <p:ext uri="{BB962C8B-B14F-4D97-AF65-F5344CB8AC3E}">
        <p14:creationId xmlns:p14="http://schemas.microsoft.com/office/powerpoint/2010/main" val="3555468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EFE36C5-BB3C-45A8-9810-553623220CF0}" type="slidenum">
              <a:rPr lang="en-US" sz="1200">
                <a:solidFill>
                  <a:schemeClr val="tx1"/>
                </a:solidFill>
              </a:rPr>
              <a:pPr eaLnBrk="1" hangingPunct="1"/>
              <a:t>54</a:t>
            </a:fld>
            <a:endParaRPr lang="en-US" sz="1200">
              <a:solidFill>
                <a:schemeClr val="tx1"/>
              </a:solidFill>
            </a:endParaRPr>
          </a:p>
        </p:txBody>
      </p:sp>
    </p:spTree>
    <p:extLst>
      <p:ext uri="{BB962C8B-B14F-4D97-AF65-F5344CB8AC3E}">
        <p14:creationId xmlns:p14="http://schemas.microsoft.com/office/powerpoint/2010/main" val="2984344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840637D-B2FC-4359-BF0E-2BFCC692BF9D}" type="slidenum">
              <a:rPr lang="en-US" sz="1200">
                <a:solidFill>
                  <a:schemeClr val="tx1"/>
                </a:solidFill>
              </a:rPr>
              <a:pPr eaLnBrk="1" hangingPunct="1"/>
              <a:t>55</a:t>
            </a:fld>
            <a:endParaRPr lang="en-US" sz="1200">
              <a:solidFill>
                <a:schemeClr val="tx1"/>
              </a:solidFill>
            </a:endParaRPr>
          </a:p>
        </p:txBody>
      </p:sp>
    </p:spTree>
    <p:extLst>
      <p:ext uri="{BB962C8B-B14F-4D97-AF65-F5344CB8AC3E}">
        <p14:creationId xmlns:p14="http://schemas.microsoft.com/office/powerpoint/2010/main" val="395807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261FFE0-7ACF-4237-A4BA-70E3252C98D8}" type="slidenum">
              <a:rPr lang="en-US" sz="1200">
                <a:solidFill>
                  <a:schemeClr val="tx1"/>
                </a:solidFill>
              </a:rPr>
              <a:pPr eaLnBrk="1" hangingPunct="1"/>
              <a:t>56</a:t>
            </a:fld>
            <a:endParaRPr lang="en-US" sz="1200">
              <a:solidFill>
                <a:schemeClr val="tx1"/>
              </a:solidFill>
            </a:endParaRPr>
          </a:p>
        </p:txBody>
      </p:sp>
    </p:spTree>
    <p:extLst>
      <p:ext uri="{BB962C8B-B14F-4D97-AF65-F5344CB8AC3E}">
        <p14:creationId xmlns:p14="http://schemas.microsoft.com/office/powerpoint/2010/main" val="7011670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65339D9-495B-4AC0-A246-8EE0835CA01D}" type="slidenum">
              <a:rPr lang="en-US" sz="1200">
                <a:solidFill>
                  <a:schemeClr val="tx1"/>
                </a:solidFill>
              </a:rPr>
              <a:pPr eaLnBrk="1" hangingPunct="1"/>
              <a:t>57</a:t>
            </a:fld>
            <a:endParaRPr lang="en-US" sz="1200">
              <a:solidFill>
                <a:schemeClr val="tx1"/>
              </a:solidFill>
            </a:endParaRPr>
          </a:p>
        </p:txBody>
      </p:sp>
    </p:spTree>
    <p:extLst>
      <p:ext uri="{BB962C8B-B14F-4D97-AF65-F5344CB8AC3E}">
        <p14:creationId xmlns:p14="http://schemas.microsoft.com/office/powerpoint/2010/main" val="35684643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FECB41E-89EB-40F7-A73D-0E2904673CE0}" type="slidenum">
              <a:rPr lang="en-US" sz="1200">
                <a:solidFill>
                  <a:schemeClr val="tx1"/>
                </a:solidFill>
              </a:rPr>
              <a:pPr eaLnBrk="1" hangingPunct="1"/>
              <a:t>58</a:t>
            </a:fld>
            <a:endParaRPr lang="en-US" sz="1200">
              <a:solidFill>
                <a:schemeClr val="tx1"/>
              </a:solidFill>
            </a:endParaRPr>
          </a:p>
        </p:txBody>
      </p:sp>
    </p:spTree>
    <p:extLst>
      <p:ext uri="{BB962C8B-B14F-4D97-AF65-F5344CB8AC3E}">
        <p14:creationId xmlns:p14="http://schemas.microsoft.com/office/powerpoint/2010/main" val="19035932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60BCB37-BFFF-411E-913F-FC2D27D63076}" type="slidenum">
              <a:rPr lang="en-US" sz="1200">
                <a:solidFill>
                  <a:schemeClr val="tx1"/>
                </a:solidFill>
              </a:rPr>
              <a:pPr eaLnBrk="1" hangingPunct="1"/>
              <a:t>59</a:t>
            </a:fld>
            <a:endParaRPr lang="en-US" sz="1200">
              <a:solidFill>
                <a:schemeClr val="tx1"/>
              </a:solidFill>
            </a:endParaRPr>
          </a:p>
        </p:txBody>
      </p:sp>
    </p:spTree>
    <p:extLst>
      <p:ext uri="{BB962C8B-B14F-4D97-AF65-F5344CB8AC3E}">
        <p14:creationId xmlns:p14="http://schemas.microsoft.com/office/powerpoint/2010/main" val="382902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962D35-5732-4CF4-AC66-62923F358280}" type="slidenum">
              <a:rPr lang="en-US" smtClean="0"/>
              <a:pPr>
                <a:spcBef>
                  <a:spcPct val="0"/>
                </a:spcBef>
              </a:pPr>
              <a:t>10</a:t>
            </a:fld>
            <a:endParaRPr lang="en-US" smtClean="0"/>
          </a:p>
        </p:txBody>
      </p:sp>
    </p:spTree>
    <p:extLst>
      <p:ext uri="{BB962C8B-B14F-4D97-AF65-F5344CB8AC3E}">
        <p14:creationId xmlns:p14="http://schemas.microsoft.com/office/powerpoint/2010/main" val="27716745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43E2187-6983-4AD4-A7EF-BD892F63ECC7}" type="slidenum">
              <a:rPr lang="en-US" sz="1200">
                <a:solidFill>
                  <a:schemeClr val="tx1"/>
                </a:solidFill>
              </a:rPr>
              <a:pPr eaLnBrk="1" hangingPunct="1"/>
              <a:t>60</a:t>
            </a:fld>
            <a:endParaRPr lang="en-US" sz="1200">
              <a:solidFill>
                <a:schemeClr val="tx1"/>
              </a:solidFill>
            </a:endParaRPr>
          </a:p>
        </p:txBody>
      </p:sp>
    </p:spTree>
    <p:extLst>
      <p:ext uri="{BB962C8B-B14F-4D97-AF65-F5344CB8AC3E}">
        <p14:creationId xmlns:p14="http://schemas.microsoft.com/office/powerpoint/2010/main" val="35423320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159F44F-59BE-4171-B34E-BCD71D325ADA}" type="slidenum">
              <a:rPr lang="en-US" sz="1200">
                <a:solidFill>
                  <a:schemeClr val="tx1"/>
                </a:solidFill>
              </a:rPr>
              <a:pPr eaLnBrk="1" hangingPunct="1"/>
              <a:t>61</a:t>
            </a:fld>
            <a:endParaRPr lang="en-US" sz="1200">
              <a:solidFill>
                <a:schemeClr val="tx1"/>
              </a:solidFill>
            </a:endParaRPr>
          </a:p>
        </p:txBody>
      </p:sp>
    </p:spTree>
    <p:extLst>
      <p:ext uri="{BB962C8B-B14F-4D97-AF65-F5344CB8AC3E}">
        <p14:creationId xmlns:p14="http://schemas.microsoft.com/office/powerpoint/2010/main" val="41370129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4597F2C-AFF9-4D22-BF5E-7F14E203FD6C}" type="slidenum">
              <a:rPr lang="en-US" sz="1200">
                <a:solidFill>
                  <a:schemeClr val="tx1"/>
                </a:solidFill>
              </a:rPr>
              <a:pPr eaLnBrk="1" hangingPunct="1"/>
              <a:t>62</a:t>
            </a:fld>
            <a:endParaRPr lang="en-US" sz="1200">
              <a:solidFill>
                <a:schemeClr val="tx1"/>
              </a:solidFill>
            </a:endParaRPr>
          </a:p>
        </p:txBody>
      </p:sp>
    </p:spTree>
    <p:extLst>
      <p:ext uri="{BB962C8B-B14F-4D97-AF65-F5344CB8AC3E}">
        <p14:creationId xmlns:p14="http://schemas.microsoft.com/office/powerpoint/2010/main" val="1273745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21EA650-F502-4D57-89AC-6DAF2FD58CB1}" type="slidenum">
              <a:rPr lang="en-US" sz="1200">
                <a:solidFill>
                  <a:schemeClr val="tx1"/>
                </a:solidFill>
              </a:rPr>
              <a:pPr eaLnBrk="1" hangingPunct="1"/>
              <a:t>63</a:t>
            </a:fld>
            <a:endParaRPr lang="en-US" sz="1200">
              <a:solidFill>
                <a:schemeClr val="tx1"/>
              </a:solidFill>
            </a:endParaRPr>
          </a:p>
        </p:txBody>
      </p:sp>
    </p:spTree>
    <p:extLst>
      <p:ext uri="{BB962C8B-B14F-4D97-AF65-F5344CB8AC3E}">
        <p14:creationId xmlns:p14="http://schemas.microsoft.com/office/powerpoint/2010/main" val="3845030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54DD1B7-8305-4509-B819-D9727AE88CAF}" type="slidenum">
              <a:rPr lang="en-US" sz="1200">
                <a:solidFill>
                  <a:schemeClr val="tx1"/>
                </a:solidFill>
              </a:rPr>
              <a:pPr eaLnBrk="1" hangingPunct="1"/>
              <a:t>64</a:t>
            </a:fld>
            <a:endParaRPr lang="en-US" sz="1200">
              <a:solidFill>
                <a:schemeClr val="tx1"/>
              </a:solidFill>
            </a:endParaRPr>
          </a:p>
        </p:txBody>
      </p:sp>
    </p:spTree>
    <p:extLst>
      <p:ext uri="{BB962C8B-B14F-4D97-AF65-F5344CB8AC3E}">
        <p14:creationId xmlns:p14="http://schemas.microsoft.com/office/powerpoint/2010/main" val="3429855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A935A86-54CC-4EC1-8C4D-95B39FD0E747}" type="slidenum">
              <a:rPr lang="en-US" sz="1200">
                <a:solidFill>
                  <a:schemeClr val="tx1"/>
                </a:solidFill>
              </a:rPr>
              <a:pPr eaLnBrk="1" hangingPunct="1"/>
              <a:t>65</a:t>
            </a:fld>
            <a:endParaRPr lang="en-US" sz="1200">
              <a:solidFill>
                <a:schemeClr val="tx1"/>
              </a:solidFill>
            </a:endParaRPr>
          </a:p>
        </p:txBody>
      </p:sp>
    </p:spTree>
    <p:extLst>
      <p:ext uri="{BB962C8B-B14F-4D97-AF65-F5344CB8AC3E}">
        <p14:creationId xmlns:p14="http://schemas.microsoft.com/office/powerpoint/2010/main" val="24119203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FEB175E-FEED-4069-AB14-5C63A94BD34C}" type="slidenum">
              <a:rPr lang="en-US" sz="1200">
                <a:solidFill>
                  <a:schemeClr val="tx1"/>
                </a:solidFill>
              </a:rPr>
              <a:pPr eaLnBrk="1" hangingPunct="1"/>
              <a:t>66</a:t>
            </a:fld>
            <a:endParaRPr lang="en-US" sz="1200">
              <a:solidFill>
                <a:schemeClr val="tx1"/>
              </a:solidFill>
            </a:endParaRPr>
          </a:p>
        </p:txBody>
      </p:sp>
    </p:spTree>
    <p:extLst>
      <p:ext uri="{BB962C8B-B14F-4D97-AF65-F5344CB8AC3E}">
        <p14:creationId xmlns:p14="http://schemas.microsoft.com/office/powerpoint/2010/main" val="1624164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2F8451F-15F6-407A-9DE3-42D4E3735D23}" type="slidenum">
              <a:rPr lang="en-US" sz="1200">
                <a:solidFill>
                  <a:schemeClr val="tx1"/>
                </a:solidFill>
              </a:rPr>
              <a:pPr eaLnBrk="1" hangingPunct="1"/>
              <a:t>67</a:t>
            </a:fld>
            <a:endParaRPr lang="en-US" sz="1200">
              <a:solidFill>
                <a:schemeClr val="tx1"/>
              </a:solidFill>
            </a:endParaRPr>
          </a:p>
        </p:txBody>
      </p:sp>
    </p:spTree>
    <p:extLst>
      <p:ext uri="{BB962C8B-B14F-4D97-AF65-F5344CB8AC3E}">
        <p14:creationId xmlns:p14="http://schemas.microsoft.com/office/powerpoint/2010/main" val="1617407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4B6AB84-6689-439A-A4B2-FBCAA4E8825C}" type="slidenum">
              <a:rPr lang="en-US" sz="1200">
                <a:solidFill>
                  <a:schemeClr val="tx1"/>
                </a:solidFill>
              </a:rPr>
              <a:pPr eaLnBrk="1" hangingPunct="1"/>
              <a:t>68</a:t>
            </a:fld>
            <a:endParaRPr lang="en-US" sz="1200">
              <a:solidFill>
                <a:schemeClr val="tx1"/>
              </a:solidFill>
            </a:endParaRPr>
          </a:p>
        </p:txBody>
      </p:sp>
    </p:spTree>
    <p:extLst>
      <p:ext uri="{BB962C8B-B14F-4D97-AF65-F5344CB8AC3E}">
        <p14:creationId xmlns:p14="http://schemas.microsoft.com/office/powerpoint/2010/main" val="7769582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693BC92-0A50-40DC-91AB-3F2909D52DD2}" type="slidenum">
              <a:rPr lang="en-US" sz="1200">
                <a:solidFill>
                  <a:schemeClr val="tx1"/>
                </a:solidFill>
              </a:rPr>
              <a:pPr eaLnBrk="1" hangingPunct="1"/>
              <a:t>69</a:t>
            </a:fld>
            <a:endParaRPr lang="en-US" sz="1200">
              <a:solidFill>
                <a:schemeClr val="tx1"/>
              </a:solidFill>
            </a:endParaRPr>
          </a:p>
        </p:txBody>
      </p:sp>
    </p:spTree>
    <p:extLst>
      <p:ext uri="{BB962C8B-B14F-4D97-AF65-F5344CB8AC3E}">
        <p14:creationId xmlns:p14="http://schemas.microsoft.com/office/powerpoint/2010/main" val="164235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06E031-9B34-4340-96C2-94AF120B71B2}" type="slidenum">
              <a:rPr lang="en-US" smtClean="0"/>
              <a:pPr>
                <a:spcBef>
                  <a:spcPct val="0"/>
                </a:spcBef>
              </a:pPr>
              <a:t>11</a:t>
            </a:fld>
            <a:endParaRPr lang="en-US" smtClean="0"/>
          </a:p>
        </p:txBody>
      </p:sp>
    </p:spTree>
    <p:extLst>
      <p:ext uri="{BB962C8B-B14F-4D97-AF65-F5344CB8AC3E}">
        <p14:creationId xmlns:p14="http://schemas.microsoft.com/office/powerpoint/2010/main" val="20591433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90A90E5-0777-49D2-AACE-93E385AC81E3}" type="slidenum">
              <a:rPr lang="en-US" sz="1200">
                <a:solidFill>
                  <a:schemeClr val="tx1"/>
                </a:solidFill>
              </a:rPr>
              <a:pPr eaLnBrk="1" hangingPunct="1"/>
              <a:t>70</a:t>
            </a:fld>
            <a:endParaRPr lang="en-US" sz="1200">
              <a:solidFill>
                <a:schemeClr val="tx1"/>
              </a:solidFill>
            </a:endParaRPr>
          </a:p>
        </p:txBody>
      </p:sp>
    </p:spTree>
    <p:extLst>
      <p:ext uri="{BB962C8B-B14F-4D97-AF65-F5344CB8AC3E}">
        <p14:creationId xmlns:p14="http://schemas.microsoft.com/office/powerpoint/2010/main" val="23907376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A9EDDFD-7DBC-480D-B2AC-50A104FC1216}" type="slidenum">
              <a:rPr lang="en-US" sz="1200">
                <a:solidFill>
                  <a:schemeClr val="tx1"/>
                </a:solidFill>
              </a:rPr>
              <a:pPr eaLnBrk="1" hangingPunct="1"/>
              <a:t>71</a:t>
            </a:fld>
            <a:endParaRPr lang="en-US" sz="1200">
              <a:solidFill>
                <a:schemeClr val="tx1"/>
              </a:solidFill>
            </a:endParaRPr>
          </a:p>
        </p:txBody>
      </p:sp>
    </p:spTree>
    <p:extLst>
      <p:ext uri="{BB962C8B-B14F-4D97-AF65-F5344CB8AC3E}">
        <p14:creationId xmlns:p14="http://schemas.microsoft.com/office/powerpoint/2010/main" val="17592826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983E285-BAE4-44D8-AFE9-BF3396FC19FA}" type="slidenum">
              <a:rPr lang="en-US" sz="1200">
                <a:solidFill>
                  <a:schemeClr val="tx1"/>
                </a:solidFill>
              </a:rPr>
              <a:pPr eaLnBrk="1" hangingPunct="1"/>
              <a:t>72</a:t>
            </a:fld>
            <a:endParaRPr lang="en-US" sz="1200">
              <a:solidFill>
                <a:schemeClr val="tx1"/>
              </a:solidFill>
            </a:endParaRPr>
          </a:p>
        </p:txBody>
      </p:sp>
    </p:spTree>
    <p:extLst>
      <p:ext uri="{BB962C8B-B14F-4D97-AF65-F5344CB8AC3E}">
        <p14:creationId xmlns:p14="http://schemas.microsoft.com/office/powerpoint/2010/main" val="235933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F466D55-68A6-4BA6-BB03-1A40DB26F82A}" type="slidenum">
              <a:rPr lang="en-US" sz="1200">
                <a:solidFill>
                  <a:schemeClr val="tx1"/>
                </a:solidFill>
              </a:rPr>
              <a:pPr eaLnBrk="1" hangingPunct="1"/>
              <a:t>73</a:t>
            </a:fld>
            <a:endParaRPr lang="en-US" sz="1200">
              <a:solidFill>
                <a:schemeClr val="tx1"/>
              </a:solidFill>
            </a:endParaRPr>
          </a:p>
        </p:txBody>
      </p:sp>
    </p:spTree>
    <p:extLst>
      <p:ext uri="{BB962C8B-B14F-4D97-AF65-F5344CB8AC3E}">
        <p14:creationId xmlns:p14="http://schemas.microsoft.com/office/powerpoint/2010/main" val="40599864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98146B8-1001-4FFF-8871-F2977E9BE2F0}" type="slidenum">
              <a:rPr lang="en-US" sz="1200">
                <a:solidFill>
                  <a:schemeClr val="tx1"/>
                </a:solidFill>
              </a:rPr>
              <a:pPr eaLnBrk="1" hangingPunct="1"/>
              <a:t>74</a:t>
            </a:fld>
            <a:endParaRPr lang="en-US" sz="1200">
              <a:solidFill>
                <a:schemeClr val="tx1"/>
              </a:solidFill>
            </a:endParaRPr>
          </a:p>
        </p:txBody>
      </p:sp>
    </p:spTree>
    <p:extLst>
      <p:ext uri="{BB962C8B-B14F-4D97-AF65-F5344CB8AC3E}">
        <p14:creationId xmlns:p14="http://schemas.microsoft.com/office/powerpoint/2010/main" val="555132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A195377-E48B-45AD-AE75-5205DAB6409A}" type="slidenum">
              <a:rPr lang="en-US" sz="1200">
                <a:solidFill>
                  <a:schemeClr val="tx1"/>
                </a:solidFill>
              </a:rPr>
              <a:pPr eaLnBrk="1" hangingPunct="1"/>
              <a:t>75</a:t>
            </a:fld>
            <a:endParaRPr lang="en-US" sz="1200">
              <a:solidFill>
                <a:schemeClr val="tx1"/>
              </a:solidFill>
            </a:endParaRPr>
          </a:p>
        </p:txBody>
      </p:sp>
    </p:spTree>
    <p:extLst>
      <p:ext uri="{BB962C8B-B14F-4D97-AF65-F5344CB8AC3E}">
        <p14:creationId xmlns:p14="http://schemas.microsoft.com/office/powerpoint/2010/main" val="5105197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AB7CC0E-CCE9-4A4C-AE1B-FA54FC1F2F94}" type="slidenum">
              <a:rPr lang="en-US" sz="1200">
                <a:solidFill>
                  <a:schemeClr val="tx1"/>
                </a:solidFill>
              </a:rPr>
              <a:pPr eaLnBrk="1" hangingPunct="1"/>
              <a:t>76</a:t>
            </a:fld>
            <a:endParaRPr lang="en-US" sz="1200">
              <a:solidFill>
                <a:schemeClr val="tx1"/>
              </a:solidFill>
            </a:endParaRPr>
          </a:p>
        </p:txBody>
      </p:sp>
    </p:spTree>
    <p:extLst>
      <p:ext uri="{BB962C8B-B14F-4D97-AF65-F5344CB8AC3E}">
        <p14:creationId xmlns:p14="http://schemas.microsoft.com/office/powerpoint/2010/main" val="41706793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89142C4-7ED6-4477-952A-2433CD2CED13}" type="slidenum">
              <a:rPr lang="en-US" sz="1200">
                <a:solidFill>
                  <a:schemeClr val="tx1"/>
                </a:solidFill>
              </a:rPr>
              <a:pPr eaLnBrk="1" hangingPunct="1"/>
              <a:t>77</a:t>
            </a:fld>
            <a:endParaRPr lang="en-US" sz="1200">
              <a:solidFill>
                <a:schemeClr val="tx1"/>
              </a:solidFill>
            </a:endParaRPr>
          </a:p>
        </p:txBody>
      </p:sp>
    </p:spTree>
    <p:extLst>
      <p:ext uri="{BB962C8B-B14F-4D97-AF65-F5344CB8AC3E}">
        <p14:creationId xmlns:p14="http://schemas.microsoft.com/office/powerpoint/2010/main" val="32067146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87649A6-2F88-4B1C-B4D5-FC259AAD8CA4}" type="slidenum">
              <a:rPr lang="en-US" smtClean="0"/>
              <a:pPr>
                <a:spcBef>
                  <a:spcPct val="0"/>
                </a:spcBef>
              </a:pPr>
              <a:t>78</a:t>
            </a:fld>
            <a:endParaRPr lang="en-US" smtClean="0"/>
          </a:p>
        </p:txBody>
      </p:sp>
    </p:spTree>
    <p:extLst>
      <p:ext uri="{BB962C8B-B14F-4D97-AF65-F5344CB8AC3E}">
        <p14:creationId xmlns:p14="http://schemas.microsoft.com/office/powerpoint/2010/main" val="24609180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9E43B5-E4AD-412F-9178-9BDEDE025245}" type="slidenum">
              <a:rPr lang="en-US" smtClean="0"/>
              <a:pPr>
                <a:spcBef>
                  <a:spcPct val="0"/>
                </a:spcBef>
              </a:pPr>
              <a:t>79</a:t>
            </a:fld>
            <a:endParaRPr lang="en-US" smtClean="0"/>
          </a:p>
        </p:txBody>
      </p:sp>
    </p:spTree>
    <p:extLst>
      <p:ext uri="{BB962C8B-B14F-4D97-AF65-F5344CB8AC3E}">
        <p14:creationId xmlns:p14="http://schemas.microsoft.com/office/powerpoint/2010/main" val="10660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511EB4A-1B30-49D8-8A81-A5E7D5877092}" type="slidenum">
              <a:rPr lang="en-US" smtClean="0"/>
              <a:pPr>
                <a:spcBef>
                  <a:spcPct val="0"/>
                </a:spcBef>
              </a:pPr>
              <a:t>12</a:t>
            </a:fld>
            <a:endParaRPr lang="en-US" smtClean="0"/>
          </a:p>
        </p:txBody>
      </p:sp>
    </p:spTree>
    <p:extLst>
      <p:ext uri="{BB962C8B-B14F-4D97-AF65-F5344CB8AC3E}">
        <p14:creationId xmlns:p14="http://schemas.microsoft.com/office/powerpoint/2010/main" val="41889761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410BD2-DC30-45E1-AAEE-CEFF96A9CE58}" type="slidenum">
              <a:rPr lang="en-US" smtClean="0"/>
              <a:pPr>
                <a:spcBef>
                  <a:spcPct val="0"/>
                </a:spcBef>
              </a:pPr>
              <a:t>80</a:t>
            </a:fld>
            <a:endParaRPr lang="en-US" smtClean="0"/>
          </a:p>
        </p:txBody>
      </p:sp>
    </p:spTree>
    <p:extLst>
      <p:ext uri="{BB962C8B-B14F-4D97-AF65-F5344CB8AC3E}">
        <p14:creationId xmlns:p14="http://schemas.microsoft.com/office/powerpoint/2010/main" val="40963293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BB9363-3D5A-43B7-9B46-26B86C77A87A}" type="slidenum">
              <a:rPr lang="en-US" smtClean="0"/>
              <a:pPr>
                <a:spcBef>
                  <a:spcPct val="0"/>
                </a:spcBef>
              </a:pPr>
              <a:t>81</a:t>
            </a:fld>
            <a:endParaRPr lang="en-US" smtClean="0"/>
          </a:p>
        </p:txBody>
      </p:sp>
    </p:spTree>
    <p:extLst>
      <p:ext uri="{BB962C8B-B14F-4D97-AF65-F5344CB8AC3E}">
        <p14:creationId xmlns:p14="http://schemas.microsoft.com/office/powerpoint/2010/main" val="2496208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DC00B3-E367-47CE-A37F-AE99734FB6D3}" type="slidenum">
              <a:rPr lang="en-US" smtClean="0"/>
              <a:pPr>
                <a:spcBef>
                  <a:spcPct val="0"/>
                </a:spcBef>
              </a:pPr>
              <a:t>13</a:t>
            </a:fld>
            <a:endParaRPr lang="en-US" smtClean="0"/>
          </a:p>
        </p:txBody>
      </p:sp>
    </p:spTree>
    <p:extLst>
      <p:ext uri="{BB962C8B-B14F-4D97-AF65-F5344CB8AC3E}">
        <p14:creationId xmlns:p14="http://schemas.microsoft.com/office/powerpoint/2010/main" val="122324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54DE94-1207-41E6-9F57-EC1562ED0AB6}" type="slidenum">
              <a:rPr lang="en-US" smtClean="0"/>
              <a:pPr>
                <a:spcBef>
                  <a:spcPct val="0"/>
                </a:spcBef>
              </a:pPr>
              <a:t>14</a:t>
            </a:fld>
            <a:endParaRPr lang="en-US" smtClean="0"/>
          </a:p>
        </p:txBody>
      </p:sp>
    </p:spTree>
    <p:extLst>
      <p:ext uri="{BB962C8B-B14F-4D97-AF65-F5344CB8AC3E}">
        <p14:creationId xmlns:p14="http://schemas.microsoft.com/office/powerpoint/2010/main" val="402472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hapte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4978400" y="6477000"/>
            <a:ext cx="721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r" eaLnBrk="0" hangingPunct="0">
              <a:spcBef>
                <a:spcPct val="50000"/>
              </a:spcBef>
            </a:pPr>
            <a:r>
              <a:rPr lang="en-US" sz="1200" b="1" i="1">
                <a:solidFill>
                  <a:schemeClr val="bg1"/>
                </a:solidFill>
                <a:latin typeface="Book Antiqua" pitchFamily="18" charset="0"/>
              </a:rPr>
              <a:t>Copyright</a:t>
            </a:r>
            <a:r>
              <a:rPr lang="en-US" sz="1200">
                <a:solidFill>
                  <a:schemeClr val="bg1"/>
                </a:solidFill>
                <a:latin typeface="Book Antiqua" pitchFamily="18" charset="0"/>
              </a:rPr>
              <a:t> </a:t>
            </a:r>
            <a:r>
              <a:rPr lang="en-US" sz="1200" b="1" i="1">
                <a:solidFill>
                  <a:schemeClr val="bg1"/>
                </a:solidFill>
                <a:latin typeface="Book Antiqua" pitchFamily="18" charset="0"/>
              </a:rPr>
              <a:t>© 2006 by The McGraw-Hill Companies, Inc. All rights reserved.</a:t>
            </a:r>
          </a:p>
        </p:txBody>
      </p:sp>
      <p:sp>
        <p:nvSpPr>
          <p:cNvPr id="6" name="Rectangle 11"/>
          <p:cNvSpPr>
            <a:spLocks noChangeArrowheads="1"/>
          </p:cNvSpPr>
          <p:nvPr/>
        </p:nvSpPr>
        <p:spPr bwMode="auto">
          <a:xfrm>
            <a:off x="1422400" y="64770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eaLnBrk="0" hangingPunct="0">
              <a:spcBef>
                <a:spcPct val="50000"/>
              </a:spcBef>
            </a:pPr>
            <a:r>
              <a:rPr lang="en-US" sz="1200" b="1" i="1">
                <a:solidFill>
                  <a:srgbClr val="F6F2EA"/>
                </a:solidFill>
                <a:latin typeface="Book Antiqua" pitchFamily="18" charset="0"/>
              </a:rPr>
              <a:t>McGraw-Hill Technology Education</a:t>
            </a:r>
          </a:p>
        </p:txBody>
      </p:sp>
      <p:sp>
        <p:nvSpPr>
          <p:cNvPr id="3075" name="Rectangle 3"/>
          <p:cNvSpPr>
            <a:spLocks noGrp="1" noChangeArrowheads="1"/>
          </p:cNvSpPr>
          <p:nvPr>
            <p:ph type="ctrTitle"/>
          </p:nvPr>
        </p:nvSpPr>
        <p:spPr>
          <a:xfrm>
            <a:off x="2946400" y="0"/>
            <a:ext cx="7213600" cy="1295400"/>
          </a:xfrm>
        </p:spPr>
        <p:txBody>
          <a:bodyPr/>
          <a:lstStyle>
            <a:lvl1pPr>
              <a:defRPr>
                <a:solidFill>
                  <a:schemeClr val="tx1"/>
                </a:solidFill>
              </a:defRPr>
            </a:lvl1pPr>
          </a:lstStyle>
          <a:p>
            <a:r>
              <a:rPr lang="en-US" smtClean="0"/>
              <a:t>Click to edit Master title style</a:t>
            </a:r>
            <a:endParaRPr lang="en-US"/>
          </a:p>
        </p:txBody>
      </p:sp>
      <p:sp>
        <p:nvSpPr>
          <p:cNvPr id="3076" name="Rectangle 4"/>
          <p:cNvSpPr>
            <a:spLocks noGrp="1" noChangeArrowheads="1"/>
          </p:cNvSpPr>
          <p:nvPr>
            <p:ph type="subTitle" idx="1"/>
          </p:nvPr>
        </p:nvSpPr>
        <p:spPr>
          <a:xfrm>
            <a:off x="1422400" y="1524000"/>
            <a:ext cx="10363200" cy="4114800"/>
          </a:xfrm>
          <a:effectLst>
            <a:outerShdw dist="35921" dir="2700000" algn="ctr" rotWithShape="0">
              <a:schemeClr val="bg2"/>
            </a:outerShdw>
          </a:effectLst>
        </p:spPr>
        <p:txBody>
          <a:bodyPr anchor="ctr" anchorCtr="1"/>
          <a:lstStyle>
            <a:lvl1pPr marL="0" indent="0" algn="ctr">
              <a:buFontTx/>
              <a:buNone/>
              <a:defRPr sz="5400">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167249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287170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93200" y="152400"/>
            <a:ext cx="2895600" cy="65532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06400" y="152400"/>
            <a:ext cx="8483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1321162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76400"/>
            <a:ext cx="5283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038600"/>
            <a:ext cx="5283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noChangeArrowheads="1"/>
          </p:cNvSpPr>
          <p:nvPr>
            <p:ph type="ftr" sz="quarter" idx="10"/>
          </p:nvPr>
        </p:nvSpPr>
        <p:spPr>
          <a:xfrm>
            <a:off x="4038600" y="6356350"/>
            <a:ext cx="4114800" cy="365125"/>
          </a:xfrm>
          <a:prstGeom prst="rect">
            <a:avLst/>
          </a:prstGeom>
          <a:ln/>
        </p:spPr>
        <p:txBody>
          <a:bodyPr/>
          <a:lstStyle>
            <a:lvl1pPr>
              <a:defRPr/>
            </a:lvl1pPr>
          </a:lstStyle>
          <a:p>
            <a:pPr>
              <a:defRPr/>
            </a:pPr>
            <a:r>
              <a:rPr lang="en-US"/>
              <a:t>Concepts of Database Management 7e</a:t>
            </a:r>
          </a:p>
        </p:txBody>
      </p:sp>
      <p:sp>
        <p:nvSpPr>
          <p:cNvPr id="7" name="Rectangle 6"/>
          <p:cNvSpPr>
            <a:spLocks noGrp="1" noChangeArrowheads="1"/>
          </p:cNvSpPr>
          <p:nvPr>
            <p:ph type="sldNum" sz="quarter" idx="11"/>
          </p:nvPr>
        </p:nvSpPr>
        <p:spPr>
          <a:ln/>
        </p:spPr>
        <p:txBody>
          <a:bodyPr/>
          <a:lstStyle>
            <a:lvl1pPr>
              <a:defRPr/>
            </a:lvl1pPr>
          </a:lstStyle>
          <a:p>
            <a:fld id="{B1BAF5F6-F7A2-44CC-B422-19E2C49B5C02}" type="slidenum">
              <a:rPr lang="en-US"/>
              <a:pPr/>
              <a:t>‹#›</a:t>
            </a:fld>
            <a:endParaRPr lang="en-US"/>
          </a:p>
        </p:txBody>
      </p:sp>
    </p:spTree>
    <p:extLst>
      <p:ext uri="{BB962C8B-B14F-4D97-AF65-F5344CB8AC3E}">
        <p14:creationId xmlns:p14="http://schemas.microsoft.com/office/powerpoint/2010/main" val="1724445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76400"/>
            <a:ext cx="107696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1200" y="4038600"/>
            <a:ext cx="107696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4038600" y="6356350"/>
            <a:ext cx="4114800" cy="365125"/>
          </a:xfrm>
          <a:prstGeom prst="rect">
            <a:avLst/>
          </a:prstGeom>
          <a:ln/>
        </p:spPr>
        <p:txBody>
          <a:bodyPr/>
          <a:lstStyle>
            <a:lvl1pPr>
              <a:defRPr/>
            </a:lvl1pPr>
          </a:lstStyle>
          <a:p>
            <a:pPr>
              <a:defRPr/>
            </a:pPr>
            <a:r>
              <a:rPr lang="en-US"/>
              <a:t>Concepts of Database Management 7e</a:t>
            </a:r>
          </a:p>
        </p:txBody>
      </p:sp>
      <p:sp>
        <p:nvSpPr>
          <p:cNvPr id="6" name="Rectangle 6"/>
          <p:cNvSpPr>
            <a:spLocks noGrp="1" noChangeArrowheads="1"/>
          </p:cNvSpPr>
          <p:nvPr>
            <p:ph type="sldNum" sz="quarter" idx="11"/>
          </p:nvPr>
        </p:nvSpPr>
        <p:spPr>
          <a:ln/>
        </p:spPr>
        <p:txBody>
          <a:bodyPr/>
          <a:lstStyle>
            <a:lvl1pPr>
              <a:defRPr/>
            </a:lvl1pPr>
          </a:lstStyle>
          <a:p>
            <a:fld id="{60AFF5F8-B60B-4684-89A5-B223BFB2E37E}" type="slidenum">
              <a:rPr lang="en-US"/>
              <a:pPr/>
              <a:t>‹#›</a:t>
            </a:fld>
            <a:endParaRPr lang="en-US"/>
          </a:p>
        </p:txBody>
      </p:sp>
    </p:spTree>
    <p:extLst>
      <p:ext uri="{BB962C8B-B14F-4D97-AF65-F5344CB8AC3E}">
        <p14:creationId xmlns:p14="http://schemas.microsoft.com/office/powerpoint/2010/main" val="297073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330016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214809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1524000" y="1295400"/>
            <a:ext cx="51308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858000" y="1295400"/>
            <a:ext cx="51308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198255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137536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153506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2271031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298807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MY"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4BE1983E-382A-4CED-A663-1BC176D44C02}" type="slidenum">
              <a:rPr lang="en-US" smtClean="0"/>
              <a:t>‹#›</a:t>
            </a:fld>
            <a:endParaRPr lang="en-US"/>
          </a:p>
        </p:txBody>
      </p:sp>
    </p:spTree>
    <p:extLst>
      <p:ext uri="{BB962C8B-B14F-4D97-AF65-F5344CB8AC3E}">
        <p14:creationId xmlns:p14="http://schemas.microsoft.com/office/powerpoint/2010/main" val="24428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content-scree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06400" y="152400"/>
            <a:ext cx="1137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1524000" y="1295400"/>
            <a:ext cx="1046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1828800" y="647700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bg1"/>
                </a:solidFill>
                <a:effectLst/>
                <a:latin typeface="Arial" charset="0"/>
                <a:cs typeface="+mn-cs"/>
              </a:defRPr>
            </a:lvl1pPr>
          </a:lstStyle>
          <a:p>
            <a:fld id="{4BE1983E-382A-4CED-A663-1BC176D44C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Arial" charset="0"/>
        </a:defRPr>
      </a:lvl2pPr>
      <a:lvl3pPr algn="ctr" rtl="0" eaLnBrk="1" fontAlgn="base" hangingPunct="1">
        <a:spcBef>
          <a:spcPct val="0"/>
        </a:spcBef>
        <a:spcAft>
          <a:spcPct val="0"/>
        </a:spcAft>
        <a:defRPr sz="4400">
          <a:solidFill>
            <a:schemeClr val="bg1"/>
          </a:solidFill>
          <a:latin typeface="Arial" charset="0"/>
        </a:defRPr>
      </a:lvl3pPr>
      <a:lvl4pPr algn="ctr" rtl="0" eaLnBrk="1" fontAlgn="base" hangingPunct="1">
        <a:spcBef>
          <a:spcPct val="0"/>
        </a:spcBef>
        <a:spcAft>
          <a:spcPct val="0"/>
        </a:spcAft>
        <a:defRPr sz="4400">
          <a:solidFill>
            <a:schemeClr val="bg1"/>
          </a:solidFill>
          <a:latin typeface="Arial" charset="0"/>
        </a:defRPr>
      </a:lvl4pPr>
      <a:lvl5pPr algn="ctr" rtl="0" eaLnBrk="1" fontAlgn="base" hangingPunct="1">
        <a:spcBef>
          <a:spcPct val="0"/>
        </a:spcBef>
        <a:spcAft>
          <a:spcPct val="0"/>
        </a:spcAft>
        <a:defRPr sz="4400">
          <a:solidFill>
            <a:schemeClr val="bg1"/>
          </a:solidFill>
          <a:latin typeface="Arial" charset="0"/>
        </a:defRPr>
      </a:lvl5pPr>
      <a:lvl6pPr marL="457200" algn="ctr" rtl="0" eaLnBrk="1" fontAlgn="base" hangingPunct="1">
        <a:spcBef>
          <a:spcPct val="0"/>
        </a:spcBef>
        <a:spcAft>
          <a:spcPct val="0"/>
        </a:spcAft>
        <a:defRPr sz="4400">
          <a:solidFill>
            <a:schemeClr val="bg1"/>
          </a:solidFill>
          <a:latin typeface="Arial" charset="0"/>
        </a:defRPr>
      </a:lvl6pPr>
      <a:lvl7pPr marL="914400" algn="ctr" rtl="0" eaLnBrk="1" fontAlgn="base" hangingPunct="1">
        <a:spcBef>
          <a:spcPct val="0"/>
        </a:spcBef>
        <a:spcAft>
          <a:spcPct val="0"/>
        </a:spcAft>
        <a:defRPr sz="4400">
          <a:solidFill>
            <a:schemeClr val="bg1"/>
          </a:solidFill>
          <a:latin typeface="Arial" charset="0"/>
        </a:defRPr>
      </a:lvl7pPr>
      <a:lvl8pPr marL="1371600" algn="ctr" rtl="0" eaLnBrk="1" fontAlgn="base" hangingPunct="1">
        <a:spcBef>
          <a:spcPct val="0"/>
        </a:spcBef>
        <a:spcAft>
          <a:spcPct val="0"/>
        </a:spcAft>
        <a:defRPr sz="4400">
          <a:solidFill>
            <a:schemeClr val="bg1"/>
          </a:solidFill>
          <a:latin typeface="Arial" charset="0"/>
        </a:defRPr>
      </a:lvl8pPr>
      <a:lvl9pPr marL="1828800" algn="ctr" rtl="0" eaLnBrk="1" fontAlgn="base" hangingPunct="1">
        <a:spcBef>
          <a:spcPct val="0"/>
        </a:spcBef>
        <a:spcAft>
          <a:spcPct val="0"/>
        </a:spcAft>
        <a:defRPr sz="4400">
          <a:solidFill>
            <a:schemeClr val="bg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Chapter 2</a:t>
            </a:r>
            <a:endParaRPr lang="en-US"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t>Database Design Fundamentals</a:t>
            </a:r>
            <a:endParaRPr lang="en-US" dirty="0"/>
          </a:p>
        </p:txBody>
      </p:sp>
    </p:spTree>
    <p:extLst>
      <p:ext uri="{BB962C8B-B14F-4D97-AF65-F5344CB8AC3E}">
        <p14:creationId xmlns:p14="http://schemas.microsoft.com/office/powerpoint/2010/main" val="396596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latin typeface="Verdana" pitchFamily="34" charset="0"/>
                <a:ea typeface="Verdana" pitchFamily="34" charset="0"/>
                <a:cs typeface="Verdana" pitchFamily="34" charset="0"/>
              </a:rPr>
              <a:t>Database Background (continued)</a:t>
            </a:r>
          </a:p>
        </p:txBody>
      </p:sp>
      <p:sp>
        <p:nvSpPr>
          <p:cNvPr id="13315" name="Rectangle 3"/>
          <p:cNvSpPr>
            <a:spLocks noGrp="1" noChangeArrowheads="1"/>
          </p:cNvSpPr>
          <p:nvPr>
            <p:ph idx="1"/>
          </p:nvPr>
        </p:nvSpPr>
        <p:spPr/>
        <p:txBody>
          <a:bodyPr/>
          <a:lstStyle/>
          <a:p>
            <a:pPr marL="0" indent="0">
              <a:buNone/>
            </a:pPr>
            <a:r>
              <a:rPr lang="en-US" b="1" dirty="0" smtClean="0">
                <a:latin typeface="Verdana" pitchFamily="34" charset="0"/>
                <a:ea typeface="Verdana" pitchFamily="34" charset="0"/>
                <a:cs typeface="Verdana" pitchFamily="34" charset="0"/>
              </a:rPr>
              <a:t>An Entity has an </a:t>
            </a:r>
            <a:r>
              <a:rPr lang="en-US" b="1" dirty="0" smtClean="0">
                <a:solidFill>
                  <a:schemeClr val="accent2"/>
                </a:solidFill>
                <a:latin typeface="Verdana" pitchFamily="34" charset="0"/>
                <a:ea typeface="Verdana" pitchFamily="34" charset="0"/>
                <a:cs typeface="Verdana" pitchFamily="34" charset="0"/>
              </a:rPr>
              <a:t>Attribute</a:t>
            </a:r>
          </a:p>
          <a:p>
            <a:pPr marL="0" indent="0">
              <a:buNone/>
            </a:pPr>
            <a:endParaRPr lang="en-US" b="1" dirty="0" smtClean="0">
              <a:solidFill>
                <a:schemeClr val="accent2"/>
              </a:solidFill>
              <a:latin typeface="Verdana" pitchFamily="34" charset="0"/>
              <a:ea typeface="Verdana" pitchFamily="34" charset="0"/>
              <a:cs typeface="Verdana" pitchFamily="34" charset="0"/>
            </a:endParaRPr>
          </a:p>
          <a:p>
            <a:pPr lvl="1"/>
            <a:r>
              <a:rPr lang="en-US" dirty="0" smtClean="0">
                <a:latin typeface="Verdana" pitchFamily="34" charset="0"/>
                <a:ea typeface="Verdana" pitchFamily="34" charset="0"/>
                <a:cs typeface="Verdana" pitchFamily="34" charset="0"/>
              </a:rPr>
              <a:t>Characteristic or property of an entity</a:t>
            </a:r>
          </a:p>
          <a:p>
            <a:pPr lvl="1"/>
            <a:r>
              <a:rPr lang="en-US" dirty="0" smtClean="0">
                <a:latin typeface="Verdana" pitchFamily="34" charset="0"/>
                <a:ea typeface="Verdana" pitchFamily="34" charset="0"/>
                <a:cs typeface="Verdana" pitchFamily="34" charset="0"/>
              </a:rPr>
              <a:t>Example: Customer has name, street, city, etc.</a:t>
            </a:r>
          </a:p>
          <a:p>
            <a:pPr lvl="1"/>
            <a:r>
              <a:rPr lang="en-US" dirty="0" smtClean="0">
                <a:latin typeface="Verdana" pitchFamily="34" charset="0"/>
                <a:ea typeface="Verdana" pitchFamily="34" charset="0"/>
                <a:cs typeface="Verdana" pitchFamily="34" charset="0"/>
              </a:rPr>
              <a:t>May also be called a </a:t>
            </a:r>
            <a:r>
              <a:rPr lang="en-US" b="1" dirty="0" smtClean="0">
                <a:latin typeface="Verdana" pitchFamily="34" charset="0"/>
                <a:ea typeface="Verdana" pitchFamily="34" charset="0"/>
                <a:cs typeface="Verdana" pitchFamily="34" charset="0"/>
              </a:rPr>
              <a:t>field</a:t>
            </a:r>
            <a:r>
              <a:rPr lang="en-US" dirty="0" smtClean="0">
                <a:latin typeface="Verdana" pitchFamily="34" charset="0"/>
                <a:ea typeface="Verdana" pitchFamily="34" charset="0"/>
                <a:cs typeface="Verdana" pitchFamily="34" charset="0"/>
              </a:rPr>
              <a:t> or </a:t>
            </a:r>
            <a:r>
              <a:rPr lang="en-US" b="1" dirty="0" smtClean="0">
                <a:latin typeface="Verdana" pitchFamily="34" charset="0"/>
                <a:ea typeface="Verdana" pitchFamily="34" charset="0"/>
                <a:cs typeface="Verdana" pitchFamily="34" charset="0"/>
              </a:rPr>
              <a:t>column</a:t>
            </a:r>
          </a:p>
        </p:txBody>
      </p:sp>
    </p:spTree>
    <p:extLst>
      <p:ext uri="{BB962C8B-B14F-4D97-AF65-F5344CB8AC3E}">
        <p14:creationId xmlns:p14="http://schemas.microsoft.com/office/powerpoint/2010/main" val="21056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ox(in)">
                                      <p:cBhvr>
                                        <p:cTn id="12" dur="500"/>
                                        <p:tgtEl>
                                          <p:spTgt spid="13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box(in)">
                                      <p:cBhvr>
                                        <p:cTn id="17" dur="500"/>
                                        <p:tgtEl>
                                          <p:spTgt spid="133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box(in)">
                                      <p:cBhvr>
                                        <p:cTn id="2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sp>
        <p:nvSpPr>
          <p:cNvPr id="84995" name="Text Box 6"/>
          <p:cNvSpPr txBox="1">
            <a:spLocks noChangeArrowheads="1"/>
          </p:cNvSpPr>
          <p:nvPr/>
        </p:nvSpPr>
        <p:spPr bwMode="auto">
          <a:xfrm>
            <a:off x="2209800" y="5715001"/>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3: Entities </a:t>
            </a:r>
            <a:r>
              <a:rPr lang="en-US" sz="1800" b="1" dirty="0">
                <a:solidFill>
                  <a:schemeClr val="tx1"/>
                </a:solidFill>
                <a:latin typeface="Verdana" pitchFamily="34" charset="0"/>
                <a:ea typeface="Verdana" pitchFamily="34" charset="0"/>
                <a:cs typeface="Verdana" pitchFamily="34" charset="0"/>
              </a:rPr>
              <a:t>and attributes</a:t>
            </a:r>
          </a:p>
        </p:txBody>
      </p:sp>
      <p:pic>
        <p:nvPicPr>
          <p:cNvPr id="84996" name="Picture 6" descr="F1-03.bmp"/>
          <p:cNvPicPr>
            <a:picLocks noChangeAspect="1"/>
          </p:cNvPicPr>
          <p:nvPr/>
        </p:nvPicPr>
        <p:blipFill>
          <a:blip r:embed="rId3">
            <a:extLst>
              <a:ext uri="{28A0092B-C50C-407E-A947-70E740481C1C}">
                <a14:useLocalDpi xmlns:a14="http://schemas.microsoft.com/office/drawing/2010/main" val="0"/>
              </a:ext>
            </a:extLst>
          </a:blip>
          <a:srcRect b="8333"/>
          <a:stretch>
            <a:fillRect/>
          </a:stretch>
        </p:blipFill>
        <p:spPr bwMode="auto">
          <a:xfrm>
            <a:off x="1752601" y="1524000"/>
            <a:ext cx="87090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45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sp>
        <p:nvSpPr>
          <p:cNvPr id="13315" name="Rectangle 3"/>
          <p:cNvSpPr>
            <a:spLocks noGrp="1" noChangeArrowheads="1"/>
          </p:cNvSpPr>
          <p:nvPr>
            <p:ph idx="1"/>
          </p:nvPr>
        </p:nvSpPr>
        <p:spPr/>
        <p:txBody>
          <a:bodyPr/>
          <a:lstStyle/>
          <a:p>
            <a:pPr marL="0" indent="0">
              <a:buNone/>
            </a:pPr>
            <a:r>
              <a:rPr lang="en-US" b="1" dirty="0" smtClean="0">
                <a:solidFill>
                  <a:schemeClr val="tx1"/>
                </a:solidFill>
                <a:latin typeface="Verdana" pitchFamily="34" charset="0"/>
                <a:ea typeface="Verdana" pitchFamily="34" charset="0"/>
                <a:cs typeface="Verdana" pitchFamily="34" charset="0"/>
              </a:rPr>
              <a:t>An Entity could have a </a:t>
            </a:r>
            <a:r>
              <a:rPr lang="en-US" b="1" dirty="0" smtClean="0">
                <a:solidFill>
                  <a:schemeClr val="accent2"/>
                </a:solidFill>
                <a:latin typeface="Verdana" pitchFamily="34" charset="0"/>
                <a:ea typeface="Verdana" pitchFamily="34" charset="0"/>
                <a:cs typeface="Verdana" pitchFamily="34" charset="0"/>
              </a:rPr>
              <a:t>Relationship</a:t>
            </a:r>
            <a:r>
              <a:rPr lang="en-US" dirty="0" smtClean="0">
                <a:solidFill>
                  <a:schemeClr val="tx1"/>
                </a:solidFill>
                <a:latin typeface="Verdana" pitchFamily="34" charset="0"/>
                <a:ea typeface="Verdana" pitchFamily="34" charset="0"/>
                <a:cs typeface="Verdana" pitchFamily="34" charset="0"/>
              </a:rPr>
              <a:t> </a:t>
            </a:r>
            <a:r>
              <a:rPr lang="en-US" b="1" dirty="0" smtClean="0">
                <a:solidFill>
                  <a:schemeClr val="tx1"/>
                </a:solidFill>
                <a:latin typeface="Verdana" pitchFamily="34" charset="0"/>
                <a:ea typeface="Verdana" pitchFamily="34" charset="0"/>
                <a:cs typeface="Verdana" pitchFamily="34" charset="0"/>
              </a:rPr>
              <a:t>with another Entity</a:t>
            </a:r>
            <a:endParaRPr lang="en-US" dirty="0" smtClean="0">
              <a:solidFill>
                <a:schemeClr val="tx1"/>
              </a:solidFill>
              <a:latin typeface="Verdana" pitchFamily="34" charset="0"/>
              <a:ea typeface="Verdana" pitchFamily="34" charset="0"/>
              <a:cs typeface="Verdana" pitchFamily="34" charset="0"/>
            </a:endParaRPr>
          </a:p>
          <a:p>
            <a:pPr lvl="1"/>
            <a:r>
              <a:rPr lang="en-US" dirty="0" smtClean="0">
                <a:latin typeface="Verdana" pitchFamily="34" charset="0"/>
                <a:ea typeface="Verdana" pitchFamily="34" charset="0"/>
                <a:cs typeface="Verdana" pitchFamily="34" charset="0"/>
              </a:rPr>
              <a:t>Association between entities</a:t>
            </a:r>
          </a:p>
          <a:p>
            <a:pPr lvl="1"/>
            <a:r>
              <a:rPr lang="en-US" dirty="0" smtClean="0">
                <a:latin typeface="Verdana" pitchFamily="34" charset="0"/>
                <a:ea typeface="Verdana" pitchFamily="34" charset="0"/>
                <a:cs typeface="Verdana" pitchFamily="34" charset="0"/>
              </a:rPr>
              <a:t>There are three types of Relationship:</a:t>
            </a:r>
          </a:p>
          <a:p>
            <a:pPr lvl="2"/>
            <a:r>
              <a:rPr lang="en-US" dirty="0" smtClean="0">
                <a:latin typeface="Verdana" pitchFamily="34" charset="0"/>
                <a:ea typeface="Verdana" pitchFamily="34" charset="0"/>
                <a:cs typeface="Verdana" pitchFamily="34" charset="0"/>
              </a:rPr>
              <a:t>One-to-One</a:t>
            </a:r>
          </a:p>
          <a:p>
            <a:pPr lvl="2"/>
            <a:r>
              <a:rPr lang="en-US" dirty="0" smtClean="0">
                <a:latin typeface="Verdana" pitchFamily="34" charset="0"/>
                <a:ea typeface="Verdana" pitchFamily="34" charset="0"/>
                <a:cs typeface="Verdana" pitchFamily="34" charset="0"/>
              </a:rPr>
              <a:t>One-to-Many (Most common)</a:t>
            </a:r>
          </a:p>
          <a:p>
            <a:pPr lvl="2"/>
            <a:r>
              <a:rPr lang="en-US" dirty="0" smtClean="0">
                <a:latin typeface="Verdana" pitchFamily="34" charset="0"/>
                <a:ea typeface="Verdana" pitchFamily="34" charset="0"/>
                <a:cs typeface="Verdana" pitchFamily="34" charset="0"/>
              </a:rPr>
              <a:t>Many-to-Many</a:t>
            </a:r>
          </a:p>
          <a:p>
            <a:pPr lvl="1"/>
            <a:r>
              <a:rPr lang="en-US" b="1" dirty="0" smtClean="0">
                <a:latin typeface="Verdana" pitchFamily="34" charset="0"/>
                <a:ea typeface="Verdana" pitchFamily="34" charset="0"/>
                <a:cs typeface="Verdana" pitchFamily="34" charset="0"/>
              </a:rPr>
              <a:t>One-to-many relationship</a:t>
            </a:r>
            <a:r>
              <a:rPr lang="en-US" dirty="0" smtClean="0">
                <a:latin typeface="Verdana" pitchFamily="34" charset="0"/>
                <a:ea typeface="Verdana" pitchFamily="34" charset="0"/>
                <a:cs typeface="Verdana" pitchFamily="34" charset="0"/>
              </a:rPr>
              <a:t> </a:t>
            </a:r>
            <a:r>
              <a:rPr lang="en-US" b="1" dirty="0" smtClean="0">
                <a:latin typeface="Verdana" pitchFamily="34" charset="0"/>
                <a:ea typeface="Verdana" pitchFamily="34" charset="0"/>
                <a:cs typeface="Verdana" pitchFamily="34" charset="0"/>
              </a:rPr>
              <a:t>of</a:t>
            </a:r>
            <a:r>
              <a:rPr lang="en-US" dirty="0" smtClean="0">
                <a:latin typeface="Verdana" pitchFamily="34" charset="0"/>
                <a:ea typeface="Verdana" pitchFamily="34" charset="0"/>
                <a:cs typeface="Verdana" pitchFamily="34" charset="0"/>
              </a:rPr>
              <a:t> </a:t>
            </a:r>
            <a:r>
              <a:rPr lang="en-US" b="1" dirty="0" smtClean="0">
                <a:latin typeface="Verdana" pitchFamily="34" charset="0"/>
                <a:ea typeface="Verdana" pitchFamily="34" charset="0"/>
                <a:cs typeface="Verdana" pitchFamily="34" charset="0"/>
              </a:rPr>
              <a:t>Premier Products</a:t>
            </a:r>
          </a:p>
          <a:p>
            <a:pPr lvl="2"/>
            <a:r>
              <a:rPr lang="en-US" dirty="0" smtClean="0">
                <a:latin typeface="Verdana" pitchFamily="34" charset="0"/>
                <a:ea typeface="Verdana" pitchFamily="34" charset="0"/>
                <a:cs typeface="Verdana" pitchFamily="34" charset="0"/>
              </a:rPr>
              <a:t>Each </a:t>
            </a:r>
            <a:r>
              <a:rPr lang="en-US" b="1" dirty="0" smtClean="0">
                <a:latin typeface="Verdana" pitchFamily="34" charset="0"/>
                <a:ea typeface="Verdana" pitchFamily="34" charset="0"/>
                <a:cs typeface="Verdana" pitchFamily="34" charset="0"/>
              </a:rPr>
              <a:t>Rep</a:t>
            </a:r>
            <a:r>
              <a:rPr lang="en-US" dirty="0" smtClean="0">
                <a:latin typeface="Verdana" pitchFamily="34" charset="0"/>
                <a:ea typeface="Verdana" pitchFamily="34" charset="0"/>
                <a:cs typeface="Verdana" pitchFamily="34" charset="0"/>
              </a:rPr>
              <a:t> is associated with many </a:t>
            </a:r>
            <a:r>
              <a:rPr lang="en-US" b="1" dirty="0" smtClean="0">
                <a:latin typeface="Verdana" pitchFamily="34" charset="0"/>
                <a:ea typeface="Verdana" pitchFamily="34" charset="0"/>
                <a:cs typeface="Verdana" pitchFamily="34" charset="0"/>
              </a:rPr>
              <a:t>Customers</a:t>
            </a:r>
          </a:p>
          <a:p>
            <a:pPr lvl="2"/>
            <a:r>
              <a:rPr lang="en-US" dirty="0" smtClean="0">
                <a:latin typeface="Verdana" pitchFamily="34" charset="0"/>
                <a:ea typeface="Verdana" pitchFamily="34" charset="0"/>
                <a:cs typeface="Verdana" pitchFamily="34" charset="0"/>
              </a:rPr>
              <a:t>Each </a:t>
            </a:r>
            <a:r>
              <a:rPr lang="en-US" b="1" dirty="0" smtClean="0">
                <a:latin typeface="Verdana" pitchFamily="34" charset="0"/>
                <a:ea typeface="Verdana" pitchFamily="34" charset="0"/>
                <a:cs typeface="Verdana" pitchFamily="34" charset="0"/>
              </a:rPr>
              <a:t>Customer</a:t>
            </a:r>
            <a:r>
              <a:rPr lang="en-US" dirty="0" smtClean="0">
                <a:latin typeface="Verdana" pitchFamily="34" charset="0"/>
                <a:ea typeface="Verdana" pitchFamily="34" charset="0"/>
                <a:cs typeface="Verdana" pitchFamily="34" charset="0"/>
              </a:rPr>
              <a:t> is associated with a single </a:t>
            </a:r>
            <a:r>
              <a:rPr lang="en-US" b="1" dirty="0" smtClean="0">
                <a:latin typeface="Verdana" pitchFamily="34" charset="0"/>
                <a:ea typeface="Verdana" pitchFamily="34" charset="0"/>
                <a:cs typeface="Verdana" pitchFamily="34" charset="0"/>
              </a:rPr>
              <a:t>Rep</a:t>
            </a:r>
          </a:p>
        </p:txBody>
      </p:sp>
    </p:spTree>
    <p:extLst>
      <p:ext uri="{BB962C8B-B14F-4D97-AF65-F5344CB8AC3E}">
        <p14:creationId xmlns:p14="http://schemas.microsoft.com/office/powerpoint/2010/main" val="1323080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5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31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box(in)">
                                      <p:cBhvr>
                                        <p:cTn id="14" dur="500"/>
                                        <p:tgtEl>
                                          <p:spTgt spid="13315">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box(in)">
                                      <p:cBhvr>
                                        <p:cTn id="19" dur="500"/>
                                        <p:tgtEl>
                                          <p:spTgt spid="1331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 calcmode="lin" valueType="num">
                                      <p:cBhvr additive="base">
                                        <p:cTn id="24"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3315">
                                            <p:txEl>
                                              <p:pRg st="4" end="4"/>
                                            </p:txEl>
                                          </p:spTgt>
                                        </p:tgtEl>
                                        <p:attrNameLst>
                                          <p:attrName>style.visibility</p:attrName>
                                        </p:attrNameLst>
                                      </p:cBhvr>
                                      <p:to>
                                        <p:strVal val="visible"/>
                                      </p:to>
                                    </p:set>
                                    <p:anim calcmode="lin" valueType="num">
                                      <p:cBhvr additive="base">
                                        <p:cTn id="30"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3315">
                                            <p:txEl>
                                              <p:pRg st="5" end="5"/>
                                            </p:txEl>
                                          </p:spTgt>
                                        </p:tgtEl>
                                        <p:attrNameLst>
                                          <p:attrName>style.visibility</p:attrName>
                                        </p:attrNameLst>
                                      </p:cBhvr>
                                      <p:to>
                                        <p:strVal val="visible"/>
                                      </p:to>
                                    </p:set>
                                    <p:anim calcmode="lin" valueType="num">
                                      <p:cBhvr additive="base">
                                        <p:cTn id="36"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42" dur="500"/>
                                        <p:tgtEl>
                                          <p:spTgt spid="133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3315">
                                            <p:txEl>
                                              <p:pRg st="7" end="7"/>
                                            </p:txEl>
                                          </p:spTgt>
                                        </p:tgtEl>
                                        <p:attrNameLst>
                                          <p:attrName>style.visibility</p:attrName>
                                        </p:attrNameLst>
                                      </p:cBhvr>
                                      <p:to>
                                        <p:strVal val="visible"/>
                                      </p:to>
                                    </p:set>
                                    <p:animEffect transition="in" filter="box(in)">
                                      <p:cBhvr>
                                        <p:cTn id="47" dur="500"/>
                                        <p:tgtEl>
                                          <p:spTgt spid="1331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3315">
                                            <p:txEl>
                                              <p:pRg st="8" end="8"/>
                                            </p:txEl>
                                          </p:spTgt>
                                        </p:tgtEl>
                                        <p:attrNameLst>
                                          <p:attrName>style.visibility</p:attrName>
                                        </p:attrNameLst>
                                      </p:cBhvr>
                                      <p:to>
                                        <p:strVal val="visible"/>
                                      </p:to>
                                    </p:set>
                                    <p:animEffect transition="in" filter="box(in)">
                                      <p:cBhvr>
                                        <p:cTn id="52"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sp>
        <p:nvSpPr>
          <p:cNvPr id="89091" name="Text Box 6"/>
          <p:cNvSpPr txBox="1">
            <a:spLocks noChangeArrowheads="1"/>
          </p:cNvSpPr>
          <p:nvPr/>
        </p:nvSpPr>
        <p:spPr bwMode="auto">
          <a:xfrm>
            <a:off x="2209800" y="5715001"/>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4: One-to-many </a:t>
            </a:r>
            <a:r>
              <a:rPr lang="en-US" sz="1800" b="1" dirty="0">
                <a:solidFill>
                  <a:schemeClr val="tx1"/>
                </a:solidFill>
                <a:latin typeface="Verdana" pitchFamily="34" charset="0"/>
                <a:ea typeface="Verdana" pitchFamily="34" charset="0"/>
                <a:cs typeface="Verdana" pitchFamily="34" charset="0"/>
              </a:rPr>
              <a:t>relationship</a:t>
            </a:r>
          </a:p>
        </p:txBody>
      </p:sp>
      <p:pic>
        <p:nvPicPr>
          <p:cNvPr id="89092" name="Picture 6" descr="F1-04.bmp"/>
          <p:cNvPicPr>
            <a:picLocks noChangeAspect="1"/>
          </p:cNvPicPr>
          <p:nvPr/>
        </p:nvPicPr>
        <p:blipFill>
          <a:blip r:embed="rId3">
            <a:extLst>
              <a:ext uri="{28A0092B-C50C-407E-A947-70E740481C1C}">
                <a14:useLocalDpi xmlns:a14="http://schemas.microsoft.com/office/drawing/2010/main" val="0"/>
              </a:ext>
            </a:extLst>
          </a:blip>
          <a:srcRect b="12000"/>
          <a:stretch>
            <a:fillRect/>
          </a:stretch>
        </p:blipFill>
        <p:spPr bwMode="auto">
          <a:xfrm>
            <a:off x="2000250" y="1543049"/>
            <a:ext cx="9239250" cy="417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480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pic>
        <p:nvPicPr>
          <p:cNvPr id="93188" name="Content Placeholder 6" descr="F1-05.bmp"/>
          <p:cNvPicPr>
            <a:picLocks noGrp="1" noChangeAspect="1"/>
          </p:cNvPicPr>
          <p:nvPr>
            <p:ph idx="1"/>
          </p:nvPr>
        </p:nvPicPr>
        <p:blipFill>
          <a:blip r:embed="rId3">
            <a:extLst>
              <a:ext uri="{28A0092B-C50C-407E-A947-70E740481C1C}">
                <a14:useLocalDpi xmlns:a14="http://schemas.microsoft.com/office/drawing/2010/main" val="0"/>
              </a:ext>
            </a:extLst>
          </a:blip>
          <a:srcRect b="55000"/>
          <a:stretch>
            <a:fillRect/>
          </a:stretch>
        </p:blipFill>
        <p:spPr>
          <a:xfrm>
            <a:off x="2667001" y="1295400"/>
            <a:ext cx="7000875" cy="4419600"/>
          </a:xfrm>
        </p:spPr>
      </p:pic>
      <p:sp>
        <p:nvSpPr>
          <p:cNvPr id="93187" name="Text Box 7"/>
          <p:cNvSpPr txBox="1">
            <a:spLocks noChangeArrowheads="1"/>
          </p:cNvSpPr>
          <p:nvPr/>
        </p:nvSpPr>
        <p:spPr bwMode="auto">
          <a:xfrm>
            <a:off x="2209800" y="5957888"/>
            <a:ext cx="769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5: Sample </a:t>
            </a:r>
            <a:r>
              <a:rPr lang="en-US" sz="1800" b="1" dirty="0">
                <a:solidFill>
                  <a:schemeClr val="tx1"/>
                </a:solidFill>
                <a:latin typeface="Verdana" pitchFamily="34" charset="0"/>
                <a:ea typeface="Verdana" pitchFamily="34" charset="0"/>
                <a:cs typeface="Verdana" pitchFamily="34" charset="0"/>
              </a:rPr>
              <a:t>data for Premiere Products</a:t>
            </a:r>
          </a:p>
        </p:txBody>
      </p:sp>
    </p:spTree>
    <p:extLst>
      <p:ext uri="{BB962C8B-B14F-4D97-AF65-F5344CB8AC3E}">
        <p14:creationId xmlns:p14="http://schemas.microsoft.com/office/powerpoint/2010/main" val="148996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pic>
        <p:nvPicPr>
          <p:cNvPr id="95236" name="Content Placeholder 6" descr="F1-05.bmp"/>
          <p:cNvPicPr>
            <a:picLocks noGrp="1" noChangeAspect="1"/>
          </p:cNvPicPr>
          <p:nvPr>
            <p:ph idx="1"/>
          </p:nvPr>
        </p:nvPicPr>
        <p:blipFill>
          <a:blip r:embed="rId3">
            <a:extLst>
              <a:ext uri="{28A0092B-C50C-407E-A947-70E740481C1C}">
                <a14:useLocalDpi xmlns:a14="http://schemas.microsoft.com/office/drawing/2010/main" val="0"/>
              </a:ext>
            </a:extLst>
          </a:blip>
          <a:srcRect t="44815" b="30000"/>
          <a:stretch>
            <a:fillRect/>
          </a:stretch>
        </p:blipFill>
        <p:spPr>
          <a:xfrm>
            <a:off x="2438401" y="1371601"/>
            <a:ext cx="8610599" cy="4419600"/>
          </a:xfrm>
        </p:spPr>
      </p:pic>
      <p:sp>
        <p:nvSpPr>
          <p:cNvPr id="95235" name="Text Box 7"/>
          <p:cNvSpPr txBox="1">
            <a:spLocks noChangeArrowheads="1"/>
          </p:cNvSpPr>
          <p:nvPr/>
        </p:nvSpPr>
        <p:spPr bwMode="auto">
          <a:xfrm>
            <a:off x="2686050" y="6119815"/>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6: Sample </a:t>
            </a:r>
            <a:r>
              <a:rPr lang="en-US" sz="1800" b="1" dirty="0">
                <a:solidFill>
                  <a:schemeClr val="tx1"/>
                </a:solidFill>
                <a:latin typeface="Verdana" pitchFamily="34" charset="0"/>
                <a:ea typeface="Verdana" pitchFamily="34" charset="0"/>
                <a:cs typeface="Verdana" pitchFamily="34" charset="0"/>
              </a:rPr>
              <a:t>data for Premiere Products (continued)</a:t>
            </a:r>
          </a:p>
        </p:txBody>
      </p:sp>
    </p:spTree>
    <p:extLst>
      <p:ext uri="{BB962C8B-B14F-4D97-AF65-F5344CB8AC3E}">
        <p14:creationId xmlns:p14="http://schemas.microsoft.com/office/powerpoint/2010/main" val="741413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pic>
        <p:nvPicPr>
          <p:cNvPr id="97284" name="Content Placeholder 6" descr="F1-05.bmp"/>
          <p:cNvPicPr>
            <a:picLocks noGrp="1" noChangeAspect="1"/>
          </p:cNvPicPr>
          <p:nvPr>
            <p:ph idx="1"/>
          </p:nvPr>
        </p:nvPicPr>
        <p:blipFill rotWithShape="1">
          <a:blip r:embed="rId3">
            <a:extLst>
              <a:ext uri="{28A0092B-C50C-407E-A947-70E740481C1C}">
                <a14:useLocalDpi xmlns:a14="http://schemas.microsoft.com/office/drawing/2010/main" val="0"/>
              </a:ext>
            </a:extLst>
          </a:blip>
          <a:srcRect t="70000" r="23077" b="2094"/>
          <a:stretch/>
        </p:blipFill>
        <p:spPr>
          <a:xfrm>
            <a:off x="2286000" y="1676400"/>
            <a:ext cx="8686800" cy="3905250"/>
          </a:xfrm>
        </p:spPr>
      </p:pic>
      <p:sp>
        <p:nvSpPr>
          <p:cNvPr id="97283" name="Text Box 4"/>
          <p:cNvSpPr txBox="1">
            <a:spLocks noChangeArrowheads="1"/>
          </p:cNvSpPr>
          <p:nvPr/>
        </p:nvSpPr>
        <p:spPr bwMode="auto">
          <a:xfrm>
            <a:off x="2209800" y="5791201"/>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7: Sample </a:t>
            </a:r>
            <a:r>
              <a:rPr lang="en-US" sz="1800" b="1" dirty="0">
                <a:solidFill>
                  <a:schemeClr val="tx1"/>
                </a:solidFill>
                <a:latin typeface="Verdana" pitchFamily="34" charset="0"/>
                <a:ea typeface="Verdana" pitchFamily="34" charset="0"/>
                <a:cs typeface="Verdana" pitchFamily="34" charset="0"/>
              </a:rPr>
              <a:t>data for Premiere Products (continued)</a:t>
            </a:r>
          </a:p>
        </p:txBody>
      </p:sp>
    </p:spTree>
    <p:extLst>
      <p:ext uri="{BB962C8B-B14F-4D97-AF65-F5344CB8AC3E}">
        <p14:creationId xmlns:p14="http://schemas.microsoft.com/office/powerpoint/2010/main" val="1298685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pic>
        <p:nvPicPr>
          <p:cNvPr id="99332" name="Content Placeholder 6" descr="F1-06.bmp"/>
          <p:cNvPicPr>
            <a:picLocks noGrp="1" noChangeAspect="1"/>
          </p:cNvPicPr>
          <p:nvPr>
            <p:ph idx="1"/>
          </p:nvPr>
        </p:nvPicPr>
        <p:blipFill>
          <a:blip r:embed="rId3">
            <a:extLst>
              <a:ext uri="{28A0092B-C50C-407E-A947-70E740481C1C}">
                <a14:useLocalDpi xmlns:a14="http://schemas.microsoft.com/office/drawing/2010/main" val="0"/>
              </a:ext>
            </a:extLst>
          </a:blip>
          <a:srcRect b="7153"/>
          <a:stretch>
            <a:fillRect/>
          </a:stretch>
        </p:blipFill>
        <p:spPr>
          <a:xfrm>
            <a:off x="1866900" y="1752599"/>
            <a:ext cx="8705850" cy="4038601"/>
          </a:xfrm>
        </p:spPr>
      </p:pic>
      <p:sp>
        <p:nvSpPr>
          <p:cNvPr id="99331" name="Text Box 6"/>
          <p:cNvSpPr txBox="1">
            <a:spLocks noChangeArrowheads="1"/>
          </p:cNvSpPr>
          <p:nvPr/>
        </p:nvSpPr>
        <p:spPr bwMode="auto">
          <a:xfrm>
            <a:off x="2057400" y="5791201"/>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8: Alternative </a:t>
            </a:r>
            <a:r>
              <a:rPr lang="en-US" sz="1800" b="1" dirty="0">
                <a:solidFill>
                  <a:schemeClr val="tx1"/>
                </a:solidFill>
                <a:latin typeface="Verdana" pitchFamily="34" charset="0"/>
                <a:ea typeface="Verdana" pitchFamily="34" charset="0"/>
                <a:cs typeface="Verdana" pitchFamily="34" charset="0"/>
              </a:rPr>
              <a:t>Orders table structure</a:t>
            </a:r>
          </a:p>
        </p:txBody>
      </p:sp>
    </p:spTree>
    <p:extLst>
      <p:ext uri="{BB962C8B-B14F-4D97-AF65-F5344CB8AC3E}">
        <p14:creationId xmlns:p14="http://schemas.microsoft.com/office/powerpoint/2010/main" val="400664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sp>
        <p:nvSpPr>
          <p:cNvPr id="101379" name="Rectangle 3"/>
          <p:cNvSpPr>
            <a:spLocks noGrp="1" noChangeArrowheads="1"/>
          </p:cNvSpPr>
          <p:nvPr>
            <p:ph idx="1"/>
          </p:nvPr>
        </p:nvSpPr>
        <p:spPr>
          <a:xfrm>
            <a:off x="1524000" y="1714500"/>
            <a:ext cx="10464800" cy="5410200"/>
          </a:xfrm>
        </p:spPr>
        <p:txBody>
          <a:bodyPr/>
          <a:lstStyle/>
          <a:p>
            <a:pPr marL="0" indent="0">
              <a:buNone/>
            </a:pPr>
            <a:r>
              <a:rPr lang="en-US" b="1" dirty="0" smtClean="0">
                <a:latin typeface="Verdana" pitchFamily="34" charset="0"/>
                <a:ea typeface="Verdana" pitchFamily="34" charset="0"/>
                <a:cs typeface="Verdana" pitchFamily="34" charset="0"/>
              </a:rPr>
              <a:t>Entity-relationship (E-R) diagram or also known as ERD</a:t>
            </a:r>
          </a:p>
          <a:p>
            <a:pPr marL="0" indent="0">
              <a:buNone/>
            </a:pPr>
            <a:endParaRPr lang="en-US" b="1" dirty="0" smtClean="0">
              <a:latin typeface="Verdana" pitchFamily="34" charset="0"/>
              <a:ea typeface="Verdana" pitchFamily="34" charset="0"/>
              <a:cs typeface="Verdana" pitchFamily="34" charset="0"/>
            </a:endParaRPr>
          </a:p>
          <a:p>
            <a:pPr lvl="1"/>
            <a:r>
              <a:rPr lang="en-US" dirty="0" smtClean="0">
                <a:latin typeface="Verdana" pitchFamily="34" charset="0"/>
                <a:ea typeface="Verdana" pitchFamily="34" charset="0"/>
                <a:cs typeface="Verdana" pitchFamily="34" charset="0"/>
              </a:rPr>
              <a:t>Visual way to represent a database</a:t>
            </a:r>
          </a:p>
          <a:p>
            <a:pPr lvl="1"/>
            <a:r>
              <a:rPr lang="en-US" dirty="0" smtClean="0">
                <a:latin typeface="Verdana" pitchFamily="34" charset="0"/>
                <a:ea typeface="Verdana" pitchFamily="34" charset="0"/>
                <a:cs typeface="Verdana" pitchFamily="34" charset="0"/>
              </a:rPr>
              <a:t>Rectangles represent entities</a:t>
            </a:r>
          </a:p>
          <a:p>
            <a:pPr lvl="1"/>
            <a:r>
              <a:rPr lang="en-US" dirty="0" smtClean="0">
                <a:latin typeface="Verdana" pitchFamily="34" charset="0"/>
                <a:ea typeface="Verdana" pitchFamily="34" charset="0"/>
                <a:cs typeface="Verdana" pitchFamily="34" charset="0"/>
              </a:rPr>
              <a:t>Lines represent relationships between connected entities</a:t>
            </a:r>
          </a:p>
          <a:p>
            <a:endParaRPr lang="en-US"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15063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607"/>
          <a:stretch/>
        </p:blipFill>
        <p:spPr bwMode="auto">
          <a:xfrm>
            <a:off x="2133600" y="1333500"/>
            <a:ext cx="87249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3"/>
          <p:cNvSpPr txBox="1">
            <a:spLocks noChangeArrowheads="1"/>
          </p:cNvSpPr>
          <p:nvPr/>
        </p:nvSpPr>
        <p:spPr bwMode="auto">
          <a:xfrm>
            <a:off x="1866900" y="383232"/>
            <a:ext cx="899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dirty="0">
                <a:solidFill>
                  <a:schemeClr val="bg1"/>
                </a:solidFill>
                <a:latin typeface="Verdana" pitchFamily="34" charset="0"/>
                <a:ea typeface="Verdana" pitchFamily="34" charset="0"/>
                <a:cs typeface="Verdana" pitchFamily="34" charset="0"/>
              </a:rPr>
              <a:t>Figure </a:t>
            </a:r>
            <a:r>
              <a:rPr lang="en-US" sz="2400" b="1" dirty="0" smtClean="0">
                <a:solidFill>
                  <a:schemeClr val="bg1"/>
                </a:solidFill>
                <a:latin typeface="Verdana" pitchFamily="34" charset="0"/>
                <a:ea typeface="Verdana" pitchFamily="34" charset="0"/>
                <a:cs typeface="Verdana" pitchFamily="34" charset="0"/>
              </a:rPr>
              <a:t>9: </a:t>
            </a:r>
            <a:r>
              <a:rPr lang="en-US" sz="2400" b="1" dirty="0">
                <a:solidFill>
                  <a:schemeClr val="bg1"/>
                </a:solidFill>
                <a:latin typeface="Verdana" pitchFamily="34" charset="0"/>
                <a:ea typeface="Verdana" pitchFamily="34" charset="0"/>
                <a:cs typeface="Verdana" pitchFamily="34" charset="0"/>
              </a:rPr>
              <a:t>Segment from enterprise data model</a:t>
            </a:r>
          </a:p>
        </p:txBody>
      </p:sp>
      <p:cxnSp>
        <p:nvCxnSpPr>
          <p:cNvPr id="5" name="Straight Connector 4"/>
          <p:cNvCxnSpPr/>
          <p:nvPr/>
        </p:nvCxnSpPr>
        <p:spPr bwMode="auto">
          <a:xfrm>
            <a:off x="10591800" y="1504950"/>
            <a:ext cx="19050" cy="11239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10591800" y="4438650"/>
            <a:ext cx="19050" cy="1143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08510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0"/>
            <a:ext cx="9144000" cy="1409700"/>
          </a:xfrm>
        </p:spPr>
        <p:txBody>
          <a:bodyPr/>
          <a:lstStyle/>
          <a:p>
            <a:r>
              <a:rPr lang="en-US" dirty="0" smtClean="0"/>
              <a:t>Outline</a:t>
            </a:r>
            <a:endParaRPr lang="en-US" dirty="0"/>
          </a:p>
        </p:txBody>
      </p:sp>
      <p:sp>
        <p:nvSpPr>
          <p:cNvPr id="3" name="Subtitle 2"/>
          <p:cNvSpPr>
            <a:spLocks noGrp="1"/>
          </p:cNvSpPr>
          <p:nvPr>
            <p:ph type="subTitle" idx="1"/>
          </p:nvPr>
        </p:nvSpPr>
        <p:spPr>
          <a:xfrm>
            <a:off x="1447800" y="2343150"/>
            <a:ext cx="8058150" cy="1655762"/>
          </a:xfrm>
        </p:spPr>
        <p:txBody>
          <a:bodyPr>
            <a:noAutofit/>
          </a:bodyPr>
          <a:lstStyle/>
          <a:p>
            <a:pPr marL="342900" indent="-342900" algn="just">
              <a:buFont typeface="Arial" panose="020B0604020202020204" pitchFamily="34" charset="0"/>
              <a:buChar char="•"/>
            </a:pPr>
            <a:r>
              <a:rPr lang="en-US" sz="2400" dirty="0" smtClean="0">
                <a:latin typeface="Verdana" pitchFamily="34" charset="0"/>
                <a:ea typeface="Verdana" pitchFamily="34" charset="0"/>
                <a:cs typeface="Verdana" pitchFamily="34" charset="0"/>
              </a:rPr>
              <a:t>Database Concepts</a:t>
            </a:r>
          </a:p>
          <a:p>
            <a:pPr marL="342900" indent="-342900" algn="just">
              <a:buFont typeface="Arial" panose="020B0604020202020204" pitchFamily="34" charset="0"/>
              <a:buChar char="•"/>
            </a:pPr>
            <a:r>
              <a:rPr lang="en-US" sz="2400" dirty="0" smtClean="0">
                <a:latin typeface="Verdana" pitchFamily="34" charset="0"/>
                <a:ea typeface="Verdana" pitchFamily="34" charset="0"/>
                <a:cs typeface="Verdana" pitchFamily="34" charset="0"/>
              </a:rPr>
              <a:t>Functional Dependence</a:t>
            </a:r>
          </a:p>
          <a:p>
            <a:pPr marL="342900" indent="-342900" algn="just">
              <a:buFont typeface="Arial" panose="020B0604020202020204" pitchFamily="34" charset="0"/>
              <a:buChar char="•"/>
            </a:pPr>
            <a:r>
              <a:rPr lang="en-US" sz="2400" dirty="0" smtClean="0">
                <a:latin typeface="Verdana" pitchFamily="34" charset="0"/>
                <a:ea typeface="Verdana" pitchFamily="34" charset="0"/>
                <a:cs typeface="Verdana" pitchFamily="34" charset="0"/>
              </a:rPr>
              <a:t>Primary Keys</a:t>
            </a:r>
          </a:p>
          <a:p>
            <a:pPr marL="342900" indent="-342900" algn="just">
              <a:buFont typeface="Arial" panose="020B0604020202020204" pitchFamily="34" charset="0"/>
              <a:buChar char="•"/>
            </a:pPr>
            <a:r>
              <a:rPr lang="en-US" sz="2400" dirty="0" smtClean="0">
                <a:latin typeface="Verdana" pitchFamily="34" charset="0"/>
                <a:ea typeface="Verdana" pitchFamily="34" charset="0"/>
                <a:cs typeface="Verdana" pitchFamily="34" charset="0"/>
              </a:rPr>
              <a:t>Database Design</a:t>
            </a:r>
          </a:p>
          <a:p>
            <a:pPr marL="342900" indent="-342900" algn="just">
              <a:buFont typeface="Arial" panose="020B0604020202020204" pitchFamily="34" charset="0"/>
              <a:buChar char="•"/>
            </a:pPr>
            <a:r>
              <a:rPr lang="en-US" sz="2400" dirty="0" smtClean="0">
                <a:latin typeface="Verdana" pitchFamily="34" charset="0"/>
                <a:ea typeface="Verdana" pitchFamily="34" charset="0"/>
                <a:cs typeface="Verdana" pitchFamily="34" charset="0"/>
              </a:rPr>
              <a:t>Diagrams for Database Design</a:t>
            </a:r>
          </a:p>
          <a:p>
            <a:pPr marL="342900" indent="-342900" algn="just">
              <a:buFont typeface="Arial" panose="020B0604020202020204" pitchFamily="34" charset="0"/>
              <a:buChar char="•"/>
            </a:pPr>
            <a:r>
              <a:rPr lang="en-US" sz="2400" dirty="0">
                <a:latin typeface="Verdana" pitchFamily="34" charset="0"/>
                <a:ea typeface="Verdana" pitchFamily="34" charset="0"/>
                <a:cs typeface="Verdana" pitchFamily="34" charset="0"/>
              </a:rPr>
              <a:t>Normalization</a:t>
            </a:r>
          </a:p>
          <a:p>
            <a:pPr marL="342900" indent="-342900" algn="just">
              <a:buFont typeface="Arial" panose="020B0604020202020204" pitchFamily="34" charset="0"/>
              <a:buChar char="•"/>
            </a:pP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53306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290"/>
          <a:stretch/>
        </p:blipFill>
        <p:spPr bwMode="auto">
          <a:xfrm>
            <a:off x="2133600" y="1600200"/>
            <a:ext cx="85344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3"/>
          <p:cNvSpPr txBox="1">
            <a:spLocks noChangeArrowheads="1"/>
          </p:cNvSpPr>
          <p:nvPr/>
        </p:nvSpPr>
        <p:spPr bwMode="auto">
          <a:xfrm>
            <a:off x="2590800" y="304800"/>
            <a:ext cx="702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dirty="0">
                <a:solidFill>
                  <a:schemeClr val="bg1"/>
                </a:solidFill>
                <a:latin typeface="Verdana" pitchFamily="34" charset="0"/>
                <a:ea typeface="Verdana" pitchFamily="34" charset="0"/>
                <a:cs typeface="Verdana" pitchFamily="34" charset="0"/>
              </a:rPr>
              <a:t>Figure </a:t>
            </a:r>
            <a:r>
              <a:rPr lang="en-US" sz="2400" b="1" dirty="0" smtClean="0">
                <a:solidFill>
                  <a:schemeClr val="bg1"/>
                </a:solidFill>
                <a:latin typeface="Verdana" pitchFamily="34" charset="0"/>
                <a:ea typeface="Verdana" pitchFamily="34" charset="0"/>
                <a:cs typeface="Verdana" pitchFamily="34" charset="0"/>
              </a:rPr>
              <a:t>9: </a:t>
            </a:r>
            <a:r>
              <a:rPr lang="en-US" sz="2400" b="1" dirty="0">
                <a:solidFill>
                  <a:schemeClr val="bg1"/>
                </a:solidFill>
                <a:latin typeface="Verdana" pitchFamily="34" charset="0"/>
                <a:ea typeface="Verdana" pitchFamily="34" charset="0"/>
                <a:cs typeface="Verdana" pitchFamily="34" charset="0"/>
              </a:rPr>
              <a:t>Segment from enterprise data model</a:t>
            </a:r>
          </a:p>
        </p:txBody>
      </p:sp>
      <p:grpSp>
        <p:nvGrpSpPr>
          <p:cNvPr id="44038" name="Group 10"/>
          <p:cNvGrpSpPr>
            <a:grpSpLocks/>
          </p:cNvGrpSpPr>
          <p:nvPr/>
        </p:nvGrpSpPr>
        <p:grpSpPr bwMode="auto">
          <a:xfrm>
            <a:off x="1981201" y="1600200"/>
            <a:ext cx="6534150" cy="4724400"/>
            <a:chOff x="336" y="960"/>
            <a:chExt cx="4116" cy="3168"/>
          </a:xfrm>
        </p:grpSpPr>
        <p:sp>
          <p:nvSpPr>
            <p:cNvPr id="44040" name="Text Box 11"/>
            <p:cNvSpPr txBox="1">
              <a:spLocks noChangeArrowheads="1"/>
            </p:cNvSpPr>
            <p:nvPr/>
          </p:nvSpPr>
          <p:spPr bwMode="auto">
            <a:xfrm>
              <a:off x="1968" y="1296"/>
              <a:ext cx="2484"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rPr>
                <a:t>One customer may place many orders, but each order is placed by a single customer</a:t>
              </a:r>
            </a:p>
            <a:p>
              <a:pPr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sym typeface="Wingdings" panose="05000000000000000000" pitchFamily="2" charset="2"/>
                </a:rPr>
                <a:t> One-to-many relationship</a:t>
              </a:r>
              <a:endParaRPr lang="en-US" sz="2400" dirty="0">
                <a:solidFill>
                  <a:schemeClr val="tx1"/>
                </a:solidFill>
                <a:latin typeface="Verdana" pitchFamily="34" charset="0"/>
                <a:ea typeface="Verdana" pitchFamily="34" charset="0"/>
                <a:cs typeface="Verdana" pitchFamily="34" charset="0"/>
              </a:endParaRPr>
            </a:p>
          </p:txBody>
        </p:sp>
        <p:sp>
          <p:nvSpPr>
            <p:cNvPr id="44041" name="Rectangle 12"/>
            <p:cNvSpPr>
              <a:spLocks noChangeArrowheads="1"/>
            </p:cNvSpPr>
            <p:nvPr/>
          </p:nvSpPr>
          <p:spPr bwMode="auto">
            <a:xfrm>
              <a:off x="336" y="960"/>
              <a:ext cx="1584" cy="316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solidFill>
                  <a:schemeClr val="tx1"/>
                </a:solidFill>
                <a:latin typeface="Verdana" pitchFamily="34" charset="0"/>
                <a:ea typeface="Verdana" pitchFamily="34" charset="0"/>
                <a:cs typeface="Verdana" pitchFamily="34" charset="0"/>
              </a:endParaRPr>
            </a:p>
          </p:txBody>
        </p:sp>
      </p:grpSp>
      <p:cxnSp>
        <p:nvCxnSpPr>
          <p:cNvPr id="3" name="Straight Connector 2"/>
          <p:cNvCxnSpPr/>
          <p:nvPr/>
        </p:nvCxnSpPr>
        <p:spPr bwMode="auto">
          <a:xfrm>
            <a:off x="10382250" y="2101273"/>
            <a:ext cx="19050" cy="10800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10401300" y="4991100"/>
            <a:ext cx="0" cy="1143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87056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041"/>
          <a:stretch/>
        </p:blipFill>
        <p:spPr bwMode="auto">
          <a:xfrm>
            <a:off x="2133600" y="1790700"/>
            <a:ext cx="85344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3"/>
          <p:cNvSpPr txBox="1">
            <a:spLocks noChangeArrowheads="1"/>
          </p:cNvSpPr>
          <p:nvPr/>
        </p:nvSpPr>
        <p:spPr bwMode="auto">
          <a:xfrm>
            <a:off x="2133600" y="342900"/>
            <a:ext cx="8896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dirty="0">
                <a:solidFill>
                  <a:schemeClr val="bg1"/>
                </a:solidFill>
                <a:latin typeface="Verdana" pitchFamily="34" charset="0"/>
                <a:ea typeface="Verdana" pitchFamily="34" charset="0"/>
                <a:cs typeface="Verdana" pitchFamily="34" charset="0"/>
              </a:rPr>
              <a:t>Figure </a:t>
            </a:r>
            <a:r>
              <a:rPr lang="en-US" sz="2400" b="1" dirty="0" smtClean="0">
                <a:solidFill>
                  <a:schemeClr val="bg1"/>
                </a:solidFill>
                <a:latin typeface="Verdana" pitchFamily="34" charset="0"/>
                <a:ea typeface="Verdana" pitchFamily="34" charset="0"/>
                <a:cs typeface="Verdana" pitchFamily="34" charset="0"/>
              </a:rPr>
              <a:t>9: </a:t>
            </a:r>
            <a:r>
              <a:rPr lang="en-US" sz="2400" b="1" dirty="0">
                <a:solidFill>
                  <a:schemeClr val="bg1"/>
                </a:solidFill>
                <a:latin typeface="Verdana" pitchFamily="34" charset="0"/>
                <a:ea typeface="Verdana" pitchFamily="34" charset="0"/>
                <a:cs typeface="Verdana" pitchFamily="34" charset="0"/>
              </a:rPr>
              <a:t>Segment from enterprise data model</a:t>
            </a:r>
          </a:p>
        </p:txBody>
      </p:sp>
      <p:grpSp>
        <p:nvGrpSpPr>
          <p:cNvPr id="45062" name="Group 4"/>
          <p:cNvGrpSpPr>
            <a:grpSpLocks/>
          </p:cNvGrpSpPr>
          <p:nvPr/>
        </p:nvGrpSpPr>
        <p:grpSpPr bwMode="auto">
          <a:xfrm>
            <a:off x="2209800" y="2362200"/>
            <a:ext cx="8458200" cy="3810000"/>
            <a:chOff x="432" y="1920"/>
            <a:chExt cx="5328" cy="2400"/>
          </a:xfrm>
        </p:grpSpPr>
        <p:sp>
          <p:nvSpPr>
            <p:cNvPr id="45064" name="Text Box 5"/>
            <p:cNvSpPr txBox="1">
              <a:spLocks noChangeArrowheads="1"/>
            </p:cNvSpPr>
            <p:nvPr/>
          </p:nvSpPr>
          <p:spPr bwMode="auto">
            <a:xfrm>
              <a:off x="1968" y="1920"/>
              <a:ext cx="2540"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rPr>
                <a:t>One order has many order lines; each order line is associated with a single order</a:t>
              </a:r>
            </a:p>
            <a:p>
              <a:pPr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sym typeface="Wingdings" panose="05000000000000000000" pitchFamily="2" charset="2"/>
                </a:rPr>
                <a:t> One-to-many relationship</a:t>
              </a:r>
              <a:endParaRPr lang="en-US" sz="2400" dirty="0">
                <a:solidFill>
                  <a:schemeClr val="tx1"/>
                </a:solidFill>
                <a:latin typeface="Verdana" pitchFamily="34" charset="0"/>
                <a:ea typeface="Verdana" pitchFamily="34" charset="0"/>
                <a:cs typeface="Verdana" pitchFamily="34" charset="0"/>
              </a:endParaRPr>
            </a:p>
          </p:txBody>
        </p:sp>
        <p:sp>
          <p:nvSpPr>
            <p:cNvPr id="45065" name="Rectangle 6"/>
            <p:cNvSpPr>
              <a:spLocks noChangeArrowheads="1"/>
            </p:cNvSpPr>
            <p:nvPr/>
          </p:nvSpPr>
          <p:spPr bwMode="auto">
            <a:xfrm>
              <a:off x="432" y="3176"/>
              <a:ext cx="5328" cy="1144"/>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solidFill>
                  <a:schemeClr val="tx1"/>
                </a:solidFill>
                <a:latin typeface="Verdana" pitchFamily="34" charset="0"/>
                <a:ea typeface="Verdana" pitchFamily="34" charset="0"/>
                <a:cs typeface="Verdana" pitchFamily="34" charset="0"/>
              </a:endParaRPr>
            </a:p>
          </p:txBody>
        </p:sp>
      </p:grpSp>
      <p:cxnSp>
        <p:nvCxnSpPr>
          <p:cNvPr id="5" name="Straight Connector 4"/>
          <p:cNvCxnSpPr/>
          <p:nvPr/>
        </p:nvCxnSpPr>
        <p:spPr bwMode="auto">
          <a:xfrm>
            <a:off x="10401300" y="1981200"/>
            <a:ext cx="0" cy="11239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10401300" y="4914900"/>
            <a:ext cx="0" cy="11239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14819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253"/>
          <a:stretch/>
        </p:blipFill>
        <p:spPr bwMode="auto">
          <a:xfrm>
            <a:off x="2133600" y="1333500"/>
            <a:ext cx="85344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3"/>
          <p:cNvSpPr txBox="1">
            <a:spLocks noChangeArrowheads="1"/>
          </p:cNvSpPr>
          <p:nvPr/>
        </p:nvSpPr>
        <p:spPr bwMode="auto">
          <a:xfrm>
            <a:off x="1933575" y="440382"/>
            <a:ext cx="8934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dirty="0">
                <a:solidFill>
                  <a:schemeClr val="bg1"/>
                </a:solidFill>
                <a:latin typeface="Verdana" pitchFamily="34" charset="0"/>
                <a:ea typeface="Verdana" pitchFamily="34" charset="0"/>
                <a:cs typeface="Verdana" pitchFamily="34" charset="0"/>
              </a:rPr>
              <a:t>Figure </a:t>
            </a:r>
            <a:r>
              <a:rPr lang="en-US" sz="2400" b="1" dirty="0" smtClean="0">
                <a:solidFill>
                  <a:schemeClr val="bg1"/>
                </a:solidFill>
                <a:latin typeface="Verdana" pitchFamily="34" charset="0"/>
                <a:ea typeface="Verdana" pitchFamily="34" charset="0"/>
                <a:cs typeface="Verdana" pitchFamily="34" charset="0"/>
              </a:rPr>
              <a:t>9: </a:t>
            </a:r>
            <a:r>
              <a:rPr lang="en-US" sz="2400" b="1" dirty="0">
                <a:solidFill>
                  <a:schemeClr val="bg1"/>
                </a:solidFill>
                <a:latin typeface="Verdana" pitchFamily="34" charset="0"/>
                <a:ea typeface="Verdana" pitchFamily="34" charset="0"/>
                <a:cs typeface="Verdana" pitchFamily="34" charset="0"/>
              </a:rPr>
              <a:t>Segment from enterprise data model</a:t>
            </a:r>
          </a:p>
        </p:txBody>
      </p:sp>
      <p:grpSp>
        <p:nvGrpSpPr>
          <p:cNvPr id="46086" name="Group 7"/>
          <p:cNvGrpSpPr>
            <a:grpSpLocks/>
          </p:cNvGrpSpPr>
          <p:nvPr/>
        </p:nvGrpSpPr>
        <p:grpSpPr bwMode="auto">
          <a:xfrm>
            <a:off x="4289425" y="1524000"/>
            <a:ext cx="6149975" cy="4648200"/>
            <a:chOff x="1694" y="1152"/>
            <a:chExt cx="3874" cy="2928"/>
          </a:xfrm>
        </p:grpSpPr>
        <p:sp>
          <p:nvSpPr>
            <p:cNvPr id="46088" name="Text Box 8"/>
            <p:cNvSpPr txBox="1">
              <a:spLocks noChangeArrowheads="1"/>
            </p:cNvSpPr>
            <p:nvPr/>
          </p:nvSpPr>
          <p:spPr bwMode="auto">
            <a:xfrm>
              <a:off x="1694" y="1572"/>
              <a:ext cx="2674"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rPr>
                <a:t>One product can be in many order lines, each order line refers to a single product</a:t>
              </a:r>
            </a:p>
            <a:p>
              <a:pPr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sym typeface="Wingdings" panose="05000000000000000000" pitchFamily="2" charset="2"/>
                </a:rPr>
                <a:t> One-to-many relationship</a:t>
              </a:r>
              <a:endParaRPr lang="en-US" sz="2400" dirty="0">
                <a:solidFill>
                  <a:schemeClr val="tx1"/>
                </a:solidFill>
                <a:latin typeface="Verdana" pitchFamily="34" charset="0"/>
                <a:ea typeface="Verdana" pitchFamily="34" charset="0"/>
                <a:cs typeface="Verdana" pitchFamily="34" charset="0"/>
              </a:endParaRPr>
            </a:p>
          </p:txBody>
        </p:sp>
        <p:sp>
          <p:nvSpPr>
            <p:cNvPr id="46089" name="Rectangle 9"/>
            <p:cNvSpPr>
              <a:spLocks noChangeArrowheads="1"/>
            </p:cNvSpPr>
            <p:nvPr/>
          </p:nvSpPr>
          <p:spPr bwMode="auto">
            <a:xfrm>
              <a:off x="4368" y="1152"/>
              <a:ext cx="1200" cy="292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solidFill>
                  <a:schemeClr val="tx1"/>
                </a:solidFill>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3077434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914"/>
          <a:stretch/>
        </p:blipFill>
        <p:spPr bwMode="auto">
          <a:xfrm>
            <a:off x="2133600" y="1314450"/>
            <a:ext cx="85344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3"/>
          <p:cNvSpPr txBox="1">
            <a:spLocks noChangeArrowheads="1"/>
          </p:cNvSpPr>
          <p:nvPr/>
        </p:nvSpPr>
        <p:spPr bwMode="auto">
          <a:xfrm>
            <a:off x="2240756" y="304800"/>
            <a:ext cx="8320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dirty="0">
                <a:solidFill>
                  <a:schemeClr val="bg1"/>
                </a:solidFill>
                <a:latin typeface="Verdana" pitchFamily="34" charset="0"/>
                <a:ea typeface="Verdana" pitchFamily="34" charset="0"/>
                <a:cs typeface="Verdana" pitchFamily="34" charset="0"/>
              </a:rPr>
              <a:t>Figure 9</a:t>
            </a:r>
            <a:r>
              <a:rPr lang="en-US" sz="2400" b="1" dirty="0" smtClean="0">
                <a:solidFill>
                  <a:schemeClr val="bg1"/>
                </a:solidFill>
                <a:latin typeface="Verdana" pitchFamily="34" charset="0"/>
                <a:ea typeface="Verdana" pitchFamily="34" charset="0"/>
                <a:cs typeface="Verdana" pitchFamily="34" charset="0"/>
              </a:rPr>
              <a:t>: </a:t>
            </a:r>
            <a:r>
              <a:rPr lang="en-US" sz="2400" b="1" dirty="0">
                <a:solidFill>
                  <a:schemeClr val="bg1"/>
                </a:solidFill>
                <a:latin typeface="Verdana" pitchFamily="34" charset="0"/>
                <a:ea typeface="Verdana" pitchFamily="34" charset="0"/>
                <a:cs typeface="Verdana" pitchFamily="34" charset="0"/>
              </a:rPr>
              <a:t>Segment from enterprise data model</a:t>
            </a:r>
          </a:p>
        </p:txBody>
      </p:sp>
      <p:grpSp>
        <p:nvGrpSpPr>
          <p:cNvPr id="47110" name="Group 13"/>
          <p:cNvGrpSpPr>
            <a:grpSpLocks/>
          </p:cNvGrpSpPr>
          <p:nvPr/>
        </p:nvGrpSpPr>
        <p:grpSpPr bwMode="auto">
          <a:xfrm>
            <a:off x="1752600" y="2438400"/>
            <a:ext cx="9144000" cy="2819400"/>
            <a:chOff x="0" y="1913"/>
            <a:chExt cx="5760" cy="1776"/>
          </a:xfrm>
        </p:grpSpPr>
        <p:sp>
          <p:nvSpPr>
            <p:cNvPr id="47112" name="Text Box 14"/>
            <p:cNvSpPr txBox="1">
              <a:spLocks noChangeArrowheads="1"/>
            </p:cNvSpPr>
            <p:nvPr/>
          </p:nvSpPr>
          <p:spPr bwMode="auto">
            <a:xfrm>
              <a:off x="1920" y="2112"/>
              <a:ext cx="2674"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rPr>
                <a:t>Therefore, one order involves many products and one product is involved in many orders</a:t>
              </a:r>
            </a:p>
            <a:p>
              <a:pPr eaLnBrk="1" hangingPunct="1">
                <a:spcBef>
                  <a:spcPct val="50000"/>
                </a:spcBef>
                <a:buFontTx/>
                <a:buNone/>
              </a:pPr>
              <a:r>
                <a:rPr lang="en-US" sz="2400" dirty="0">
                  <a:solidFill>
                    <a:schemeClr val="tx1"/>
                  </a:solidFill>
                  <a:latin typeface="Verdana" pitchFamily="34" charset="0"/>
                  <a:ea typeface="Verdana" pitchFamily="34" charset="0"/>
                  <a:cs typeface="Verdana" pitchFamily="34" charset="0"/>
                  <a:sym typeface="Wingdings" panose="05000000000000000000" pitchFamily="2" charset="2"/>
                </a:rPr>
                <a:t> Many-to-many relationship</a:t>
              </a:r>
              <a:endParaRPr lang="en-US" sz="2400" dirty="0">
                <a:solidFill>
                  <a:schemeClr val="tx1"/>
                </a:solidFill>
                <a:latin typeface="Verdana" pitchFamily="34" charset="0"/>
                <a:ea typeface="Verdana" pitchFamily="34" charset="0"/>
                <a:cs typeface="Verdana" pitchFamily="34" charset="0"/>
              </a:endParaRPr>
            </a:p>
          </p:txBody>
        </p:sp>
        <p:sp>
          <p:nvSpPr>
            <p:cNvPr id="47113" name="Oval 15"/>
            <p:cNvSpPr>
              <a:spLocks noChangeArrowheads="1"/>
            </p:cNvSpPr>
            <p:nvPr/>
          </p:nvSpPr>
          <p:spPr bwMode="auto">
            <a:xfrm rot="-1302019">
              <a:off x="0" y="1913"/>
              <a:ext cx="5760" cy="1776"/>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a:solidFill>
                  <a:schemeClr val="tx1"/>
                </a:solidFill>
                <a:latin typeface="Verdana" pitchFamily="34" charset="0"/>
                <a:ea typeface="Verdana" pitchFamily="34" charset="0"/>
                <a:cs typeface="Verdana" pitchFamily="34" charset="0"/>
              </a:endParaRPr>
            </a:p>
          </p:txBody>
        </p:sp>
      </p:grpSp>
      <p:cxnSp>
        <p:nvCxnSpPr>
          <p:cNvPr id="3" name="Straight Connector 2"/>
          <p:cNvCxnSpPr/>
          <p:nvPr/>
        </p:nvCxnSpPr>
        <p:spPr bwMode="auto">
          <a:xfrm>
            <a:off x="10401300" y="1905000"/>
            <a:ext cx="19050" cy="1143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10420350" y="4838700"/>
            <a:ext cx="0" cy="11620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829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sp>
        <p:nvSpPr>
          <p:cNvPr id="105475" name="Text Box 6"/>
          <p:cNvSpPr txBox="1">
            <a:spLocks noChangeArrowheads="1"/>
          </p:cNvSpPr>
          <p:nvPr/>
        </p:nvSpPr>
        <p:spPr bwMode="auto">
          <a:xfrm>
            <a:off x="1257300" y="5412686"/>
            <a:ext cx="104013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10: Alternative </a:t>
            </a:r>
            <a:r>
              <a:rPr lang="en-US" sz="1800" b="1" dirty="0">
                <a:solidFill>
                  <a:schemeClr val="tx1"/>
                </a:solidFill>
                <a:latin typeface="Verdana" pitchFamily="34" charset="0"/>
                <a:ea typeface="Verdana" pitchFamily="34" charset="0"/>
                <a:cs typeface="Verdana" pitchFamily="34" charset="0"/>
              </a:rPr>
              <a:t>Notation for ERD (Entity-Relationship Diagram) </a:t>
            </a:r>
          </a:p>
          <a:p>
            <a:pPr algn="ctr" eaLnBrk="1" hangingPunct="1">
              <a:spcBef>
                <a:spcPct val="50000"/>
              </a:spcBef>
              <a:buFontTx/>
              <a:buNone/>
            </a:pPr>
            <a:r>
              <a:rPr lang="en-US" sz="1800" b="1" dirty="0">
                <a:solidFill>
                  <a:schemeClr val="tx1"/>
                </a:solidFill>
                <a:latin typeface="Verdana" pitchFamily="34" charset="0"/>
                <a:ea typeface="Verdana" pitchFamily="34" charset="0"/>
                <a:cs typeface="Verdana" pitchFamily="34" charset="0"/>
              </a:rPr>
              <a:t>known as </a:t>
            </a:r>
            <a:r>
              <a:rPr lang="en-US" sz="1800" b="1" dirty="0">
                <a:solidFill>
                  <a:schemeClr val="accent2"/>
                </a:solidFill>
                <a:latin typeface="Verdana" pitchFamily="34" charset="0"/>
                <a:ea typeface="Verdana" pitchFamily="34" charset="0"/>
                <a:cs typeface="Verdana" pitchFamily="34" charset="0"/>
              </a:rPr>
              <a:t>Crow’s Foot Notation</a:t>
            </a:r>
          </a:p>
        </p:txBody>
      </p:sp>
      <p:graphicFrame>
        <p:nvGraphicFramePr>
          <p:cNvPr id="7" name="Table 6"/>
          <p:cNvGraphicFramePr>
            <a:graphicFrameLocks noGrp="1"/>
          </p:cNvGraphicFramePr>
          <p:nvPr>
            <p:extLst>
              <p:ext uri="{D42A27DB-BD31-4B8C-83A1-F6EECF244321}">
                <p14:modId xmlns:p14="http://schemas.microsoft.com/office/powerpoint/2010/main" val="2435635070"/>
              </p:ext>
            </p:extLst>
          </p:nvPr>
        </p:nvGraphicFramePr>
        <p:xfrm>
          <a:off x="1657350" y="2286001"/>
          <a:ext cx="2686050" cy="2657475"/>
        </p:xfrm>
        <a:graphic>
          <a:graphicData uri="http://schemas.openxmlformats.org/drawingml/2006/table">
            <a:tbl>
              <a:tblPr firstRow="1" bandRow="1">
                <a:tableStyleId>{08FB837D-C827-4EFA-A057-4D05807E0F7C}</a:tableStyleId>
              </a:tblPr>
              <a:tblGrid>
                <a:gridCol w="2686050"/>
              </a:tblGrid>
              <a:tr h="370929">
                <a:tc>
                  <a:txBody>
                    <a:bodyPr/>
                    <a:lstStyle/>
                    <a:p>
                      <a:pPr algn="l"/>
                      <a:r>
                        <a:rPr lang="en-US" sz="1800" dirty="0" err="1" smtClean="0">
                          <a:latin typeface="Verdana" pitchFamily="34" charset="0"/>
                          <a:ea typeface="Verdana" pitchFamily="34" charset="0"/>
                          <a:cs typeface="Verdana" pitchFamily="34" charset="0"/>
                        </a:rPr>
                        <a:t>RepNum</a:t>
                      </a:r>
                      <a:endParaRPr lang="en-US" sz="1800" b="1" dirty="0">
                        <a:latin typeface="Verdana" pitchFamily="34" charset="0"/>
                        <a:ea typeface="Verdana" pitchFamily="34" charset="0"/>
                        <a:cs typeface="Verdana" pitchFamily="34" charset="0"/>
                      </a:endParaRPr>
                    </a:p>
                  </a:txBody>
                  <a:tcPr marT="45731" marB="45731"/>
                </a:tc>
              </a:tr>
              <a:tr h="2286546">
                <a:tc>
                  <a:txBody>
                    <a:bodyPr/>
                    <a:lstStyle/>
                    <a:p>
                      <a:r>
                        <a:rPr lang="en-US" sz="1800" dirty="0" err="1" smtClean="0">
                          <a:latin typeface="Verdana" pitchFamily="34" charset="0"/>
                          <a:ea typeface="Verdana" pitchFamily="34" charset="0"/>
                          <a:cs typeface="Verdana" pitchFamily="34" charset="0"/>
                        </a:rPr>
                        <a:t>LastName</a:t>
                      </a:r>
                      <a:endParaRPr lang="en-US" sz="1800" dirty="0" smtClean="0">
                        <a:latin typeface="Verdana" pitchFamily="34" charset="0"/>
                        <a:ea typeface="Verdana" pitchFamily="34" charset="0"/>
                        <a:cs typeface="Verdana" pitchFamily="34" charset="0"/>
                      </a:endParaRPr>
                    </a:p>
                    <a:p>
                      <a:r>
                        <a:rPr lang="en-US" sz="1800" dirty="0" err="1" smtClean="0">
                          <a:latin typeface="Verdana" pitchFamily="34" charset="0"/>
                          <a:ea typeface="Verdana" pitchFamily="34" charset="0"/>
                          <a:cs typeface="Verdana" pitchFamily="34" charset="0"/>
                        </a:rPr>
                        <a:t>FirstName</a:t>
                      </a:r>
                      <a:endParaRPr lang="en-US" sz="1800" dirty="0" smtClean="0">
                        <a:latin typeface="Verdana" pitchFamily="34" charset="0"/>
                        <a:ea typeface="Verdana" pitchFamily="34" charset="0"/>
                        <a:cs typeface="Verdana" pitchFamily="34" charset="0"/>
                      </a:endParaRPr>
                    </a:p>
                    <a:p>
                      <a:r>
                        <a:rPr lang="en-US" sz="1800" dirty="0" smtClean="0">
                          <a:latin typeface="Verdana" pitchFamily="34" charset="0"/>
                          <a:ea typeface="Verdana" pitchFamily="34" charset="0"/>
                          <a:cs typeface="Verdana" pitchFamily="34" charset="0"/>
                        </a:rPr>
                        <a:t>Street</a:t>
                      </a:r>
                    </a:p>
                    <a:p>
                      <a:r>
                        <a:rPr lang="en-US" sz="1800" dirty="0" smtClean="0">
                          <a:latin typeface="Verdana" pitchFamily="34" charset="0"/>
                          <a:ea typeface="Verdana" pitchFamily="34" charset="0"/>
                          <a:cs typeface="Verdana" pitchFamily="34" charset="0"/>
                        </a:rPr>
                        <a:t>City</a:t>
                      </a:r>
                    </a:p>
                    <a:p>
                      <a:r>
                        <a:rPr lang="en-US" sz="1800" dirty="0" smtClean="0">
                          <a:latin typeface="Verdana" pitchFamily="34" charset="0"/>
                          <a:ea typeface="Verdana" pitchFamily="34" charset="0"/>
                          <a:cs typeface="Verdana" pitchFamily="34" charset="0"/>
                        </a:rPr>
                        <a:t>State</a:t>
                      </a:r>
                    </a:p>
                    <a:p>
                      <a:r>
                        <a:rPr lang="en-US" sz="1800" dirty="0" smtClean="0">
                          <a:latin typeface="Verdana" pitchFamily="34" charset="0"/>
                          <a:ea typeface="Verdana" pitchFamily="34" charset="0"/>
                          <a:cs typeface="Verdana" pitchFamily="34" charset="0"/>
                        </a:rPr>
                        <a:t>Zip</a:t>
                      </a:r>
                    </a:p>
                    <a:p>
                      <a:r>
                        <a:rPr lang="en-US" sz="1800" dirty="0" smtClean="0">
                          <a:latin typeface="Verdana" pitchFamily="34" charset="0"/>
                          <a:ea typeface="Verdana" pitchFamily="34" charset="0"/>
                          <a:cs typeface="Verdana" pitchFamily="34" charset="0"/>
                        </a:rPr>
                        <a:t>Commission</a:t>
                      </a:r>
                    </a:p>
                    <a:p>
                      <a:r>
                        <a:rPr lang="en-US" sz="1800" dirty="0" smtClean="0">
                          <a:latin typeface="Verdana" pitchFamily="34" charset="0"/>
                          <a:ea typeface="Verdana" pitchFamily="34" charset="0"/>
                          <a:cs typeface="Verdana" pitchFamily="34" charset="0"/>
                        </a:rPr>
                        <a:t>Rate</a:t>
                      </a:r>
                      <a:endParaRPr lang="en-US" sz="1800" dirty="0">
                        <a:latin typeface="Verdana" pitchFamily="34" charset="0"/>
                        <a:ea typeface="Verdana" pitchFamily="34" charset="0"/>
                        <a:cs typeface="Verdana" pitchFamily="34" charset="0"/>
                      </a:endParaRPr>
                    </a:p>
                  </a:txBody>
                  <a:tcPr marT="45731" marB="45731"/>
                </a:tc>
              </a:tr>
            </a:tbl>
          </a:graphicData>
        </a:graphic>
      </p:graphicFrame>
      <p:sp>
        <p:nvSpPr>
          <p:cNvPr id="9" name="TextBox 8"/>
          <p:cNvSpPr txBox="1">
            <a:spLocks noChangeArrowheads="1"/>
          </p:cNvSpPr>
          <p:nvPr/>
        </p:nvSpPr>
        <p:spPr bwMode="auto">
          <a:xfrm>
            <a:off x="1627705" y="1836738"/>
            <a:ext cx="734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b="1" dirty="0">
                <a:solidFill>
                  <a:schemeClr val="accent2"/>
                </a:solidFill>
                <a:latin typeface="Verdana" pitchFamily="34" charset="0"/>
                <a:ea typeface="Verdana" pitchFamily="34" charset="0"/>
                <a:cs typeface="Verdana" pitchFamily="34" charset="0"/>
              </a:rPr>
              <a:t>Rep</a:t>
            </a:r>
          </a:p>
        </p:txBody>
      </p:sp>
      <p:graphicFrame>
        <p:nvGraphicFramePr>
          <p:cNvPr id="10" name="Table 9"/>
          <p:cNvGraphicFramePr>
            <a:graphicFrameLocks noGrp="1"/>
          </p:cNvGraphicFramePr>
          <p:nvPr>
            <p:extLst>
              <p:ext uri="{D42A27DB-BD31-4B8C-83A1-F6EECF244321}">
                <p14:modId xmlns:p14="http://schemas.microsoft.com/office/powerpoint/2010/main" val="4132442609"/>
              </p:ext>
            </p:extLst>
          </p:nvPr>
        </p:nvGraphicFramePr>
        <p:xfrm>
          <a:off x="6945312" y="2274889"/>
          <a:ext cx="3017837" cy="2657475"/>
        </p:xfrm>
        <a:graphic>
          <a:graphicData uri="http://schemas.openxmlformats.org/drawingml/2006/table">
            <a:tbl>
              <a:tblPr firstRow="1" bandRow="1">
                <a:tableStyleId>{08FB837D-C827-4EFA-A057-4D05807E0F7C}</a:tableStyleId>
              </a:tblPr>
              <a:tblGrid>
                <a:gridCol w="3017837"/>
              </a:tblGrid>
              <a:tr h="370929">
                <a:tc>
                  <a:txBody>
                    <a:bodyPr/>
                    <a:lstStyle/>
                    <a:p>
                      <a:pPr algn="l"/>
                      <a:r>
                        <a:rPr lang="en-US" sz="1800" dirty="0" err="1" smtClean="0">
                          <a:latin typeface="Verdana" pitchFamily="34" charset="0"/>
                          <a:ea typeface="Verdana" pitchFamily="34" charset="0"/>
                          <a:cs typeface="Verdana" pitchFamily="34" charset="0"/>
                        </a:rPr>
                        <a:t>CustomerNum</a:t>
                      </a:r>
                      <a:endParaRPr lang="en-US" sz="1800" b="1" dirty="0">
                        <a:latin typeface="Verdana" pitchFamily="34" charset="0"/>
                        <a:ea typeface="Verdana" pitchFamily="34" charset="0"/>
                        <a:cs typeface="Verdana" pitchFamily="34" charset="0"/>
                      </a:endParaRPr>
                    </a:p>
                  </a:txBody>
                  <a:tcPr marT="45731" marB="45731"/>
                </a:tc>
              </a:tr>
              <a:tr h="2286546">
                <a:tc>
                  <a:txBody>
                    <a:bodyPr/>
                    <a:lstStyle/>
                    <a:p>
                      <a:r>
                        <a:rPr lang="en-US" sz="1800" dirty="0" err="1" smtClean="0">
                          <a:latin typeface="Verdana" pitchFamily="34" charset="0"/>
                          <a:ea typeface="Verdana" pitchFamily="34" charset="0"/>
                          <a:cs typeface="Verdana" pitchFamily="34" charset="0"/>
                        </a:rPr>
                        <a:t>CustomerName</a:t>
                      </a:r>
                      <a:endParaRPr lang="en-US" sz="1800" dirty="0" smtClean="0">
                        <a:latin typeface="Verdana" pitchFamily="34" charset="0"/>
                        <a:ea typeface="Verdana" pitchFamily="34" charset="0"/>
                        <a:cs typeface="Verdana" pitchFamily="34" charset="0"/>
                      </a:endParaRPr>
                    </a:p>
                    <a:p>
                      <a:r>
                        <a:rPr lang="en-US" sz="1800" dirty="0" smtClean="0">
                          <a:latin typeface="Verdana" pitchFamily="34" charset="0"/>
                          <a:ea typeface="Verdana" pitchFamily="34" charset="0"/>
                          <a:cs typeface="Verdana" pitchFamily="34" charset="0"/>
                        </a:rPr>
                        <a:t>Street</a:t>
                      </a:r>
                    </a:p>
                    <a:p>
                      <a:r>
                        <a:rPr lang="en-US" sz="1800" dirty="0" smtClean="0">
                          <a:latin typeface="Verdana" pitchFamily="34" charset="0"/>
                          <a:ea typeface="Verdana" pitchFamily="34" charset="0"/>
                          <a:cs typeface="Verdana" pitchFamily="34" charset="0"/>
                        </a:rPr>
                        <a:t>City</a:t>
                      </a:r>
                    </a:p>
                    <a:p>
                      <a:r>
                        <a:rPr lang="en-US" sz="1800" dirty="0" smtClean="0">
                          <a:latin typeface="Verdana" pitchFamily="34" charset="0"/>
                          <a:ea typeface="Verdana" pitchFamily="34" charset="0"/>
                          <a:cs typeface="Verdana" pitchFamily="34" charset="0"/>
                        </a:rPr>
                        <a:t>State</a:t>
                      </a:r>
                    </a:p>
                    <a:p>
                      <a:r>
                        <a:rPr lang="en-US" sz="1800" dirty="0" smtClean="0">
                          <a:latin typeface="Verdana" pitchFamily="34" charset="0"/>
                          <a:ea typeface="Verdana" pitchFamily="34" charset="0"/>
                          <a:cs typeface="Verdana" pitchFamily="34" charset="0"/>
                        </a:rPr>
                        <a:t>Zip</a:t>
                      </a:r>
                    </a:p>
                    <a:p>
                      <a:r>
                        <a:rPr lang="en-US" sz="1800" dirty="0" smtClean="0">
                          <a:latin typeface="Verdana" pitchFamily="34" charset="0"/>
                          <a:ea typeface="Verdana" pitchFamily="34" charset="0"/>
                          <a:cs typeface="Verdana" pitchFamily="34" charset="0"/>
                        </a:rPr>
                        <a:t>Balance</a:t>
                      </a:r>
                    </a:p>
                    <a:p>
                      <a:r>
                        <a:rPr lang="en-US" sz="1800" dirty="0" err="1" smtClean="0">
                          <a:latin typeface="Verdana" pitchFamily="34" charset="0"/>
                          <a:ea typeface="Verdana" pitchFamily="34" charset="0"/>
                          <a:cs typeface="Verdana" pitchFamily="34" charset="0"/>
                        </a:rPr>
                        <a:t>CreditLimit</a:t>
                      </a:r>
                      <a:endParaRPr lang="en-US" sz="1800" dirty="0" smtClean="0">
                        <a:latin typeface="Verdana" pitchFamily="34" charset="0"/>
                        <a:ea typeface="Verdana" pitchFamily="34" charset="0"/>
                        <a:cs typeface="Verdana" pitchFamily="34" charset="0"/>
                      </a:endParaRPr>
                    </a:p>
                    <a:p>
                      <a:r>
                        <a:rPr lang="en-US" sz="1800" dirty="0" err="1" smtClean="0">
                          <a:latin typeface="Verdana" pitchFamily="34" charset="0"/>
                          <a:ea typeface="Verdana" pitchFamily="34" charset="0"/>
                          <a:cs typeface="Verdana" pitchFamily="34" charset="0"/>
                        </a:rPr>
                        <a:t>RepNum</a:t>
                      </a:r>
                      <a:endParaRPr lang="en-US" sz="1800" dirty="0">
                        <a:latin typeface="Verdana" pitchFamily="34" charset="0"/>
                        <a:ea typeface="Verdana" pitchFamily="34" charset="0"/>
                        <a:cs typeface="Verdana" pitchFamily="34" charset="0"/>
                      </a:endParaRPr>
                    </a:p>
                  </a:txBody>
                  <a:tcPr marT="45731" marB="45731"/>
                </a:tc>
              </a:tr>
            </a:tbl>
          </a:graphicData>
        </a:graphic>
      </p:graphicFrame>
      <p:sp>
        <p:nvSpPr>
          <p:cNvPr id="11" name="TextBox 10"/>
          <p:cNvSpPr txBox="1">
            <a:spLocks noChangeArrowheads="1"/>
          </p:cNvSpPr>
          <p:nvPr/>
        </p:nvSpPr>
        <p:spPr bwMode="auto">
          <a:xfrm>
            <a:off x="6869114" y="1817688"/>
            <a:ext cx="15680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b="1">
                <a:solidFill>
                  <a:schemeClr val="accent2"/>
                </a:solidFill>
                <a:latin typeface="Verdana" pitchFamily="34" charset="0"/>
                <a:ea typeface="Verdana" pitchFamily="34" charset="0"/>
                <a:cs typeface="Verdana" pitchFamily="34" charset="0"/>
              </a:rPr>
              <a:t>Customer</a:t>
            </a:r>
          </a:p>
        </p:txBody>
      </p:sp>
      <p:cxnSp>
        <p:nvCxnSpPr>
          <p:cNvPr id="13" name="Straight Connector 12"/>
          <p:cNvCxnSpPr>
            <a:cxnSpLocks noChangeShapeType="1"/>
          </p:cNvCxnSpPr>
          <p:nvPr/>
        </p:nvCxnSpPr>
        <p:spPr bwMode="auto">
          <a:xfrm>
            <a:off x="4343400" y="3352800"/>
            <a:ext cx="2590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6705600" y="31750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27"/>
          <p:cNvCxnSpPr>
            <a:cxnSpLocks noChangeShapeType="1"/>
          </p:cNvCxnSpPr>
          <p:nvPr/>
        </p:nvCxnSpPr>
        <p:spPr bwMode="auto">
          <a:xfrm>
            <a:off x="4572000" y="3157538"/>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4665663" y="3157538"/>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4419601" y="2209800"/>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a:solidFill>
                  <a:schemeClr val="tx1"/>
                </a:solidFill>
                <a:latin typeface="Verdana" pitchFamily="34" charset="0"/>
                <a:ea typeface="Verdana" pitchFamily="34" charset="0"/>
                <a:cs typeface="Verdana" pitchFamily="34" charset="0"/>
              </a:rPr>
              <a:t>One</a:t>
            </a:r>
          </a:p>
        </p:txBody>
      </p:sp>
      <p:sp>
        <p:nvSpPr>
          <p:cNvPr id="31" name="TextBox 30"/>
          <p:cNvSpPr txBox="1">
            <a:spLocks noChangeArrowheads="1"/>
          </p:cNvSpPr>
          <p:nvPr/>
        </p:nvSpPr>
        <p:spPr bwMode="auto">
          <a:xfrm>
            <a:off x="6172200" y="2209800"/>
            <a:ext cx="796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a:solidFill>
                  <a:schemeClr val="tx1"/>
                </a:solidFill>
                <a:latin typeface="Verdana" pitchFamily="34" charset="0"/>
                <a:ea typeface="Verdana" pitchFamily="34" charset="0"/>
                <a:cs typeface="Verdana" pitchFamily="34" charset="0"/>
              </a:rPr>
              <a:t>Many</a:t>
            </a:r>
          </a:p>
        </p:txBody>
      </p:sp>
      <p:cxnSp>
        <p:nvCxnSpPr>
          <p:cNvPr id="105501" name="Straight Connector 21"/>
          <p:cNvCxnSpPr>
            <a:cxnSpLocks noChangeShapeType="1"/>
          </p:cNvCxnSpPr>
          <p:nvPr/>
        </p:nvCxnSpPr>
        <p:spPr bwMode="auto">
          <a:xfrm flipV="1">
            <a:off x="6705600" y="31242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5502" name="Straight Connector 23"/>
          <p:cNvCxnSpPr>
            <a:cxnSpLocks noChangeShapeType="1"/>
          </p:cNvCxnSpPr>
          <p:nvPr/>
        </p:nvCxnSpPr>
        <p:spPr bwMode="auto">
          <a:xfrm>
            <a:off x="6705600" y="33528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85947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Database Background (continued)</a:t>
            </a:r>
          </a:p>
        </p:txBody>
      </p:sp>
      <p:sp>
        <p:nvSpPr>
          <p:cNvPr id="107523" name="Text Box 6"/>
          <p:cNvSpPr txBox="1">
            <a:spLocks noChangeArrowheads="1"/>
          </p:cNvSpPr>
          <p:nvPr/>
        </p:nvSpPr>
        <p:spPr bwMode="auto">
          <a:xfrm>
            <a:off x="1162050" y="4881773"/>
            <a:ext cx="108204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11: Alternative </a:t>
            </a:r>
            <a:r>
              <a:rPr lang="en-US" sz="1800" b="1" dirty="0">
                <a:solidFill>
                  <a:schemeClr val="tx1"/>
                </a:solidFill>
                <a:latin typeface="Verdana" pitchFamily="34" charset="0"/>
                <a:ea typeface="Verdana" pitchFamily="34" charset="0"/>
                <a:cs typeface="Verdana" pitchFamily="34" charset="0"/>
              </a:rPr>
              <a:t>Notation for ERD (Entity-Relationship Diagram) </a:t>
            </a:r>
          </a:p>
          <a:p>
            <a:pPr algn="ctr" eaLnBrk="1" hangingPunct="1">
              <a:spcBef>
                <a:spcPct val="50000"/>
              </a:spcBef>
              <a:buFontTx/>
              <a:buNone/>
            </a:pPr>
            <a:r>
              <a:rPr lang="en-US" sz="1800" b="1" dirty="0">
                <a:solidFill>
                  <a:schemeClr val="tx1"/>
                </a:solidFill>
                <a:latin typeface="Verdana" pitchFamily="34" charset="0"/>
                <a:ea typeface="Verdana" pitchFamily="34" charset="0"/>
                <a:cs typeface="Verdana" pitchFamily="34" charset="0"/>
              </a:rPr>
              <a:t>known as </a:t>
            </a:r>
            <a:r>
              <a:rPr lang="en-US" sz="1800" b="1" dirty="0">
                <a:solidFill>
                  <a:schemeClr val="accent2"/>
                </a:solidFill>
                <a:latin typeface="Verdana" pitchFamily="34" charset="0"/>
                <a:ea typeface="Verdana" pitchFamily="34" charset="0"/>
                <a:cs typeface="Verdana" pitchFamily="34" charset="0"/>
              </a:rPr>
              <a:t>Crow’s Foot Notation</a:t>
            </a:r>
          </a:p>
        </p:txBody>
      </p:sp>
      <p:cxnSp>
        <p:nvCxnSpPr>
          <p:cNvPr id="13" name="Straight Connector 12"/>
          <p:cNvCxnSpPr>
            <a:cxnSpLocks noChangeShapeType="1"/>
          </p:cNvCxnSpPr>
          <p:nvPr/>
        </p:nvCxnSpPr>
        <p:spPr bwMode="auto">
          <a:xfrm>
            <a:off x="2733675" y="3302000"/>
            <a:ext cx="2590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3135313" y="30988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2897188" y="3060700"/>
            <a:ext cx="1524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flipH="1">
            <a:off x="2820988" y="3289300"/>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7529" name="TextBox 17"/>
          <p:cNvSpPr txBox="1">
            <a:spLocks noChangeArrowheads="1"/>
          </p:cNvSpPr>
          <p:nvPr/>
        </p:nvSpPr>
        <p:spPr bwMode="auto">
          <a:xfrm>
            <a:off x="2590801" y="1600200"/>
            <a:ext cx="3222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b="1">
                <a:solidFill>
                  <a:schemeClr val="tx1"/>
                </a:solidFill>
                <a:latin typeface="Verdana" pitchFamily="34" charset="0"/>
                <a:ea typeface="Verdana" pitchFamily="34" charset="0"/>
                <a:cs typeface="Verdana" pitchFamily="34" charset="0"/>
              </a:rPr>
              <a:t>Crow’s Foot Notation</a:t>
            </a:r>
          </a:p>
        </p:txBody>
      </p:sp>
      <p:cxnSp>
        <p:nvCxnSpPr>
          <p:cNvPr id="19" name="Straight Connector 18"/>
          <p:cNvCxnSpPr>
            <a:cxnSpLocks noChangeShapeType="1"/>
          </p:cNvCxnSpPr>
          <p:nvPr/>
        </p:nvCxnSpPr>
        <p:spPr bwMode="auto">
          <a:xfrm>
            <a:off x="2819400" y="2514600"/>
            <a:ext cx="2590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3048000" y="2319338"/>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3141663" y="2319338"/>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7533" name="TextBox 22"/>
          <p:cNvSpPr txBox="1">
            <a:spLocks noChangeArrowheads="1"/>
          </p:cNvSpPr>
          <p:nvPr/>
        </p:nvSpPr>
        <p:spPr bwMode="auto">
          <a:xfrm>
            <a:off x="6704013" y="2209800"/>
            <a:ext cx="2502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solidFill>
                  <a:schemeClr val="tx1"/>
                </a:solidFill>
                <a:latin typeface="Verdana" pitchFamily="34" charset="0"/>
                <a:ea typeface="Verdana" pitchFamily="34" charset="0"/>
                <a:cs typeface="Verdana" pitchFamily="34" charset="0"/>
              </a:rPr>
              <a:t>One and only One</a:t>
            </a:r>
          </a:p>
        </p:txBody>
      </p:sp>
      <p:sp>
        <p:nvSpPr>
          <p:cNvPr id="107534" name="TextBox 23"/>
          <p:cNvSpPr txBox="1">
            <a:spLocks noChangeArrowheads="1"/>
          </p:cNvSpPr>
          <p:nvPr/>
        </p:nvSpPr>
        <p:spPr bwMode="auto">
          <a:xfrm>
            <a:off x="6716714" y="2984500"/>
            <a:ext cx="1826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solidFill>
                  <a:schemeClr val="tx1"/>
                </a:solidFill>
                <a:latin typeface="Verdana" pitchFamily="34" charset="0"/>
                <a:ea typeface="Verdana" pitchFamily="34" charset="0"/>
                <a:cs typeface="Verdana" pitchFamily="34" charset="0"/>
              </a:rPr>
              <a:t>One or Many</a:t>
            </a:r>
          </a:p>
        </p:txBody>
      </p:sp>
      <p:cxnSp>
        <p:nvCxnSpPr>
          <p:cNvPr id="25" name="Straight Connector 24"/>
          <p:cNvCxnSpPr>
            <a:cxnSpLocks noChangeShapeType="1"/>
          </p:cNvCxnSpPr>
          <p:nvPr/>
        </p:nvCxnSpPr>
        <p:spPr bwMode="auto">
          <a:xfrm>
            <a:off x="2667000" y="4191000"/>
            <a:ext cx="2590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26"/>
          <p:cNvCxnSpPr>
            <a:cxnSpLocks noChangeShapeType="1"/>
          </p:cNvCxnSpPr>
          <p:nvPr/>
        </p:nvCxnSpPr>
        <p:spPr bwMode="auto">
          <a:xfrm>
            <a:off x="2830513" y="3951288"/>
            <a:ext cx="1524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flipH="1">
            <a:off x="2754313" y="4179888"/>
            <a:ext cx="2286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7538" name="Oval 32"/>
          <p:cNvSpPr>
            <a:spLocks noChangeArrowheads="1"/>
          </p:cNvSpPr>
          <p:nvPr/>
        </p:nvSpPr>
        <p:spPr bwMode="auto">
          <a:xfrm>
            <a:off x="3035300" y="4013200"/>
            <a:ext cx="152400" cy="381000"/>
          </a:xfrm>
          <a:prstGeom prst="ellipse">
            <a:avLst/>
          </a:prstGeom>
          <a:solidFill>
            <a:schemeClr val="accent1"/>
          </a:solidFill>
          <a:ln w="9525" algn="ctr">
            <a:solidFill>
              <a:schemeClr val="tx1"/>
            </a:solidFill>
            <a:round/>
            <a:headEnd/>
            <a:tailEnd/>
          </a:ln>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000">
              <a:solidFill>
                <a:srgbClr val="FFFFFF"/>
              </a:solidFill>
              <a:latin typeface="Verdana" pitchFamily="34" charset="0"/>
              <a:ea typeface="Verdana" pitchFamily="34" charset="0"/>
              <a:cs typeface="Verdana" pitchFamily="34" charset="0"/>
            </a:endParaRPr>
          </a:p>
        </p:txBody>
      </p:sp>
      <p:sp>
        <p:nvSpPr>
          <p:cNvPr id="107539" name="TextBox 33"/>
          <p:cNvSpPr txBox="1">
            <a:spLocks noChangeArrowheads="1"/>
          </p:cNvSpPr>
          <p:nvPr/>
        </p:nvSpPr>
        <p:spPr bwMode="auto">
          <a:xfrm>
            <a:off x="6858000" y="3962400"/>
            <a:ext cx="1896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000">
                <a:solidFill>
                  <a:schemeClr val="tx1"/>
                </a:solidFill>
                <a:latin typeface="Verdana" pitchFamily="34" charset="0"/>
                <a:ea typeface="Verdana" pitchFamily="34" charset="0"/>
                <a:cs typeface="Verdana" pitchFamily="34" charset="0"/>
              </a:rPr>
              <a:t>Zero or Many</a:t>
            </a:r>
          </a:p>
        </p:txBody>
      </p:sp>
    </p:spTree>
    <p:extLst>
      <p:ext uri="{BB962C8B-B14F-4D97-AF65-F5344CB8AC3E}">
        <p14:creationId xmlns:p14="http://schemas.microsoft.com/office/powerpoint/2010/main" val="2084272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21" name="Content Placeholder 6" descr="F1-07.bmp"/>
          <p:cNvPicPr>
            <a:picLocks noGrp="1" noChangeAspect="1"/>
          </p:cNvPicPr>
          <p:nvPr>
            <p:ph idx="1"/>
          </p:nvPr>
        </p:nvPicPr>
        <p:blipFill>
          <a:blip r:embed="rId3">
            <a:extLst>
              <a:ext uri="{28A0092B-C50C-407E-A947-70E740481C1C}">
                <a14:useLocalDpi xmlns:a14="http://schemas.microsoft.com/office/drawing/2010/main" val="0"/>
              </a:ext>
            </a:extLst>
          </a:blip>
          <a:srcRect b="6575"/>
          <a:stretch>
            <a:fillRect/>
          </a:stretch>
        </p:blipFill>
        <p:spPr>
          <a:xfrm>
            <a:off x="2209800" y="3219450"/>
            <a:ext cx="8629650" cy="3124200"/>
          </a:xfrm>
        </p:spPr>
      </p:pic>
      <p:sp>
        <p:nvSpPr>
          <p:cNvPr id="111620" name="TextBox 5"/>
          <p:cNvSpPr txBox="1">
            <a:spLocks noChangeArrowheads="1"/>
          </p:cNvSpPr>
          <p:nvPr/>
        </p:nvSpPr>
        <p:spPr bwMode="auto">
          <a:xfrm>
            <a:off x="1143000" y="451425"/>
            <a:ext cx="107823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sz="2400" dirty="0">
              <a:solidFill>
                <a:schemeClr val="tx1"/>
              </a:solidFill>
              <a:latin typeface="Verdana" pitchFamily="34" charset="0"/>
              <a:ea typeface="Verdana" pitchFamily="34" charset="0"/>
              <a:cs typeface="Verdana" pitchFamily="34" charset="0"/>
            </a:endParaRPr>
          </a:p>
          <a:p>
            <a:pPr eaLnBrk="1" hangingPunct="1">
              <a:spcBef>
                <a:spcPct val="0"/>
              </a:spcBef>
              <a:buFontTx/>
              <a:buNone/>
            </a:pPr>
            <a:endParaRPr lang="en-US" sz="2400" b="1" dirty="0" smtClean="0">
              <a:solidFill>
                <a:schemeClr val="tx1"/>
              </a:solidFill>
              <a:latin typeface="Verdana" pitchFamily="34" charset="0"/>
              <a:ea typeface="Verdana" pitchFamily="34" charset="0"/>
              <a:cs typeface="Verdana" pitchFamily="34" charset="0"/>
            </a:endParaRPr>
          </a:p>
          <a:p>
            <a:pPr eaLnBrk="1" hangingPunct="1">
              <a:spcBef>
                <a:spcPct val="0"/>
              </a:spcBef>
              <a:buFontTx/>
              <a:buNone/>
            </a:pPr>
            <a:r>
              <a:rPr lang="en-US" sz="2400" b="1" dirty="0" smtClean="0">
                <a:solidFill>
                  <a:schemeClr val="tx1"/>
                </a:solidFill>
                <a:latin typeface="Verdana" pitchFamily="34" charset="0"/>
                <a:ea typeface="Verdana" pitchFamily="34" charset="0"/>
                <a:cs typeface="Verdana" pitchFamily="34" charset="0"/>
              </a:rPr>
              <a:t>	Relationship</a:t>
            </a:r>
            <a:r>
              <a:rPr lang="en-US" sz="2400" dirty="0">
                <a:solidFill>
                  <a:schemeClr val="tx1"/>
                </a:solidFill>
                <a:latin typeface="Verdana" pitchFamily="34" charset="0"/>
                <a:ea typeface="Verdana" pitchFamily="34" charset="0"/>
                <a:cs typeface="Verdana" pitchFamily="34" charset="0"/>
              </a:rPr>
              <a:t>: </a:t>
            </a:r>
            <a:endParaRPr lang="en-US" sz="2400" dirty="0" smtClean="0">
              <a:solidFill>
                <a:schemeClr val="tx1"/>
              </a:solidFill>
              <a:latin typeface="Verdana" pitchFamily="34" charset="0"/>
              <a:ea typeface="Verdana" pitchFamily="34" charset="0"/>
              <a:cs typeface="Verdana" pitchFamily="34" charset="0"/>
            </a:endParaRPr>
          </a:p>
          <a:p>
            <a:pPr eaLnBrk="1" hangingPunct="1">
              <a:spcBef>
                <a:spcPct val="0"/>
              </a:spcBef>
              <a:buFontTx/>
              <a:buNone/>
            </a:pPr>
            <a:endParaRPr lang="en-US" sz="2400" dirty="0">
              <a:solidFill>
                <a:schemeClr val="tx1"/>
              </a:solidFill>
              <a:latin typeface="Verdana" pitchFamily="34" charset="0"/>
              <a:ea typeface="Verdana" pitchFamily="34" charset="0"/>
              <a:cs typeface="Verdana" pitchFamily="34" charset="0"/>
            </a:endParaRPr>
          </a:p>
          <a:p>
            <a:pPr marL="342900" indent="-342900">
              <a:spcBef>
                <a:spcPct val="0"/>
              </a:spcBef>
            </a:pPr>
            <a:r>
              <a:rPr lang="en-US" sz="1800" dirty="0" smtClean="0">
                <a:solidFill>
                  <a:schemeClr val="tx1"/>
                </a:solidFill>
                <a:latin typeface="Verdana" pitchFamily="34" charset="0"/>
                <a:ea typeface="Verdana" pitchFamily="34" charset="0"/>
                <a:cs typeface="Verdana" pitchFamily="34" charset="0"/>
              </a:rPr>
              <a:t>A </a:t>
            </a:r>
            <a:r>
              <a:rPr lang="en-US" sz="1800" b="1" dirty="0">
                <a:solidFill>
                  <a:schemeClr val="tx1"/>
                </a:solidFill>
                <a:latin typeface="Verdana" pitchFamily="34" charset="0"/>
                <a:ea typeface="Verdana" pitchFamily="34" charset="0"/>
                <a:cs typeface="Verdana" pitchFamily="34" charset="0"/>
              </a:rPr>
              <a:t>Sales Rep </a:t>
            </a:r>
            <a:r>
              <a:rPr lang="en-US" sz="1800" dirty="0">
                <a:solidFill>
                  <a:schemeClr val="tx1"/>
                </a:solidFill>
                <a:latin typeface="Verdana" pitchFamily="34" charset="0"/>
                <a:ea typeface="Verdana" pitchFamily="34" charset="0"/>
                <a:cs typeface="Verdana" pitchFamily="34" charset="0"/>
              </a:rPr>
              <a:t>could have one or more </a:t>
            </a:r>
            <a:r>
              <a:rPr lang="en-US" sz="1800" b="1" dirty="0" smtClean="0">
                <a:solidFill>
                  <a:schemeClr val="tx1"/>
                </a:solidFill>
                <a:latin typeface="Verdana" pitchFamily="34" charset="0"/>
                <a:ea typeface="Verdana" pitchFamily="34" charset="0"/>
                <a:cs typeface="Verdana" pitchFamily="34" charset="0"/>
              </a:rPr>
              <a:t>Customer	</a:t>
            </a:r>
            <a:endParaRPr lang="en-US" sz="1800" b="1" dirty="0">
              <a:solidFill>
                <a:schemeClr val="tx1"/>
              </a:solidFill>
              <a:latin typeface="Verdana" pitchFamily="34" charset="0"/>
              <a:ea typeface="Verdana" pitchFamily="34" charset="0"/>
              <a:cs typeface="Verdana" pitchFamily="34" charset="0"/>
            </a:endParaRPr>
          </a:p>
          <a:p>
            <a:pPr marL="342900" indent="-342900">
              <a:spcBef>
                <a:spcPct val="0"/>
              </a:spcBef>
            </a:pPr>
            <a:r>
              <a:rPr lang="en-US" sz="1800" dirty="0" smtClean="0">
                <a:solidFill>
                  <a:schemeClr val="tx1"/>
                </a:solidFill>
                <a:latin typeface="Verdana" pitchFamily="34" charset="0"/>
                <a:ea typeface="Verdana" pitchFamily="34" charset="0"/>
                <a:cs typeface="Verdana" pitchFamily="34" charset="0"/>
              </a:rPr>
              <a:t>A </a:t>
            </a:r>
            <a:r>
              <a:rPr lang="en-US" sz="1800" b="1" dirty="0">
                <a:solidFill>
                  <a:schemeClr val="tx1"/>
                </a:solidFill>
                <a:latin typeface="Verdana" pitchFamily="34" charset="0"/>
                <a:ea typeface="Verdana" pitchFamily="34" charset="0"/>
                <a:cs typeface="Verdana" pitchFamily="34" charset="0"/>
              </a:rPr>
              <a:t>Customer</a:t>
            </a:r>
            <a:r>
              <a:rPr lang="en-US" sz="1800" dirty="0">
                <a:solidFill>
                  <a:schemeClr val="tx1"/>
                </a:solidFill>
                <a:latin typeface="Verdana" pitchFamily="34" charset="0"/>
                <a:ea typeface="Verdana" pitchFamily="34" charset="0"/>
                <a:cs typeface="Verdana" pitchFamily="34" charset="0"/>
              </a:rPr>
              <a:t> could have many </a:t>
            </a:r>
            <a:r>
              <a:rPr lang="en-US" sz="1800" b="1" dirty="0">
                <a:solidFill>
                  <a:schemeClr val="tx1"/>
                </a:solidFill>
                <a:latin typeface="Verdana" pitchFamily="34" charset="0"/>
                <a:ea typeface="Verdana" pitchFamily="34" charset="0"/>
                <a:cs typeface="Verdana" pitchFamily="34" charset="0"/>
              </a:rPr>
              <a:t>Orders</a:t>
            </a:r>
          </a:p>
          <a:p>
            <a:pPr marL="342900" indent="-342900">
              <a:spcBef>
                <a:spcPct val="0"/>
              </a:spcBef>
            </a:pPr>
            <a:r>
              <a:rPr lang="en-US" sz="1800" dirty="0" smtClean="0">
                <a:solidFill>
                  <a:schemeClr val="tx1"/>
                </a:solidFill>
                <a:latin typeface="Verdana" pitchFamily="34" charset="0"/>
                <a:ea typeface="Verdana" pitchFamily="34" charset="0"/>
                <a:cs typeface="Verdana" pitchFamily="34" charset="0"/>
              </a:rPr>
              <a:t>An </a:t>
            </a:r>
            <a:r>
              <a:rPr lang="en-US" sz="1800" b="1" dirty="0">
                <a:solidFill>
                  <a:schemeClr val="tx1"/>
                </a:solidFill>
                <a:latin typeface="Verdana" pitchFamily="34" charset="0"/>
                <a:ea typeface="Verdana" pitchFamily="34" charset="0"/>
                <a:cs typeface="Verdana" pitchFamily="34" charset="0"/>
              </a:rPr>
              <a:t>Order </a:t>
            </a:r>
            <a:r>
              <a:rPr lang="en-US" sz="1800" dirty="0">
                <a:solidFill>
                  <a:schemeClr val="tx1"/>
                </a:solidFill>
                <a:latin typeface="Verdana" pitchFamily="34" charset="0"/>
                <a:ea typeface="Verdana" pitchFamily="34" charset="0"/>
                <a:cs typeface="Verdana" pitchFamily="34" charset="0"/>
              </a:rPr>
              <a:t>could have many </a:t>
            </a:r>
            <a:r>
              <a:rPr lang="en-US" sz="1800" b="1" dirty="0" err="1">
                <a:solidFill>
                  <a:schemeClr val="tx1"/>
                </a:solidFill>
                <a:latin typeface="Verdana" pitchFamily="34" charset="0"/>
                <a:ea typeface="Verdana" pitchFamily="34" charset="0"/>
                <a:cs typeface="Verdana" pitchFamily="34" charset="0"/>
              </a:rPr>
              <a:t>OrderLines</a:t>
            </a:r>
            <a:r>
              <a:rPr lang="en-US" sz="1800" dirty="0">
                <a:solidFill>
                  <a:schemeClr val="tx1"/>
                </a:solidFill>
                <a:latin typeface="Verdana" pitchFamily="34" charset="0"/>
                <a:ea typeface="Verdana" pitchFamily="34" charset="0"/>
                <a:cs typeface="Verdana" pitchFamily="34" charset="0"/>
              </a:rPr>
              <a:t> or actually many </a:t>
            </a:r>
            <a:r>
              <a:rPr lang="en-US" sz="1800" b="1" dirty="0" smtClean="0">
                <a:solidFill>
                  <a:schemeClr val="tx1"/>
                </a:solidFill>
                <a:latin typeface="Verdana" pitchFamily="34" charset="0"/>
                <a:ea typeface="Verdana" pitchFamily="34" charset="0"/>
                <a:cs typeface="Verdana" pitchFamily="34" charset="0"/>
              </a:rPr>
              <a:t>Products</a:t>
            </a:r>
            <a:r>
              <a:rPr lang="en-US" sz="1800" dirty="0" smtClean="0">
                <a:solidFill>
                  <a:schemeClr val="tx1"/>
                </a:solidFill>
                <a:latin typeface="Verdana" pitchFamily="34" charset="0"/>
                <a:ea typeface="Verdana" pitchFamily="34" charset="0"/>
                <a:cs typeface="Verdana" pitchFamily="34" charset="0"/>
              </a:rPr>
              <a:t> </a:t>
            </a:r>
            <a:r>
              <a:rPr lang="en-US" sz="1800" dirty="0">
                <a:solidFill>
                  <a:schemeClr val="tx1"/>
                </a:solidFill>
                <a:latin typeface="Verdana" pitchFamily="34" charset="0"/>
                <a:ea typeface="Verdana" pitchFamily="34" charset="0"/>
                <a:cs typeface="Verdana" pitchFamily="34" charset="0"/>
              </a:rPr>
              <a:t>ordered</a:t>
            </a:r>
          </a:p>
          <a:p>
            <a:pPr marL="342900" indent="-342900">
              <a:spcBef>
                <a:spcPct val="0"/>
              </a:spcBef>
            </a:pPr>
            <a:r>
              <a:rPr lang="en-US" sz="1800" dirty="0" smtClean="0">
                <a:solidFill>
                  <a:schemeClr val="tx1"/>
                </a:solidFill>
                <a:latin typeface="Verdana" pitchFamily="34" charset="0"/>
                <a:ea typeface="Verdana" pitchFamily="34" charset="0"/>
                <a:cs typeface="Verdana" pitchFamily="34" charset="0"/>
              </a:rPr>
              <a:t>A </a:t>
            </a:r>
            <a:r>
              <a:rPr lang="en-US" sz="1800" b="1" dirty="0">
                <a:solidFill>
                  <a:schemeClr val="tx1"/>
                </a:solidFill>
                <a:latin typeface="Verdana" pitchFamily="34" charset="0"/>
                <a:ea typeface="Verdana" pitchFamily="34" charset="0"/>
                <a:cs typeface="Verdana" pitchFamily="34" charset="0"/>
              </a:rPr>
              <a:t>Part</a:t>
            </a:r>
            <a:r>
              <a:rPr lang="en-US" sz="1800" dirty="0">
                <a:solidFill>
                  <a:schemeClr val="tx1"/>
                </a:solidFill>
                <a:latin typeface="Verdana" pitchFamily="34" charset="0"/>
                <a:ea typeface="Verdana" pitchFamily="34" charset="0"/>
                <a:cs typeface="Verdana" pitchFamily="34" charset="0"/>
              </a:rPr>
              <a:t> or </a:t>
            </a:r>
            <a:r>
              <a:rPr lang="en-US" sz="1800" b="1" dirty="0">
                <a:solidFill>
                  <a:schemeClr val="tx1"/>
                </a:solidFill>
                <a:latin typeface="Verdana" pitchFamily="34" charset="0"/>
                <a:ea typeface="Verdana" pitchFamily="34" charset="0"/>
                <a:cs typeface="Verdana" pitchFamily="34" charset="0"/>
              </a:rPr>
              <a:t>Product</a:t>
            </a:r>
            <a:r>
              <a:rPr lang="en-US" sz="1800" dirty="0">
                <a:solidFill>
                  <a:schemeClr val="tx1"/>
                </a:solidFill>
                <a:latin typeface="Verdana" pitchFamily="34" charset="0"/>
                <a:ea typeface="Verdana" pitchFamily="34" charset="0"/>
                <a:cs typeface="Verdana" pitchFamily="34" charset="0"/>
              </a:rPr>
              <a:t> could have many </a:t>
            </a:r>
            <a:r>
              <a:rPr lang="en-US" sz="1800" b="1" dirty="0">
                <a:solidFill>
                  <a:schemeClr val="tx1"/>
                </a:solidFill>
                <a:latin typeface="Verdana" pitchFamily="34" charset="0"/>
                <a:ea typeface="Verdana" pitchFamily="34" charset="0"/>
                <a:cs typeface="Verdana" pitchFamily="34" charset="0"/>
              </a:rPr>
              <a:t>Orders</a:t>
            </a:r>
          </a:p>
          <a:p>
            <a:pPr eaLnBrk="1" hangingPunct="1">
              <a:spcBef>
                <a:spcPct val="0"/>
              </a:spcBef>
              <a:buFontTx/>
              <a:buNone/>
            </a:pPr>
            <a:endParaRPr lang="en-US" sz="2400" b="1" dirty="0">
              <a:solidFill>
                <a:schemeClr val="tx1"/>
              </a:solidFill>
              <a:latin typeface="Verdana" pitchFamily="34" charset="0"/>
              <a:ea typeface="Verdana" pitchFamily="34" charset="0"/>
              <a:cs typeface="Verdana" pitchFamily="34" charset="0"/>
            </a:endParaRPr>
          </a:p>
          <a:p>
            <a:pPr eaLnBrk="1" hangingPunct="1">
              <a:spcBef>
                <a:spcPct val="0"/>
              </a:spcBef>
              <a:buFontTx/>
              <a:buNone/>
            </a:pPr>
            <a:endParaRPr lang="en-US" sz="2400" dirty="0">
              <a:solidFill>
                <a:schemeClr val="tx1"/>
              </a:solidFill>
              <a:latin typeface="Verdana" pitchFamily="34" charset="0"/>
              <a:ea typeface="Verdana" pitchFamily="34" charset="0"/>
              <a:cs typeface="Verdana" pitchFamily="34" charset="0"/>
            </a:endParaRPr>
          </a:p>
          <a:p>
            <a:pPr eaLnBrk="1" hangingPunct="1">
              <a:spcBef>
                <a:spcPct val="0"/>
              </a:spcBef>
              <a:buFontTx/>
              <a:buNone/>
            </a:pPr>
            <a:endParaRPr lang="en-US" sz="2400" dirty="0">
              <a:solidFill>
                <a:schemeClr val="tx1"/>
              </a:solidFill>
              <a:latin typeface="Verdana" pitchFamily="34" charset="0"/>
              <a:ea typeface="Verdana" pitchFamily="34" charset="0"/>
              <a:cs typeface="Verdana" pitchFamily="34" charset="0"/>
            </a:endParaRPr>
          </a:p>
        </p:txBody>
      </p:sp>
      <p:sp>
        <p:nvSpPr>
          <p:cNvPr id="2" name="Rectangle 1"/>
          <p:cNvSpPr/>
          <p:nvPr/>
        </p:nvSpPr>
        <p:spPr>
          <a:xfrm>
            <a:off x="1426700" y="196334"/>
            <a:ext cx="9090950" cy="769441"/>
          </a:xfrm>
          <a:prstGeom prst="rect">
            <a:avLst/>
          </a:prstGeom>
        </p:spPr>
        <p:txBody>
          <a:bodyPr wrap="none">
            <a:spAutoFit/>
          </a:bodyPr>
          <a:lstStyle/>
          <a:p>
            <a:pPr>
              <a:spcBef>
                <a:spcPct val="0"/>
              </a:spcBef>
            </a:pPr>
            <a:r>
              <a:rPr lang="en-US" sz="4400" dirty="0">
                <a:solidFill>
                  <a:schemeClr val="bg1"/>
                </a:solidFill>
                <a:latin typeface="Verdana" pitchFamily="34" charset="0"/>
                <a:ea typeface="Verdana" pitchFamily="34" charset="0"/>
                <a:cs typeface="Verdana" pitchFamily="34" charset="0"/>
              </a:rPr>
              <a:t>Example for Premier Database:</a:t>
            </a:r>
          </a:p>
        </p:txBody>
      </p:sp>
    </p:spTree>
    <p:extLst>
      <p:ext uri="{BB962C8B-B14F-4D97-AF65-F5344CB8AC3E}">
        <p14:creationId xmlns:p14="http://schemas.microsoft.com/office/powerpoint/2010/main" val="68874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620">
                                            <p:txEl>
                                              <p:pRg st="4" end="4"/>
                                            </p:txEl>
                                          </p:spTgt>
                                        </p:tgtEl>
                                        <p:attrNameLst>
                                          <p:attrName>style.visibility</p:attrName>
                                        </p:attrNameLst>
                                      </p:cBhvr>
                                      <p:to>
                                        <p:strVal val="visible"/>
                                      </p:to>
                                    </p:set>
                                    <p:animEffect transition="in" filter="fade">
                                      <p:cBhvr>
                                        <p:cTn id="7" dur="500"/>
                                        <p:tgtEl>
                                          <p:spTgt spid="11162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620">
                                            <p:txEl>
                                              <p:pRg st="5" end="5"/>
                                            </p:txEl>
                                          </p:spTgt>
                                        </p:tgtEl>
                                        <p:attrNameLst>
                                          <p:attrName>style.visibility</p:attrName>
                                        </p:attrNameLst>
                                      </p:cBhvr>
                                      <p:to>
                                        <p:strVal val="visible"/>
                                      </p:to>
                                    </p:set>
                                    <p:animEffect transition="in" filter="fade">
                                      <p:cBhvr>
                                        <p:cTn id="10" dur="500"/>
                                        <p:tgtEl>
                                          <p:spTgt spid="11162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620">
                                            <p:txEl>
                                              <p:pRg st="6" end="6"/>
                                            </p:txEl>
                                          </p:spTgt>
                                        </p:tgtEl>
                                        <p:attrNameLst>
                                          <p:attrName>style.visibility</p:attrName>
                                        </p:attrNameLst>
                                      </p:cBhvr>
                                      <p:to>
                                        <p:strVal val="visible"/>
                                      </p:to>
                                    </p:set>
                                    <p:animEffect transition="in" filter="fade">
                                      <p:cBhvr>
                                        <p:cTn id="13" dur="500"/>
                                        <p:tgtEl>
                                          <p:spTgt spid="111620">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620">
                                            <p:txEl>
                                              <p:pRg st="7" end="7"/>
                                            </p:txEl>
                                          </p:spTgt>
                                        </p:tgtEl>
                                        <p:attrNameLst>
                                          <p:attrName>style.visibility</p:attrName>
                                        </p:attrNameLst>
                                      </p:cBhvr>
                                      <p:to>
                                        <p:strVal val="visible"/>
                                      </p:to>
                                    </p:set>
                                    <p:animEffect transition="in" filter="fade">
                                      <p:cBhvr>
                                        <p:cTn id="16" dur="500"/>
                                        <p:tgtEl>
                                          <p:spTgt spid="111620">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1621"/>
                                        </p:tgtEl>
                                        <p:attrNameLst>
                                          <p:attrName>style.visibility</p:attrName>
                                        </p:attrNameLst>
                                      </p:cBhvr>
                                      <p:to>
                                        <p:strVal val="visible"/>
                                      </p:to>
                                    </p:set>
                                    <p:animEffect transition="in" filter="fade">
                                      <p:cBhvr>
                                        <p:cTn id="21"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Verdana" pitchFamily="34" charset="0"/>
                <a:ea typeface="Verdana" pitchFamily="34" charset="0"/>
                <a:cs typeface="Verdana" pitchFamily="34" charset="0"/>
              </a:rPr>
              <a:t>Normalization</a:t>
            </a:r>
          </a:p>
        </p:txBody>
      </p:sp>
      <p:sp>
        <p:nvSpPr>
          <p:cNvPr id="5123" name="Rectangle 3"/>
          <p:cNvSpPr>
            <a:spLocks noGrp="1" noChangeArrowheads="1"/>
          </p:cNvSpPr>
          <p:nvPr>
            <p:ph idx="1"/>
          </p:nvPr>
        </p:nvSpPr>
        <p:spPr/>
        <p:txBody>
          <a:bodyPr/>
          <a:lstStyle/>
          <a:p>
            <a:r>
              <a:rPr lang="en-US" b="1" dirty="0" smtClean="0">
                <a:latin typeface="Verdana" pitchFamily="34" charset="0"/>
                <a:ea typeface="Verdana" pitchFamily="34" charset="0"/>
                <a:cs typeface="Verdana" pitchFamily="34" charset="0"/>
              </a:rPr>
              <a:t>Normalization process</a:t>
            </a:r>
          </a:p>
          <a:p>
            <a:pPr lvl="1"/>
            <a:r>
              <a:rPr lang="en-US" sz="2400" dirty="0" smtClean="0">
                <a:latin typeface="Verdana" pitchFamily="34" charset="0"/>
                <a:ea typeface="Verdana" pitchFamily="34" charset="0"/>
                <a:cs typeface="Verdana" pitchFamily="34" charset="0"/>
              </a:rPr>
              <a:t>Identifying potential problems, called </a:t>
            </a:r>
            <a:r>
              <a:rPr lang="en-US" sz="2400" b="1" dirty="0" smtClean="0">
                <a:latin typeface="Verdana" pitchFamily="34" charset="0"/>
                <a:ea typeface="Verdana" pitchFamily="34" charset="0"/>
                <a:cs typeface="Verdana" pitchFamily="34" charset="0"/>
              </a:rPr>
              <a:t>update anomalies</a:t>
            </a:r>
            <a:r>
              <a:rPr lang="en-US" sz="2400" dirty="0" smtClean="0">
                <a:latin typeface="Verdana" pitchFamily="34" charset="0"/>
                <a:ea typeface="Verdana" pitchFamily="34" charset="0"/>
                <a:cs typeface="Verdana" pitchFamily="34" charset="0"/>
              </a:rPr>
              <a:t>, in the design of a relational database</a:t>
            </a:r>
          </a:p>
          <a:p>
            <a:pPr lvl="1"/>
            <a:r>
              <a:rPr lang="en-US" sz="2400" dirty="0" smtClean="0">
                <a:latin typeface="Verdana" pitchFamily="34" charset="0"/>
                <a:ea typeface="Verdana" pitchFamily="34" charset="0"/>
                <a:cs typeface="Verdana" pitchFamily="34" charset="0"/>
              </a:rPr>
              <a:t>Methods for correcting these problems</a:t>
            </a:r>
          </a:p>
          <a:p>
            <a:pPr marL="457200" lvl="1" indent="0">
              <a:buNone/>
            </a:pPr>
            <a:endParaRPr lang="en-US" sz="2400" dirty="0" smtClean="0">
              <a:latin typeface="Verdana" pitchFamily="34" charset="0"/>
              <a:ea typeface="Verdana" pitchFamily="34" charset="0"/>
              <a:cs typeface="Verdana" pitchFamily="34" charset="0"/>
            </a:endParaRPr>
          </a:p>
          <a:p>
            <a:r>
              <a:rPr lang="en-US" b="1" dirty="0" smtClean="0">
                <a:latin typeface="Verdana" pitchFamily="34" charset="0"/>
                <a:ea typeface="Verdana" pitchFamily="34" charset="0"/>
                <a:cs typeface="Verdana" pitchFamily="34" charset="0"/>
              </a:rPr>
              <a:t>Normal form</a:t>
            </a:r>
            <a:r>
              <a:rPr lang="en-US" dirty="0" smtClean="0">
                <a:latin typeface="Verdana" pitchFamily="34" charset="0"/>
                <a:ea typeface="Verdana" pitchFamily="34" charset="0"/>
                <a:cs typeface="Verdana" pitchFamily="34" charset="0"/>
              </a:rPr>
              <a:t>: table has desirable properties</a:t>
            </a:r>
          </a:p>
          <a:p>
            <a:pPr lvl="1"/>
            <a:r>
              <a:rPr lang="en-US" sz="2400" dirty="0" smtClean="0">
                <a:latin typeface="Verdana" pitchFamily="34" charset="0"/>
                <a:ea typeface="Verdana" pitchFamily="34" charset="0"/>
                <a:cs typeface="Verdana" pitchFamily="34" charset="0"/>
              </a:rPr>
              <a:t>First normal form (1NF)</a:t>
            </a:r>
          </a:p>
          <a:p>
            <a:pPr lvl="1"/>
            <a:r>
              <a:rPr lang="en-US" sz="2400" dirty="0" smtClean="0">
                <a:latin typeface="Verdana" pitchFamily="34" charset="0"/>
                <a:ea typeface="Verdana" pitchFamily="34" charset="0"/>
                <a:cs typeface="Verdana" pitchFamily="34" charset="0"/>
              </a:rPr>
              <a:t>Second normal form (2NF)</a:t>
            </a:r>
          </a:p>
          <a:p>
            <a:pPr lvl="1"/>
            <a:r>
              <a:rPr lang="en-US" sz="2400" dirty="0" smtClean="0">
                <a:latin typeface="Verdana" pitchFamily="34" charset="0"/>
                <a:ea typeface="Verdana" pitchFamily="34" charset="0"/>
                <a:cs typeface="Verdana" pitchFamily="34" charset="0"/>
              </a:rPr>
              <a:t>Third normal form (3NF)</a:t>
            </a:r>
          </a:p>
        </p:txBody>
      </p:sp>
    </p:spTree>
    <p:extLst>
      <p:ext uri="{BB962C8B-B14F-4D97-AF65-F5344CB8AC3E}">
        <p14:creationId xmlns:p14="http://schemas.microsoft.com/office/powerpoint/2010/main" val="23343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 calcmode="lin" valueType="num">
                                      <p:cBhvr additive="base">
                                        <p:cTn id="15"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 calcmode="lin" valueType="num">
                                      <p:cBhvr additive="base">
                                        <p:cTn id="2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 calcmode="lin" valueType="num">
                                      <p:cBhvr additive="base">
                                        <p:cTn id="2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 calcmode="lin" valueType="num">
                                      <p:cBhvr additive="base">
                                        <p:cTn id="33"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Introduction (continued)</a:t>
            </a:r>
          </a:p>
        </p:txBody>
      </p:sp>
      <p:sp>
        <p:nvSpPr>
          <p:cNvPr id="6147" name="Rectangle 3"/>
          <p:cNvSpPr>
            <a:spLocks noGrp="1" noChangeArrowheads="1"/>
          </p:cNvSpPr>
          <p:nvPr>
            <p:ph idx="1"/>
          </p:nvPr>
        </p:nvSpPr>
        <p:spPr/>
        <p:txBody>
          <a:bodyPr/>
          <a:lstStyle/>
          <a:p>
            <a:r>
              <a:rPr lang="en-US" dirty="0" smtClean="0">
                <a:latin typeface="Verdana" pitchFamily="34" charset="0"/>
                <a:ea typeface="Verdana" pitchFamily="34" charset="0"/>
                <a:cs typeface="Verdana" pitchFamily="34" charset="0"/>
              </a:rPr>
              <a:t>Normalization </a:t>
            </a:r>
          </a:p>
          <a:p>
            <a:pPr lvl="1"/>
            <a:r>
              <a:rPr lang="en-US" dirty="0" smtClean="0">
                <a:latin typeface="Verdana" pitchFamily="34" charset="0"/>
                <a:ea typeface="Verdana" pitchFamily="34" charset="0"/>
                <a:cs typeface="Verdana" pitchFamily="34" charset="0"/>
              </a:rPr>
              <a:t>Table in first normal form better than table not in first normal form</a:t>
            </a:r>
          </a:p>
          <a:p>
            <a:pPr lvl="1"/>
            <a:r>
              <a:rPr lang="en-US" dirty="0" smtClean="0">
                <a:latin typeface="Verdana" pitchFamily="34" charset="0"/>
                <a:ea typeface="Verdana" pitchFamily="34" charset="0"/>
                <a:cs typeface="Verdana" pitchFamily="34" charset="0"/>
              </a:rPr>
              <a:t>Table in second normal form better than table in first normal form, and so on</a:t>
            </a:r>
          </a:p>
          <a:p>
            <a:pPr lvl="1"/>
            <a:r>
              <a:rPr lang="en-US" dirty="0" smtClean="0">
                <a:latin typeface="Verdana" pitchFamily="34" charset="0"/>
                <a:ea typeface="Verdana" pitchFamily="34" charset="0"/>
                <a:cs typeface="Verdana" pitchFamily="34" charset="0"/>
              </a:rPr>
              <a:t>Goal: new collection of tables that is free of update anomalies</a:t>
            </a:r>
          </a:p>
        </p:txBody>
      </p:sp>
    </p:spTree>
    <p:extLst>
      <p:ext uri="{BB962C8B-B14F-4D97-AF65-F5344CB8AC3E}">
        <p14:creationId xmlns:p14="http://schemas.microsoft.com/office/powerpoint/2010/main" val="2574979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0"/>
            <a:ext cx="8077200" cy="1143000"/>
          </a:xfrm>
        </p:spPr>
        <p:txBody>
          <a:bodyPr/>
          <a:lstStyle/>
          <a:p>
            <a:r>
              <a:rPr lang="en-US" smtClean="0">
                <a:latin typeface="Verdana" pitchFamily="34" charset="0"/>
                <a:ea typeface="Verdana" pitchFamily="34" charset="0"/>
                <a:cs typeface="Verdana" pitchFamily="34" charset="0"/>
              </a:rPr>
              <a:t>Functional Dependence</a:t>
            </a:r>
          </a:p>
        </p:txBody>
      </p:sp>
      <p:sp>
        <p:nvSpPr>
          <p:cNvPr id="7" name="TextBox 6"/>
          <p:cNvSpPr txBox="1">
            <a:spLocks noChangeArrowheads="1"/>
          </p:cNvSpPr>
          <p:nvPr/>
        </p:nvSpPr>
        <p:spPr bwMode="auto">
          <a:xfrm>
            <a:off x="6934201" y="1371600"/>
            <a:ext cx="61427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4400" b="1">
                <a:solidFill>
                  <a:schemeClr val="tx1"/>
                </a:solidFill>
                <a:latin typeface="Verdana" pitchFamily="34" charset="0"/>
                <a:ea typeface="Verdana" pitchFamily="34" charset="0"/>
                <a:cs typeface="Verdana" pitchFamily="34" charset="0"/>
              </a:rPr>
              <a:t>B</a:t>
            </a:r>
          </a:p>
        </p:txBody>
      </p:sp>
      <p:cxnSp>
        <p:nvCxnSpPr>
          <p:cNvPr id="9" name="Straight Arrow Connector 8"/>
          <p:cNvCxnSpPr/>
          <p:nvPr/>
        </p:nvCxnSpPr>
        <p:spPr bwMode="auto">
          <a:xfrm>
            <a:off x="5334000" y="1828800"/>
            <a:ext cx="14478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TextBox 10"/>
          <p:cNvSpPr txBox="1">
            <a:spLocks noChangeArrowheads="1"/>
          </p:cNvSpPr>
          <p:nvPr/>
        </p:nvSpPr>
        <p:spPr bwMode="auto">
          <a:xfrm>
            <a:off x="4648200" y="1447800"/>
            <a:ext cx="6222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4400" b="1">
                <a:solidFill>
                  <a:schemeClr val="tx1"/>
                </a:solidFill>
                <a:latin typeface="Verdana" pitchFamily="34" charset="0"/>
                <a:ea typeface="Verdana" pitchFamily="34" charset="0"/>
                <a:cs typeface="Verdana" pitchFamily="34" charset="0"/>
              </a:rPr>
              <a:t>A</a:t>
            </a:r>
          </a:p>
        </p:txBody>
      </p:sp>
      <p:sp>
        <p:nvSpPr>
          <p:cNvPr id="12" name="Rectangle 11"/>
          <p:cNvSpPr>
            <a:spLocks noChangeArrowheads="1"/>
          </p:cNvSpPr>
          <p:nvPr/>
        </p:nvSpPr>
        <p:spPr bwMode="auto">
          <a:xfrm>
            <a:off x="2272326" y="2435713"/>
            <a:ext cx="38263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A certain field say Column B</a:t>
            </a:r>
          </a:p>
        </p:txBody>
      </p:sp>
      <p:sp>
        <p:nvSpPr>
          <p:cNvPr id="13" name="Rectangle 12"/>
          <p:cNvSpPr>
            <a:spLocks noChangeArrowheads="1"/>
          </p:cNvSpPr>
          <p:nvPr/>
        </p:nvSpPr>
        <p:spPr bwMode="auto">
          <a:xfrm>
            <a:off x="5943601" y="2438400"/>
            <a:ext cx="38010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a:solidFill>
                  <a:schemeClr val="tx1"/>
                </a:solidFill>
                <a:latin typeface="Verdana" pitchFamily="34" charset="0"/>
                <a:ea typeface="Verdana" pitchFamily="34" charset="0"/>
                <a:cs typeface="Verdana" pitchFamily="34" charset="0"/>
              </a:rPr>
              <a:t>is </a:t>
            </a:r>
            <a:r>
              <a:rPr lang="en-US" b="1">
                <a:solidFill>
                  <a:schemeClr val="tx1"/>
                </a:solidFill>
                <a:latin typeface="Verdana" pitchFamily="34" charset="0"/>
                <a:ea typeface="Verdana" pitchFamily="34" charset="0"/>
                <a:cs typeface="Verdana" pitchFamily="34" charset="0"/>
              </a:rPr>
              <a:t>functionally dependent</a:t>
            </a:r>
          </a:p>
        </p:txBody>
      </p:sp>
      <p:sp>
        <p:nvSpPr>
          <p:cNvPr id="14" name="Rectangle 13"/>
          <p:cNvSpPr>
            <a:spLocks noChangeArrowheads="1"/>
          </p:cNvSpPr>
          <p:nvPr/>
        </p:nvSpPr>
        <p:spPr bwMode="auto">
          <a:xfrm>
            <a:off x="2115769" y="2800350"/>
            <a:ext cx="4170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 on another field say Column A</a:t>
            </a:r>
          </a:p>
        </p:txBody>
      </p:sp>
      <p:sp>
        <p:nvSpPr>
          <p:cNvPr id="15" name="Rectangle 14"/>
          <p:cNvSpPr>
            <a:spLocks noChangeArrowheads="1"/>
          </p:cNvSpPr>
          <p:nvPr/>
        </p:nvSpPr>
        <p:spPr bwMode="auto">
          <a:xfrm>
            <a:off x="6172201" y="2800350"/>
            <a:ext cx="377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 if Column B’s value depend</a:t>
            </a:r>
          </a:p>
        </p:txBody>
      </p:sp>
      <p:sp>
        <p:nvSpPr>
          <p:cNvPr id="16" name="Rectangle 15"/>
          <p:cNvSpPr>
            <a:spLocks noChangeArrowheads="1"/>
          </p:cNvSpPr>
          <p:nvPr/>
        </p:nvSpPr>
        <p:spPr bwMode="auto">
          <a:xfrm>
            <a:off x="2193496" y="3153172"/>
            <a:ext cx="75511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r>
              <a:rPr lang="en-US" dirty="0">
                <a:solidFill>
                  <a:schemeClr val="tx1"/>
                </a:solidFill>
                <a:latin typeface="Verdana" pitchFamily="34" charset="0"/>
                <a:ea typeface="Verdana" pitchFamily="34" charset="0"/>
                <a:cs typeface="Verdana" pitchFamily="34" charset="0"/>
              </a:rPr>
              <a:t>on the value of Column A. And also that Column A’s value is associated only with a exactly one value of Column B.</a:t>
            </a:r>
          </a:p>
        </p:txBody>
      </p:sp>
      <p:sp>
        <p:nvSpPr>
          <p:cNvPr id="17" name="Rectangle 16"/>
          <p:cNvSpPr>
            <a:spLocks noChangeArrowheads="1"/>
          </p:cNvSpPr>
          <p:nvPr/>
        </p:nvSpPr>
        <p:spPr bwMode="auto">
          <a:xfrm>
            <a:off x="2590800" y="4419601"/>
            <a:ext cx="6934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r>
              <a:rPr lang="en-US" dirty="0">
                <a:solidFill>
                  <a:schemeClr val="tx1"/>
                </a:solidFill>
                <a:latin typeface="Verdana" pitchFamily="34" charset="0"/>
                <a:ea typeface="Verdana" pitchFamily="34" charset="0"/>
                <a:cs typeface="Verdana" pitchFamily="34" charset="0"/>
              </a:rPr>
              <a:t>And so if Column B depends on Column A then it also means that Column A </a:t>
            </a:r>
            <a:r>
              <a:rPr lang="en-US" b="1" dirty="0">
                <a:solidFill>
                  <a:schemeClr val="tx1"/>
                </a:solidFill>
                <a:latin typeface="Verdana" pitchFamily="34" charset="0"/>
                <a:ea typeface="Verdana" pitchFamily="34" charset="0"/>
                <a:cs typeface="Verdana" pitchFamily="34" charset="0"/>
              </a:rPr>
              <a:t>functionally determines </a:t>
            </a:r>
            <a:r>
              <a:rPr lang="en-US" dirty="0">
                <a:solidFill>
                  <a:schemeClr val="tx1"/>
                </a:solidFill>
                <a:latin typeface="Verdana" pitchFamily="34" charset="0"/>
                <a:ea typeface="Verdana" pitchFamily="34" charset="0"/>
                <a:cs typeface="Verdana" pitchFamily="34" charset="0"/>
              </a:rPr>
              <a:t>Column B.</a:t>
            </a:r>
          </a:p>
        </p:txBody>
      </p:sp>
    </p:spTree>
    <p:extLst>
      <p:ext uri="{BB962C8B-B14F-4D97-AF65-F5344CB8AC3E}">
        <p14:creationId xmlns:p14="http://schemas.microsoft.com/office/powerpoint/2010/main" val="1860527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2133600" y="0"/>
            <a:ext cx="8077200" cy="1143000"/>
          </a:xfrm>
        </p:spPr>
        <p:txBody>
          <a:bodyPr/>
          <a:lstStyle/>
          <a:p>
            <a:r>
              <a:rPr lang="en-US" dirty="0" smtClean="0">
                <a:latin typeface="Verdana" pitchFamily="34" charset="0"/>
                <a:ea typeface="Verdana" pitchFamily="34" charset="0"/>
                <a:cs typeface="Verdana" pitchFamily="34" charset="0"/>
              </a:rPr>
              <a:t>Relational Database</a:t>
            </a:r>
          </a:p>
        </p:txBody>
      </p:sp>
      <p:sp>
        <p:nvSpPr>
          <p:cNvPr id="583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BFC648C-61A8-4A9F-ACEE-03A1D6C8CCC9}" type="slidenum">
              <a:rPr lang="en-US" sz="2000"/>
              <a:pPr>
                <a:spcBef>
                  <a:spcPct val="0"/>
                </a:spcBef>
                <a:buFontTx/>
                <a:buNone/>
              </a:pPr>
              <a:t>3</a:t>
            </a:fld>
            <a:endParaRPr lang="en-US" sz="2000"/>
          </a:p>
        </p:txBody>
      </p:sp>
      <p:sp>
        <p:nvSpPr>
          <p:cNvPr id="58372" name="TextBox 4"/>
          <p:cNvSpPr txBox="1">
            <a:spLocks noChangeArrowheads="1"/>
          </p:cNvSpPr>
          <p:nvPr/>
        </p:nvSpPr>
        <p:spPr bwMode="auto">
          <a:xfrm>
            <a:off x="2000250" y="1143001"/>
            <a:ext cx="9925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lgn="just">
              <a:spcBef>
                <a:spcPct val="0"/>
              </a:spcBef>
            </a:pPr>
            <a:r>
              <a:rPr lang="en-US" sz="2400" dirty="0" smtClean="0">
                <a:solidFill>
                  <a:schemeClr val="tx1"/>
                </a:solidFill>
                <a:latin typeface="Verdana" pitchFamily="34" charset="0"/>
                <a:ea typeface="Verdana" pitchFamily="34" charset="0"/>
                <a:cs typeface="Verdana" pitchFamily="34" charset="0"/>
              </a:rPr>
              <a:t>Is a collection of </a:t>
            </a:r>
            <a:r>
              <a:rPr lang="en-US" sz="2400" b="1" dirty="0" smtClean="0">
                <a:solidFill>
                  <a:schemeClr val="tx1"/>
                </a:solidFill>
                <a:latin typeface="Verdana" pitchFamily="34" charset="0"/>
                <a:ea typeface="Verdana" pitchFamily="34" charset="0"/>
                <a:cs typeface="Verdana" pitchFamily="34" charset="0"/>
              </a:rPr>
              <a:t>tables.</a:t>
            </a:r>
          </a:p>
          <a:p>
            <a:pPr marL="342900" indent="-342900" algn="just">
              <a:spcBef>
                <a:spcPct val="0"/>
              </a:spcBef>
            </a:pPr>
            <a:r>
              <a:rPr lang="en-US" sz="2400" dirty="0" smtClean="0">
                <a:solidFill>
                  <a:schemeClr val="tx1"/>
                </a:solidFill>
                <a:latin typeface="Verdana" pitchFamily="34" charset="0"/>
                <a:ea typeface="Verdana" pitchFamily="34" charset="0"/>
                <a:cs typeface="Verdana" pitchFamily="34" charset="0"/>
              </a:rPr>
              <a:t>a </a:t>
            </a:r>
            <a:r>
              <a:rPr lang="en-US" sz="2400" dirty="0">
                <a:solidFill>
                  <a:schemeClr val="tx1"/>
                </a:solidFill>
                <a:latin typeface="Verdana" pitchFamily="34" charset="0"/>
                <a:ea typeface="Verdana" pitchFamily="34" charset="0"/>
                <a:cs typeface="Verdana" pitchFamily="34" charset="0"/>
              </a:rPr>
              <a:t>concept that does </a:t>
            </a:r>
            <a:r>
              <a:rPr lang="en-US" sz="2400" dirty="0" smtClean="0">
                <a:solidFill>
                  <a:schemeClr val="tx1"/>
                </a:solidFill>
                <a:latin typeface="Verdana" pitchFamily="34" charset="0"/>
                <a:ea typeface="Verdana" pitchFamily="34" charset="0"/>
                <a:cs typeface="Verdana" pitchFamily="34" charset="0"/>
              </a:rPr>
              <a:t>not only </a:t>
            </a:r>
            <a:r>
              <a:rPr lang="en-US" sz="2400" dirty="0">
                <a:solidFill>
                  <a:schemeClr val="tx1"/>
                </a:solidFill>
                <a:latin typeface="Verdana" pitchFamily="34" charset="0"/>
                <a:ea typeface="Verdana" pitchFamily="34" charset="0"/>
                <a:cs typeface="Verdana" pitchFamily="34" charset="0"/>
              </a:rPr>
              <a:t>follow the hierarchy of data (i.e. Field, Record, Table  and Database) data structure but also has a structure that would allow  the creation  of relationship among its files (i.e. Tables). </a:t>
            </a:r>
            <a:endParaRPr lang="en-US" sz="2400" dirty="0" smtClean="0">
              <a:solidFill>
                <a:schemeClr val="tx1"/>
              </a:solidFill>
              <a:latin typeface="Verdana" pitchFamily="34" charset="0"/>
              <a:ea typeface="Verdana" pitchFamily="34" charset="0"/>
              <a:cs typeface="Verdana" pitchFamily="34" charset="0"/>
            </a:endParaRPr>
          </a:p>
          <a:p>
            <a:pPr marL="342900" indent="-342900" algn="just">
              <a:spcBef>
                <a:spcPct val="0"/>
              </a:spcBef>
            </a:pPr>
            <a:endParaRPr lang="en-US" sz="2400" dirty="0">
              <a:solidFill>
                <a:schemeClr val="tx1"/>
              </a:solidFill>
              <a:latin typeface="Verdana" pitchFamily="34" charset="0"/>
              <a:ea typeface="Verdana" pitchFamily="34" charset="0"/>
              <a:cs typeface="Verdana" pitchFamily="34" charset="0"/>
            </a:endParaRPr>
          </a:p>
        </p:txBody>
      </p:sp>
      <p:graphicFrame>
        <p:nvGraphicFramePr>
          <p:cNvPr id="6" name="Table 5"/>
          <p:cNvGraphicFramePr>
            <a:graphicFrameLocks noGrp="1"/>
          </p:cNvGraphicFramePr>
          <p:nvPr/>
        </p:nvGraphicFramePr>
        <p:xfrm>
          <a:off x="2209800" y="3657600"/>
          <a:ext cx="1981200" cy="2225676"/>
        </p:xfrm>
        <a:graphic>
          <a:graphicData uri="http://schemas.openxmlformats.org/drawingml/2006/table">
            <a:tbl>
              <a:tblPr firstRow="1" bandRow="1">
                <a:tableStyleId>{21E4AEA4-8DFA-4A89-87EB-49C32662AFE0}</a:tableStyleId>
              </a:tblPr>
              <a:tblGrid>
                <a:gridCol w="1981200"/>
              </a:tblGrid>
              <a:tr h="370946">
                <a:tc>
                  <a:txBody>
                    <a:bodyPr/>
                    <a:lstStyle/>
                    <a:p>
                      <a:pPr algn="ctr"/>
                      <a:r>
                        <a:rPr lang="en-US" sz="1800" dirty="0" smtClean="0"/>
                        <a:t>Author</a:t>
                      </a:r>
                      <a:endParaRPr lang="en-US" sz="1800" dirty="0"/>
                    </a:p>
                  </a:txBody>
                  <a:tcPr marT="45733" marB="45733"/>
                </a:tc>
              </a:tr>
              <a:tr h="370946">
                <a:tc>
                  <a:txBody>
                    <a:bodyPr/>
                    <a:lstStyle/>
                    <a:p>
                      <a:r>
                        <a:rPr lang="en-US" sz="1800" dirty="0" err="1" smtClean="0"/>
                        <a:t>AuthorCode</a:t>
                      </a:r>
                      <a:endParaRPr lang="en-US" sz="1800" dirty="0"/>
                    </a:p>
                  </a:txBody>
                  <a:tcPr marT="45733" marB="45733"/>
                </a:tc>
              </a:tr>
              <a:tr h="370946">
                <a:tc>
                  <a:txBody>
                    <a:bodyPr/>
                    <a:lstStyle/>
                    <a:p>
                      <a:r>
                        <a:rPr lang="en-US" sz="1800" dirty="0" err="1" smtClean="0"/>
                        <a:t>Lastname</a:t>
                      </a:r>
                      <a:endParaRPr lang="en-US" sz="1800" dirty="0"/>
                    </a:p>
                  </a:txBody>
                  <a:tcPr marT="45733" marB="45733"/>
                </a:tc>
              </a:tr>
              <a:tr h="370946">
                <a:tc>
                  <a:txBody>
                    <a:bodyPr/>
                    <a:lstStyle/>
                    <a:p>
                      <a:r>
                        <a:rPr lang="en-US" sz="1800" dirty="0" err="1" smtClean="0"/>
                        <a:t>Firstname</a:t>
                      </a:r>
                      <a:endParaRPr lang="en-US" sz="1800" dirty="0"/>
                    </a:p>
                  </a:txBody>
                  <a:tcPr marT="45733" marB="45733"/>
                </a:tc>
              </a:tr>
              <a:tr h="370946">
                <a:tc>
                  <a:txBody>
                    <a:bodyPr/>
                    <a:lstStyle/>
                    <a:p>
                      <a:r>
                        <a:rPr lang="en-US" sz="1800" dirty="0" smtClean="0"/>
                        <a:t>Gender</a:t>
                      </a:r>
                      <a:endParaRPr lang="en-US" sz="1800" dirty="0"/>
                    </a:p>
                  </a:txBody>
                  <a:tcPr marT="45733" marB="45733"/>
                </a:tc>
              </a:tr>
              <a:tr h="370946">
                <a:tc>
                  <a:txBody>
                    <a:bodyPr/>
                    <a:lstStyle/>
                    <a:p>
                      <a:r>
                        <a:rPr lang="en-US" sz="1800" dirty="0" smtClean="0"/>
                        <a:t>Nationality</a:t>
                      </a:r>
                      <a:endParaRPr lang="en-US" sz="1800" dirty="0"/>
                    </a:p>
                  </a:txBody>
                  <a:tcPr marT="45733" marB="45733"/>
                </a:tc>
              </a:tr>
            </a:tbl>
          </a:graphicData>
        </a:graphic>
      </p:graphicFrame>
      <p:graphicFrame>
        <p:nvGraphicFramePr>
          <p:cNvPr id="7" name="Table 6"/>
          <p:cNvGraphicFramePr>
            <a:graphicFrameLocks noGrp="1"/>
          </p:cNvGraphicFramePr>
          <p:nvPr/>
        </p:nvGraphicFramePr>
        <p:xfrm>
          <a:off x="7391400" y="3733800"/>
          <a:ext cx="1981200" cy="2225676"/>
        </p:xfrm>
        <a:graphic>
          <a:graphicData uri="http://schemas.openxmlformats.org/drawingml/2006/table">
            <a:tbl>
              <a:tblPr firstRow="1" bandRow="1">
                <a:tableStyleId>{21E4AEA4-8DFA-4A89-87EB-49C32662AFE0}</a:tableStyleId>
              </a:tblPr>
              <a:tblGrid>
                <a:gridCol w="1981200"/>
              </a:tblGrid>
              <a:tr h="370946">
                <a:tc>
                  <a:txBody>
                    <a:bodyPr/>
                    <a:lstStyle/>
                    <a:p>
                      <a:pPr algn="ctr"/>
                      <a:r>
                        <a:rPr lang="en-US" sz="1800" dirty="0" smtClean="0"/>
                        <a:t>Books</a:t>
                      </a:r>
                      <a:endParaRPr lang="en-US" sz="1800" dirty="0"/>
                    </a:p>
                  </a:txBody>
                  <a:tcPr marT="45733" marB="45733"/>
                </a:tc>
              </a:tr>
              <a:tr h="370946">
                <a:tc>
                  <a:txBody>
                    <a:bodyPr/>
                    <a:lstStyle/>
                    <a:p>
                      <a:r>
                        <a:rPr lang="en-US" sz="1800" dirty="0" err="1" smtClean="0"/>
                        <a:t>BookCode</a:t>
                      </a:r>
                      <a:endParaRPr lang="en-US" sz="1800" dirty="0"/>
                    </a:p>
                  </a:txBody>
                  <a:tcPr marT="45733" marB="45733"/>
                </a:tc>
              </a:tr>
              <a:tr h="370946">
                <a:tc>
                  <a:txBody>
                    <a:bodyPr/>
                    <a:lstStyle/>
                    <a:p>
                      <a:r>
                        <a:rPr lang="en-US" sz="1800" dirty="0" err="1" smtClean="0"/>
                        <a:t>BookTitle</a:t>
                      </a:r>
                      <a:endParaRPr lang="en-US" sz="1800" dirty="0"/>
                    </a:p>
                  </a:txBody>
                  <a:tcPr marT="45733" marB="45733"/>
                </a:tc>
              </a:tr>
              <a:tr h="370946">
                <a:tc>
                  <a:txBody>
                    <a:bodyPr/>
                    <a:lstStyle/>
                    <a:p>
                      <a:r>
                        <a:rPr lang="en-US" sz="1800" dirty="0" smtClean="0"/>
                        <a:t>Genre</a:t>
                      </a:r>
                      <a:endParaRPr lang="en-US" sz="1800" dirty="0"/>
                    </a:p>
                  </a:txBody>
                  <a:tcPr marT="45733" marB="45733"/>
                </a:tc>
              </a:tr>
              <a:tr h="370946">
                <a:tc>
                  <a:txBody>
                    <a:bodyPr/>
                    <a:lstStyle/>
                    <a:p>
                      <a:r>
                        <a:rPr lang="en-US" sz="1800" dirty="0" err="1" smtClean="0"/>
                        <a:t>AuthorCode</a:t>
                      </a:r>
                      <a:endParaRPr lang="en-US" sz="1800" dirty="0"/>
                    </a:p>
                  </a:txBody>
                  <a:tcPr marT="45733" marB="45733"/>
                </a:tc>
              </a:tr>
              <a:tr h="370946">
                <a:tc>
                  <a:txBody>
                    <a:bodyPr/>
                    <a:lstStyle/>
                    <a:p>
                      <a:r>
                        <a:rPr lang="en-US" sz="1800" dirty="0" smtClean="0"/>
                        <a:t>Price</a:t>
                      </a:r>
                      <a:endParaRPr lang="en-US" sz="1800" dirty="0"/>
                    </a:p>
                  </a:txBody>
                  <a:tcPr marT="45733" marB="45733"/>
                </a:tc>
              </a:tr>
            </a:tbl>
          </a:graphicData>
        </a:graphic>
      </p:graphicFrame>
      <p:cxnSp>
        <p:nvCxnSpPr>
          <p:cNvPr id="58405" name="Elbow Connector 8"/>
          <p:cNvCxnSpPr>
            <a:cxnSpLocks noChangeShapeType="1"/>
          </p:cNvCxnSpPr>
          <p:nvPr/>
        </p:nvCxnSpPr>
        <p:spPr bwMode="auto">
          <a:xfrm>
            <a:off x="4114800" y="4191000"/>
            <a:ext cx="3352800" cy="1219200"/>
          </a:xfrm>
          <a:prstGeom prst="bentConnector3">
            <a:avLst>
              <a:gd name="adj1" fmla="val 50000"/>
            </a:avLst>
          </a:prstGeom>
          <a:noFill/>
          <a:ln w="254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0927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5300" y="57150"/>
            <a:ext cx="9639300" cy="1143000"/>
          </a:xfrm>
        </p:spPr>
        <p:txBody>
          <a:bodyPr>
            <a:normAutofit fontScale="90000"/>
          </a:bodyPr>
          <a:lstStyle/>
          <a:p>
            <a:r>
              <a:rPr lang="en-US" dirty="0" smtClean="0">
                <a:latin typeface="Verdana" pitchFamily="34" charset="0"/>
                <a:ea typeface="Verdana" pitchFamily="34" charset="0"/>
                <a:cs typeface="Verdana" pitchFamily="34" charset="0"/>
              </a:rPr>
              <a:t>Functional Dependence (continued)</a:t>
            </a:r>
          </a:p>
        </p:txBody>
      </p:sp>
      <p:pic>
        <p:nvPicPr>
          <p:cNvPr id="8197" name="Content Placeholder 7" descr="F5-02.bmp"/>
          <p:cNvPicPr>
            <a:picLocks noGrp="1" noChangeAspect="1"/>
          </p:cNvPicPr>
          <p:nvPr>
            <p:ph idx="1"/>
          </p:nvPr>
        </p:nvPicPr>
        <p:blipFill>
          <a:blip r:embed="rId3">
            <a:extLst>
              <a:ext uri="{28A0092B-C50C-407E-A947-70E740481C1C}">
                <a14:useLocalDpi xmlns:a14="http://schemas.microsoft.com/office/drawing/2010/main" val="0"/>
              </a:ext>
            </a:extLst>
          </a:blip>
          <a:srcRect b="18182"/>
          <a:stretch>
            <a:fillRect/>
          </a:stretch>
        </p:blipFill>
        <p:spPr>
          <a:xfrm>
            <a:off x="2057400" y="2419350"/>
            <a:ext cx="7832725" cy="1371600"/>
          </a:xfrm>
        </p:spPr>
      </p:pic>
      <p:sp>
        <p:nvSpPr>
          <p:cNvPr id="6" name="Slide Number Placeholder 5"/>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DDD897D-A592-47C5-B1CD-5629BDEFD65E}" type="slidenum">
              <a:rPr lang="en-US">
                <a:solidFill>
                  <a:srgbClr val="222222"/>
                </a:solidFill>
                <a:latin typeface="Verdana" pitchFamily="34" charset="0"/>
                <a:ea typeface="Verdana" pitchFamily="34" charset="0"/>
                <a:cs typeface="Verdana" pitchFamily="34" charset="0"/>
              </a:rPr>
              <a:pPr eaLnBrk="1" hangingPunct="1"/>
              <a:t>30</a:t>
            </a:fld>
            <a:endParaRPr lang="en-US">
              <a:solidFill>
                <a:srgbClr val="222222"/>
              </a:solidFill>
              <a:latin typeface="Verdana" pitchFamily="34" charset="0"/>
              <a:ea typeface="Verdana" pitchFamily="34" charset="0"/>
              <a:cs typeface="Verdana" pitchFamily="34" charset="0"/>
            </a:endParaRPr>
          </a:p>
        </p:txBody>
      </p:sp>
      <p:sp>
        <p:nvSpPr>
          <p:cNvPr id="8195" name="Text Box 5"/>
          <p:cNvSpPr txBox="1">
            <a:spLocks noChangeArrowheads="1"/>
          </p:cNvSpPr>
          <p:nvPr/>
        </p:nvSpPr>
        <p:spPr bwMode="auto">
          <a:xfrm>
            <a:off x="2209800" y="5881688"/>
            <a:ext cx="769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a:t>
            </a:r>
            <a:r>
              <a:rPr lang="en-US" sz="1800" b="1" dirty="0" smtClean="0">
                <a:solidFill>
                  <a:schemeClr val="tx1"/>
                </a:solidFill>
                <a:latin typeface="Verdana" pitchFamily="34" charset="0"/>
                <a:ea typeface="Verdana" pitchFamily="34" charset="0"/>
                <a:cs typeface="Verdana" pitchFamily="34" charset="0"/>
              </a:rPr>
              <a:t>1: </a:t>
            </a:r>
            <a:r>
              <a:rPr lang="en-US" sz="1800" b="1" dirty="0">
                <a:solidFill>
                  <a:schemeClr val="tx1"/>
                </a:solidFill>
                <a:latin typeface="Verdana" pitchFamily="34" charset="0"/>
                <a:ea typeface="Verdana" pitchFamily="34" charset="0"/>
                <a:cs typeface="Verdana" pitchFamily="34" charset="0"/>
              </a:rPr>
              <a:t>Rep table with additional column, </a:t>
            </a:r>
            <a:r>
              <a:rPr lang="en-US" sz="1800" b="1" dirty="0" err="1">
                <a:solidFill>
                  <a:schemeClr val="tx1"/>
                </a:solidFill>
                <a:latin typeface="Verdana" pitchFamily="34" charset="0"/>
                <a:ea typeface="Verdana" pitchFamily="34" charset="0"/>
                <a:cs typeface="Verdana" pitchFamily="34" charset="0"/>
              </a:rPr>
              <a:t>PayClass</a:t>
            </a:r>
            <a:endParaRPr lang="en-US" sz="1800" b="1" dirty="0">
              <a:solidFill>
                <a:schemeClr val="tx1"/>
              </a:solidFill>
              <a:latin typeface="Verdana" pitchFamily="34" charset="0"/>
              <a:ea typeface="Verdana" pitchFamily="34" charset="0"/>
              <a:cs typeface="Verdana" pitchFamily="34" charset="0"/>
            </a:endParaRPr>
          </a:p>
        </p:txBody>
      </p:sp>
      <p:sp>
        <p:nvSpPr>
          <p:cNvPr id="8198" name="TextBox 6"/>
          <p:cNvSpPr txBox="1">
            <a:spLocks noChangeArrowheads="1"/>
          </p:cNvSpPr>
          <p:nvPr/>
        </p:nvSpPr>
        <p:spPr bwMode="auto">
          <a:xfrm>
            <a:off x="1993900" y="1330465"/>
            <a:ext cx="86119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Let’s assume that in Premiere Products all Sales Rep in any given</a:t>
            </a:r>
          </a:p>
          <a:p>
            <a:pPr eaLnBrk="1" hangingPunct="1"/>
            <a:r>
              <a:rPr lang="en-US" b="1" dirty="0">
                <a:solidFill>
                  <a:schemeClr val="tx1"/>
                </a:solidFill>
                <a:latin typeface="Verdana" pitchFamily="34" charset="0"/>
                <a:ea typeface="Verdana" pitchFamily="34" charset="0"/>
                <a:cs typeface="Verdana" pitchFamily="34" charset="0"/>
              </a:rPr>
              <a:t>Pay class </a:t>
            </a:r>
            <a:r>
              <a:rPr lang="en-US" dirty="0">
                <a:solidFill>
                  <a:schemeClr val="tx1"/>
                </a:solidFill>
                <a:latin typeface="Verdana" pitchFamily="34" charset="0"/>
                <a:ea typeface="Verdana" pitchFamily="34" charset="0"/>
                <a:cs typeface="Verdana" pitchFamily="34" charset="0"/>
              </a:rPr>
              <a:t>earn the </a:t>
            </a:r>
            <a:r>
              <a:rPr lang="en-US" b="1" dirty="0">
                <a:solidFill>
                  <a:schemeClr val="tx1"/>
                </a:solidFill>
                <a:latin typeface="Verdana" pitchFamily="34" charset="0"/>
                <a:ea typeface="Verdana" pitchFamily="34" charset="0"/>
                <a:cs typeface="Verdana" pitchFamily="34" charset="0"/>
              </a:rPr>
              <a:t>Commission Rate</a:t>
            </a:r>
            <a:r>
              <a:rPr lang="en-US" dirty="0">
                <a:solidFill>
                  <a:schemeClr val="tx1"/>
                </a:solidFill>
                <a:latin typeface="Verdana" pitchFamily="34" charset="0"/>
                <a:ea typeface="Verdana" pitchFamily="34" charset="0"/>
                <a:cs typeface="Verdana" pitchFamily="34" charset="0"/>
              </a:rPr>
              <a:t>.</a:t>
            </a:r>
          </a:p>
        </p:txBody>
      </p:sp>
      <p:sp>
        <p:nvSpPr>
          <p:cNvPr id="8199" name="TextBox 7"/>
          <p:cNvSpPr txBox="1">
            <a:spLocks noChangeArrowheads="1"/>
          </p:cNvSpPr>
          <p:nvPr/>
        </p:nvSpPr>
        <p:spPr bwMode="auto">
          <a:xfrm>
            <a:off x="1246164" y="3962310"/>
            <a:ext cx="2372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So, which means</a:t>
            </a:r>
            <a:endParaRPr lang="en-US" i="1" dirty="0">
              <a:solidFill>
                <a:schemeClr val="tx1"/>
              </a:solidFill>
              <a:latin typeface="Verdana" pitchFamily="34" charset="0"/>
              <a:ea typeface="Verdana" pitchFamily="34" charset="0"/>
              <a:cs typeface="Verdana" pitchFamily="34" charset="0"/>
            </a:endParaRPr>
          </a:p>
        </p:txBody>
      </p:sp>
      <p:sp>
        <p:nvSpPr>
          <p:cNvPr id="8200" name="TextBox 8"/>
          <p:cNvSpPr txBox="1">
            <a:spLocks noChangeArrowheads="1"/>
          </p:cNvSpPr>
          <p:nvPr/>
        </p:nvSpPr>
        <p:spPr bwMode="auto">
          <a:xfrm>
            <a:off x="1715866" y="4526711"/>
            <a:ext cx="4257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And his/her </a:t>
            </a:r>
            <a:r>
              <a:rPr lang="en-US" b="1" i="1" dirty="0">
                <a:solidFill>
                  <a:schemeClr val="tx1"/>
                </a:solidFill>
                <a:latin typeface="Verdana" pitchFamily="34" charset="0"/>
                <a:ea typeface="Verdana" pitchFamily="34" charset="0"/>
                <a:cs typeface="Verdana" pitchFamily="34" charset="0"/>
              </a:rPr>
              <a:t>Commission Rate</a:t>
            </a:r>
          </a:p>
        </p:txBody>
      </p:sp>
      <p:cxnSp>
        <p:nvCxnSpPr>
          <p:cNvPr id="10" name="Straight Arrow Connector 9"/>
          <p:cNvCxnSpPr/>
          <p:nvPr/>
        </p:nvCxnSpPr>
        <p:spPr bwMode="auto">
          <a:xfrm>
            <a:off x="8915400" y="2057400"/>
            <a:ext cx="0" cy="3810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a:off x="9525000" y="2057400"/>
            <a:ext cx="0" cy="3810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2" name="TextBox 7"/>
          <p:cNvSpPr txBox="1">
            <a:spLocks noChangeArrowheads="1"/>
          </p:cNvSpPr>
          <p:nvPr/>
        </p:nvSpPr>
        <p:spPr bwMode="auto">
          <a:xfrm>
            <a:off x="3486150" y="3943350"/>
            <a:ext cx="3215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i="1" dirty="0">
                <a:solidFill>
                  <a:schemeClr val="tx1"/>
                </a:solidFill>
                <a:latin typeface="Verdana" pitchFamily="34" charset="0"/>
                <a:ea typeface="Verdana" pitchFamily="34" charset="0"/>
                <a:cs typeface="Verdana" pitchFamily="34" charset="0"/>
              </a:rPr>
              <a:t>a Sale’s Rep </a:t>
            </a:r>
            <a:r>
              <a:rPr lang="en-US" b="1" i="1" dirty="0">
                <a:solidFill>
                  <a:schemeClr val="tx1"/>
                </a:solidFill>
                <a:latin typeface="Verdana" pitchFamily="34" charset="0"/>
                <a:ea typeface="Verdana" pitchFamily="34" charset="0"/>
                <a:cs typeface="Verdana" pitchFamily="34" charset="0"/>
              </a:rPr>
              <a:t>Pay Class</a:t>
            </a:r>
          </a:p>
        </p:txBody>
      </p:sp>
      <p:sp>
        <p:nvSpPr>
          <p:cNvPr id="13" name="TextBox 7"/>
          <p:cNvSpPr txBox="1">
            <a:spLocks noChangeArrowheads="1"/>
          </p:cNvSpPr>
          <p:nvPr/>
        </p:nvSpPr>
        <p:spPr bwMode="auto">
          <a:xfrm>
            <a:off x="8301033" y="3921859"/>
            <a:ext cx="3414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his/her </a:t>
            </a:r>
            <a:r>
              <a:rPr lang="en-US" i="1" dirty="0">
                <a:solidFill>
                  <a:schemeClr val="tx1"/>
                </a:solidFill>
                <a:latin typeface="Verdana" pitchFamily="34" charset="0"/>
                <a:ea typeface="Verdana" pitchFamily="34" charset="0"/>
                <a:cs typeface="Verdana" pitchFamily="34" charset="0"/>
              </a:rPr>
              <a:t>Commission Rate</a:t>
            </a:r>
          </a:p>
        </p:txBody>
      </p:sp>
      <p:sp>
        <p:nvSpPr>
          <p:cNvPr id="14" name="TextBox 7"/>
          <p:cNvSpPr txBox="1">
            <a:spLocks noChangeArrowheads="1"/>
          </p:cNvSpPr>
          <p:nvPr/>
        </p:nvSpPr>
        <p:spPr bwMode="auto">
          <a:xfrm>
            <a:off x="6559433" y="3907191"/>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a:solidFill>
                  <a:schemeClr val="tx1"/>
                </a:solidFill>
                <a:latin typeface="Verdana" pitchFamily="34" charset="0"/>
                <a:ea typeface="Verdana" pitchFamily="34" charset="0"/>
                <a:cs typeface="Verdana" pitchFamily="34" charset="0"/>
              </a:rPr>
              <a:t>determines</a:t>
            </a:r>
            <a:endParaRPr lang="en-US" i="1" dirty="0">
              <a:solidFill>
                <a:schemeClr val="tx1"/>
              </a:solidFill>
              <a:latin typeface="Verdana" pitchFamily="34" charset="0"/>
              <a:ea typeface="Verdana" pitchFamily="34" charset="0"/>
              <a:cs typeface="Verdana" pitchFamily="34" charset="0"/>
            </a:endParaRPr>
          </a:p>
        </p:txBody>
      </p:sp>
      <p:sp>
        <p:nvSpPr>
          <p:cNvPr id="15" name="TextBox 8"/>
          <p:cNvSpPr txBox="1">
            <a:spLocks noChangeArrowheads="1"/>
          </p:cNvSpPr>
          <p:nvPr/>
        </p:nvSpPr>
        <p:spPr bwMode="auto">
          <a:xfrm>
            <a:off x="5842883" y="4556892"/>
            <a:ext cx="26709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therefore </a:t>
            </a:r>
            <a:r>
              <a:rPr lang="en-US" b="1" dirty="0">
                <a:solidFill>
                  <a:schemeClr val="tx1"/>
                </a:solidFill>
                <a:latin typeface="Verdana" pitchFamily="34" charset="0"/>
                <a:ea typeface="Verdana" pitchFamily="34" charset="0"/>
                <a:cs typeface="Verdana" pitchFamily="34" charset="0"/>
              </a:rPr>
              <a:t>depends</a:t>
            </a:r>
            <a:endParaRPr lang="en-US" i="1" dirty="0">
              <a:solidFill>
                <a:schemeClr val="tx1"/>
              </a:solidFill>
              <a:latin typeface="Verdana" pitchFamily="34" charset="0"/>
              <a:ea typeface="Verdana" pitchFamily="34" charset="0"/>
              <a:cs typeface="Verdana" pitchFamily="34" charset="0"/>
            </a:endParaRPr>
          </a:p>
        </p:txBody>
      </p:sp>
      <p:sp>
        <p:nvSpPr>
          <p:cNvPr id="16" name="TextBox 8"/>
          <p:cNvSpPr txBox="1">
            <a:spLocks noChangeArrowheads="1"/>
          </p:cNvSpPr>
          <p:nvPr/>
        </p:nvSpPr>
        <p:spPr bwMode="auto">
          <a:xfrm>
            <a:off x="8537455" y="4571560"/>
            <a:ext cx="2951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on his/her </a:t>
            </a:r>
            <a:r>
              <a:rPr lang="en-US" b="1" i="1" dirty="0">
                <a:solidFill>
                  <a:schemeClr val="tx1"/>
                </a:solidFill>
                <a:latin typeface="Verdana" pitchFamily="34" charset="0"/>
                <a:ea typeface="Verdana" pitchFamily="34" charset="0"/>
                <a:cs typeface="Verdana" pitchFamily="34" charset="0"/>
              </a:rPr>
              <a:t>Pay Class</a:t>
            </a:r>
          </a:p>
        </p:txBody>
      </p:sp>
      <p:sp>
        <p:nvSpPr>
          <p:cNvPr id="17" name="TextBox 16"/>
          <p:cNvSpPr txBox="1">
            <a:spLocks noChangeArrowheads="1"/>
          </p:cNvSpPr>
          <p:nvPr/>
        </p:nvSpPr>
        <p:spPr bwMode="auto">
          <a:xfrm>
            <a:off x="3704897" y="5257800"/>
            <a:ext cx="1705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err="1">
                <a:solidFill>
                  <a:schemeClr val="tx1"/>
                </a:solidFill>
                <a:latin typeface="Verdana" pitchFamily="34" charset="0"/>
                <a:ea typeface="Verdana" pitchFamily="34" charset="0"/>
                <a:cs typeface="Verdana" pitchFamily="34" charset="0"/>
              </a:rPr>
              <a:t>PayClass</a:t>
            </a:r>
            <a:endParaRPr lang="en-US" b="1"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p:nvPr/>
        </p:nvCxnSpPr>
        <p:spPr bwMode="auto">
          <a:xfrm>
            <a:off x="5257800" y="5486400"/>
            <a:ext cx="14478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9" name="TextBox 18"/>
          <p:cNvSpPr txBox="1">
            <a:spLocks noChangeArrowheads="1"/>
          </p:cNvSpPr>
          <p:nvPr/>
        </p:nvSpPr>
        <p:spPr bwMode="auto">
          <a:xfrm>
            <a:off x="6858000" y="52578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Rate</a:t>
            </a:r>
          </a:p>
        </p:txBody>
      </p:sp>
    </p:spTree>
    <p:extLst>
      <p:ext uri="{BB962C8B-B14F-4D97-AF65-F5344CB8AC3E}">
        <p14:creationId xmlns:p14="http://schemas.microsoft.com/office/powerpoint/2010/main" val="2816839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blinds(horizontal)">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9"/>
                                        </p:tgtEl>
                                        <p:attrNameLst>
                                          <p:attrName>style.visibility</p:attrName>
                                        </p:attrNameLst>
                                      </p:cBhvr>
                                      <p:to>
                                        <p:strVal val="visible"/>
                                      </p:to>
                                    </p:set>
                                    <p:animEffect transition="in" filter="blinds(horizontal)">
                                      <p:cBhvr>
                                        <p:cTn id="27" dur="500"/>
                                        <p:tgtEl>
                                          <p:spTgt spid="81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mph" presetSubtype="0" fill="hold" nodeType="clickEffect">
                                  <p:stCondLst>
                                    <p:cond delay="0"/>
                                  </p:stCondLst>
                                  <p:childTnLst>
                                    <p:animRot by="21600000">
                                      <p:cBhvr>
                                        <p:cTn id="36" dur="2000" fill="hold"/>
                                        <p:tgtEl>
                                          <p:spTgt spid="10"/>
                                        </p:tgtEl>
                                        <p:attrNameLst>
                                          <p:attrName>r</p:attrName>
                                        </p:attrNameLst>
                                      </p:cBhvr>
                                    </p:animRo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mph" presetSubtype="0" fill="hold" nodeType="clickEffect">
                                  <p:stCondLst>
                                    <p:cond delay="0"/>
                                  </p:stCondLst>
                                  <p:childTnLst>
                                    <p:animRot by="21600000">
                                      <p:cBhvr>
                                        <p:cTn id="50" dur="2000" fill="hold"/>
                                        <p:tgtEl>
                                          <p:spTgt spid="11"/>
                                        </p:tgtEl>
                                        <p:attrNameLst>
                                          <p:attrName>r</p:attrName>
                                        </p:attrNameLst>
                                      </p:cBhvr>
                                    </p:animRo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200"/>
                                        </p:tgtEl>
                                        <p:attrNameLst>
                                          <p:attrName>style.visibility</p:attrName>
                                        </p:attrNameLst>
                                      </p:cBhvr>
                                      <p:to>
                                        <p:strVal val="visible"/>
                                      </p:to>
                                    </p:set>
                                    <p:animEffect transition="in" filter="blinds(horizontal)">
                                      <p:cBhvr>
                                        <p:cTn id="55" dur="500"/>
                                        <p:tgtEl>
                                          <p:spTgt spid="82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linds(horizontal)">
                                      <p:cBhvr>
                                        <p:cTn id="60" dur="500"/>
                                        <p:tgtEl>
                                          <p:spTgt spid="1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linds(horizontal)">
                                      <p:cBhvr>
                                        <p:cTn id="70" dur="500"/>
                                        <p:tgtEl>
                                          <p:spTgt spid="1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ox(in)">
                                      <p:cBhvr>
                                        <p:cTn id="75" dur="500"/>
                                        <p:tgtEl>
                                          <p:spTgt spid="1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blinds(horizontal)">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8199" grpId="0"/>
      <p:bldP spid="8200" grpId="0"/>
      <p:bldP spid="12" grpId="0"/>
      <p:bldP spid="13" grpId="0"/>
      <p:bldP spid="14" grpId="0"/>
      <p:bldP spid="15" grpId="0"/>
      <p:bldP spid="16" grpId="0"/>
      <p:bldP spid="17"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76200"/>
            <a:ext cx="9639300" cy="1143000"/>
          </a:xfrm>
        </p:spPr>
        <p:txBody>
          <a:bodyPr>
            <a:normAutofit fontScale="90000"/>
          </a:bodyPr>
          <a:lstStyle/>
          <a:p>
            <a:r>
              <a:rPr lang="en-US" dirty="0" smtClean="0">
                <a:latin typeface="Verdana" pitchFamily="34" charset="0"/>
                <a:ea typeface="Verdana" pitchFamily="34" charset="0"/>
                <a:cs typeface="Verdana" pitchFamily="34" charset="0"/>
              </a:rPr>
              <a:t>Functional Dependence (continued)</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062942961"/>
              </p:ext>
            </p:extLst>
          </p:nvPr>
        </p:nvGraphicFramePr>
        <p:xfrm>
          <a:off x="2362200" y="1981200"/>
          <a:ext cx="8343900" cy="1828800"/>
        </p:xfrm>
        <a:graphic>
          <a:graphicData uri="http://schemas.openxmlformats.org/drawingml/2006/table">
            <a:tbl>
              <a:tblPr firstRow="1" bandRow="1">
                <a:tableStyleId>{08FB837D-C827-4EFA-A057-4D05807E0F7C}</a:tableStyleId>
              </a:tblPr>
              <a:tblGrid>
                <a:gridCol w="2125332"/>
                <a:gridCol w="6218568"/>
              </a:tblGrid>
              <a:tr h="457200">
                <a:tc>
                  <a:txBody>
                    <a:bodyPr/>
                    <a:lstStyle/>
                    <a:p>
                      <a:r>
                        <a:rPr lang="en-US" sz="1800" dirty="0" smtClean="0"/>
                        <a:t>Course Code</a:t>
                      </a:r>
                      <a:endParaRPr lang="en-US" sz="1800" dirty="0"/>
                    </a:p>
                  </a:txBody>
                  <a:tcPr marT="45700" marB="45700"/>
                </a:tc>
                <a:tc>
                  <a:txBody>
                    <a:bodyPr/>
                    <a:lstStyle/>
                    <a:p>
                      <a:r>
                        <a:rPr lang="en-US" sz="1800" dirty="0" smtClean="0"/>
                        <a:t>Course Description</a:t>
                      </a:r>
                      <a:endParaRPr lang="en-US" sz="1800" dirty="0"/>
                    </a:p>
                  </a:txBody>
                  <a:tcPr marT="45700" marB="45700"/>
                </a:tc>
              </a:tr>
              <a:tr h="457200">
                <a:tc>
                  <a:txBody>
                    <a:bodyPr/>
                    <a:lstStyle/>
                    <a:p>
                      <a:r>
                        <a:rPr lang="en-US" sz="1800" dirty="0" smtClean="0"/>
                        <a:t>IS230</a:t>
                      </a:r>
                      <a:endParaRPr lang="en-US" sz="1800" dirty="0"/>
                    </a:p>
                  </a:txBody>
                  <a:tcPr marT="45700" marB="45700"/>
                </a:tc>
                <a:tc>
                  <a:txBody>
                    <a:bodyPr/>
                    <a:lstStyle/>
                    <a:p>
                      <a:r>
                        <a:rPr lang="en-US" sz="1800" dirty="0" smtClean="0"/>
                        <a:t>Database</a:t>
                      </a:r>
                      <a:r>
                        <a:rPr lang="en-US" sz="1800" baseline="0" dirty="0" smtClean="0"/>
                        <a:t> Design</a:t>
                      </a:r>
                      <a:endParaRPr lang="en-US" sz="1800" dirty="0"/>
                    </a:p>
                  </a:txBody>
                  <a:tcPr marT="45700" marB="45700"/>
                </a:tc>
              </a:tr>
              <a:tr h="457200">
                <a:tc>
                  <a:txBody>
                    <a:bodyPr/>
                    <a:lstStyle/>
                    <a:p>
                      <a:r>
                        <a:rPr lang="en-US" sz="1800" dirty="0" smtClean="0"/>
                        <a:t>CA100</a:t>
                      </a:r>
                      <a:endParaRPr lang="en-US" sz="1800" dirty="0"/>
                    </a:p>
                  </a:txBody>
                  <a:tcPr marT="45700" marB="45700"/>
                </a:tc>
                <a:tc>
                  <a:txBody>
                    <a:bodyPr/>
                    <a:lstStyle/>
                    <a:p>
                      <a:r>
                        <a:rPr lang="en-US" sz="1800" dirty="0" smtClean="0"/>
                        <a:t>Computer Literacy</a:t>
                      </a:r>
                      <a:endParaRPr lang="en-US" sz="1800" dirty="0"/>
                    </a:p>
                  </a:txBody>
                  <a:tcPr marT="45700" marB="45700"/>
                </a:tc>
              </a:tr>
              <a:tr h="457200">
                <a:tc>
                  <a:txBody>
                    <a:bodyPr/>
                    <a:lstStyle/>
                    <a:p>
                      <a:r>
                        <a:rPr lang="en-US" sz="1800" dirty="0" smtClean="0"/>
                        <a:t>BU101</a:t>
                      </a:r>
                      <a:endParaRPr lang="en-US" sz="1800" dirty="0"/>
                    </a:p>
                  </a:txBody>
                  <a:tcPr marT="45700" marB="45700"/>
                </a:tc>
                <a:tc>
                  <a:txBody>
                    <a:bodyPr/>
                    <a:lstStyle/>
                    <a:p>
                      <a:r>
                        <a:rPr lang="en-US" sz="1800" dirty="0" smtClean="0"/>
                        <a:t>Intro to Business</a:t>
                      </a:r>
                      <a:endParaRPr lang="en-US" sz="1800" dirty="0"/>
                    </a:p>
                  </a:txBody>
                  <a:tcPr marT="45700" marB="45700"/>
                </a:tc>
              </a:tr>
            </a:tbl>
          </a:graphicData>
        </a:graphic>
      </p:graphicFrame>
      <p:sp>
        <p:nvSpPr>
          <p:cNvPr id="9220" name="TextBox 6"/>
          <p:cNvSpPr txBox="1">
            <a:spLocks noChangeArrowheads="1"/>
          </p:cNvSpPr>
          <p:nvPr/>
        </p:nvSpPr>
        <p:spPr bwMode="auto">
          <a:xfrm>
            <a:off x="1524000" y="1371600"/>
            <a:ext cx="10200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Let’s make it a local example here. Suppose we have a </a:t>
            </a:r>
            <a:r>
              <a:rPr lang="en-US" b="1" dirty="0">
                <a:solidFill>
                  <a:schemeClr val="tx1"/>
                </a:solidFill>
                <a:latin typeface="Verdana" pitchFamily="34" charset="0"/>
                <a:ea typeface="Verdana" pitchFamily="34" charset="0"/>
                <a:cs typeface="Verdana" pitchFamily="34" charset="0"/>
              </a:rPr>
              <a:t>Courses</a:t>
            </a:r>
            <a:r>
              <a:rPr lang="en-US" dirty="0">
                <a:solidFill>
                  <a:schemeClr val="tx1"/>
                </a:solidFill>
                <a:latin typeface="Verdana" pitchFamily="34" charset="0"/>
                <a:ea typeface="Verdana" pitchFamily="34" charset="0"/>
                <a:cs typeface="Verdana" pitchFamily="34" charset="0"/>
              </a:rPr>
              <a:t> table below:</a:t>
            </a:r>
          </a:p>
        </p:txBody>
      </p:sp>
      <p:sp>
        <p:nvSpPr>
          <p:cNvPr id="9221" name="TextBox 7"/>
          <p:cNvSpPr txBox="1">
            <a:spLocks noChangeArrowheads="1"/>
          </p:cNvSpPr>
          <p:nvPr/>
        </p:nvSpPr>
        <p:spPr bwMode="auto">
          <a:xfrm>
            <a:off x="2057401" y="4552950"/>
            <a:ext cx="8093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That is, </a:t>
            </a:r>
            <a:r>
              <a:rPr lang="en-US" i="1" dirty="0">
                <a:solidFill>
                  <a:schemeClr val="tx1"/>
                </a:solidFill>
                <a:latin typeface="Verdana" pitchFamily="34" charset="0"/>
                <a:ea typeface="Verdana" pitchFamily="34" charset="0"/>
                <a:cs typeface="Verdana" pitchFamily="34" charset="0"/>
              </a:rPr>
              <a:t>Course Code</a:t>
            </a:r>
            <a:r>
              <a:rPr lang="en-US" dirty="0">
                <a:solidFill>
                  <a:schemeClr val="tx1"/>
                </a:solidFill>
                <a:latin typeface="Verdana" pitchFamily="34" charset="0"/>
                <a:ea typeface="Verdana" pitchFamily="34" charset="0"/>
                <a:cs typeface="Verdana" pitchFamily="34" charset="0"/>
              </a:rPr>
              <a:t> </a:t>
            </a:r>
            <a:r>
              <a:rPr lang="en-US" b="1" dirty="0">
                <a:solidFill>
                  <a:schemeClr val="tx1"/>
                </a:solidFill>
                <a:latin typeface="Verdana" pitchFamily="34" charset="0"/>
                <a:ea typeface="Verdana" pitchFamily="34" charset="0"/>
                <a:cs typeface="Verdana" pitchFamily="34" charset="0"/>
              </a:rPr>
              <a:t>determines</a:t>
            </a:r>
            <a:r>
              <a:rPr lang="en-US" dirty="0">
                <a:solidFill>
                  <a:schemeClr val="tx1"/>
                </a:solidFill>
                <a:latin typeface="Verdana" pitchFamily="34" charset="0"/>
                <a:ea typeface="Verdana" pitchFamily="34" charset="0"/>
                <a:cs typeface="Verdana" pitchFamily="34" charset="0"/>
              </a:rPr>
              <a:t> his/her </a:t>
            </a:r>
            <a:r>
              <a:rPr lang="en-US" i="1" dirty="0">
                <a:solidFill>
                  <a:schemeClr val="tx1"/>
                </a:solidFill>
                <a:latin typeface="Verdana" pitchFamily="34" charset="0"/>
                <a:ea typeface="Verdana" pitchFamily="34" charset="0"/>
                <a:cs typeface="Verdana" pitchFamily="34" charset="0"/>
              </a:rPr>
              <a:t>Course Description</a:t>
            </a:r>
          </a:p>
        </p:txBody>
      </p:sp>
      <p:sp>
        <p:nvSpPr>
          <p:cNvPr id="9222" name="TextBox 8"/>
          <p:cNvSpPr txBox="1">
            <a:spLocks noChangeArrowheads="1"/>
          </p:cNvSpPr>
          <p:nvPr/>
        </p:nvSpPr>
        <p:spPr bwMode="auto">
          <a:xfrm>
            <a:off x="2057400" y="5162550"/>
            <a:ext cx="6625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And </a:t>
            </a:r>
            <a:r>
              <a:rPr lang="en-US" i="1" dirty="0">
                <a:solidFill>
                  <a:schemeClr val="tx1"/>
                </a:solidFill>
                <a:latin typeface="Verdana" pitchFamily="34" charset="0"/>
                <a:ea typeface="Verdana" pitchFamily="34" charset="0"/>
                <a:cs typeface="Verdana" pitchFamily="34" charset="0"/>
              </a:rPr>
              <a:t>Course Description </a:t>
            </a:r>
            <a:r>
              <a:rPr lang="en-US" b="1" dirty="0">
                <a:solidFill>
                  <a:schemeClr val="tx1"/>
                </a:solidFill>
                <a:latin typeface="Verdana" pitchFamily="34" charset="0"/>
                <a:ea typeface="Verdana" pitchFamily="34" charset="0"/>
                <a:cs typeface="Verdana" pitchFamily="34" charset="0"/>
              </a:rPr>
              <a:t>depends</a:t>
            </a:r>
            <a:r>
              <a:rPr lang="en-US" dirty="0">
                <a:solidFill>
                  <a:schemeClr val="tx1"/>
                </a:solidFill>
                <a:latin typeface="Verdana" pitchFamily="34" charset="0"/>
                <a:ea typeface="Verdana" pitchFamily="34" charset="0"/>
                <a:cs typeface="Verdana" pitchFamily="34" charset="0"/>
              </a:rPr>
              <a:t> on </a:t>
            </a:r>
            <a:r>
              <a:rPr lang="en-US" i="1" dirty="0">
                <a:solidFill>
                  <a:schemeClr val="tx1"/>
                </a:solidFill>
                <a:latin typeface="Verdana" pitchFamily="34" charset="0"/>
                <a:ea typeface="Verdana" pitchFamily="34" charset="0"/>
                <a:cs typeface="Verdana" pitchFamily="34" charset="0"/>
              </a:rPr>
              <a:t>Course Code</a:t>
            </a:r>
          </a:p>
        </p:txBody>
      </p:sp>
      <p:sp>
        <p:nvSpPr>
          <p:cNvPr id="8" name="TextBox 7"/>
          <p:cNvSpPr txBox="1">
            <a:spLocks noChangeArrowheads="1"/>
          </p:cNvSpPr>
          <p:nvPr/>
        </p:nvSpPr>
        <p:spPr bwMode="auto">
          <a:xfrm>
            <a:off x="2667000" y="3810000"/>
            <a:ext cx="243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a:solidFill>
                  <a:schemeClr val="tx1"/>
                </a:solidFill>
                <a:latin typeface="Verdana" pitchFamily="34" charset="0"/>
                <a:ea typeface="Verdana" pitchFamily="34" charset="0"/>
                <a:cs typeface="Verdana" pitchFamily="34" charset="0"/>
              </a:rPr>
              <a:t>Course Code</a:t>
            </a:r>
          </a:p>
        </p:txBody>
      </p:sp>
      <p:cxnSp>
        <p:nvCxnSpPr>
          <p:cNvPr id="9" name="Straight Arrow Connector 8"/>
          <p:cNvCxnSpPr/>
          <p:nvPr/>
        </p:nvCxnSpPr>
        <p:spPr bwMode="auto">
          <a:xfrm>
            <a:off x="4900448" y="4038601"/>
            <a:ext cx="14478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0" name="TextBox 9"/>
          <p:cNvSpPr txBox="1">
            <a:spLocks noChangeArrowheads="1"/>
          </p:cNvSpPr>
          <p:nvPr/>
        </p:nvSpPr>
        <p:spPr bwMode="auto">
          <a:xfrm>
            <a:off x="6553200" y="3810000"/>
            <a:ext cx="312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a:solidFill>
                  <a:schemeClr val="tx1"/>
                </a:solidFill>
                <a:latin typeface="Verdana" pitchFamily="34" charset="0"/>
                <a:ea typeface="Verdana" pitchFamily="34" charset="0"/>
                <a:cs typeface="Verdana" pitchFamily="34" charset="0"/>
              </a:rPr>
              <a:t>Course Description</a:t>
            </a:r>
          </a:p>
        </p:txBody>
      </p:sp>
    </p:spTree>
    <p:extLst>
      <p:ext uri="{BB962C8B-B14F-4D97-AF65-F5344CB8AC3E}">
        <p14:creationId xmlns:p14="http://schemas.microsoft.com/office/powerpoint/2010/main" val="1994161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1"/>
                                        </p:tgtEl>
                                        <p:attrNameLst>
                                          <p:attrName>style.visibility</p:attrName>
                                        </p:attrNameLst>
                                      </p:cBhvr>
                                      <p:to>
                                        <p:strVal val="visible"/>
                                      </p:to>
                                    </p:set>
                                    <p:animEffect transition="in" filter="blinds(horizontal)">
                                      <p:cBhvr>
                                        <p:cTn id="22" dur="500"/>
                                        <p:tgtEl>
                                          <p:spTgt spid="9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blinds(horizontal)">
                                      <p:cBhvr>
                                        <p:cTn id="2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4425" y="152400"/>
            <a:ext cx="9582150" cy="1143000"/>
          </a:xfrm>
        </p:spPr>
        <p:txBody>
          <a:bodyPr>
            <a:normAutofit fontScale="90000"/>
          </a:bodyPr>
          <a:lstStyle/>
          <a:p>
            <a:r>
              <a:rPr lang="en-US" dirty="0" smtClean="0">
                <a:latin typeface="Verdana" pitchFamily="34" charset="0"/>
                <a:ea typeface="Verdana" pitchFamily="34" charset="0"/>
                <a:cs typeface="Verdana" pitchFamily="34" charset="0"/>
              </a:rPr>
              <a:t>Functional Dependence (continued)</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960585599"/>
              </p:ext>
            </p:extLst>
          </p:nvPr>
        </p:nvGraphicFramePr>
        <p:xfrm>
          <a:off x="1676402" y="2324102"/>
          <a:ext cx="9391648" cy="3867147"/>
        </p:xfrm>
        <a:graphic>
          <a:graphicData uri="http://schemas.openxmlformats.org/drawingml/2006/table">
            <a:tbl>
              <a:tblPr firstRow="1" bandRow="1">
                <a:tableStyleId>{08FB837D-C827-4EFA-A057-4D05807E0F7C}</a:tableStyleId>
              </a:tblPr>
              <a:tblGrid>
                <a:gridCol w="1689145"/>
                <a:gridCol w="2567501"/>
                <a:gridCol w="2567501"/>
                <a:gridCol w="2567501"/>
              </a:tblGrid>
              <a:tr h="1165695">
                <a:tc>
                  <a:txBody>
                    <a:bodyPr/>
                    <a:lstStyle/>
                    <a:p>
                      <a:pPr algn="ctr"/>
                      <a:r>
                        <a:rPr lang="en-US" sz="1800" dirty="0" smtClean="0">
                          <a:latin typeface="Verdana" pitchFamily="34" charset="0"/>
                          <a:ea typeface="Verdana" pitchFamily="34" charset="0"/>
                          <a:cs typeface="Verdana" pitchFamily="34" charset="0"/>
                        </a:rPr>
                        <a:t>SSS</a:t>
                      </a:r>
                      <a:r>
                        <a:rPr lang="en-US" sz="1800" baseline="0" dirty="0" smtClean="0">
                          <a:latin typeface="Verdana" pitchFamily="34" charset="0"/>
                          <a:ea typeface="Verdana" pitchFamily="34" charset="0"/>
                          <a:cs typeface="Verdana" pitchFamily="34" charset="0"/>
                        </a:rPr>
                        <a:t> Number</a:t>
                      </a:r>
                      <a:endParaRPr lang="en-US" sz="1800" dirty="0">
                        <a:latin typeface="Verdana" pitchFamily="34" charset="0"/>
                        <a:ea typeface="Verdana" pitchFamily="34" charset="0"/>
                        <a:cs typeface="Verdana" pitchFamily="34" charset="0"/>
                      </a:endParaRPr>
                    </a:p>
                  </a:txBody>
                  <a:tcPr marT="45734" marB="45734"/>
                </a:tc>
                <a:tc>
                  <a:txBody>
                    <a:bodyPr/>
                    <a:lstStyle/>
                    <a:p>
                      <a:pPr algn="ctr"/>
                      <a:r>
                        <a:rPr lang="en-US" sz="1800" dirty="0" err="1" smtClean="0">
                          <a:latin typeface="Verdana" pitchFamily="34" charset="0"/>
                          <a:ea typeface="Verdana" pitchFamily="34" charset="0"/>
                          <a:cs typeface="Verdana" pitchFamily="34" charset="0"/>
                        </a:rPr>
                        <a:t>Firstname</a:t>
                      </a:r>
                      <a:endParaRPr lang="en-US" sz="1800" dirty="0">
                        <a:latin typeface="Verdana" pitchFamily="34" charset="0"/>
                        <a:ea typeface="Verdana" pitchFamily="34" charset="0"/>
                        <a:cs typeface="Verdana" pitchFamily="34" charset="0"/>
                      </a:endParaRPr>
                    </a:p>
                  </a:txBody>
                  <a:tcPr marT="45734" marB="45734"/>
                </a:tc>
                <a:tc>
                  <a:txBody>
                    <a:bodyPr/>
                    <a:lstStyle/>
                    <a:p>
                      <a:pPr algn="ctr"/>
                      <a:r>
                        <a:rPr lang="en-US" sz="1800" dirty="0" err="1" smtClean="0">
                          <a:latin typeface="Verdana" pitchFamily="34" charset="0"/>
                          <a:ea typeface="Verdana" pitchFamily="34" charset="0"/>
                          <a:cs typeface="Verdana" pitchFamily="34" charset="0"/>
                        </a:rPr>
                        <a:t>Lastname</a:t>
                      </a:r>
                      <a:endParaRPr lang="en-US" sz="1800" dirty="0">
                        <a:latin typeface="Verdana" pitchFamily="34" charset="0"/>
                        <a:ea typeface="Verdana" pitchFamily="34" charset="0"/>
                        <a:cs typeface="Verdana" pitchFamily="34" charset="0"/>
                      </a:endParaRPr>
                    </a:p>
                  </a:txBody>
                  <a:tcPr marT="45734" marB="45734"/>
                </a:tc>
                <a:tc>
                  <a:txBody>
                    <a:bodyPr/>
                    <a:lstStyle/>
                    <a:p>
                      <a:pPr algn="ctr"/>
                      <a:r>
                        <a:rPr lang="en-US" sz="1800" dirty="0" smtClean="0">
                          <a:latin typeface="Verdana" pitchFamily="34" charset="0"/>
                          <a:ea typeface="Verdana" pitchFamily="34" charset="0"/>
                          <a:cs typeface="Verdana" pitchFamily="34" charset="0"/>
                        </a:rPr>
                        <a:t>Position</a:t>
                      </a:r>
                      <a:endParaRPr lang="en-US" sz="1800" dirty="0">
                        <a:latin typeface="Verdana" pitchFamily="34" charset="0"/>
                        <a:ea typeface="Verdana" pitchFamily="34" charset="0"/>
                        <a:cs typeface="Verdana" pitchFamily="34" charset="0"/>
                      </a:endParaRPr>
                    </a:p>
                  </a:txBody>
                  <a:tcPr marT="45734" marB="45734"/>
                </a:tc>
              </a:tr>
              <a:tr h="675363">
                <a:tc>
                  <a:txBody>
                    <a:bodyPr/>
                    <a:lstStyle/>
                    <a:p>
                      <a:r>
                        <a:rPr lang="en-US" sz="1800" dirty="0" smtClean="0">
                          <a:latin typeface="Verdana" pitchFamily="34" charset="0"/>
                          <a:ea typeface="Verdana" pitchFamily="34" charset="0"/>
                          <a:cs typeface="Verdana" pitchFamily="34" charset="0"/>
                        </a:rPr>
                        <a:t>123456</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Butler</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Joshua</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Programmer</a:t>
                      </a:r>
                      <a:endParaRPr lang="en-US" sz="1800" dirty="0">
                        <a:latin typeface="Verdana" pitchFamily="34" charset="0"/>
                        <a:ea typeface="Verdana" pitchFamily="34" charset="0"/>
                        <a:cs typeface="Verdana" pitchFamily="34" charset="0"/>
                      </a:endParaRPr>
                    </a:p>
                  </a:txBody>
                  <a:tcPr marT="45734" marB="45734"/>
                </a:tc>
              </a:tr>
              <a:tr h="675363">
                <a:tc>
                  <a:txBody>
                    <a:bodyPr/>
                    <a:lstStyle/>
                    <a:p>
                      <a:r>
                        <a:rPr lang="en-US" sz="1800" dirty="0" smtClean="0">
                          <a:latin typeface="Verdana" pitchFamily="34" charset="0"/>
                          <a:ea typeface="Verdana" pitchFamily="34" charset="0"/>
                          <a:cs typeface="Verdana" pitchFamily="34" charset="0"/>
                        </a:rPr>
                        <a:t>987654</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Cruz</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John</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Accountant</a:t>
                      </a:r>
                      <a:endParaRPr lang="en-US" sz="1800" dirty="0">
                        <a:latin typeface="Verdana" pitchFamily="34" charset="0"/>
                        <a:ea typeface="Verdana" pitchFamily="34" charset="0"/>
                        <a:cs typeface="Verdana" pitchFamily="34" charset="0"/>
                      </a:endParaRPr>
                    </a:p>
                  </a:txBody>
                  <a:tcPr marT="45734" marB="45734"/>
                </a:tc>
              </a:tr>
              <a:tr h="675363">
                <a:tc>
                  <a:txBody>
                    <a:bodyPr/>
                    <a:lstStyle/>
                    <a:p>
                      <a:r>
                        <a:rPr lang="en-US" sz="1800" dirty="0" smtClean="0">
                          <a:latin typeface="Verdana" pitchFamily="34" charset="0"/>
                          <a:ea typeface="Verdana" pitchFamily="34" charset="0"/>
                          <a:cs typeface="Verdana" pitchFamily="34" charset="0"/>
                        </a:rPr>
                        <a:t>775577</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Miller</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Mary</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Secretary</a:t>
                      </a:r>
                      <a:endParaRPr lang="en-US" sz="1800" dirty="0">
                        <a:latin typeface="Verdana" pitchFamily="34" charset="0"/>
                        <a:ea typeface="Verdana" pitchFamily="34" charset="0"/>
                        <a:cs typeface="Verdana" pitchFamily="34" charset="0"/>
                      </a:endParaRPr>
                    </a:p>
                  </a:txBody>
                  <a:tcPr marT="45734" marB="45734"/>
                </a:tc>
              </a:tr>
              <a:tr h="675363">
                <a:tc>
                  <a:txBody>
                    <a:bodyPr/>
                    <a:lstStyle/>
                    <a:p>
                      <a:r>
                        <a:rPr lang="en-US" sz="1800" dirty="0" smtClean="0">
                          <a:latin typeface="Verdana" pitchFamily="34" charset="0"/>
                          <a:ea typeface="Verdana" pitchFamily="34" charset="0"/>
                          <a:cs typeface="Verdana" pitchFamily="34" charset="0"/>
                        </a:rPr>
                        <a:t>888444</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Jones</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River</a:t>
                      </a:r>
                      <a:endParaRPr lang="en-US" sz="1800" dirty="0">
                        <a:latin typeface="Verdana" pitchFamily="34" charset="0"/>
                        <a:ea typeface="Verdana" pitchFamily="34" charset="0"/>
                        <a:cs typeface="Verdana" pitchFamily="34" charset="0"/>
                      </a:endParaRPr>
                    </a:p>
                  </a:txBody>
                  <a:tcPr marT="45734" marB="45734"/>
                </a:tc>
                <a:tc>
                  <a:txBody>
                    <a:bodyPr/>
                    <a:lstStyle/>
                    <a:p>
                      <a:pPr algn="l"/>
                      <a:r>
                        <a:rPr lang="en-US" sz="1800" dirty="0" smtClean="0">
                          <a:latin typeface="Verdana" pitchFamily="34" charset="0"/>
                          <a:ea typeface="Verdana" pitchFamily="34" charset="0"/>
                          <a:cs typeface="Verdana" pitchFamily="34" charset="0"/>
                        </a:rPr>
                        <a:t>Manager</a:t>
                      </a:r>
                      <a:endParaRPr lang="en-US" sz="1800" dirty="0">
                        <a:latin typeface="Verdana" pitchFamily="34" charset="0"/>
                        <a:ea typeface="Verdana" pitchFamily="34" charset="0"/>
                        <a:cs typeface="Verdana" pitchFamily="34" charset="0"/>
                      </a:endParaRPr>
                    </a:p>
                  </a:txBody>
                  <a:tcPr marT="45734" marB="45734"/>
                </a:tc>
              </a:tr>
            </a:tbl>
          </a:graphicData>
        </a:graphic>
      </p:graphicFrame>
      <p:sp>
        <p:nvSpPr>
          <p:cNvPr id="6" name="Slide Number Placeholder 5"/>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24C1E1B-BFE5-4CEC-8C5A-E6ADD73EA313}" type="slidenum">
              <a:rPr lang="en-US">
                <a:solidFill>
                  <a:srgbClr val="222222"/>
                </a:solidFill>
                <a:latin typeface="Verdana" pitchFamily="34" charset="0"/>
                <a:ea typeface="Verdana" pitchFamily="34" charset="0"/>
                <a:cs typeface="Verdana" pitchFamily="34" charset="0"/>
              </a:rPr>
              <a:pPr eaLnBrk="1" hangingPunct="1"/>
              <a:t>32</a:t>
            </a:fld>
            <a:endParaRPr lang="en-US">
              <a:solidFill>
                <a:srgbClr val="222222"/>
              </a:solidFill>
              <a:latin typeface="Verdana" pitchFamily="34" charset="0"/>
              <a:ea typeface="Verdana" pitchFamily="34" charset="0"/>
              <a:cs typeface="Verdana" pitchFamily="34" charset="0"/>
            </a:endParaRPr>
          </a:p>
        </p:txBody>
      </p:sp>
      <p:sp>
        <p:nvSpPr>
          <p:cNvPr id="10244" name="TextBox 6"/>
          <p:cNvSpPr txBox="1">
            <a:spLocks noChangeArrowheads="1"/>
          </p:cNvSpPr>
          <p:nvPr/>
        </p:nvSpPr>
        <p:spPr bwMode="auto">
          <a:xfrm>
            <a:off x="1676400" y="1241853"/>
            <a:ext cx="998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dirty="0">
                <a:solidFill>
                  <a:schemeClr val="tx1"/>
                </a:solidFill>
                <a:latin typeface="Verdana" pitchFamily="34" charset="0"/>
                <a:ea typeface="Verdana" pitchFamily="34" charset="0"/>
                <a:cs typeface="Verdana" pitchFamily="34" charset="0"/>
              </a:rPr>
              <a:t>Given an </a:t>
            </a:r>
            <a:r>
              <a:rPr lang="en-US" sz="2400" b="1" dirty="0">
                <a:solidFill>
                  <a:schemeClr val="tx1"/>
                </a:solidFill>
                <a:latin typeface="Verdana" pitchFamily="34" charset="0"/>
                <a:ea typeface="Verdana" pitchFamily="34" charset="0"/>
                <a:cs typeface="Verdana" pitchFamily="34" charset="0"/>
              </a:rPr>
              <a:t>Employee </a:t>
            </a:r>
            <a:r>
              <a:rPr lang="en-US" sz="2400" dirty="0">
                <a:solidFill>
                  <a:schemeClr val="tx1"/>
                </a:solidFill>
                <a:latin typeface="Verdana" pitchFamily="34" charset="0"/>
                <a:ea typeface="Verdana" pitchFamily="34" charset="0"/>
                <a:cs typeface="Verdana" pitchFamily="34" charset="0"/>
              </a:rPr>
              <a:t>table for which one field </a:t>
            </a:r>
            <a:r>
              <a:rPr lang="en-US" sz="2400" b="1" dirty="0">
                <a:solidFill>
                  <a:schemeClr val="tx1"/>
                </a:solidFill>
                <a:latin typeface="Verdana" pitchFamily="34" charset="0"/>
                <a:ea typeface="Verdana" pitchFamily="34" charset="0"/>
                <a:cs typeface="Verdana" pitchFamily="34" charset="0"/>
              </a:rPr>
              <a:t>determines</a:t>
            </a:r>
            <a:r>
              <a:rPr lang="en-US" sz="2400" dirty="0">
                <a:solidFill>
                  <a:schemeClr val="tx1"/>
                </a:solidFill>
                <a:latin typeface="Verdana" pitchFamily="34" charset="0"/>
                <a:ea typeface="Verdana" pitchFamily="34" charset="0"/>
                <a:cs typeface="Verdana" pitchFamily="34" charset="0"/>
              </a:rPr>
              <a:t> which field and which field </a:t>
            </a:r>
            <a:r>
              <a:rPr lang="en-US" sz="2400" b="1" dirty="0">
                <a:solidFill>
                  <a:schemeClr val="tx1"/>
                </a:solidFill>
                <a:latin typeface="Verdana" pitchFamily="34" charset="0"/>
                <a:ea typeface="Verdana" pitchFamily="34" charset="0"/>
                <a:cs typeface="Verdana" pitchFamily="34" charset="0"/>
              </a:rPr>
              <a:t>depends</a:t>
            </a:r>
            <a:r>
              <a:rPr lang="en-US" sz="2400" dirty="0">
                <a:solidFill>
                  <a:schemeClr val="tx1"/>
                </a:solidFill>
                <a:latin typeface="Verdana" pitchFamily="34" charset="0"/>
                <a:ea typeface="Verdana" pitchFamily="34" charset="0"/>
                <a:cs typeface="Verdana" pitchFamily="34" charset="0"/>
              </a:rPr>
              <a:t> which field?</a:t>
            </a:r>
          </a:p>
        </p:txBody>
      </p:sp>
    </p:spTree>
    <p:extLst>
      <p:ext uri="{BB962C8B-B14F-4D97-AF65-F5344CB8AC3E}">
        <p14:creationId xmlns:p14="http://schemas.microsoft.com/office/powerpoint/2010/main" val="2867098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19175" y="0"/>
            <a:ext cx="10229850" cy="1143000"/>
          </a:xfrm>
        </p:spPr>
        <p:txBody>
          <a:bodyPr>
            <a:normAutofit/>
          </a:bodyPr>
          <a:lstStyle/>
          <a:p>
            <a:r>
              <a:rPr lang="en-US" sz="3200" dirty="0" smtClean="0">
                <a:latin typeface="Verdana" pitchFamily="34" charset="0"/>
                <a:ea typeface="Verdana" pitchFamily="34" charset="0"/>
                <a:cs typeface="Verdana" pitchFamily="34" charset="0"/>
              </a:rPr>
              <a:t>Let us examine Rep table on Premier Database</a:t>
            </a:r>
          </a:p>
        </p:txBody>
      </p:sp>
      <p:pic>
        <p:nvPicPr>
          <p:cNvPr id="11270" name="Content Placeholder 9" descr="F5-03.bmp"/>
          <p:cNvPicPr>
            <a:picLocks noGrp="1" noChangeAspect="1"/>
          </p:cNvPicPr>
          <p:nvPr>
            <p:ph sz="half" idx="1"/>
          </p:nvPr>
        </p:nvPicPr>
        <p:blipFill>
          <a:blip r:embed="rId3">
            <a:extLst>
              <a:ext uri="{28A0092B-C50C-407E-A947-70E740481C1C}">
                <a14:useLocalDpi xmlns:a14="http://schemas.microsoft.com/office/drawing/2010/main" val="0"/>
              </a:ext>
            </a:extLst>
          </a:blip>
          <a:srcRect b="20833"/>
          <a:stretch>
            <a:fillRect/>
          </a:stretch>
        </p:blipFill>
        <p:spPr>
          <a:xfrm>
            <a:off x="2590801" y="1371600"/>
            <a:ext cx="7829549" cy="1447800"/>
          </a:xfrm>
        </p:spPr>
      </p:pic>
      <p:pic>
        <p:nvPicPr>
          <p:cNvPr id="11271" name="Content Placeholder 11" descr="F5-04.bmp"/>
          <p:cNvPicPr>
            <a:picLocks noGrp="1" noChangeAspect="1"/>
          </p:cNvPicPr>
          <p:nvPr>
            <p:ph sz="quarter" idx="2"/>
          </p:nvPr>
        </p:nvPicPr>
        <p:blipFill>
          <a:blip r:embed="rId4">
            <a:extLst>
              <a:ext uri="{28A0092B-C50C-407E-A947-70E740481C1C}">
                <a14:useLocalDpi xmlns:a14="http://schemas.microsoft.com/office/drawing/2010/main" val="0"/>
              </a:ext>
            </a:extLst>
          </a:blip>
          <a:srcRect b="17200"/>
          <a:stretch>
            <a:fillRect/>
          </a:stretch>
        </p:blipFill>
        <p:spPr>
          <a:xfrm>
            <a:off x="2514600" y="3810001"/>
            <a:ext cx="7924800" cy="1711325"/>
          </a:xfrm>
        </p:spPr>
      </p:pic>
      <p:sp>
        <p:nvSpPr>
          <p:cNvPr id="11267" name="Text Box 5"/>
          <p:cNvSpPr txBox="1">
            <a:spLocks noChangeArrowheads="1"/>
          </p:cNvSpPr>
          <p:nvPr/>
        </p:nvSpPr>
        <p:spPr bwMode="auto">
          <a:xfrm>
            <a:off x="2209800" y="5791201"/>
            <a:ext cx="887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5-4: Rep table with second rep named Kaiser added</a:t>
            </a:r>
          </a:p>
        </p:txBody>
      </p:sp>
      <p:sp>
        <p:nvSpPr>
          <p:cNvPr id="11268" name="Text Box 5"/>
          <p:cNvSpPr txBox="1">
            <a:spLocks noChangeArrowheads="1"/>
          </p:cNvSpPr>
          <p:nvPr/>
        </p:nvSpPr>
        <p:spPr bwMode="auto">
          <a:xfrm>
            <a:off x="2286000" y="3352801"/>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5-3: Rep table</a:t>
            </a:r>
          </a:p>
        </p:txBody>
      </p:sp>
    </p:spTree>
    <p:extLst>
      <p:ext uri="{BB962C8B-B14F-4D97-AF65-F5344CB8AC3E}">
        <p14:creationId xmlns:p14="http://schemas.microsoft.com/office/powerpoint/2010/main" val="1972501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linds(horizontal)">
                                      <p:cBhvr>
                                        <p:cTn id="12" dur="500"/>
                                        <p:tgtEl>
                                          <p:spTgt spid="112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blinds(horizontal)">
                                      <p:cBhvr>
                                        <p:cTn id="17" dur="500"/>
                                        <p:tgtEl>
                                          <p:spTgt spid="11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blinds(horizontal)">
                                      <p:cBhvr>
                                        <p:cTn id="22" dur="500"/>
                                        <p:tgtEl>
                                          <p:spTgt spid="11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7"/>
                                        </p:tgtEl>
                                        <p:attrNameLst>
                                          <p:attrName>style.visibility</p:attrName>
                                        </p:attrNameLst>
                                      </p:cBhvr>
                                      <p:to>
                                        <p:strVal val="visible"/>
                                      </p:to>
                                    </p:set>
                                    <p:animEffect transition="in" filter="blinds(horizontal)">
                                      <p:cBhvr>
                                        <p:cTn id="2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2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3000" y="-171450"/>
            <a:ext cx="9411098" cy="1495594"/>
          </a:xfrm>
        </p:spPr>
        <p:txBody>
          <a:bodyPr/>
          <a:lstStyle/>
          <a:p>
            <a:r>
              <a:rPr lang="en-US" dirty="0" smtClean="0">
                <a:latin typeface="Verdana" pitchFamily="34" charset="0"/>
                <a:ea typeface="Verdana" pitchFamily="34" charset="0"/>
                <a:cs typeface="Verdana" pitchFamily="34" charset="0"/>
              </a:rPr>
              <a:t>Question?</a:t>
            </a:r>
          </a:p>
        </p:txBody>
      </p:sp>
      <p:sp>
        <p:nvSpPr>
          <p:cNvPr id="8" name="Slide Number Placeholder 7"/>
          <p:cNvSpPr>
            <a:spLocks noGrp="1"/>
          </p:cNvSpPr>
          <p:nvPr>
            <p:ph type="sldNum" sz="quarter" idx="11"/>
          </p:nvPr>
        </p:nvSpPr>
        <p:spPr>
          <a:xfrm>
            <a:off x="-1469951" y="6330086"/>
            <a:ext cx="2485950" cy="623164"/>
          </a:xfrm>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5634372-C024-4547-9706-32B9B1FB8F57}" type="slidenum">
              <a:rPr lang="en-US">
                <a:solidFill>
                  <a:srgbClr val="222222"/>
                </a:solidFill>
                <a:latin typeface="Verdana" pitchFamily="34" charset="0"/>
                <a:ea typeface="Verdana" pitchFamily="34" charset="0"/>
                <a:cs typeface="Verdana" pitchFamily="34" charset="0"/>
              </a:rPr>
              <a:pPr eaLnBrk="1" hangingPunct="1"/>
              <a:t>34</a:t>
            </a:fld>
            <a:endParaRPr lang="en-US">
              <a:solidFill>
                <a:srgbClr val="222222"/>
              </a:solidFill>
              <a:latin typeface="Verdana" pitchFamily="34" charset="0"/>
              <a:ea typeface="Verdana" pitchFamily="34" charset="0"/>
              <a:cs typeface="Verdana" pitchFamily="34" charset="0"/>
            </a:endParaRPr>
          </a:p>
        </p:txBody>
      </p:sp>
      <p:sp>
        <p:nvSpPr>
          <p:cNvPr id="12291" name="Text Box 5"/>
          <p:cNvSpPr txBox="1">
            <a:spLocks noChangeArrowheads="1"/>
          </p:cNvSpPr>
          <p:nvPr/>
        </p:nvSpPr>
        <p:spPr bwMode="auto">
          <a:xfrm>
            <a:off x="1581149" y="1535804"/>
            <a:ext cx="1055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In the CUSTOMER table , is CUSTOMER_NAME functionally dependent on REP_NUM?</a:t>
            </a:r>
            <a:endParaRPr lang="en-US" sz="1800" dirty="0">
              <a:solidFill>
                <a:schemeClr val="tx1"/>
              </a:solidFill>
              <a:latin typeface="Verdana" pitchFamily="34" charset="0"/>
              <a:ea typeface="Verdana" pitchFamily="34" charset="0"/>
              <a:cs typeface="Verdana" pitchFamily="34" charset="0"/>
            </a:endParaRPr>
          </a:p>
        </p:txBody>
      </p:sp>
      <p:sp>
        <p:nvSpPr>
          <p:cNvPr id="10" name="Text Box 5"/>
          <p:cNvSpPr txBox="1">
            <a:spLocks noChangeArrowheads="1"/>
          </p:cNvSpPr>
          <p:nvPr/>
        </p:nvSpPr>
        <p:spPr bwMode="auto">
          <a:xfrm>
            <a:off x="1581149" y="2023430"/>
            <a:ext cx="1055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In the ORDER_LINE  table, is NUM_ORDERED functionally dependent on ORDER_NUM?</a:t>
            </a:r>
            <a:endParaRPr lang="en-US" sz="1800" dirty="0">
              <a:solidFill>
                <a:schemeClr val="tx1"/>
              </a:solidFill>
              <a:latin typeface="Verdana" pitchFamily="34" charset="0"/>
              <a:ea typeface="Verdana" pitchFamily="34" charset="0"/>
              <a:cs typeface="Verdana" pitchFamily="34" charset="0"/>
            </a:endParaRPr>
          </a:p>
        </p:txBody>
      </p:sp>
      <p:sp>
        <p:nvSpPr>
          <p:cNvPr id="11" name="Text Box 5"/>
          <p:cNvSpPr txBox="1">
            <a:spLocks noChangeArrowheads="1"/>
          </p:cNvSpPr>
          <p:nvPr/>
        </p:nvSpPr>
        <p:spPr bwMode="auto">
          <a:xfrm>
            <a:off x="1581149" y="2506694"/>
            <a:ext cx="1055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Is  NUM_ORDERED is functionally dependent on PART_NUM?</a:t>
            </a:r>
            <a:endParaRPr lang="en-US" sz="1800" dirty="0">
              <a:solidFill>
                <a:schemeClr val="tx1"/>
              </a:solidFill>
              <a:latin typeface="Verdana" pitchFamily="34" charset="0"/>
              <a:ea typeface="Verdana" pitchFamily="34" charset="0"/>
              <a:cs typeface="Verdana" pitchFamily="34" charset="0"/>
            </a:endParaRPr>
          </a:p>
        </p:txBody>
      </p:sp>
      <p:sp>
        <p:nvSpPr>
          <p:cNvPr id="12" name="Text Box 5"/>
          <p:cNvSpPr txBox="1">
            <a:spLocks noChangeArrowheads="1"/>
          </p:cNvSpPr>
          <p:nvPr/>
        </p:nvSpPr>
        <p:spPr bwMode="auto">
          <a:xfrm>
            <a:off x="1581149" y="2948000"/>
            <a:ext cx="1055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On which columns in the ORDER_LINE table is NUM_ORDERED  functionally dependent?</a:t>
            </a:r>
            <a:endParaRPr lang="en-US" sz="1800" dirty="0">
              <a:solidFill>
                <a:schemeClr val="tx1"/>
              </a:solidFill>
              <a:latin typeface="Verdana" pitchFamily="34" charset="0"/>
              <a:ea typeface="Verdana" pitchFamily="34" charset="0"/>
              <a:cs typeface="Verdana" pitchFamily="34" charset="0"/>
            </a:endParaRPr>
          </a:p>
        </p:txBody>
      </p:sp>
      <p:sp>
        <p:nvSpPr>
          <p:cNvPr id="13" name="Text Box 5"/>
          <p:cNvSpPr txBox="1">
            <a:spLocks noChangeArrowheads="1"/>
          </p:cNvSpPr>
          <p:nvPr/>
        </p:nvSpPr>
        <p:spPr bwMode="auto">
          <a:xfrm>
            <a:off x="1638956" y="3487282"/>
            <a:ext cx="1055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Is the CLASS  column the primary key for the PART  table?</a:t>
            </a:r>
            <a:endParaRPr lang="en-US" sz="1800" dirty="0">
              <a:solidFill>
                <a:schemeClr val="tx1"/>
              </a:solidFill>
              <a:latin typeface="Verdana" pitchFamily="34" charset="0"/>
              <a:ea typeface="Verdana" pitchFamily="34" charset="0"/>
              <a:cs typeface="Verdana" pitchFamily="34" charset="0"/>
            </a:endParaRPr>
          </a:p>
        </p:txBody>
      </p:sp>
      <p:sp>
        <p:nvSpPr>
          <p:cNvPr id="14" name="Text Box 5"/>
          <p:cNvSpPr txBox="1">
            <a:spLocks noChangeArrowheads="1"/>
          </p:cNvSpPr>
          <p:nvPr/>
        </p:nvSpPr>
        <p:spPr bwMode="auto">
          <a:xfrm>
            <a:off x="1638956" y="4000563"/>
            <a:ext cx="1055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Is the CUMSTOMER_NUM column the primary key for the CUSTOMER table?</a:t>
            </a:r>
            <a:endParaRPr lang="en-US" sz="1800" dirty="0">
              <a:solidFill>
                <a:schemeClr val="tx1"/>
              </a:solidFill>
              <a:latin typeface="Verdana" pitchFamily="34" charset="0"/>
              <a:ea typeface="Verdana" pitchFamily="34" charset="0"/>
              <a:cs typeface="Verdana" pitchFamily="34" charset="0"/>
            </a:endParaRPr>
          </a:p>
        </p:txBody>
      </p:sp>
      <p:sp>
        <p:nvSpPr>
          <p:cNvPr id="15" name="Text Box 5"/>
          <p:cNvSpPr txBox="1">
            <a:spLocks noChangeArrowheads="1"/>
          </p:cNvSpPr>
          <p:nvPr/>
        </p:nvSpPr>
        <p:spPr bwMode="auto">
          <a:xfrm>
            <a:off x="1638956" y="4512888"/>
            <a:ext cx="1055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Is the ORDER_NUM column the primary key for the ORDER_LINE table?</a:t>
            </a:r>
            <a:endParaRPr lang="en-US" sz="1800" dirty="0">
              <a:solidFill>
                <a:schemeClr val="tx1"/>
              </a:solidFill>
              <a:latin typeface="Verdana" pitchFamily="34" charset="0"/>
              <a:ea typeface="Verdana" pitchFamily="34" charset="0"/>
              <a:cs typeface="Verdana" pitchFamily="34" charset="0"/>
            </a:endParaRPr>
          </a:p>
        </p:txBody>
      </p:sp>
      <p:sp>
        <p:nvSpPr>
          <p:cNvPr id="16" name="Text Box 5"/>
          <p:cNvSpPr txBox="1">
            <a:spLocks noChangeArrowheads="1"/>
          </p:cNvSpPr>
          <p:nvPr/>
        </p:nvSpPr>
        <p:spPr bwMode="auto">
          <a:xfrm>
            <a:off x="1638957" y="4939765"/>
            <a:ext cx="101148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dirty="0" smtClean="0">
                <a:solidFill>
                  <a:schemeClr val="tx1"/>
                </a:solidFill>
                <a:latin typeface="Verdana" pitchFamily="34" charset="0"/>
                <a:ea typeface="Verdana" pitchFamily="34" charset="0"/>
                <a:cs typeface="Verdana" pitchFamily="34" charset="0"/>
              </a:rPr>
              <a:t>Is the combination for the ORDER_NUM  and PART_NUM columns the primary key for the ORDER_LINE table?</a:t>
            </a:r>
            <a:endParaRPr lang="en-US" sz="1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4874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0" grpId="0"/>
      <p:bldP spid="11" grpId="0"/>
      <p:bldP spid="12" grpId="0"/>
      <p:bldP spid="13" grpId="0"/>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57400" y="228600"/>
            <a:ext cx="8077200" cy="1143000"/>
          </a:xfrm>
        </p:spPr>
        <p:txBody>
          <a:bodyPr/>
          <a:lstStyle/>
          <a:p>
            <a:r>
              <a:rPr lang="en-US" dirty="0" smtClean="0">
                <a:latin typeface="Verdana" pitchFamily="34" charset="0"/>
                <a:ea typeface="Verdana" pitchFamily="34" charset="0"/>
                <a:cs typeface="Verdana" pitchFamily="34" charset="0"/>
              </a:rPr>
              <a:t>Exercise</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821199089"/>
              </p:ext>
            </p:extLst>
          </p:nvPr>
        </p:nvGraphicFramePr>
        <p:xfrm>
          <a:off x="266701" y="2381250"/>
          <a:ext cx="11144249" cy="4152899"/>
        </p:xfrm>
        <a:graphic>
          <a:graphicData uri="http://schemas.openxmlformats.org/drawingml/2006/table">
            <a:tbl>
              <a:tblPr firstRow="1" bandRow="1">
                <a:tableStyleId>{638B1855-1B75-4FBE-930C-398BA8C253C6}</a:tableStyleId>
              </a:tblPr>
              <a:tblGrid>
                <a:gridCol w="944066"/>
                <a:gridCol w="1227633"/>
                <a:gridCol w="1447800"/>
                <a:gridCol w="2057400"/>
                <a:gridCol w="2133600"/>
                <a:gridCol w="1600200"/>
                <a:gridCol w="1733550"/>
              </a:tblGrid>
              <a:tr h="1065799">
                <a:tc>
                  <a:txBody>
                    <a:bodyPr/>
                    <a:lstStyle/>
                    <a:p>
                      <a:r>
                        <a:rPr lang="en-US" sz="1800" dirty="0" err="1" smtClean="0"/>
                        <a:t>StudID</a:t>
                      </a:r>
                      <a:endParaRPr lang="en-US" sz="1800" dirty="0"/>
                    </a:p>
                  </a:txBody>
                  <a:tcPr marT="45714" marB="45714"/>
                </a:tc>
                <a:tc>
                  <a:txBody>
                    <a:bodyPr/>
                    <a:lstStyle/>
                    <a:p>
                      <a:r>
                        <a:rPr lang="en-US" sz="1800" dirty="0" err="1" smtClean="0"/>
                        <a:t>StudLast</a:t>
                      </a:r>
                      <a:endParaRPr lang="en-US" sz="1800" dirty="0"/>
                    </a:p>
                  </a:txBody>
                  <a:tcPr marT="45714" marB="45714"/>
                </a:tc>
                <a:tc>
                  <a:txBody>
                    <a:bodyPr/>
                    <a:lstStyle/>
                    <a:p>
                      <a:r>
                        <a:rPr lang="en-US" sz="1800" dirty="0" err="1" smtClean="0"/>
                        <a:t>StudFirst</a:t>
                      </a:r>
                      <a:endParaRPr lang="en-US" sz="1800" dirty="0"/>
                    </a:p>
                  </a:txBody>
                  <a:tcPr marT="45714" marB="45714"/>
                </a:tc>
                <a:tc>
                  <a:txBody>
                    <a:bodyPr/>
                    <a:lstStyle/>
                    <a:p>
                      <a:r>
                        <a:rPr lang="en-US" sz="1800" dirty="0" err="1" smtClean="0"/>
                        <a:t>HighSchoolNum</a:t>
                      </a:r>
                      <a:endParaRPr lang="en-US" sz="1800" dirty="0"/>
                    </a:p>
                  </a:txBody>
                  <a:tcPr marT="45714" marB="45714"/>
                </a:tc>
                <a:tc>
                  <a:txBody>
                    <a:bodyPr/>
                    <a:lstStyle/>
                    <a:p>
                      <a:r>
                        <a:rPr lang="en-US" sz="1800" dirty="0" err="1" smtClean="0"/>
                        <a:t>HighSchoolName</a:t>
                      </a:r>
                      <a:endParaRPr lang="en-US" sz="1800" dirty="0"/>
                    </a:p>
                  </a:txBody>
                  <a:tcPr marT="45714" marB="45714"/>
                </a:tc>
                <a:tc>
                  <a:txBody>
                    <a:bodyPr/>
                    <a:lstStyle/>
                    <a:p>
                      <a:r>
                        <a:rPr lang="en-US" sz="1800" dirty="0" err="1" smtClean="0"/>
                        <a:t>AdvisorNum</a:t>
                      </a:r>
                      <a:endParaRPr lang="en-US" sz="1800" dirty="0"/>
                    </a:p>
                  </a:txBody>
                  <a:tcPr marT="45714" marB="45714">
                    <a:cell3D prstMaterial="dkEdge">
                      <a:bevel/>
                      <a:lightRig rig="flood" dir="t"/>
                    </a:cell3D>
                  </a:tcPr>
                </a:tc>
                <a:tc>
                  <a:txBody>
                    <a:bodyPr/>
                    <a:lstStyle/>
                    <a:p>
                      <a:r>
                        <a:rPr lang="en-US" sz="1800" dirty="0" err="1" smtClean="0"/>
                        <a:t>AdvisorName</a:t>
                      </a:r>
                      <a:endParaRPr lang="en-US" sz="1800" dirty="0"/>
                    </a:p>
                  </a:txBody>
                  <a:tcPr marT="45714" marB="45714"/>
                </a:tc>
              </a:tr>
              <a:tr h="617420">
                <a:tc>
                  <a:txBody>
                    <a:bodyPr/>
                    <a:lstStyle/>
                    <a:p>
                      <a:r>
                        <a:rPr lang="en-US" sz="1800" dirty="0" smtClean="0"/>
                        <a:t>1</a:t>
                      </a:r>
                      <a:endParaRPr lang="en-US" sz="1800" dirty="0"/>
                    </a:p>
                  </a:txBody>
                  <a:tcPr marT="45714" marB="45714"/>
                </a:tc>
                <a:tc>
                  <a:txBody>
                    <a:bodyPr/>
                    <a:lstStyle/>
                    <a:p>
                      <a:r>
                        <a:rPr lang="en-US" sz="1800" dirty="0" smtClean="0"/>
                        <a:t>Cruz</a:t>
                      </a:r>
                      <a:endParaRPr lang="en-US" sz="1800" dirty="0"/>
                    </a:p>
                  </a:txBody>
                  <a:tcPr marT="45714" marB="45714"/>
                </a:tc>
                <a:tc>
                  <a:txBody>
                    <a:bodyPr/>
                    <a:lstStyle/>
                    <a:p>
                      <a:pPr algn="l"/>
                      <a:r>
                        <a:rPr lang="en-US" sz="1800" dirty="0" smtClean="0"/>
                        <a:t>John</a:t>
                      </a:r>
                      <a:endParaRPr lang="en-US" sz="1800" dirty="0"/>
                    </a:p>
                  </a:txBody>
                  <a:tcPr marT="45714" marB="45714"/>
                </a:tc>
                <a:tc>
                  <a:txBody>
                    <a:bodyPr/>
                    <a:lstStyle/>
                    <a:p>
                      <a:pPr algn="l"/>
                      <a:r>
                        <a:rPr lang="en-US" sz="1800" dirty="0" smtClean="0"/>
                        <a:t>101</a:t>
                      </a:r>
                      <a:endParaRPr lang="en-US" sz="1800" dirty="0"/>
                    </a:p>
                  </a:txBody>
                  <a:tcPr marT="45714" marB="45714"/>
                </a:tc>
                <a:tc>
                  <a:txBody>
                    <a:bodyPr/>
                    <a:lstStyle/>
                    <a:p>
                      <a:pPr algn="l"/>
                      <a:r>
                        <a:rPr lang="en-US" sz="1800" dirty="0" smtClean="0"/>
                        <a:t>CCA</a:t>
                      </a:r>
                      <a:endParaRPr lang="en-US" sz="1800" dirty="0"/>
                    </a:p>
                  </a:txBody>
                  <a:tcPr marT="45714" marB="45714"/>
                </a:tc>
                <a:tc>
                  <a:txBody>
                    <a:bodyPr/>
                    <a:lstStyle/>
                    <a:p>
                      <a:pPr algn="l"/>
                      <a:r>
                        <a:rPr lang="en-US" sz="1800" dirty="0" smtClean="0"/>
                        <a:t>990</a:t>
                      </a:r>
                      <a:endParaRPr lang="en-US" sz="1800" dirty="0"/>
                    </a:p>
                  </a:txBody>
                  <a:tcPr marT="45714" marB="45714"/>
                </a:tc>
                <a:tc>
                  <a:txBody>
                    <a:bodyPr/>
                    <a:lstStyle/>
                    <a:p>
                      <a:pPr algn="l"/>
                      <a:r>
                        <a:rPr lang="en-US" sz="1800" dirty="0" smtClean="0"/>
                        <a:t>Smith</a:t>
                      </a:r>
                      <a:endParaRPr lang="en-US" sz="1800" dirty="0"/>
                    </a:p>
                  </a:txBody>
                  <a:tcPr marT="45714" marB="45714"/>
                </a:tc>
              </a:tr>
              <a:tr h="617420">
                <a:tc>
                  <a:txBody>
                    <a:bodyPr/>
                    <a:lstStyle/>
                    <a:p>
                      <a:r>
                        <a:rPr lang="en-US" sz="1800" dirty="0" smtClean="0"/>
                        <a:t>2</a:t>
                      </a:r>
                      <a:endParaRPr lang="en-US" sz="1800" dirty="0"/>
                    </a:p>
                  </a:txBody>
                  <a:tcPr marT="45714" marB="45714"/>
                </a:tc>
                <a:tc>
                  <a:txBody>
                    <a:bodyPr/>
                    <a:lstStyle/>
                    <a:p>
                      <a:r>
                        <a:rPr lang="en-US" sz="1800" dirty="0" smtClean="0"/>
                        <a:t>Moore</a:t>
                      </a:r>
                      <a:endParaRPr lang="en-US" sz="1800" dirty="0"/>
                    </a:p>
                  </a:txBody>
                  <a:tcPr marT="45714" marB="45714"/>
                </a:tc>
                <a:tc>
                  <a:txBody>
                    <a:bodyPr/>
                    <a:lstStyle/>
                    <a:p>
                      <a:pPr algn="l"/>
                      <a:r>
                        <a:rPr lang="en-US" sz="1800" dirty="0" smtClean="0"/>
                        <a:t>Anna</a:t>
                      </a:r>
                      <a:endParaRPr lang="en-US" sz="1800" dirty="0"/>
                    </a:p>
                  </a:txBody>
                  <a:tcPr marT="45714" marB="45714"/>
                </a:tc>
                <a:tc>
                  <a:txBody>
                    <a:bodyPr/>
                    <a:lstStyle/>
                    <a:p>
                      <a:pPr algn="l"/>
                      <a:r>
                        <a:rPr lang="en-US" sz="1800" dirty="0" smtClean="0"/>
                        <a:t>102</a:t>
                      </a:r>
                      <a:endParaRPr lang="en-US" sz="1800" dirty="0"/>
                    </a:p>
                  </a:txBody>
                  <a:tcPr marT="45714" marB="45714"/>
                </a:tc>
                <a:tc>
                  <a:txBody>
                    <a:bodyPr/>
                    <a:lstStyle/>
                    <a:p>
                      <a:pPr algn="l"/>
                      <a:r>
                        <a:rPr lang="en-US" sz="1800" dirty="0" smtClean="0"/>
                        <a:t>SDA</a:t>
                      </a:r>
                      <a:endParaRPr lang="en-US" sz="1800" dirty="0"/>
                    </a:p>
                  </a:txBody>
                  <a:tcPr marT="45714" marB="45714"/>
                </a:tc>
                <a:tc>
                  <a:txBody>
                    <a:bodyPr/>
                    <a:lstStyle/>
                    <a:p>
                      <a:pPr algn="l"/>
                      <a:r>
                        <a:rPr lang="en-US" sz="1800" dirty="0" smtClean="0"/>
                        <a:t>991</a:t>
                      </a:r>
                      <a:endParaRPr lang="en-US" sz="1800" dirty="0"/>
                    </a:p>
                  </a:txBody>
                  <a:tcPr marT="45714" marB="45714"/>
                </a:tc>
                <a:tc>
                  <a:txBody>
                    <a:bodyPr/>
                    <a:lstStyle/>
                    <a:p>
                      <a:pPr algn="l"/>
                      <a:r>
                        <a:rPr lang="en-US" sz="1800" dirty="0" smtClean="0"/>
                        <a:t>Song</a:t>
                      </a:r>
                      <a:endParaRPr lang="en-US" sz="1800" dirty="0"/>
                    </a:p>
                  </a:txBody>
                  <a:tcPr marT="45714" marB="45714"/>
                </a:tc>
              </a:tr>
              <a:tr h="617420">
                <a:tc>
                  <a:txBody>
                    <a:bodyPr/>
                    <a:lstStyle/>
                    <a:p>
                      <a:r>
                        <a:rPr lang="en-US" sz="1800" dirty="0" smtClean="0"/>
                        <a:t>3</a:t>
                      </a:r>
                      <a:endParaRPr lang="en-US" sz="1800" dirty="0"/>
                    </a:p>
                  </a:txBody>
                  <a:tcPr marT="45714" marB="45714"/>
                </a:tc>
                <a:tc>
                  <a:txBody>
                    <a:bodyPr/>
                    <a:lstStyle/>
                    <a:p>
                      <a:r>
                        <a:rPr lang="en-US" sz="1800" dirty="0" smtClean="0"/>
                        <a:t>Friend</a:t>
                      </a:r>
                      <a:endParaRPr lang="en-US" sz="1800" dirty="0"/>
                    </a:p>
                  </a:txBody>
                  <a:tcPr marT="45714" marB="45714"/>
                </a:tc>
                <a:tc>
                  <a:txBody>
                    <a:bodyPr/>
                    <a:lstStyle/>
                    <a:p>
                      <a:pPr algn="l"/>
                      <a:r>
                        <a:rPr lang="en-US" sz="1800" dirty="0" smtClean="0"/>
                        <a:t>Fe</a:t>
                      </a:r>
                      <a:endParaRPr lang="en-US" sz="1800" dirty="0"/>
                    </a:p>
                  </a:txBody>
                  <a:tcPr marT="45714" marB="45714"/>
                </a:tc>
                <a:tc>
                  <a:txBody>
                    <a:bodyPr/>
                    <a:lstStyle/>
                    <a:p>
                      <a:pPr algn="l"/>
                      <a:r>
                        <a:rPr lang="en-US" sz="1800" dirty="0" smtClean="0"/>
                        <a:t>101</a:t>
                      </a:r>
                      <a:endParaRPr lang="en-US" sz="1800" dirty="0"/>
                    </a:p>
                  </a:txBody>
                  <a:tcPr marT="45714" marB="45714"/>
                </a:tc>
                <a:tc>
                  <a:txBody>
                    <a:bodyPr/>
                    <a:lstStyle/>
                    <a:p>
                      <a:pPr algn="l"/>
                      <a:r>
                        <a:rPr lang="en-US" sz="1800" dirty="0" smtClean="0"/>
                        <a:t>CCA</a:t>
                      </a:r>
                      <a:endParaRPr lang="en-US" sz="1800" dirty="0"/>
                    </a:p>
                  </a:txBody>
                  <a:tcPr marT="45714" marB="45714"/>
                </a:tc>
                <a:tc>
                  <a:txBody>
                    <a:bodyPr/>
                    <a:lstStyle/>
                    <a:p>
                      <a:pPr algn="l"/>
                      <a:r>
                        <a:rPr lang="en-US" sz="1800" dirty="0" smtClean="0"/>
                        <a:t>991</a:t>
                      </a:r>
                      <a:endParaRPr lang="en-US" sz="1800" dirty="0"/>
                    </a:p>
                  </a:txBody>
                  <a:tcPr marT="45714" marB="45714"/>
                </a:tc>
                <a:tc>
                  <a:txBody>
                    <a:bodyPr/>
                    <a:lstStyle/>
                    <a:p>
                      <a:pPr algn="l"/>
                      <a:r>
                        <a:rPr lang="en-US" sz="1800" dirty="0" smtClean="0"/>
                        <a:t>Song</a:t>
                      </a:r>
                      <a:endParaRPr lang="en-US" sz="1800" dirty="0"/>
                    </a:p>
                  </a:txBody>
                  <a:tcPr marT="45714" marB="45714"/>
                </a:tc>
              </a:tr>
              <a:tr h="617420">
                <a:tc>
                  <a:txBody>
                    <a:bodyPr/>
                    <a:lstStyle/>
                    <a:p>
                      <a:r>
                        <a:rPr lang="en-US" sz="1800" dirty="0" smtClean="0"/>
                        <a:t>4</a:t>
                      </a:r>
                      <a:endParaRPr lang="en-US" sz="1800" dirty="0"/>
                    </a:p>
                  </a:txBody>
                  <a:tcPr marT="45714" marB="45714"/>
                </a:tc>
                <a:tc>
                  <a:txBody>
                    <a:bodyPr/>
                    <a:lstStyle/>
                    <a:p>
                      <a:r>
                        <a:rPr lang="en-US" sz="1800" dirty="0" smtClean="0"/>
                        <a:t>Zap</a:t>
                      </a:r>
                      <a:endParaRPr lang="en-US" sz="1800" dirty="0"/>
                    </a:p>
                  </a:txBody>
                  <a:tcPr marT="45714" marB="45714"/>
                </a:tc>
                <a:tc>
                  <a:txBody>
                    <a:bodyPr/>
                    <a:lstStyle/>
                    <a:p>
                      <a:pPr algn="l"/>
                      <a:r>
                        <a:rPr lang="en-US" sz="1800" dirty="0" smtClean="0"/>
                        <a:t>Mario</a:t>
                      </a:r>
                      <a:endParaRPr lang="en-US" sz="1800" dirty="0"/>
                    </a:p>
                  </a:txBody>
                  <a:tcPr marT="45714" marB="45714"/>
                </a:tc>
                <a:tc>
                  <a:txBody>
                    <a:bodyPr/>
                    <a:lstStyle/>
                    <a:p>
                      <a:pPr algn="l"/>
                      <a:r>
                        <a:rPr lang="en-US" sz="1800" dirty="0" smtClean="0"/>
                        <a:t>103</a:t>
                      </a:r>
                      <a:endParaRPr lang="en-US" sz="1800" dirty="0"/>
                    </a:p>
                  </a:txBody>
                  <a:tcPr marT="45714" marB="45714"/>
                </a:tc>
                <a:tc>
                  <a:txBody>
                    <a:bodyPr/>
                    <a:lstStyle/>
                    <a:p>
                      <a:pPr algn="l"/>
                      <a:r>
                        <a:rPr lang="en-US" sz="1800" dirty="0" smtClean="0"/>
                        <a:t>MNHS</a:t>
                      </a:r>
                      <a:endParaRPr lang="en-US" sz="1800" dirty="0"/>
                    </a:p>
                  </a:txBody>
                  <a:tcPr marT="45714" marB="45714"/>
                </a:tc>
                <a:tc>
                  <a:txBody>
                    <a:bodyPr/>
                    <a:lstStyle/>
                    <a:p>
                      <a:pPr algn="l"/>
                      <a:r>
                        <a:rPr lang="en-US" sz="1800" dirty="0" smtClean="0"/>
                        <a:t>990</a:t>
                      </a:r>
                      <a:endParaRPr lang="en-US" sz="1800" dirty="0"/>
                    </a:p>
                  </a:txBody>
                  <a:tcPr marT="45714" marB="45714"/>
                </a:tc>
                <a:tc>
                  <a:txBody>
                    <a:bodyPr/>
                    <a:lstStyle/>
                    <a:p>
                      <a:pPr algn="l"/>
                      <a:r>
                        <a:rPr lang="en-US" sz="1800" dirty="0" smtClean="0"/>
                        <a:t>Smith</a:t>
                      </a:r>
                      <a:endParaRPr lang="en-US" sz="1800" dirty="0"/>
                    </a:p>
                  </a:txBody>
                  <a:tcPr marT="45714" marB="45714"/>
                </a:tc>
              </a:tr>
              <a:tr h="617420">
                <a:tc>
                  <a:txBody>
                    <a:bodyPr/>
                    <a:lstStyle/>
                    <a:p>
                      <a:r>
                        <a:rPr lang="en-US" sz="1800" dirty="0" smtClean="0"/>
                        <a:t>5</a:t>
                      </a:r>
                      <a:endParaRPr lang="en-US" sz="1800" dirty="0"/>
                    </a:p>
                  </a:txBody>
                  <a:tcPr marT="45714" marB="45714"/>
                </a:tc>
                <a:tc>
                  <a:txBody>
                    <a:bodyPr/>
                    <a:lstStyle/>
                    <a:p>
                      <a:r>
                        <a:rPr lang="en-US" sz="1800" dirty="0" smtClean="0"/>
                        <a:t>Bass</a:t>
                      </a:r>
                      <a:endParaRPr lang="en-US" sz="1800" dirty="0"/>
                    </a:p>
                  </a:txBody>
                  <a:tcPr marT="45714" marB="45714"/>
                </a:tc>
                <a:tc>
                  <a:txBody>
                    <a:bodyPr/>
                    <a:lstStyle/>
                    <a:p>
                      <a:pPr algn="l"/>
                      <a:r>
                        <a:rPr lang="en-US" sz="1800" dirty="0" smtClean="0"/>
                        <a:t>Gerard</a:t>
                      </a:r>
                      <a:endParaRPr lang="en-US" sz="1800" dirty="0"/>
                    </a:p>
                  </a:txBody>
                  <a:tcPr marT="45714" marB="45714"/>
                </a:tc>
                <a:tc>
                  <a:txBody>
                    <a:bodyPr/>
                    <a:lstStyle/>
                    <a:p>
                      <a:pPr algn="l"/>
                      <a:r>
                        <a:rPr lang="en-US" sz="1800" dirty="0" smtClean="0"/>
                        <a:t>103</a:t>
                      </a:r>
                      <a:endParaRPr lang="en-US" sz="1800" dirty="0"/>
                    </a:p>
                  </a:txBody>
                  <a:tcPr marT="45714" marB="45714"/>
                </a:tc>
                <a:tc>
                  <a:txBody>
                    <a:bodyPr/>
                    <a:lstStyle/>
                    <a:p>
                      <a:pPr algn="l"/>
                      <a:r>
                        <a:rPr lang="en-US" sz="1800" dirty="0" smtClean="0"/>
                        <a:t>MNHS</a:t>
                      </a:r>
                      <a:endParaRPr lang="en-US" sz="1800" dirty="0"/>
                    </a:p>
                  </a:txBody>
                  <a:tcPr marT="45714" marB="45714"/>
                </a:tc>
                <a:tc>
                  <a:txBody>
                    <a:bodyPr/>
                    <a:lstStyle/>
                    <a:p>
                      <a:pPr algn="l"/>
                      <a:r>
                        <a:rPr lang="en-US" sz="1800" dirty="0" smtClean="0"/>
                        <a:t>992</a:t>
                      </a:r>
                      <a:endParaRPr lang="en-US" sz="1800" dirty="0"/>
                    </a:p>
                  </a:txBody>
                  <a:tcPr marT="45714" marB="45714"/>
                </a:tc>
                <a:tc>
                  <a:txBody>
                    <a:bodyPr/>
                    <a:lstStyle/>
                    <a:p>
                      <a:pPr algn="l"/>
                      <a:r>
                        <a:rPr lang="en-US" sz="1800" dirty="0" smtClean="0"/>
                        <a:t>George</a:t>
                      </a:r>
                      <a:endParaRPr lang="en-US" sz="1800" dirty="0"/>
                    </a:p>
                  </a:txBody>
                  <a:tcPr marT="45714" marB="45714"/>
                </a:tc>
              </a:tr>
            </a:tbl>
          </a:graphicData>
        </a:graphic>
      </p:graphicFrame>
      <p:sp>
        <p:nvSpPr>
          <p:cNvPr id="15364" name="TextBox 6"/>
          <p:cNvSpPr txBox="1">
            <a:spLocks noChangeArrowheads="1"/>
          </p:cNvSpPr>
          <p:nvPr/>
        </p:nvSpPr>
        <p:spPr bwMode="auto">
          <a:xfrm>
            <a:off x="1676400" y="1314452"/>
            <a:ext cx="99441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Identify which field(s) is functionally dependent on which field(s)</a:t>
            </a:r>
          </a:p>
          <a:p>
            <a:pPr eaLnBrk="1" hangingPunct="1"/>
            <a:r>
              <a:rPr lang="en-US" dirty="0">
                <a:solidFill>
                  <a:schemeClr val="tx1"/>
                </a:solidFill>
                <a:latin typeface="Verdana" pitchFamily="34" charset="0"/>
                <a:ea typeface="Verdana" pitchFamily="34" charset="0"/>
                <a:cs typeface="Verdana" pitchFamily="34" charset="0"/>
              </a:rPr>
              <a:t>And then which field(s) functionally determines which field(s).</a:t>
            </a:r>
          </a:p>
        </p:txBody>
      </p:sp>
    </p:spTree>
    <p:extLst>
      <p:ext uri="{BB962C8B-B14F-4D97-AF65-F5344CB8AC3E}">
        <p14:creationId xmlns:p14="http://schemas.microsoft.com/office/powerpoint/2010/main" val="123624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8150" y="0"/>
            <a:ext cx="9848850" cy="1143000"/>
          </a:xfrm>
        </p:spPr>
        <p:txBody>
          <a:bodyPr>
            <a:normAutofit fontScale="90000"/>
          </a:bodyPr>
          <a:lstStyle/>
          <a:p>
            <a:r>
              <a:rPr lang="en-US" dirty="0" smtClean="0"/>
              <a:t>Primary Key and Functional </a:t>
            </a:r>
            <a:r>
              <a:rPr lang="en-US" dirty="0" err="1" smtClean="0"/>
              <a:t>Depedence</a:t>
            </a:r>
            <a:endParaRPr lang="en-US" dirty="0" smtClean="0"/>
          </a:p>
        </p:txBody>
      </p:sp>
      <p:sp>
        <p:nvSpPr>
          <p:cNvPr id="9" name="Rectangle 3"/>
          <p:cNvSpPr txBox="1">
            <a:spLocks noChangeArrowheads="1"/>
          </p:cNvSpPr>
          <p:nvPr/>
        </p:nvSpPr>
        <p:spPr bwMode="auto">
          <a:xfrm>
            <a:off x="2057400" y="1676400"/>
            <a:ext cx="9624848" cy="4572000"/>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US" sz="2600" b="1" kern="0" dirty="0" smtClean="0">
                <a:solidFill>
                  <a:srgbClr val="222222"/>
                </a:solidFill>
                <a:latin typeface="Verdana" panose="020B0604030504040204" pitchFamily="34" charset="0"/>
                <a:ea typeface="Verdana" panose="020B0604030504040204" pitchFamily="34" charset="0"/>
                <a:cs typeface="Verdana" panose="020B0604030504040204" pitchFamily="34" charset="0"/>
              </a:rPr>
              <a:t>Primary </a:t>
            </a:r>
            <a:r>
              <a:rPr lang="en-US" sz="2600" b="1" kern="0" dirty="0">
                <a:solidFill>
                  <a:srgbClr val="222222"/>
                </a:solidFill>
                <a:latin typeface="Verdana" panose="020B0604030504040204" pitchFamily="34" charset="0"/>
                <a:ea typeface="Verdana" panose="020B0604030504040204" pitchFamily="34" charset="0"/>
                <a:cs typeface="Verdana" panose="020B0604030504040204" pitchFamily="34" charset="0"/>
              </a:rPr>
              <a:t>key </a:t>
            </a:r>
            <a:r>
              <a:rPr lang="en-US" sz="2600" kern="0" dirty="0">
                <a:solidFill>
                  <a:srgbClr val="222222"/>
                </a:solidFill>
                <a:latin typeface="Verdana" panose="020B0604030504040204" pitchFamily="34" charset="0"/>
                <a:ea typeface="Verdana" panose="020B0604030504040204" pitchFamily="34" charset="0"/>
                <a:cs typeface="Verdana" panose="020B0604030504040204" pitchFamily="34" charset="0"/>
              </a:rPr>
              <a:t>uniquely identifies a record or row.</a:t>
            </a:r>
          </a:p>
          <a:p>
            <a:pPr marL="342900" indent="-342900" algn="just" eaLnBrk="0" hangingPunct="0">
              <a:spcBef>
                <a:spcPct val="20000"/>
              </a:spcBef>
              <a:buFontTx/>
              <a:buChar char="•"/>
              <a:defRPr/>
            </a:pPr>
            <a:r>
              <a:rPr lang="en-US" sz="2600" kern="0" dirty="0">
                <a:solidFill>
                  <a:srgbClr val="222222"/>
                </a:solidFill>
                <a:latin typeface="Verdana" panose="020B0604030504040204" pitchFamily="34" charset="0"/>
                <a:ea typeface="Verdana" panose="020B0604030504040204" pitchFamily="34" charset="0"/>
                <a:cs typeface="Verdana" panose="020B0604030504040204" pitchFamily="34" charset="0"/>
              </a:rPr>
              <a:t>The key in determining if column is functionally dependent to another column is to ask the question, is a certain column functionally dependent to the Primary Key.</a:t>
            </a:r>
          </a:p>
        </p:txBody>
      </p:sp>
    </p:spTree>
    <p:extLst>
      <p:ext uri="{BB962C8B-B14F-4D97-AF65-F5344CB8AC3E}">
        <p14:creationId xmlns:p14="http://schemas.microsoft.com/office/powerpoint/2010/main" val="3660825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43100" y="57150"/>
            <a:ext cx="8305800" cy="1143000"/>
          </a:xfrm>
        </p:spPr>
        <p:txBody>
          <a:bodyPr/>
          <a:lstStyle/>
          <a:p>
            <a:r>
              <a:rPr lang="en-US" dirty="0" smtClean="0">
                <a:latin typeface="Verdana" pitchFamily="34" charset="0"/>
                <a:ea typeface="Verdana" pitchFamily="34" charset="0"/>
                <a:cs typeface="Verdana" pitchFamily="34" charset="0"/>
              </a:rPr>
              <a:t>Nothing but the Key</a:t>
            </a:r>
          </a:p>
        </p:txBody>
      </p:sp>
      <p:sp>
        <p:nvSpPr>
          <p:cNvPr id="20484" name="Content Placeholder 6"/>
          <p:cNvSpPr>
            <a:spLocks noGrp="1"/>
          </p:cNvSpPr>
          <p:nvPr>
            <p:ph sz="half" idx="1"/>
          </p:nvPr>
        </p:nvSpPr>
        <p:spPr>
          <a:xfrm>
            <a:off x="2057400" y="1676400"/>
            <a:ext cx="9848850" cy="4572000"/>
          </a:xfrm>
        </p:spPr>
        <p:txBody>
          <a:bodyPr/>
          <a:lstStyle/>
          <a:p>
            <a:r>
              <a:rPr lang="en-US" dirty="0" smtClean="0">
                <a:latin typeface="Verdana" pitchFamily="34" charset="0"/>
                <a:ea typeface="Verdana" pitchFamily="34" charset="0"/>
                <a:cs typeface="Verdana" pitchFamily="34" charset="0"/>
              </a:rPr>
              <a:t>The key thought in normalization is the primary key. </a:t>
            </a:r>
          </a:p>
          <a:p>
            <a:r>
              <a:rPr lang="en-US" dirty="0" smtClean="0">
                <a:latin typeface="Verdana" pitchFamily="34" charset="0"/>
                <a:ea typeface="Verdana" pitchFamily="34" charset="0"/>
                <a:cs typeface="Verdana" pitchFamily="34" charset="0"/>
              </a:rPr>
              <a:t>To Quote 	E.F. </a:t>
            </a:r>
            <a:r>
              <a:rPr lang="en-US" dirty="0" err="1" smtClean="0">
                <a:latin typeface="Verdana" pitchFamily="34" charset="0"/>
                <a:ea typeface="Verdana" pitchFamily="34" charset="0"/>
                <a:cs typeface="Verdana" pitchFamily="34" charset="0"/>
              </a:rPr>
              <a:t>Codd</a:t>
            </a:r>
            <a:r>
              <a:rPr lang="en-US" dirty="0" smtClean="0">
                <a:latin typeface="Verdana" pitchFamily="34" charset="0"/>
                <a:ea typeface="Verdana" pitchFamily="34" charset="0"/>
                <a:cs typeface="Verdana" pitchFamily="34" charset="0"/>
              </a:rPr>
              <a:t> the father of relational database systems.</a:t>
            </a:r>
          </a:p>
          <a:p>
            <a:pPr lvl="1"/>
            <a:r>
              <a:rPr lang="en-US" i="1" dirty="0" smtClean="0">
                <a:solidFill>
                  <a:srgbClr val="FF0000"/>
                </a:solidFill>
                <a:latin typeface="Verdana" pitchFamily="34" charset="0"/>
                <a:ea typeface="Verdana" pitchFamily="34" charset="0"/>
                <a:cs typeface="Verdana" pitchFamily="34" charset="0"/>
              </a:rPr>
              <a:t>“[Every] non-key [attribute] must provide a fact about the key, the whole key, and nothing but the key.” </a:t>
            </a:r>
          </a:p>
        </p:txBody>
      </p:sp>
    </p:spTree>
    <p:extLst>
      <p:ext uri="{BB962C8B-B14F-4D97-AF65-F5344CB8AC3E}">
        <p14:creationId xmlns:p14="http://schemas.microsoft.com/office/powerpoint/2010/main" val="58757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fade">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fade">
                                      <p:cBhvr>
                                        <p:cTn id="12" dur="500"/>
                                        <p:tgtEl>
                                          <p:spTgt spid="2048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Effect transition="in" filter="fade">
                                      <p:cBhvr>
                                        <p:cTn id="15" dur="500"/>
                                        <p:tgtEl>
                                          <p:spTgt spid="204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Three Normal Forms Mnemonics</a:t>
            </a:r>
          </a:p>
        </p:txBody>
      </p:sp>
      <p:sp>
        <p:nvSpPr>
          <p:cNvPr id="21507" name="Rectangle 3"/>
          <p:cNvSpPr>
            <a:spLocks noGrp="1" noChangeArrowheads="1"/>
          </p:cNvSpPr>
          <p:nvPr>
            <p:ph idx="1"/>
          </p:nvPr>
        </p:nvSpPr>
        <p:spPr>
          <a:xfrm>
            <a:off x="1847850" y="1409700"/>
            <a:ext cx="9582150" cy="2495550"/>
          </a:xfrm>
        </p:spPr>
        <p:txBody>
          <a:bodyPr/>
          <a:lstStyle/>
          <a:p>
            <a:pPr algn="just"/>
            <a:r>
              <a:rPr lang="en-US" dirty="0" smtClean="0">
                <a:latin typeface="Verdana" pitchFamily="34" charset="0"/>
                <a:ea typeface="Verdana" pitchFamily="34" charset="0"/>
                <a:cs typeface="Verdana" pitchFamily="34" charset="0"/>
              </a:rPr>
              <a:t>In order to easily remember the three normal forms just remember the word </a:t>
            </a:r>
            <a:r>
              <a:rPr lang="en-US" b="1" dirty="0" err="1" smtClean="0">
                <a:latin typeface="Verdana" pitchFamily="34" charset="0"/>
                <a:ea typeface="Verdana" pitchFamily="34" charset="0"/>
                <a:cs typeface="Verdana" pitchFamily="34" charset="0"/>
              </a:rPr>
              <a:t>RePeaT</a:t>
            </a:r>
            <a:r>
              <a:rPr lang="en-US" b="1"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ignoring the vowels (which are in small letters) which are:</a:t>
            </a:r>
          </a:p>
          <a:p>
            <a:pPr algn="just"/>
            <a:endParaRPr lang="en-US" b="1" dirty="0" smtClean="0">
              <a:latin typeface="Verdana" pitchFamily="34" charset="0"/>
              <a:ea typeface="Verdana" pitchFamily="34" charset="0"/>
              <a:cs typeface="Verdana" pitchFamily="34" charset="0"/>
            </a:endParaRPr>
          </a:p>
          <a:p>
            <a:pPr algn="just"/>
            <a:endParaRPr lang="en-US" dirty="0" smtClean="0">
              <a:latin typeface="Verdana" pitchFamily="34" charset="0"/>
              <a:ea typeface="Verdana" pitchFamily="34" charset="0"/>
              <a:cs typeface="Verdana" pitchFamily="34" charset="0"/>
            </a:endParaRPr>
          </a:p>
        </p:txBody>
      </p:sp>
      <p:sp>
        <p:nvSpPr>
          <p:cNvPr id="6" name="Rectangle 5"/>
          <p:cNvSpPr/>
          <p:nvPr/>
        </p:nvSpPr>
        <p:spPr>
          <a:xfrm>
            <a:off x="3048000" y="3804166"/>
            <a:ext cx="7848600" cy="646331"/>
          </a:xfrm>
          <a:prstGeom prst="rect">
            <a:avLst/>
          </a:prstGeom>
        </p:spPr>
        <p:txBody>
          <a:bodyPr>
            <a:spAutoFit/>
          </a:bodyPr>
          <a:lstStyle/>
          <a:p>
            <a:pPr>
              <a:defRPr/>
            </a:pPr>
            <a:r>
              <a:rPr lang="en-US" b="1" dirty="0">
                <a:latin typeface="Verdana" pitchFamily="34" charset="0"/>
                <a:ea typeface="Verdana" pitchFamily="34" charset="0"/>
                <a:cs typeface="Verdana" pitchFamily="34" charset="0"/>
              </a:rPr>
              <a:t>R </a:t>
            </a:r>
            <a:r>
              <a:rPr lang="en-US" dirty="0">
                <a:latin typeface="Verdana" pitchFamily="34" charset="0"/>
                <a:ea typeface="Verdana" pitchFamily="34" charset="0"/>
                <a:cs typeface="Verdana" pitchFamily="34" charset="0"/>
              </a:rPr>
              <a:t>– 1</a:t>
            </a:r>
            <a:r>
              <a:rPr lang="en-US" baseline="30000" dirty="0">
                <a:latin typeface="Verdana" pitchFamily="34" charset="0"/>
                <a:ea typeface="Verdana" pitchFamily="34" charset="0"/>
                <a:cs typeface="Verdana" pitchFamily="34" charset="0"/>
              </a:rPr>
              <a:t>ST</a:t>
            </a:r>
            <a:r>
              <a:rPr lang="en-US" dirty="0">
                <a:latin typeface="Verdana" pitchFamily="34" charset="0"/>
                <a:ea typeface="Verdana" pitchFamily="34" charset="0"/>
                <a:cs typeface="Verdana" pitchFamily="34" charset="0"/>
              </a:rPr>
              <a:t> Normal Form - No </a:t>
            </a:r>
            <a:r>
              <a:rPr lang="en-US" b="1" dirty="0">
                <a:latin typeface="Verdana" pitchFamily="34" charset="0"/>
                <a:ea typeface="Verdana" pitchFamily="34" charset="0"/>
                <a:cs typeface="Verdana" pitchFamily="34" charset="0"/>
              </a:rPr>
              <a:t>Repeating groups</a:t>
            </a:r>
            <a:r>
              <a:rPr lang="en-US" dirty="0">
                <a:latin typeface="Verdana" pitchFamily="34" charset="0"/>
                <a:ea typeface="Verdana" pitchFamily="34" charset="0"/>
                <a:cs typeface="Verdana" pitchFamily="34" charset="0"/>
              </a:rPr>
              <a:t> or multi-valued fields</a:t>
            </a:r>
          </a:p>
        </p:txBody>
      </p:sp>
      <p:sp>
        <p:nvSpPr>
          <p:cNvPr id="7" name="Rectangle 6"/>
          <p:cNvSpPr/>
          <p:nvPr/>
        </p:nvSpPr>
        <p:spPr>
          <a:xfrm>
            <a:off x="3048000" y="5023366"/>
            <a:ext cx="6705600" cy="369332"/>
          </a:xfrm>
          <a:prstGeom prst="rect">
            <a:avLst/>
          </a:prstGeom>
        </p:spPr>
        <p:txBody>
          <a:bodyPr>
            <a:spAutoFit/>
          </a:bodyPr>
          <a:lstStyle/>
          <a:p>
            <a:pPr>
              <a:defRPr/>
            </a:pPr>
            <a:r>
              <a:rPr lang="en-US" b="1" dirty="0">
                <a:latin typeface="Verdana" pitchFamily="34" charset="0"/>
                <a:ea typeface="Verdana" pitchFamily="34" charset="0"/>
                <a:cs typeface="Verdana" pitchFamily="34" charset="0"/>
              </a:rPr>
              <a:t>T </a:t>
            </a:r>
            <a:r>
              <a:rPr lang="en-US" dirty="0">
                <a:latin typeface="Verdana" pitchFamily="34" charset="0"/>
                <a:ea typeface="Verdana" pitchFamily="34" charset="0"/>
                <a:cs typeface="Verdana" pitchFamily="34" charset="0"/>
              </a:rPr>
              <a:t>– 3</a:t>
            </a:r>
            <a:r>
              <a:rPr lang="en-US" baseline="30000" dirty="0">
                <a:latin typeface="Verdana" pitchFamily="34" charset="0"/>
                <a:ea typeface="Verdana" pitchFamily="34" charset="0"/>
                <a:cs typeface="Verdana" pitchFamily="34" charset="0"/>
              </a:rPr>
              <a:t>rd</a:t>
            </a:r>
            <a:r>
              <a:rPr lang="en-US" dirty="0">
                <a:latin typeface="Verdana" pitchFamily="34" charset="0"/>
                <a:ea typeface="Verdana" pitchFamily="34" charset="0"/>
                <a:cs typeface="Verdana" pitchFamily="34" charset="0"/>
              </a:rPr>
              <a:t> Normal Form - No </a:t>
            </a:r>
            <a:r>
              <a:rPr lang="en-US" b="1" dirty="0">
                <a:latin typeface="Verdana" pitchFamily="34" charset="0"/>
                <a:ea typeface="Verdana" pitchFamily="34" charset="0"/>
                <a:cs typeface="Verdana" pitchFamily="34" charset="0"/>
              </a:rPr>
              <a:t>Transitional Dependence</a:t>
            </a:r>
          </a:p>
        </p:txBody>
      </p:sp>
      <p:sp>
        <p:nvSpPr>
          <p:cNvPr id="8" name="Rectangle 7"/>
          <p:cNvSpPr/>
          <p:nvPr/>
        </p:nvSpPr>
        <p:spPr>
          <a:xfrm>
            <a:off x="3048000" y="4413766"/>
            <a:ext cx="6705600" cy="369332"/>
          </a:xfrm>
          <a:prstGeom prst="rect">
            <a:avLst/>
          </a:prstGeom>
        </p:spPr>
        <p:txBody>
          <a:bodyPr>
            <a:spAutoFit/>
          </a:bodyPr>
          <a:lstStyle/>
          <a:p>
            <a:pPr>
              <a:defRPr/>
            </a:pPr>
            <a:r>
              <a:rPr lang="en-US" b="1" dirty="0">
                <a:latin typeface="Verdana" pitchFamily="34" charset="0"/>
                <a:ea typeface="Verdana" pitchFamily="34" charset="0"/>
                <a:cs typeface="Verdana" pitchFamily="34" charset="0"/>
              </a:rPr>
              <a:t>P </a:t>
            </a:r>
            <a:r>
              <a:rPr lang="en-US" dirty="0">
                <a:latin typeface="Verdana" pitchFamily="34" charset="0"/>
                <a:ea typeface="Verdana" pitchFamily="34" charset="0"/>
                <a:cs typeface="Verdana" pitchFamily="34" charset="0"/>
              </a:rPr>
              <a:t>– 2</a:t>
            </a:r>
            <a:r>
              <a:rPr lang="en-US" baseline="30000" dirty="0">
                <a:latin typeface="Verdana" pitchFamily="34" charset="0"/>
                <a:ea typeface="Verdana" pitchFamily="34" charset="0"/>
                <a:cs typeface="Verdana" pitchFamily="34" charset="0"/>
              </a:rPr>
              <a:t>nd</a:t>
            </a:r>
            <a:r>
              <a:rPr lang="en-US" dirty="0">
                <a:latin typeface="Verdana" pitchFamily="34" charset="0"/>
                <a:ea typeface="Verdana" pitchFamily="34" charset="0"/>
                <a:cs typeface="Verdana" pitchFamily="34" charset="0"/>
              </a:rPr>
              <a:t> Normal Form - No </a:t>
            </a:r>
            <a:r>
              <a:rPr lang="en-US" b="1" dirty="0">
                <a:latin typeface="Verdana" pitchFamily="34" charset="0"/>
                <a:ea typeface="Verdana" pitchFamily="34" charset="0"/>
                <a:cs typeface="Verdana" pitchFamily="34" charset="0"/>
              </a:rPr>
              <a:t>Partial Dependence</a:t>
            </a:r>
          </a:p>
        </p:txBody>
      </p:sp>
    </p:spTree>
    <p:extLst>
      <p:ext uri="{BB962C8B-B14F-4D97-AF65-F5344CB8AC3E}">
        <p14:creationId xmlns:p14="http://schemas.microsoft.com/office/powerpoint/2010/main" val="3185283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First Normal Form</a:t>
            </a:r>
          </a:p>
        </p:txBody>
      </p:sp>
      <p:sp>
        <p:nvSpPr>
          <p:cNvPr id="22531" name="Rectangle 3"/>
          <p:cNvSpPr>
            <a:spLocks noGrp="1" noChangeArrowheads="1"/>
          </p:cNvSpPr>
          <p:nvPr>
            <p:ph idx="1"/>
          </p:nvPr>
        </p:nvSpPr>
        <p:spPr/>
        <p:txBody>
          <a:bodyPr/>
          <a:lstStyle/>
          <a:p>
            <a:r>
              <a:rPr lang="en-US" dirty="0" smtClean="0">
                <a:latin typeface="Verdana" pitchFamily="34" charset="0"/>
                <a:ea typeface="Verdana" pitchFamily="34" charset="0"/>
                <a:cs typeface="Verdana" pitchFamily="34" charset="0"/>
              </a:rPr>
              <a:t>There should be </a:t>
            </a:r>
            <a:r>
              <a:rPr lang="en-US" b="1" dirty="0" smtClean="0">
                <a:latin typeface="Verdana" pitchFamily="34" charset="0"/>
                <a:ea typeface="Verdana" pitchFamily="34" charset="0"/>
                <a:cs typeface="Verdana" pitchFamily="34" charset="0"/>
              </a:rPr>
              <a:t>no repeating group </a:t>
            </a:r>
            <a:r>
              <a:rPr lang="en-US" dirty="0" smtClean="0">
                <a:latin typeface="Verdana" pitchFamily="34" charset="0"/>
                <a:ea typeface="Verdana" pitchFamily="34" charset="0"/>
                <a:cs typeface="Verdana" pitchFamily="34" charset="0"/>
              </a:rPr>
              <a:t>or </a:t>
            </a:r>
            <a:r>
              <a:rPr lang="en-US" b="1" dirty="0" smtClean="0">
                <a:latin typeface="Verdana" pitchFamily="34" charset="0"/>
                <a:ea typeface="Verdana" pitchFamily="34" charset="0"/>
                <a:cs typeface="Verdana" pitchFamily="34" charset="0"/>
              </a:rPr>
              <a:t>multi-valued columns</a:t>
            </a:r>
            <a:r>
              <a:rPr lang="en-US" dirty="0" smtClean="0">
                <a:latin typeface="Verdana" pitchFamily="34" charset="0"/>
                <a:ea typeface="Verdana" pitchFamily="34" charset="0"/>
                <a:cs typeface="Verdana" pitchFamily="34" charset="0"/>
              </a:rPr>
              <a:t> in order for a Table to be in first normal form.</a:t>
            </a:r>
          </a:p>
          <a:p>
            <a:pPr lvl="1"/>
            <a:r>
              <a:rPr lang="en-US" b="1" dirty="0" smtClean="0">
                <a:latin typeface="Verdana" pitchFamily="34" charset="0"/>
                <a:ea typeface="Verdana" pitchFamily="34" charset="0"/>
                <a:cs typeface="Verdana" pitchFamily="34" charset="0"/>
              </a:rPr>
              <a:t>Repeating group</a:t>
            </a:r>
            <a:r>
              <a:rPr lang="en-US" dirty="0" smtClean="0">
                <a:latin typeface="Verdana" pitchFamily="34" charset="0"/>
                <a:ea typeface="Verdana" pitchFamily="34" charset="0"/>
                <a:cs typeface="Verdana" pitchFamily="34" charset="0"/>
              </a:rPr>
              <a:t>:</a:t>
            </a:r>
            <a:r>
              <a:rPr lang="en-US" b="1"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multiple entries for a single record</a:t>
            </a:r>
          </a:p>
          <a:p>
            <a:pPr lvl="1"/>
            <a:r>
              <a:rPr lang="en-US" b="1" dirty="0" err="1" smtClean="0">
                <a:latin typeface="Verdana" pitchFamily="34" charset="0"/>
                <a:ea typeface="Verdana" pitchFamily="34" charset="0"/>
                <a:cs typeface="Verdana" pitchFamily="34" charset="0"/>
              </a:rPr>
              <a:t>Unnormalized</a:t>
            </a:r>
            <a:r>
              <a:rPr lang="en-US" b="1" dirty="0" smtClean="0">
                <a:latin typeface="Verdana" pitchFamily="34" charset="0"/>
                <a:ea typeface="Verdana" pitchFamily="34" charset="0"/>
                <a:cs typeface="Verdana" pitchFamily="34" charset="0"/>
              </a:rPr>
              <a:t> relation</a:t>
            </a:r>
            <a:r>
              <a:rPr lang="en-US" dirty="0" smtClean="0">
                <a:latin typeface="Verdana" pitchFamily="34" charset="0"/>
                <a:ea typeface="Verdana" pitchFamily="34" charset="0"/>
                <a:cs typeface="Verdana" pitchFamily="34" charset="0"/>
              </a:rPr>
              <a:t>:</a:t>
            </a:r>
            <a:r>
              <a:rPr lang="en-US" b="1"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contains a repeating group</a:t>
            </a:r>
          </a:p>
          <a:p>
            <a:endParaRPr lang="en-US"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92742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295400" y="0"/>
            <a:ext cx="9734550" cy="1143000"/>
          </a:xfrm>
        </p:spPr>
        <p:txBody>
          <a:bodyPr>
            <a:noAutofit/>
          </a:bodyPr>
          <a:lstStyle/>
          <a:p>
            <a:r>
              <a:rPr lang="en-US" sz="3800" dirty="0" smtClean="0"/>
              <a:t>Relational Database Management System</a:t>
            </a:r>
          </a:p>
        </p:txBody>
      </p:sp>
      <p:sp>
        <p:nvSpPr>
          <p:cNvPr id="593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6F41C2B-2A0F-4807-B7E5-C72E1B593D82}" type="slidenum">
              <a:rPr lang="en-US" sz="2000"/>
              <a:pPr>
                <a:spcBef>
                  <a:spcPct val="0"/>
                </a:spcBef>
                <a:buFontTx/>
                <a:buNone/>
              </a:pPr>
              <a:t>4</a:t>
            </a:fld>
            <a:endParaRPr lang="en-US" sz="2000"/>
          </a:p>
        </p:txBody>
      </p:sp>
      <p:sp>
        <p:nvSpPr>
          <p:cNvPr id="59396" name="TextBox 4"/>
          <p:cNvSpPr txBox="1">
            <a:spLocks noChangeArrowheads="1"/>
          </p:cNvSpPr>
          <p:nvPr/>
        </p:nvSpPr>
        <p:spPr bwMode="auto">
          <a:xfrm>
            <a:off x="1924050" y="2119878"/>
            <a:ext cx="87820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indent="-457200" algn="just" eaLnBrk="1" hangingPunct="1">
              <a:spcBef>
                <a:spcPct val="0"/>
              </a:spcBef>
              <a:buBlip>
                <a:blip r:embed="rId2"/>
              </a:buBlip>
            </a:pPr>
            <a:r>
              <a:rPr lang="en-US" sz="2400" dirty="0">
                <a:solidFill>
                  <a:schemeClr val="tx1"/>
                </a:solidFill>
                <a:latin typeface="Verdana" pitchFamily="34" charset="0"/>
                <a:ea typeface="Verdana" pitchFamily="34" charset="0"/>
                <a:cs typeface="Verdana" pitchFamily="34" charset="0"/>
              </a:rPr>
              <a:t>A </a:t>
            </a:r>
            <a:r>
              <a:rPr lang="en-US" sz="2400" b="1" dirty="0">
                <a:solidFill>
                  <a:schemeClr val="tx1"/>
                </a:solidFill>
                <a:latin typeface="Verdana" pitchFamily="34" charset="0"/>
                <a:ea typeface="Verdana" pitchFamily="34" charset="0"/>
                <a:cs typeface="Verdana" pitchFamily="34" charset="0"/>
              </a:rPr>
              <a:t>Relational Database Management System </a:t>
            </a:r>
            <a:r>
              <a:rPr lang="en-US" sz="2400" dirty="0">
                <a:solidFill>
                  <a:schemeClr val="tx1"/>
                </a:solidFill>
                <a:latin typeface="Verdana" pitchFamily="34" charset="0"/>
                <a:ea typeface="Verdana" pitchFamily="34" charset="0"/>
                <a:cs typeface="Verdana" pitchFamily="34" charset="0"/>
              </a:rPr>
              <a:t>or </a:t>
            </a:r>
            <a:r>
              <a:rPr lang="en-US" sz="2400" b="1" dirty="0">
                <a:solidFill>
                  <a:schemeClr val="tx1"/>
                </a:solidFill>
                <a:latin typeface="Verdana" pitchFamily="34" charset="0"/>
                <a:ea typeface="Verdana" pitchFamily="34" charset="0"/>
                <a:cs typeface="Verdana" pitchFamily="34" charset="0"/>
              </a:rPr>
              <a:t>RDBMS</a:t>
            </a:r>
            <a:r>
              <a:rPr lang="en-US" sz="2400" dirty="0">
                <a:solidFill>
                  <a:schemeClr val="tx1"/>
                </a:solidFill>
                <a:latin typeface="Verdana" pitchFamily="34" charset="0"/>
                <a:ea typeface="Verdana" pitchFamily="34" charset="0"/>
                <a:cs typeface="Verdana" pitchFamily="34" charset="0"/>
              </a:rPr>
              <a:t> is a software </a:t>
            </a:r>
            <a:r>
              <a:rPr lang="en-US" sz="2400" dirty="0" smtClean="0">
                <a:solidFill>
                  <a:schemeClr val="tx1"/>
                </a:solidFill>
                <a:latin typeface="Verdana" pitchFamily="34" charset="0"/>
                <a:ea typeface="Verdana" pitchFamily="34" charset="0"/>
                <a:cs typeface="Verdana" pitchFamily="34" charset="0"/>
              </a:rPr>
              <a:t>that allows </a:t>
            </a:r>
            <a:r>
              <a:rPr lang="en-US" sz="2400" dirty="0">
                <a:solidFill>
                  <a:schemeClr val="tx1"/>
                </a:solidFill>
                <a:latin typeface="Verdana" pitchFamily="34" charset="0"/>
                <a:ea typeface="Verdana" pitchFamily="34" charset="0"/>
                <a:cs typeface="Verdana" pitchFamily="34" charset="0"/>
              </a:rPr>
              <a:t>the user </a:t>
            </a:r>
            <a:r>
              <a:rPr lang="en-US" sz="2400" dirty="0" smtClean="0">
                <a:solidFill>
                  <a:schemeClr val="tx1"/>
                </a:solidFill>
                <a:latin typeface="Verdana" pitchFamily="34" charset="0"/>
                <a:ea typeface="Verdana" pitchFamily="34" charset="0"/>
                <a:cs typeface="Verdana" pitchFamily="34" charset="0"/>
              </a:rPr>
              <a:t>to </a:t>
            </a:r>
            <a:r>
              <a:rPr lang="en-US" sz="2400" i="1" dirty="0">
                <a:solidFill>
                  <a:schemeClr val="tx1"/>
                </a:solidFill>
                <a:latin typeface="Verdana" pitchFamily="34" charset="0"/>
                <a:ea typeface="Verdana" pitchFamily="34" charset="0"/>
                <a:cs typeface="Verdana" pitchFamily="34" charset="0"/>
              </a:rPr>
              <a:t>create</a:t>
            </a:r>
            <a:r>
              <a:rPr lang="en-US" sz="2400" dirty="0">
                <a:solidFill>
                  <a:schemeClr val="tx1"/>
                </a:solidFill>
                <a:latin typeface="Verdana" pitchFamily="34" charset="0"/>
                <a:ea typeface="Verdana" pitchFamily="34" charset="0"/>
                <a:cs typeface="Verdana" pitchFamily="34" charset="0"/>
              </a:rPr>
              <a:t>,  </a:t>
            </a:r>
            <a:r>
              <a:rPr lang="en-US" sz="2400" i="1" dirty="0">
                <a:solidFill>
                  <a:schemeClr val="tx1"/>
                </a:solidFill>
                <a:latin typeface="Verdana" pitchFamily="34" charset="0"/>
                <a:ea typeface="Verdana" pitchFamily="34" charset="0"/>
                <a:cs typeface="Verdana" pitchFamily="34" charset="0"/>
              </a:rPr>
              <a:t>connect</a:t>
            </a:r>
            <a:r>
              <a:rPr lang="en-US" sz="2400" dirty="0">
                <a:solidFill>
                  <a:schemeClr val="tx1"/>
                </a:solidFill>
                <a:latin typeface="Verdana" pitchFamily="34" charset="0"/>
                <a:ea typeface="Verdana" pitchFamily="34" charset="0"/>
                <a:cs typeface="Verdana" pitchFamily="34" charset="0"/>
              </a:rPr>
              <a:t>, </a:t>
            </a:r>
            <a:r>
              <a:rPr lang="en-US" sz="2400" i="1" dirty="0">
                <a:solidFill>
                  <a:schemeClr val="tx1"/>
                </a:solidFill>
                <a:latin typeface="Verdana" pitchFamily="34" charset="0"/>
                <a:ea typeface="Verdana" pitchFamily="34" charset="0"/>
                <a:cs typeface="Verdana" pitchFamily="34" charset="0"/>
              </a:rPr>
              <a:t>manage</a:t>
            </a:r>
            <a:r>
              <a:rPr lang="en-US" sz="2400" dirty="0">
                <a:solidFill>
                  <a:schemeClr val="tx1"/>
                </a:solidFill>
                <a:latin typeface="Verdana" pitchFamily="34" charset="0"/>
                <a:ea typeface="Verdana" pitchFamily="34" charset="0"/>
                <a:cs typeface="Verdana" pitchFamily="34" charset="0"/>
              </a:rPr>
              <a:t> and </a:t>
            </a:r>
            <a:r>
              <a:rPr lang="en-US" sz="2400" i="1" dirty="0">
                <a:solidFill>
                  <a:schemeClr val="tx1"/>
                </a:solidFill>
                <a:latin typeface="Verdana" pitchFamily="34" charset="0"/>
                <a:ea typeface="Verdana" pitchFamily="34" charset="0"/>
                <a:cs typeface="Verdana" pitchFamily="34" charset="0"/>
              </a:rPr>
              <a:t>update</a:t>
            </a:r>
            <a:r>
              <a:rPr lang="en-US" sz="2400" dirty="0">
                <a:solidFill>
                  <a:schemeClr val="tx1"/>
                </a:solidFill>
                <a:latin typeface="Verdana" pitchFamily="34" charset="0"/>
                <a:ea typeface="Verdana" pitchFamily="34" charset="0"/>
                <a:cs typeface="Verdana" pitchFamily="34" charset="0"/>
              </a:rPr>
              <a:t> </a:t>
            </a:r>
            <a:r>
              <a:rPr lang="en-US" sz="2400" dirty="0" smtClean="0">
                <a:solidFill>
                  <a:schemeClr val="tx1"/>
                </a:solidFill>
                <a:latin typeface="Verdana" pitchFamily="34" charset="0"/>
                <a:ea typeface="Verdana" pitchFamily="34" charset="0"/>
                <a:cs typeface="Verdana" pitchFamily="34" charset="0"/>
              </a:rPr>
              <a:t>Database </a:t>
            </a:r>
            <a:r>
              <a:rPr lang="en-US" sz="2400" dirty="0">
                <a:solidFill>
                  <a:schemeClr val="tx1"/>
                </a:solidFill>
                <a:latin typeface="Verdana" pitchFamily="34" charset="0"/>
                <a:ea typeface="Verdana" pitchFamily="34" charset="0"/>
                <a:cs typeface="Verdana" pitchFamily="34" charset="0"/>
              </a:rPr>
              <a:t>according to </a:t>
            </a:r>
            <a:r>
              <a:rPr lang="en-US" sz="2400" dirty="0" smtClean="0">
                <a:solidFill>
                  <a:schemeClr val="tx1"/>
                </a:solidFill>
                <a:latin typeface="Verdana" pitchFamily="34" charset="0"/>
                <a:ea typeface="Verdana" pitchFamily="34" charset="0"/>
                <a:cs typeface="Verdana" pitchFamily="34" charset="0"/>
              </a:rPr>
              <a:t> </a:t>
            </a:r>
            <a:r>
              <a:rPr lang="en-US" sz="2400" dirty="0">
                <a:solidFill>
                  <a:schemeClr val="tx1"/>
                </a:solidFill>
                <a:latin typeface="Verdana" pitchFamily="34" charset="0"/>
                <a:ea typeface="Verdana" pitchFamily="34" charset="0"/>
                <a:cs typeface="Verdana" pitchFamily="34" charset="0"/>
              </a:rPr>
              <a:t>needs. </a:t>
            </a:r>
            <a:endParaRPr lang="en-US" sz="2400" dirty="0" smtClean="0">
              <a:solidFill>
                <a:schemeClr val="tx1"/>
              </a:solidFill>
              <a:latin typeface="Verdana" pitchFamily="34" charset="0"/>
              <a:ea typeface="Verdana" pitchFamily="34" charset="0"/>
              <a:cs typeface="Verdana" pitchFamily="34" charset="0"/>
            </a:endParaRPr>
          </a:p>
          <a:p>
            <a:pPr algn="just" eaLnBrk="1" hangingPunct="1">
              <a:spcBef>
                <a:spcPct val="0"/>
              </a:spcBef>
              <a:buNone/>
            </a:pPr>
            <a:endParaRPr lang="en-US" sz="2400" dirty="0" smtClean="0">
              <a:solidFill>
                <a:schemeClr val="tx1"/>
              </a:solidFill>
              <a:latin typeface="Verdana" pitchFamily="34" charset="0"/>
              <a:ea typeface="Verdana" pitchFamily="34" charset="0"/>
              <a:cs typeface="Verdana" pitchFamily="34" charset="0"/>
            </a:endParaRPr>
          </a:p>
          <a:p>
            <a:pPr marL="457200" indent="-457200" algn="just" eaLnBrk="1" hangingPunct="1">
              <a:spcBef>
                <a:spcPct val="0"/>
              </a:spcBef>
              <a:buBlip>
                <a:blip r:embed="rId2"/>
              </a:buBlip>
            </a:pPr>
            <a:r>
              <a:rPr lang="en-US" sz="2400" dirty="0" smtClean="0">
                <a:solidFill>
                  <a:schemeClr val="tx1"/>
                </a:solidFill>
                <a:latin typeface="Verdana" pitchFamily="34" charset="0"/>
                <a:ea typeface="Verdana" pitchFamily="34" charset="0"/>
                <a:cs typeface="Verdana" pitchFamily="34" charset="0"/>
              </a:rPr>
              <a:t>Popular </a:t>
            </a:r>
            <a:r>
              <a:rPr lang="en-US" sz="2400" dirty="0">
                <a:solidFill>
                  <a:schemeClr val="tx1"/>
                </a:solidFill>
                <a:latin typeface="Verdana" pitchFamily="34" charset="0"/>
                <a:ea typeface="Verdana" pitchFamily="34" charset="0"/>
                <a:cs typeface="Verdana" pitchFamily="34" charset="0"/>
              </a:rPr>
              <a:t>RDMBS software are Oracle, DB2, </a:t>
            </a:r>
            <a:r>
              <a:rPr lang="en-US" sz="2400" dirty="0" err="1">
                <a:solidFill>
                  <a:schemeClr val="tx1"/>
                </a:solidFill>
                <a:latin typeface="Verdana" pitchFamily="34" charset="0"/>
                <a:ea typeface="Verdana" pitchFamily="34" charset="0"/>
                <a:cs typeface="Verdana" pitchFamily="34" charset="0"/>
              </a:rPr>
              <a:t>mySQL</a:t>
            </a:r>
            <a:r>
              <a:rPr lang="en-US" sz="2400" dirty="0">
                <a:solidFill>
                  <a:schemeClr val="tx1"/>
                </a:solidFill>
                <a:latin typeface="Verdana" pitchFamily="34" charset="0"/>
                <a:ea typeface="Verdana" pitchFamily="34" charset="0"/>
                <a:cs typeface="Verdana" pitchFamily="34" charset="0"/>
              </a:rPr>
              <a:t>, MS SQL Server and MS Access to name a few.</a:t>
            </a:r>
          </a:p>
          <a:p>
            <a:pPr algn="just" eaLnBrk="1" hangingPunct="1">
              <a:spcBef>
                <a:spcPct val="0"/>
              </a:spcBef>
              <a:buFontTx/>
              <a:buNone/>
            </a:pPr>
            <a:endParaRPr lang="en-US" sz="24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087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Effect transition="in" filter="wipe(down)">
                                      <p:cBhvr>
                                        <p:cTn id="7" dur="500"/>
                                        <p:tgtEl>
                                          <p:spTgt spid="59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9396">
                                            <p:txEl>
                                              <p:pRg st="2" end="2"/>
                                            </p:txEl>
                                          </p:spTgt>
                                        </p:tgtEl>
                                        <p:attrNameLst>
                                          <p:attrName>style.visibility</p:attrName>
                                        </p:attrNameLst>
                                      </p:cBhvr>
                                      <p:to>
                                        <p:strVal val="visible"/>
                                      </p:to>
                                    </p:set>
                                    <p:anim calcmode="lin" valueType="num">
                                      <p:cBhvr additive="base">
                                        <p:cTn id="12"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200" y="76200"/>
            <a:ext cx="10769600" cy="1143000"/>
          </a:xfrm>
        </p:spPr>
        <p:txBody>
          <a:bodyPr/>
          <a:lstStyle/>
          <a:p>
            <a:r>
              <a:rPr lang="en-US" dirty="0" smtClean="0">
                <a:latin typeface="Verdana" pitchFamily="34" charset="0"/>
                <a:ea typeface="Verdana" pitchFamily="34" charset="0"/>
                <a:cs typeface="Verdana" pitchFamily="34" charset="0"/>
              </a:rPr>
              <a:t> First Normal Form (continued)</a:t>
            </a:r>
          </a:p>
        </p:txBody>
      </p:sp>
      <p:sp>
        <p:nvSpPr>
          <p:cNvPr id="22531" name="Rectangle 10"/>
          <p:cNvSpPr>
            <a:spLocks noGrp="1" noChangeArrowheads="1"/>
          </p:cNvSpPr>
          <p:nvPr>
            <p:ph type="body" sz="half" idx="1"/>
          </p:nvPr>
        </p:nvSpPr>
        <p:spPr>
          <a:xfrm>
            <a:off x="2019300" y="1371600"/>
            <a:ext cx="9353550" cy="762000"/>
          </a:xfrm>
        </p:spPr>
        <p:txBody>
          <a:bodyPr/>
          <a:lstStyle/>
          <a:p>
            <a:pPr>
              <a:buFontTx/>
              <a:buNone/>
            </a:pPr>
            <a:r>
              <a:rPr lang="en-US" sz="2400" dirty="0">
                <a:latin typeface="Verdana" pitchFamily="34" charset="0"/>
                <a:ea typeface="Verdana" pitchFamily="34" charset="0"/>
                <a:cs typeface="Verdana" pitchFamily="34" charset="0"/>
              </a:rPr>
              <a:t>Orders (</a:t>
            </a:r>
            <a:r>
              <a:rPr lang="en-US" sz="2400" u="sng" dirty="0" err="1">
                <a:latin typeface="Verdana" pitchFamily="34" charset="0"/>
                <a:ea typeface="Verdana" pitchFamily="34" charset="0"/>
                <a:cs typeface="Verdana" pitchFamily="34" charset="0"/>
              </a:rPr>
              <a:t>OrderNum</a:t>
            </a:r>
            <a:r>
              <a:rPr lang="en-US" sz="2400" dirty="0">
                <a:latin typeface="Verdana" pitchFamily="34" charset="0"/>
                <a:ea typeface="Verdana" pitchFamily="34" charset="0"/>
                <a:cs typeface="Verdana" pitchFamily="34" charset="0"/>
              </a:rPr>
              <a:t>, </a:t>
            </a:r>
            <a:r>
              <a:rPr lang="en-US" sz="2400" dirty="0" err="1">
                <a:latin typeface="Verdana" pitchFamily="34" charset="0"/>
                <a:ea typeface="Verdana" pitchFamily="34" charset="0"/>
                <a:cs typeface="Verdana" pitchFamily="34" charset="0"/>
              </a:rPr>
              <a:t>OrderDate</a:t>
            </a:r>
            <a:r>
              <a:rPr lang="en-US" sz="2400" dirty="0">
                <a:latin typeface="Verdana" pitchFamily="34" charset="0"/>
                <a:ea typeface="Verdana" pitchFamily="34" charset="0"/>
                <a:cs typeface="Verdana" pitchFamily="34" charset="0"/>
              </a:rPr>
              <a:t>, (</a:t>
            </a:r>
            <a:r>
              <a:rPr lang="en-US" sz="2400" dirty="0" err="1">
                <a:latin typeface="Verdana" pitchFamily="34" charset="0"/>
                <a:ea typeface="Verdana" pitchFamily="34" charset="0"/>
                <a:cs typeface="Verdana" pitchFamily="34" charset="0"/>
              </a:rPr>
              <a:t>PartNum</a:t>
            </a:r>
            <a:r>
              <a:rPr lang="en-US" sz="2400" dirty="0">
                <a:latin typeface="Verdana" pitchFamily="34" charset="0"/>
                <a:ea typeface="Verdana" pitchFamily="34" charset="0"/>
                <a:cs typeface="Verdana" pitchFamily="34" charset="0"/>
              </a:rPr>
              <a:t>, </a:t>
            </a:r>
            <a:r>
              <a:rPr lang="en-US" sz="2400" dirty="0" err="1">
                <a:latin typeface="Verdana" pitchFamily="34" charset="0"/>
                <a:ea typeface="Verdana" pitchFamily="34" charset="0"/>
                <a:cs typeface="Verdana" pitchFamily="34" charset="0"/>
              </a:rPr>
              <a:t>NumOrdered</a:t>
            </a:r>
            <a:r>
              <a:rPr lang="en-US" sz="2400" dirty="0">
                <a:latin typeface="Verdana" pitchFamily="34" charset="0"/>
                <a:ea typeface="Verdana" pitchFamily="34" charset="0"/>
                <a:cs typeface="Verdana" pitchFamily="34" charset="0"/>
              </a:rPr>
              <a:t>) )</a:t>
            </a:r>
          </a:p>
          <a:p>
            <a:endParaRPr lang="en-US" sz="2400" dirty="0">
              <a:latin typeface="Verdana" pitchFamily="34" charset="0"/>
              <a:ea typeface="Verdana" pitchFamily="34" charset="0"/>
              <a:cs typeface="Verdana" pitchFamily="34" charset="0"/>
            </a:endParaRPr>
          </a:p>
        </p:txBody>
      </p:sp>
      <p:pic>
        <p:nvPicPr>
          <p:cNvPr id="22534" name="Content Placeholder 8" descr="F5-05.bmp"/>
          <p:cNvPicPr>
            <a:picLocks noGrp="1" noChangeAspect="1"/>
          </p:cNvPicPr>
          <p:nvPr>
            <p:ph sz="half" idx="2"/>
          </p:nvPr>
        </p:nvPicPr>
        <p:blipFill>
          <a:blip r:embed="rId3">
            <a:extLst>
              <a:ext uri="{28A0092B-C50C-407E-A947-70E740481C1C}">
                <a14:useLocalDpi xmlns:a14="http://schemas.microsoft.com/office/drawing/2010/main" val="0"/>
              </a:ext>
            </a:extLst>
          </a:blip>
          <a:srcRect b="10277"/>
          <a:stretch>
            <a:fillRect/>
          </a:stretch>
        </p:blipFill>
        <p:spPr>
          <a:xfrm>
            <a:off x="3886200" y="2133600"/>
            <a:ext cx="4419600" cy="3429000"/>
          </a:xfrm>
          <a:ln>
            <a:solidFill>
              <a:schemeClr val="tx1"/>
            </a:solidFill>
            <a:miter lim="800000"/>
            <a:headEnd/>
            <a:tailEnd/>
          </a:ln>
        </p:spPr>
      </p:pic>
      <p:sp>
        <p:nvSpPr>
          <p:cNvPr id="23556" name="Text Box 3"/>
          <p:cNvSpPr txBox="1">
            <a:spLocks noChangeArrowheads="1"/>
          </p:cNvSpPr>
          <p:nvPr/>
        </p:nvSpPr>
        <p:spPr bwMode="auto">
          <a:xfrm>
            <a:off x="2305050" y="5862638"/>
            <a:ext cx="769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2</a:t>
            </a:r>
            <a:r>
              <a:rPr lang="en-US" sz="1800" b="1" dirty="0" smtClean="0">
                <a:solidFill>
                  <a:schemeClr val="tx1"/>
                </a:solidFill>
                <a:latin typeface="Verdana" pitchFamily="34" charset="0"/>
                <a:ea typeface="Verdana" pitchFamily="34" charset="0"/>
                <a:cs typeface="Verdana" pitchFamily="34" charset="0"/>
              </a:rPr>
              <a:t>: </a:t>
            </a:r>
            <a:r>
              <a:rPr lang="en-US" sz="1800" b="1" dirty="0">
                <a:solidFill>
                  <a:schemeClr val="tx1"/>
                </a:solidFill>
                <a:latin typeface="Verdana" pitchFamily="34" charset="0"/>
                <a:ea typeface="Verdana" pitchFamily="34" charset="0"/>
                <a:cs typeface="Verdana" pitchFamily="34" charset="0"/>
              </a:rPr>
              <a:t>Sample </a:t>
            </a:r>
            <a:r>
              <a:rPr lang="en-US" sz="1800" b="1" dirty="0" err="1">
                <a:solidFill>
                  <a:schemeClr val="tx1"/>
                </a:solidFill>
                <a:latin typeface="Verdana" pitchFamily="34" charset="0"/>
                <a:ea typeface="Verdana" pitchFamily="34" charset="0"/>
                <a:cs typeface="Verdana" pitchFamily="34" charset="0"/>
              </a:rPr>
              <a:t>unnormalized</a:t>
            </a:r>
            <a:r>
              <a:rPr lang="en-US" sz="1800" b="1" dirty="0">
                <a:solidFill>
                  <a:schemeClr val="tx1"/>
                </a:solidFill>
                <a:latin typeface="Verdana" pitchFamily="34" charset="0"/>
                <a:ea typeface="Verdana" pitchFamily="34" charset="0"/>
                <a:cs typeface="Verdana" pitchFamily="34" charset="0"/>
              </a:rPr>
              <a:t> table</a:t>
            </a:r>
          </a:p>
        </p:txBody>
      </p:sp>
      <p:sp>
        <p:nvSpPr>
          <p:cNvPr id="22535" name="Oval 7"/>
          <p:cNvSpPr>
            <a:spLocks noChangeArrowheads="1"/>
          </p:cNvSpPr>
          <p:nvPr/>
        </p:nvSpPr>
        <p:spPr bwMode="auto">
          <a:xfrm>
            <a:off x="5791200" y="2971800"/>
            <a:ext cx="2438400" cy="6858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sp>
        <p:nvSpPr>
          <p:cNvPr id="22536" name="Oval 8"/>
          <p:cNvSpPr>
            <a:spLocks noChangeArrowheads="1"/>
          </p:cNvSpPr>
          <p:nvPr/>
        </p:nvSpPr>
        <p:spPr bwMode="auto">
          <a:xfrm>
            <a:off x="5715000" y="4191000"/>
            <a:ext cx="2438400" cy="6858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cxnSp>
        <p:nvCxnSpPr>
          <p:cNvPr id="22537" name="Straight Arrow Connector 10"/>
          <p:cNvCxnSpPr>
            <a:cxnSpLocks noChangeShapeType="1"/>
          </p:cNvCxnSpPr>
          <p:nvPr/>
        </p:nvCxnSpPr>
        <p:spPr bwMode="auto">
          <a:xfrm flipH="1">
            <a:off x="8001000" y="3352800"/>
            <a:ext cx="10668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538" name="TextBox 11"/>
          <p:cNvSpPr txBox="1">
            <a:spLocks noChangeArrowheads="1"/>
          </p:cNvSpPr>
          <p:nvPr/>
        </p:nvSpPr>
        <p:spPr bwMode="auto">
          <a:xfrm>
            <a:off x="8991600" y="28194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1600" b="1">
                <a:solidFill>
                  <a:schemeClr val="tx1"/>
                </a:solidFill>
                <a:latin typeface="Verdana" pitchFamily="34" charset="0"/>
                <a:ea typeface="Verdana" pitchFamily="34" charset="0"/>
                <a:cs typeface="Verdana" pitchFamily="34" charset="0"/>
              </a:rPr>
              <a:t>Multi-valued Columns</a:t>
            </a:r>
          </a:p>
        </p:txBody>
      </p:sp>
      <p:cxnSp>
        <p:nvCxnSpPr>
          <p:cNvPr id="22539" name="Straight Arrow Connector 12"/>
          <p:cNvCxnSpPr>
            <a:cxnSpLocks noChangeShapeType="1"/>
          </p:cNvCxnSpPr>
          <p:nvPr/>
        </p:nvCxnSpPr>
        <p:spPr bwMode="auto">
          <a:xfrm flipH="1">
            <a:off x="8001000" y="4572000"/>
            <a:ext cx="10668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540" name="TextBox 13"/>
          <p:cNvSpPr txBox="1">
            <a:spLocks noChangeArrowheads="1"/>
          </p:cNvSpPr>
          <p:nvPr/>
        </p:nvSpPr>
        <p:spPr bwMode="auto">
          <a:xfrm>
            <a:off x="8991600" y="40386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1600" b="1">
                <a:solidFill>
                  <a:schemeClr val="tx1"/>
                </a:solidFill>
                <a:latin typeface="Verdana" pitchFamily="34" charset="0"/>
                <a:ea typeface="Verdana" pitchFamily="34" charset="0"/>
                <a:cs typeface="Verdana" pitchFamily="34" charset="0"/>
              </a:rPr>
              <a:t>Multi-valued Columns</a:t>
            </a:r>
          </a:p>
        </p:txBody>
      </p:sp>
    </p:spTree>
    <p:extLst>
      <p:ext uri="{BB962C8B-B14F-4D97-AF65-F5344CB8AC3E}">
        <p14:creationId xmlns:p14="http://schemas.microsoft.com/office/powerpoint/2010/main" val="643839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blinds(horizontal)">
                                      <p:cBhvr>
                                        <p:cTn id="12" dur="500"/>
                                        <p:tgtEl>
                                          <p:spTgt spid="22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535"/>
                                        </p:tgtEl>
                                        <p:attrNameLst>
                                          <p:attrName>style.visibility</p:attrName>
                                        </p:attrNameLst>
                                      </p:cBhvr>
                                      <p:to>
                                        <p:strVal val="visible"/>
                                      </p:to>
                                    </p:set>
                                    <p:animEffect transition="in" filter="box(in)">
                                      <p:cBhvr>
                                        <p:cTn id="17" dur="500"/>
                                        <p:tgtEl>
                                          <p:spTgt spid="22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2537"/>
                                        </p:tgtEl>
                                        <p:attrNameLst>
                                          <p:attrName>style.visibility</p:attrName>
                                        </p:attrNameLst>
                                      </p:cBhvr>
                                      <p:to>
                                        <p:strVal val="visible"/>
                                      </p:to>
                                    </p:set>
                                    <p:animEffect transition="in" filter="box(in)">
                                      <p:cBhvr>
                                        <p:cTn id="22" dur="500"/>
                                        <p:tgtEl>
                                          <p:spTgt spid="225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8"/>
                                        </p:tgtEl>
                                        <p:attrNameLst>
                                          <p:attrName>style.visibility</p:attrName>
                                        </p:attrNameLst>
                                      </p:cBhvr>
                                      <p:to>
                                        <p:strVal val="visible"/>
                                      </p:to>
                                    </p:set>
                                    <p:animEffect transition="in" filter="blinds(horizontal)">
                                      <p:cBhvr>
                                        <p:cTn id="27" dur="500"/>
                                        <p:tgtEl>
                                          <p:spTgt spid="225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536"/>
                                        </p:tgtEl>
                                        <p:attrNameLst>
                                          <p:attrName>style.visibility</p:attrName>
                                        </p:attrNameLst>
                                      </p:cBhvr>
                                      <p:to>
                                        <p:strVal val="visible"/>
                                      </p:to>
                                    </p:set>
                                    <p:animEffect transition="in" filter="box(in)">
                                      <p:cBhvr>
                                        <p:cTn id="32" dur="500"/>
                                        <p:tgtEl>
                                          <p:spTgt spid="225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2539"/>
                                        </p:tgtEl>
                                        <p:attrNameLst>
                                          <p:attrName>style.visibility</p:attrName>
                                        </p:attrNameLst>
                                      </p:cBhvr>
                                      <p:to>
                                        <p:strVal val="visible"/>
                                      </p:to>
                                    </p:set>
                                    <p:animEffect transition="in" filter="box(in)">
                                      <p:cBhvr>
                                        <p:cTn id="37" dur="500"/>
                                        <p:tgtEl>
                                          <p:spTgt spid="22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540"/>
                                        </p:tgtEl>
                                        <p:attrNameLst>
                                          <p:attrName>style.visibility</p:attrName>
                                        </p:attrNameLst>
                                      </p:cBhvr>
                                      <p:to>
                                        <p:strVal val="visible"/>
                                      </p:to>
                                    </p:set>
                                    <p:animEffect transition="in" filter="blinds(horizontal)">
                                      <p:cBhvr>
                                        <p:cTn id="42" dur="5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5" grpId="0" animBg="1"/>
      <p:bldP spid="22536" grpId="0" animBg="1"/>
      <p:bldP spid="22538" grpId="0"/>
      <p:bldP spid="225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73100" y="0"/>
            <a:ext cx="10769600" cy="1143000"/>
          </a:xfrm>
        </p:spPr>
        <p:txBody>
          <a:bodyPr/>
          <a:lstStyle/>
          <a:p>
            <a:r>
              <a:rPr lang="en-US" dirty="0" smtClean="0">
                <a:latin typeface="Verdana" pitchFamily="34" charset="0"/>
                <a:ea typeface="Verdana" pitchFamily="34" charset="0"/>
                <a:cs typeface="Verdana" pitchFamily="34" charset="0"/>
              </a:rPr>
              <a:t> First Normal Form (continued)</a:t>
            </a:r>
          </a:p>
        </p:txBody>
      </p:sp>
      <p:sp>
        <p:nvSpPr>
          <p:cNvPr id="23555" name="Rectangle 3"/>
          <p:cNvSpPr>
            <a:spLocks noGrp="1" noChangeArrowheads="1"/>
          </p:cNvSpPr>
          <p:nvPr>
            <p:ph type="body" sz="half" idx="1"/>
          </p:nvPr>
        </p:nvSpPr>
        <p:spPr>
          <a:xfrm>
            <a:off x="2057400" y="1676400"/>
            <a:ext cx="8077200" cy="762000"/>
          </a:xfrm>
        </p:spPr>
        <p:txBody>
          <a:bodyPr/>
          <a:lstStyle/>
          <a:p>
            <a:pPr>
              <a:buFontTx/>
              <a:buNone/>
            </a:pPr>
            <a:r>
              <a:rPr lang="en-US" sz="2400">
                <a:latin typeface="Verdana" pitchFamily="34" charset="0"/>
                <a:ea typeface="Verdana" pitchFamily="34" charset="0"/>
                <a:cs typeface="Verdana" pitchFamily="34" charset="0"/>
              </a:rPr>
              <a:t>Orders (</a:t>
            </a:r>
            <a:r>
              <a:rPr lang="en-US" sz="2400" u="sng">
                <a:latin typeface="Verdana" pitchFamily="34" charset="0"/>
                <a:ea typeface="Verdana" pitchFamily="34" charset="0"/>
                <a:cs typeface="Verdana" pitchFamily="34" charset="0"/>
              </a:rPr>
              <a:t>OrderNum</a:t>
            </a:r>
            <a:r>
              <a:rPr lang="en-US" sz="2400">
                <a:latin typeface="Verdana" pitchFamily="34" charset="0"/>
                <a:ea typeface="Verdana" pitchFamily="34" charset="0"/>
                <a:cs typeface="Verdana" pitchFamily="34" charset="0"/>
              </a:rPr>
              <a:t>, OrderDate, </a:t>
            </a:r>
            <a:r>
              <a:rPr lang="en-US" sz="2400" u="sng">
                <a:latin typeface="Verdana" pitchFamily="34" charset="0"/>
                <a:ea typeface="Verdana" pitchFamily="34" charset="0"/>
                <a:cs typeface="Verdana" pitchFamily="34" charset="0"/>
              </a:rPr>
              <a:t>PartNum</a:t>
            </a:r>
            <a:r>
              <a:rPr lang="en-US" sz="2400">
                <a:latin typeface="Verdana" pitchFamily="34" charset="0"/>
                <a:ea typeface="Verdana" pitchFamily="34" charset="0"/>
                <a:cs typeface="Verdana" pitchFamily="34" charset="0"/>
              </a:rPr>
              <a:t>, NumOrdered)</a:t>
            </a:r>
          </a:p>
        </p:txBody>
      </p:sp>
      <p:pic>
        <p:nvPicPr>
          <p:cNvPr id="23558" name="Content Placeholder 8" descr="F5-06.bmp"/>
          <p:cNvPicPr>
            <a:picLocks noGrp="1" noChangeAspect="1"/>
          </p:cNvPicPr>
          <p:nvPr>
            <p:ph sz="half" idx="2"/>
          </p:nvPr>
        </p:nvPicPr>
        <p:blipFill>
          <a:blip r:embed="rId3">
            <a:extLst>
              <a:ext uri="{28A0092B-C50C-407E-A947-70E740481C1C}">
                <a14:useLocalDpi xmlns:a14="http://schemas.microsoft.com/office/drawing/2010/main" val="0"/>
              </a:ext>
            </a:extLst>
          </a:blip>
          <a:srcRect b="10437"/>
          <a:stretch>
            <a:fillRect/>
          </a:stretch>
        </p:blipFill>
        <p:spPr>
          <a:xfrm>
            <a:off x="3810000" y="2286000"/>
            <a:ext cx="5410200" cy="3276600"/>
          </a:xfrm>
        </p:spPr>
      </p:pic>
      <p:sp>
        <p:nvSpPr>
          <p:cNvPr id="23556" name="Text Box 4"/>
          <p:cNvSpPr txBox="1">
            <a:spLocks noChangeArrowheads="1"/>
          </p:cNvSpPr>
          <p:nvPr/>
        </p:nvSpPr>
        <p:spPr bwMode="auto">
          <a:xfrm>
            <a:off x="2209800" y="5881688"/>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a:t>
            </a:r>
            <a:r>
              <a:rPr lang="en-US" sz="1800" b="1" dirty="0" smtClean="0">
                <a:solidFill>
                  <a:schemeClr val="tx1"/>
                </a:solidFill>
                <a:latin typeface="Verdana" pitchFamily="34" charset="0"/>
                <a:ea typeface="Verdana" pitchFamily="34" charset="0"/>
                <a:cs typeface="Verdana" pitchFamily="34" charset="0"/>
              </a:rPr>
              <a:t>3: </a:t>
            </a:r>
            <a:r>
              <a:rPr lang="en-US" sz="1800" b="1" dirty="0">
                <a:solidFill>
                  <a:schemeClr val="tx1"/>
                </a:solidFill>
                <a:latin typeface="Verdana" pitchFamily="34" charset="0"/>
                <a:ea typeface="Verdana" pitchFamily="34" charset="0"/>
                <a:cs typeface="Verdana" pitchFamily="34" charset="0"/>
              </a:rPr>
              <a:t>Result of normalization (conversion to first normal form)</a:t>
            </a:r>
          </a:p>
        </p:txBody>
      </p:sp>
      <p:sp>
        <p:nvSpPr>
          <p:cNvPr id="8" name="TextBox 11"/>
          <p:cNvSpPr txBox="1">
            <a:spLocks noChangeArrowheads="1"/>
          </p:cNvSpPr>
          <p:nvPr/>
        </p:nvSpPr>
        <p:spPr bwMode="auto">
          <a:xfrm>
            <a:off x="8153400" y="2590800"/>
            <a:ext cx="2209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1600" b="1">
                <a:solidFill>
                  <a:schemeClr val="tx1"/>
                </a:solidFill>
                <a:latin typeface="Verdana" pitchFamily="34" charset="0"/>
                <a:ea typeface="Verdana" pitchFamily="34" charset="0"/>
                <a:cs typeface="Verdana" pitchFamily="34" charset="0"/>
              </a:rPr>
              <a:t>Converted to</a:t>
            </a:r>
          </a:p>
          <a:p>
            <a:pPr eaLnBrk="1" hangingPunct="1"/>
            <a:r>
              <a:rPr lang="en-US" b="1">
                <a:solidFill>
                  <a:schemeClr val="tx1"/>
                </a:solidFill>
                <a:latin typeface="Verdana" pitchFamily="34" charset="0"/>
                <a:ea typeface="Verdana" pitchFamily="34" charset="0"/>
                <a:cs typeface="Verdana" pitchFamily="34" charset="0"/>
              </a:rPr>
              <a:t>First Normal Form</a:t>
            </a:r>
          </a:p>
        </p:txBody>
      </p:sp>
      <p:sp>
        <p:nvSpPr>
          <p:cNvPr id="9" name="Oval 8"/>
          <p:cNvSpPr>
            <a:spLocks noChangeArrowheads="1"/>
          </p:cNvSpPr>
          <p:nvPr/>
        </p:nvSpPr>
        <p:spPr bwMode="auto">
          <a:xfrm>
            <a:off x="3429000" y="4191000"/>
            <a:ext cx="4800600" cy="9144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sp>
        <p:nvSpPr>
          <p:cNvPr id="10" name="TextBox 11"/>
          <p:cNvSpPr txBox="1">
            <a:spLocks noChangeArrowheads="1"/>
          </p:cNvSpPr>
          <p:nvPr/>
        </p:nvSpPr>
        <p:spPr bwMode="auto">
          <a:xfrm>
            <a:off x="8305800" y="4419600"/>
            <a:ext cx="220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1600" b="1">
                <a:solidFill>
                  <a:schemeClr val="tx1"/>
                </a:solidFill>
                <a:latin typeface="Verdana" pitchFamily="34" charset="0"/>
                <a:ea typeface="Verdana" pitchFamily="34" charset="0"/>
                <a:cs typeface="Verdana" pitchFamily="34" charset="0"/>
              </a:rPr>
              <a:t>No more </a:t>
            </a:r>
            <a:r>
              <a:rPr lang="en-US" sz="1600" b="1">
                <a:solidFill>
                  <a:schemeClr val="accent2"/>
                </a:solidFill>
                <a:latin typeface="Verdana" pitchFamily="34" charset="0"/>
                <a:ea typeface="Verdana" pitchFamily="34" charset="0"/>
                <a:cs typeface="Verdana" pitchFamily="34" charset="0"/>
              </a:rPr>
              <a:t>Multi-valued</a:t>
            </a:r>
          </a:p>
          <a:p>
            <a:pPr eaLnBrk="1" hangingPunct="1"/>
            <a:r>
              <a:rPr lang="en-US" sz="1600" b="1">
                <a:solidFill>
                  <a:schemeClr val="tx1"/>
                </a:solidFill>
                <a:latin typeface="Verdana" pitchFamily="34" charset="0"/>
                <a:ea typeface="Verdana" pitchFamily="34" charset="0"/>
                <a:cs typeface="Verdana" pitchFamily="34" charset="0"/>
              </a:rPr>
              <a:t>fields</a:t>
            </a:r>
            <a:endParaRPr lang="en-US" b="1">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431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blinds(horizontal)">
                                      <p:cBhvr>
                                        <p:cTn id="12" dur="500"/>
                                        <p:tgtEl>
                                          <p:spTgt spid="23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6"/>
                                        </p:tgtEl>
                                        <p:attrNameLst>
                                          <p:attrName>style.visibility</p:attrName>
                                        </p:attrNameLst>
                                      </p:cBhvr>
                                      <p:to>
                                        <p:strVal val="visible"/>
                                      </p:to>
                                    </p:set>
                                    <p:animEffect transition="in" filter="blinds(horizontal)">
                                      <p:cBhvr>
                                        <p:cTn id="32"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p:bldP spid="8" grpId="0"/>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54297350"/>
              </p:ext>
            </p:extLst>
          </p:nvPr>
        </p:nvGraphicFramePr>
        <p:xfrm>
          <a:off x="1238250" y="2362200"/>
          <a:ext cx="8743950" cy="2819401"/>
        </p:xfrm>
        <a:graphic>
          <a:graphicData uri="http://schemas.openxmlformats.org/drawingml/2006/table">
            <a:tbl>
              <a:tblPr firstRow="1" bandRow="1">
                <a:tableStyleId>{08FB837D-C827-4EFA-A057-4D05807E0F7C}</a:tableStyleId>
              </a:tblPr>
              <a:tblGrid>
                <a:gridCol w="1748790"/>
                <a:gridCol w="1748790"/>
                <a:gridCol w="1748790"/>
                <a:gridCol w="1517818"/>
                <a:gridCol w="1979762"/>
              </a:tblGrid>
              <a:tr h="596569">
                <a:tc>
                  <a:txBody>
                    <a:bodyPr/>
                    <a:lstStyle/>
                    <a:p>
                      <a:r>
                        <a:rPr lang="en-US" dirty="0" err="1" smtClean="0"/>
                        <a:t>StudentID</a:t>
                      </a:r>
                      <a:endParaRPr lang="en-US" dirty="0"/>
                    </a:p>
                  </a:txBody>
                  <a:tcPr/>
                </a:tc>
                <a:tc>
                  <a:txBody>
                    <a:bodyPr/>
                    <a:lstStyle/>
                    <a:p>
                      <a:r>
                        <a:rPr lang="en-US" dirty="0" err="1" smtClean="0"/>
                        <a:t>Lastname</a:t>
                      </a:r>
                      <a:endParaRPr lang="en-US" dirty="0"/>
                    </a:p>
                  </a:txBody>
                  <a:tcPr/>
                </a:tc>
                <a:tc>
                  <a:txBody>
                    <a:bodyPr/>
                    <a:lstStyle/>
                    <a:p>
                      <a:r>
                        <a:rPr lang="en-US" dirty="0" err="1" smtClean="0"/>
                        <a:t>Firstname</a:t>
                      </a:r>
                      <a:endParaRPr lang="en-US" dirty="0"/>
                    </a:p>
                  </a:txBody>
                  <a:tcPr/>
                </a:tc>
                <a:tc>
                  <a:txBody>
                    <a:bodyPr/>
                    <a:lstStyle/>
                    <a:p>
                      <a:r>
                        <a:rPr lang="en-US" dirty="0" smtClean="0"/>
                        <a:t>Program</a:t>
                      </a:r>
                      <a:endParaRPr lang="en-US" dirty="0"/>
                    </a:p>
                  </a:txBody>
                  <a:tcPr/>
                </a:tc>
                <a:tc>
                  <a:txBody>
                    <a:bodyPr/>
                    <a:lstStyle/>
                    <a:p>
                      <a:r>
                        <a:rPr lang="en-US" dirty="0" err="1" smtClean="0"/>
                        <a:t>CoursesTaken</a:t>
                      </a:r>
                      <a:endParaRPr lang="en-US" dirty="0"/>
                    </a:p>
                  </a:txBody>
                  <a:tcPr/>
                </a:tc>
              </a:tr>
              <a:tr h="596569">
                <a:tc>
                  <a:txBody>
                    <a:bodyPr/>
                    <a:lstStyle/>
                    <a:p>
                      <a:r>
                        <a:rPr lang="en-US" dirty="0" smtClean="0"/>
                        <a:t>457411</a:t>
                      </a:r>
                      <a:endParaRPr lang="en-US" dirty="0"/>
                    </a:p>
                  </a:txBody>
                  <a:tcPr/>
                </a:tc>
                <a:tc>
                  <a:txBody>
                    <a:bodyPr/>
                    <a:lstStyle/>
                    <a:p>
                      <a:r>
                        <a:rPr lang="en-US" dirty="0" smtClean="0"/>
                        <a:t>Red</a:t>
                      </a:r>
                      <a:endParaRPr lang="en-US" dirty="0"/>
                    </a:p>
                  </a:txBody>
                  <a:tcPr/>
                </a:tc>
                <a:tc>
                  <a:txBody>
                    <a:bodyPr/>
                    <a:lstStyle/>
                    <a:p>
                      <a:r>
                        <a:rPr lang="en-US" dirty="0" smtClean="0"/>
                        <a:t>Ray</a:t>
                      </a:r>
                      <a:endParaRPr lang="en-US" dirty="0"/>
                    </a:p>
                  </a:txBody>
                  <a:tcPr/>
                </a:tc>
                <a:tc>
                  <a:txBody>
                    <a:bodyPr/>
                    <a:lstStyle/>
                    <a:p>
                      <a:r>
                        <a:rPr lang="en-US" dirty="0" smtClean="0"/>
                        <a:t>CIS</a:t>
                      </a:r>
                      <a:endParaRPr lang="en-US" dirty="0"/>
                    </a:p>
                  </a:txBody>
                  <a:tcPr/>
                </a:tc>
                <a:tc>
                  <a:txBody>
                    <a:bodyPr/>
                    <a:lstStyle/>
                    <a:p>
                      <a:r>
                        <a:rPr lang="en-US" dirty="0" smtClean="0"/>
                        <a:t>IS230, IS220</a:t>
                      </a:r>
                      <a:endParaRPr lang="en-US" dirty="0"/>
                    </a:p>
                  </a:txBody>
                  <a:tcPr/>
                </a:tc>
              </a:tr>
              <a:tr h="1029694">
                <a:tc>
                  <a:txBody>
                    <a:bodyPr/>
                    <a:lstStyle/>
                    <a:p>
                      <a:r>
                        <a:rPr lang="en-US" dirty="0" smtClean="0"/>
                        <a:t>256742</a:t>
                      </a:r>
                      <a:endParaRPr lang="en-US" dirty="0"/>
                    </a:p>
                  </a:txBody>
                  <a:tcPr/>
                </a:tc>
                <a:tc>
                  <a:txBody>
                    <a:bodyPr/>
                    <a:lstStyle/>
                    <a:p>
                      <a:r>
                        <a:rPr lang="en-US" dirty="0" smtClean="0"/>
                        <a:t>Zen</a:t>
                      </a:r>
                      <a:endParaRPr lang="en-US" dirty="0"/>
                    </a:p>
                  </a:txBody>
                  <a:tcPr/>
                </a:tc>
                <a:tc>
                  <a:txBody>
                    <a:bodyPr/>
                    <a:lstStyle/>
                    <a:p>
                      <a:r>
                        <a:rPr lang="en-US" dirty="0" smtClean="0"/>
                        <a:t>Anna</a:t>
                      </a:r>
                      <a:endParaRPr lang="en-US" dirty="0"/>
                    </a:p>
                  </a:txBody>
                  <a:tcPr/>
                </a:tc>
                <a:tc>
                  <a:txBody>
                    <a:bodyPr/>
                    <a:lstStyle/>
                    <a:p>
                      <a:r>
                        <a:rPr lang="en-US" dirty="0" smtClean="0"/>
                        <a:t>Education</a:t>
                      </a:r>
                      <a:endParaRPr lang="en-US" dirty="0"/>
                    </a:p>
                  </a:txBody>
                  <a:tcPr/>
                </a:tc>
                <a:tc>
                  <a:txBody>
                    <a:bodyPr/>
                    <a:lstStyle/>
                    <a:p>
                      <a:r>
                        <a:rPr lang="en-US" dirty="0" smtClean="0"/>
                        <a:t>EN210,</a:t>
                      </a:r>
                      <a:r>
                        <a:rPr lang="en-US" baseline="0" dirty="0" smtClean="0"/>
                        <a:t> EN215, EN110</a:t>
                      </a:r>
                      <a:endParaRPr lang="en-US" dirty="0"/>
                    </a:p>
                  </a:txBody>
                  <a:tcPr/>
                </a:tc>
              </a:tr>
              <a:tr h="596569">
                <a:tc>
                  <a:txBody>
                    <a:bodyPr/>
                    <a:lstStyle/>
                    <a:p>
                      <a:r>
                        <a:rPr lang="en-US" dirty="0" smtClean="0"/>
                        <a:t>444771</a:t>
                      </a:r>
                      <a:endParaRPr lang="en-US" dirty="0"/>
                    </a:p>
                  </a:txBody>
                  <a:tcPr/>
                </a:tc>
                <a:tc>
                  <a:txBody>
                    <a:bodyPr/>
                    <a:lstStyle/>
                    <a:p>
                      <a:r>
                        <a:rPr lang="en-US" dirty="0" smtClean="0"/>
                        <a:t>Call</a:t>
                      </a:r>
                      <a:endParaRPr lang="en-US" dirty="0"/>
                    </a:p>
                  </a:txBody>
                  <a:tcPr/>
                </a:tc>
                <a:tc>
                  <a:txBody>
                    <a:bodyPr/>
                    <a:lstStyle/>
                    <a:p>
                      <a:r>
                        <a:rPr lang="en-US" dirty="0" smtClean="0"/>
                        <a:t>Sabrina</a:t>
                      </a:r>
                      <a:endParaRPr lang="en-US" dirty="0"/>
                    </a:p>
                  </a:txBody>
                  <a:tcPr/>
                </a:tc>
                <a:tc>
                  <a:txBody>
                    <a:bodyPr/>
                    <a:lstStyle/>
                    <a:p>
                      <a:r>
                        <a:rPr lang="en-US" dirty="0" smtClean="0"/>
                        <a:t>Business</a:t>
                      </a:r>
                      <a:endParaRPr lang="en-US" dirty="0"/>
                    </a:p>
                  </a:txBody>
                  <a:tcPr/>
                </a:tc>
                <a:tc>
                  <a:txBody>
                    <a:bodyPr/>
                    <a:lstStyle/>
                    <a:p>
                      <a:r>
                        <a:rPr lang="en-US" dirty="0" smtClean="0"/>
                        <a:t>BU250, BU260</a:t>
                      </a:r>
                      <a:endParaRPr lang="en-US" dirty="0"/>
                    </a:p>
                  </a:txBody>
                  <a:tcPr/>
                </a:tc>
              </a:tr>
            </a:tbl>
          </a:graphicData>
        </a:graphic>
      </p:graphicFrame>
      <p:sp>
        <p:nvSpPr>
          <p:cNvPr id="45093" name="Text Box 5"/>
          <p:cNvSpPr txBox="1">
            <a:spLocks noChangeArrowheads="1"/>
          </p:cNvSpPr>
          <p:nvPr/>
        </p:nvSpPr>
        <p:spPr bwMode="auto">
          <a:xfrm>
            <a:off x="1905000" y="1339056"/>
            <a:ext cx="967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Below is a Table  students and the course they are taking here at COM:</a:t>
            </a:r>
          </a:p>
        </p:txBody>
      </p:sp>
      <p:sp>
        <p:nvSpPr>
          <p:cNvPr id="9" name="Rectangle 2"/>
          <p:cNvSpPr txBox="1">
            <a:spLocks noChangeArrowheads="1"/>
          </p:cNvSpPr>
          <p:nvPr/>
        </p:nvSpPr>
        <p:spPr bwMode="auto">
          <a:xfrm>
            <a:off x="533400" y="38100"/>
            <a:ext cx="9677400" cy="1143000"/>
          </a:xfrm>
          <a:prstGeom prst="rect">
            <a:avLst/>
          </a:prstGeom>
          <a:noFill/>
          <a:ln w="9525">
            <a:noFill/>
            <a:miter lim="800000"/>
            <a:headEnd/>
            <a:tailEnd/>
          </a:ln>
        </p:spPr>
        <p:txBody>
          <a:bodyPr anchor="ctr"/>
          <a:lstStyle/>
          <a:p>
            <a:pPr algn="ctr" eaLnBrk="0" hangingPunct="0">
              <a:defRPr/>
            </a:pPr>
            <a:r>
              <a:rPr lang="en-US" sz="3600" b="1" kern="0" dirty="0">
                <a:solidFill>
                  <a:schemeClr val="bg1"/>
                </a:solidFill>
                <a:latin typeface="Verdana" pitchFamily="34" charset="0"/>
                <a:ea typeface="Verdana" pitchFamily="34" charset="0"/>
                <a:cs typeface="Verdana" pitchFamily="34" charset="0"/>
              </a:rPr>
              <a:t> First Normal Form (continued)</a:t>
            </a:r>
          </a:p>
        </p:txBody>
      </p:sp>
      <p:sp>
        <p:nvSpPr>
          <p:cNvPr id="10" name="Oval 9"/>
          <p:cNvSpPr>
            <a:spLocks noChangeArrowheads="1"/>
          </p:cNvSpPr>
          <p:nvPr/>
        </p:nvSpPr>
        <p:spPr bwMode="auto">
          <a:xfrm>
            <a:off x="7924800" y="1828800"/>
            <a:ext cx="2286000" cy="33528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cxnSp>
        <p:nvCxnSpPr>
          <p:cNvPr id="12" name="Straight Arrow Connector 11"/>
          <p:cNvCxnSpPr/>
          <p:nvPr/>
        </p:nvCxnSpPr>
        <p:spPr bwMode="auto">
          <a:xfrm flipV="1">
            <a:off x="9067800" y="5219700"/>
            <a:ext cx="0" cy="4191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7859713" y="5638800"/>
            <a:ext cx="3278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Multi-Valued  Column</a:t>
            </a:r>
          </a:p>
        </p:txBody>
      </p:sp>
      <p:sp>
        <p:nvSpPr>
          <p:cNvPr id="14" name="TextBox 13"/>
          <p:cNvSpPr txBox="1">
            <a:spLocks noChangeArrowheads="1"/>
          </p:cNvSpPr>
          <p:nvPr/>
        </p:nvSpPr>
        <p:spPr bwMode="auto">
          <a:xfrm>
            <a:off x="7848600" y="60198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b="1">
                <a:solidFill>
                  <a:schemeClr val="tx1"/>
                </a:solidFill>
                <a:latin typeface="Verdana" pitchFamily="34" charset="0"/>
                <a:ea typeface="Verdana" pitchFamily="34" charset="0"/>
                <a:cs typeface="Verdana" pitchFamily="34" charset="0"/>
              </a:rPr>
              <a:t>Violates 1NF</a:t>
            </a:r>
          </a:p>
        </p:txBody>
      </p:sp>
      <p:sp>
        <p:nvSpPr>
          <p:cNvPr id="15" name="TextBox 14"/>
          <p:cNvSpPr txBox="1">
            <a:spLocks noChangeArrowheads="1"/>
          </p:cNvSpPr>
          <p:nvPr/>
        </p:nvSpPr>
        <p:spPr bwMode="auto">
          <a:xfrm>
            <a:off x="1467643" y="19050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Students</a:t>
            </a:r>
          </a:p>
        </p:txBody>
      </p:sp>
    </p:spTree>
    <p:extLst>
      <p:ext uri="{BB962C8B-B14F-4D97-AF65-F5344CB8AC3E}">
        <p14:creationId xmlns:p14="http://schemas.microsoft.com/office/powerpoint/2010/main" val="1558041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0" grpId="0" animBg="1"/>
      <p:bldP spid="13"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035074424"/>
              </p:ext>
            </p:extLst>
          </p:nvPr>
        </p:nvGraphicFramePr>
        <p:xfrm>
          <a:off x="1905000" y="2686050"/>
          <a:ext cx="8077200" cy="1752600"/>
        </p:xfrm>
        <a:graphic>
          <a:graphicData uri="http://schemas.openxmlformats.org/drawingml/2006/table">
            <a:tbl>
              <a:tblPr firstRow="1" bandRow="1">
                <a:tableStyleId>{08FB837D-C827-4EFA-A057-4D05807E0F7C}</a:tableStyleId>
              </a:tblPr>
              <a:tblGrid>
                <a:gridCol w="1615440"/>
                <a:gridCol w="1615440"/>
                <a:gridCol w="1615440"/>
                <a:gridCol w="1402080"/>
                <a:gridCol w="1828800"/>
              </a:tblGrid>
              <a:tr h="370840">
                <a:tc>
                  <a:txBody>
                    <a:bodyPr/>
                    <a:lstStyle/>
                    <a:p>
                      <a:r>
                        <a:rPr lang="en-US" dirty="0" err="1" smtClean="0"/>
                        <a:t>StudentID</a:t>
                      </a:r>
                      <a:endParaRPr lang="en-US" dirty="0"/>
                    </a:p>
                  </a:txBody>
                  <a:tcPr/>
                </a:tc>
                <a:tc>
                  <a:txBody>
                    <a:bodyPr/>
                    <a:lstStyle/>
                    <a:p>
                      <a:r>
                        <a:rPr lang="en-US" dirty="0" err="1" smtClean="0"/>
                        <a:t>Lastname</a:t>
                      </a:r>
                      <a:endParaRPr lang="en-US" dirty="0"/>
                    </a:p>
                  </a:txBody>
                  <a:tcPr/>
                </a:tc>
                <a:tc>
                  <a:txBody>
                    <a:bodyPr/>
                    <a:lstStyle/>
                    <a:p>
                      <a:r>
                        <a:rPr lang="en-US" dirty="0" err="1" smtClean="0"/>
                        <a:t>Firstname</a:t>
                      </a:r>
                      <a:endParaRPr lang="en-US" dirty="0"/>
                    </a:p>
                  </a:txBody>
                  <a:tcPr/>
                </a:tc>
                <a:tc>
                  <a:txBody>
                    <a:bodyPr/>
                    <a:lstStyle/>
                    <a:p>
                      <a:r>
                        <a:rPr lang="en-US" dirty="0" smtClean="0"/>
                        <a:t>Program</a:t>
                      </a:r>
                      <a:endParaRPr lang="en-US" dirty="0"/>
                    </a:p>
                  </a:txBody>
                  <a:tcPr/>
                </a:tc>
                <a:tc>
                  <a:txBody>
                    <a:bodyPr/>
                    <a:lstStyle/>
                    <a:p>
                      <a:r>
                        <a:rPr lang="en-US" dirty="0" err="1" smtClean="0"/>
                        <a:t>CoursesTaken</a:t>
                      </a:r>
                      <a:endParaRPr lang="en-US" dirty="0"/>
                    </a:p>
                  </a:txBody>
                  <a:tcPr/>
                </a:tc>
              </a:tr>
              <a:tr h="370840">
                <a:tc>
                  <a:txBody>
                    <a:bodyPr/>
                    <a:lstStyle/>
                    <a:p>
                      <a:r>
                        <a:rPr lang="en-US" dirty="0" smtClean="0"/>
                        <a:t>457411</a:t>
                      </a:r>
                      <a:endParaRPr lang="en-US" dirty="0"/>
                    </a:p>
                  </a:txBody>
                  <a:tcPr/>
                </a:tc>
                <a:tc>
                  <a:txBody>
                    <a:bodyPr/>
                    <a:lstStyle/>
                    <a:p>
                      <a:r>
                        <a:rPr lang="en-US" dirty="0" smtClean="0"/>
                        <a:t>Red</a:t>
                      </a:r>
                      <a:endParaRPr lang="en-US" dirty="0"/>
                    </a:p>
                  </a:txBody>
                  <a:tcPr/>
                </a:tc>
                <a:tc>
                  <a:txBody>
                    <a:bodyPr/>
                    <a:lstStyle/>
                    <a:p>
                      <a:r>
                        <a:rPr lang="en-US" dirty="0" smtClean="0"/>
                        <a:t>Ray</a:t>
                      </a:r>
                      <a:endParaRPr lang="en-US" dirty="0"/>
                    </a:p>
                  </a:txBody>
                  <a:tcPr/>
                </a:tc>
                <a:tc>
                  <a:txBody>
                    <a:bodyPr/>
                    <a:lstStyle/>
                    <a:p>
                      <a:r>
                        <a:rPr lang="en-US" dirty="0" smtClean="0"/>
                        <a:t>CIS</a:t>
                      </a:r>
                      <a:endParaRPr lang="en-US" dirty="0"/>
                    </a:p>
                  </a:txBody>
                  <a:tcPr/>
                </a:tc>
                <a:tc>
                  <a:txBody>
                    <a:bodyPr/>
                    <a:lstStyle/>
                    <a:p>
                      <a:r>
                        <a:rPr lang="en-US" dirty="0" smtClean="0"/>
                        <a:t>IS230, IS220</a:t>
                      </a:r>
                      <a:endParaRPr lang="en-US" dirty="0"/>
                    </a:p>
                  </a:txBody>
                  <a:tcPr/>
                </a:tc>
              </a:tr>
              <a:tr h="370840">
                <a:tc>
                  <a:txBody>
                    <a:bodyPr/>
                    <a:lstStyle/>
                    <a:p>
                      <a:r>
                        <a:rPr lang="en-US" dirty="0" smtClean="0"/>
                        <a:t>256742</a:t>
                      </a:r>
                      <a:endParaRPr lang="en-US" dirty="0"/>
                    </a:p>
                  </a:txBody>
                  <a:tcPr/>
                </a:tc>
                <a:tc>
                  <a:txBody>
                    <a:bodyPr/>
                    <a:lstStyle/>
                    <a:p>
                      <a:r>
                        <a:rPr lang="en-US" dirty="0" smtClean="0"/>
                        <a:t>Zen</a:t>
                      </a:r>
                      <a:endParaRPr lang="en-US" dirty="0"/>
                    </a:p>
                  </a:txBody>
                  <a:tcPr/>
                </a:tc>
                <a:tc>
                  <a:txBody>
                    <a:bodyPr/>
                    <a:lstStyle/>
                    <a:p>
                      <a:r>
                        <a:rPr lang="en-US" dirty="0" smtClean="0"/>
                        <a:t>Anna</a:t>
                      </a:r>
                      <a:endParaRPr lang="en-US" dirty="0"/>
                    </a:p>
                  </a:txBody>
                  <a:tcPr/>
                </a:tc>
                <a:tc>
                  <a:txBody>
                    <a:bodyPr/>
                    <a:lstStyle/>
                    <a:p>
                      <a:r>
                        <a:rPr lang="en-US" dirty="0" smtClean="0"/>
                        <a:t>Education</a:t>
                      </a:r>
                      <a:endParaRPr lang="en-US" dirty="0"/>
                    </a:p>
                  </a:txBody>
                  <a:tcPr/>
                </a:tc>
                <a:tc>
                  <a:txBody>
                    <a:bodyPr/>
                    <a:lstStyle/>
                    <a:p>
                      <a:r>
                        <a:rPr lang="en-US" dirty="0" smtClean="0"/>
                        <a:t>EN210,</a:t>
                      </a:r>
                      <a:r>
                        <a:rPr lang="en-US" baseline="0" dirty="0" smtClean="0"/>
                        <a:t> EN215, EN110</a:t>
                      </a:r>
                      <a:endParaRPr lang="en-US" dirty="0"/>
                    </a:p>
                  </a:txBody>
                  <a:tcPr/>
                </a:tc>
              </a:tr>
              <a:tr h="370840">
                <a:tc>
                  <a:txBody>
                    <a:bodyPr/>
                    <a:lstStyle/>
                    <a:p>
                      <a:r>
                        <a:rPr lang="en-US" dirty="0" smtClean="0"/>
                        <a:t>444771</a:t>
                      </a:r>
                      <a:endParaRPr lang="en-US" dirty="0"/>
                    </a:p>
                  </a:txBody>
                  <a:tcPr/>
                </a:tc>
                <a:tc>
                  <a:txBody>
                    <a:bodyPr/>
                    <a:lstStyle/>
                    <a:p>
                      <a:r>
                        <a:rPr lang="en-US" dirty="0" smtClean="0"/>
                        <a:t>Call</a:t>
                      </a:r>
                      <a:endParaRPr lang="en-US" dirty="0"/>
                    </a:p>
                  </a:txBody>
                  <a:tcPr/>
                </a:tc>
                <a:tc>
                  <a:txBody>
                    <a:bodyPr/>
                    <a:lstStyle/>
                    <a:p>
                      <a:r>
                        <a:rPr lang="en-US" dirty="0" smtClean="0"/>
                        <a:t>Sabrina</a:t>
                      </a:r>
                      <a:endParaRPr lang="en-US" dirty="0"/>
                    </a:p>
                  </a:txBody>
                  <a:tcPr/>
                </a:tc>
                <a:tc>
                  <a:txBody>
                    <a:bodyPr/>
                    <a:lstStyle/>
                    <a:p>
                      <a:r>
                        <a:rPr lang="en-US" dirty="0" smtClean="0"/>
                        <a:t>Business</a:t>
                      </a:r>
                      <a:endParaRPr lang="en-US" dirty="0"/>
                    </a:p>
                  </a:txBody>
                  <a:tcPr/>
                </a:tc>
                <a:tc>
                  <a:txBody>
                    <a:bodyPr/>
                    <a:lstStyle/>
                    <a:p>
                      <a:r>
                        <a:rPr lang="en-US" dirty="0" smtClean="0"/>
                        <a:t>BU250, BU260</a:t>
                      </a:r>
                      <a:endParaRPr lang="en-US" dirty="0"/>
                    </a:p>
                  </a:txBody>
                  <a:tcPr/>
                </a:tc>
              </a:tr>
            </a:tbl>
          </a:graphicData>
        </a:graphic>
      </p:graphicFrame>
      <p:sp>
        <p:nvSpPr>
          <p:cNvPr id="6" name="Slide Number Placeholder 5"/>
          <p:cNvSpPr>
            <a:spLocks noGrp="1"/>
          </p:cNvSpPr>
          <p:nvPr>
            <p:ph type="sldNum" sz="quarter" idx="10"/>
          </p:nvPr>
        </p:nvSpPr>
        <p:spPr>
          <a:xfrm>
            <a:off x="-1828800" y="6800850"/>
            <a:ext cx="2844800" cy="476250"/>
          </a:xfrm>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34121DE-7D2F-4A8B-840F-6F9C69C413ED}" type="slidenum">
              <a:rPr lang="en-US">
                <a:solidFill>
                  <a:srgbClr val="222222"/>
                </a:solidFill>
                <a:latin typeface="Verdana" pitchFamily="34" charset="0"/>
                <a:ea typeface="Verdana" pitchFamily="34" charset="0"/>
                <a:cs typeface="Verdana" pitchFamily="34" charset="0"/>
              </a:rPr>
              <a:pPr eaLnBrk="1" hangingPunct="1"/>
              <a:t>43</a:t>
            </a:fld>
            <a:endParaRPr lang="en-US">
              <a:solidFill>
                <a:srgbClr val="222222"/>
              </a:solidFill>
              <a:latin typeface="Verdana" pitchFamily="34" charset="0"/>
              <a:ea typeface="Verdana" pitchFamily="34" charset="0"/>
              <a:cs typeface="Verdana" pitchFamily="34" charset="0"/>
            </a:endParaRPr>
          </a:p>
        </p:txBody>
      </p:sp>
      <p:sp>
        <p:nvSpPr>
          <p:cNvPr id="45093" name="Text Box 5"/>
          <p:cNvSpPr txBox="1">
            <a:spLocks noChangeArrowheads="1"/>
          </p:cNvSpPr>
          <p:nvPr/>
        </p:nvSpPr>
        <p:spPr bwMode="auto">
          <a:xfrm>
            <a:off x="1812852" y="1524684"/>
            <a:ext cx="971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b="1" dirty="0">
                <a:solidFill>
                  <a:schemeClr val="tx1"/>
                </a:solidFill>
                <a:latin typeface="Verdana" pitchFamily="34" charset="0"/>
                <a:ea typeface="Verdana" pitchFamily="34" charset="0"/>
                <a:cs typeface="Verdana" pitchFamily="34" charset="0"/>
              </a:rPr>
              <a:t>To convert to First Normal Form (1NF) is to remove the </a:t>
            </a:r>
            <a:r>
              <a:rPr lang="en-US" sz="1800" b="1" dirty="0" smtClean="0">
                <a:solidFill>
                  <a:schemeClr val="tx1"/>
                </a:solidFill>
                <a:latin typeface="Verdana" pitchFamily="34" charset="0"/>
                <a:ea typeface="Verdana" pitchFamily="34" charset="0"/>
                <a:cs typeface="Verdana" pitchFamily="34" charset="0"/>
              </a:rPr>
              <a:t>multi-value column</a:t>
            </a:r>
            <a:endParaRPr lang="en-US" sz="1800" b="1" dirty="0">
              <a:solidFill>
                <a:schemeClr val="tx1"/>
              </a:solidFill>
              <a:latin typeface="Verdana" pitchFamily="34" charset="0"/>
              <a:ea typeface="Verdana" pitchFamily="34" charset="0"/>
              <a:cs typeface="Verdana" pitchFamily="34" charset="0"/>
            </a:endParaRPr>
          </a:p>
        </p:txBody>
      </p:sp>
      <p:sp>
        <p:nvSpPr>
          <p:cNvPr id="9" name="Rectangle 2"/>
          <p:cNvSpPr txBox="1">
            <a:spLocks noChangeArrowheads="1"/>
          </p:cNvSpPr>
          <p:nvPr/>
        </p:nvSpPr>
        <p:spPr bwMode="auto">
          <a:xfrm>
            <a:off x="1527101" y="0"/>
            <a:ext cx="9410700" cy="1143000"/>
          </a:xfrm>
          <a:prstGeom prst="rect">
            <a:avLst/>
          </a:prstGeom>
          <a:noFill/>
          <a:ln w="9525">
            <a:noFill/>
            <a:miter lim="800000"/>
            <a:headEnd/>
            <a:tailEnd/>
          </a:ln>
        </p:spPr>
        <p:txBody>
          <a:bodyPr anchor="ctr"/>
          <a:lstStyle/>
          <a:p>
            <a:pPr algn="ctr" eaLnBrk="0" hangingPunct="0">
              <a:defRPr/>
            </a:pPr>
            <a:r>
              <a:rPr lang="en-US" sz="3600" b="1" kern="0" dirty="0">
                <a:solidFill>
                  <a:schemeClr val="bg1"/>
                </a:solidFill>
                <a:latin typeface="Verdana" pitchFamily="34" charset="0"/>
                <a:ea typeface="Verdana" pitchFamily="34" charset="0"/>
                <a:cs typeface="Verdana" pitchFamily="34" charset="0"/>
              </a:rPr>
              <a:t> First Normal Form (continued)</a:t>
            </a:r>
          </a:p>
        </p:txBody>
      </p:sp>
      <p:cxnSp>
        <p:nvCxnSpPr>
          <p:cNvPr id="12" name="Straight Arrow Connector 11"/>
          <p:cNvCxnSpPr/>
          <p:nvPr/>
        </p:nvCxnSpPr>
        <p:spPr bwMode="auto">
          <a:xfrm flipV="1">
            <a:off x="9010650" y="4484688"/>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7859713" y="5608708"/>
            <a:ext cx="30780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a:solidFill>
                  <a:schemeClr val="tx1"/>
                </a:solidFill>
                <a:latin typeface="Verdana" pitchFamily="34" charset="0"/>
                <a:ea typeface="Verdana" pitchFamily="34" charset="0"/>
                <a:cs typeface="Verdana" pitchFamily="34" charset="0"/>
              </a:rPr>
              <a:t>Remove Multi-Value</a:t>
            </a:r>
          </a:p>
          <a:p>
            <a:pPr eaLnBrk="1" hangingPunct="1"/>
            <a:r>
              <a:rPr lang="en-US" b="1" dirty="0">
                <a:solidFill>
                  <a:schemeClr val="tx1"/>
                </a:solidFill>
                <a:latin typeface="Verdana" pitchFamily="34" charset="0"/>
                <a:ea typeface="Verdana" pitchFamily="34" charset="0"/>
                <a:cs typeface="Verdana" pitchFamily="34" charset="0"/>
              </a:rPr>
              <a:t>Column</a:t>
            </a:r>
          </a:p>
        </p:txBody>
      </p:sp>
      <p:sp>
        <p:nvSpPr>
          <p:cNvPr id="11" name="TextBox 10"/>
          <p:cNvSpPr txBox="1">
            <a:spLocks noChangeArrowheads="1"/>
          </p:cNvSpPr>
          <p:nvPr/>
        </p:nvSpPr>
        <p:spPr bwMode="auto">
          <a:xfrm>
            <a:off x="8305800" y="2914650"/>
            <a:ext cx="152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9600">
                <a:solidFill>
                  <a:srgbClr val="FF0000"/>
                </a:solidFill>
                <a:latin typeface="Verdana" pitchFamily="34" charset="0"/>
                <a:ea typeface="Verdana" pitchFamily="34" charset="0"/>
                <a:cs typeface="Verdana" pitchFamily="34" charset="0"/>
              </a:rPr>
              <a:t>X</a:t>
            </a:r>
          </a:p>
        </p:txBody>
      </p:sp>
      <p:sp>
        <p:nvSpPr>
          <p:cNvPr id="15" name="TextBox 14"/>
          <p:cNvSpPr txBox="1">
            <a:spLocks noChangeArrowheads="1"/>
          </p:cNvSpPr>
          <p:nvPr/>
        </p:nvSpPr>
        <p:spPr bwMode="auto">
          <a:xfrm>
            <a:off x="1905001" y="21717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Students</a:t>
            </a:r>
          </a:p>
        </p:txBody>
      </p:sp>
    </p:spTree>
    <p:extLst>
      <p:ext uri="{BB962C8B-B14F-4D97-AF65-F5344CB8AC3E}">
        <p14:creationId xmlns:p14="http://schemas.microsoft.com/office/powerpoint/2010/main" val="3925029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3" grpId="0"/>
      <p:bldP spid="11"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646232090"/>
              </p:ext>
            </p:extLst>
          </p:nvPr>
        </p:nvGraphicFramePr>
        <p:xfrm>
          <a:off x="1905000" y="1717675"/>
          <a:ext cx="6248400" cy="1482724"/>
        </p:xfrm>
        <a:graphic>
          <a:graphicData uri="http://schemas.openxmlformats.org/drawingml/2006/table">
            <a:tbl>
              <a:tblPr firstRow="1" bandRow="1">
                <a:tableStyleId>{284E427A-3D55-4303-BF80-6455036E1DE7}</a:tableStyleId>
              </a:tblPr>
              <a:tblGrid>
                <a:gridCol w="1615440"/>
                <a:gridCol w="1615440"/>
                <a:gridCol w="1615440"/>
                <a:gridCol w="1402080"/>
              </a:tblGrid>
              <a:tr h="370681">
                <a:tc>
                  <a:txBody>
                    <a:bodyPr/>
                    <a:lstStyle/>
                    <a:p>
                      <a:r>
                        <a:rPr lang="en-US" sz="1800" dirty="0" err="1" smtClean="0"/>
                        <a:t>StudentID</a:t>
                      </a:r>
                      <a:endParaRPr lang="en-US" sz="1800" dirty="0"/>
                    </a:p>
                  </a:txBody>
                  <a:tcPr marT="45700" marB="45700"/>
                </a:tc>
                <a:tc>
                  <a:txBody>
                    <a:bodyPr/>
                    <a:lstStyle/>
                    <a:p>
                      <a:r>
                        <a:rPr lang="en-US" sz="1800" dirty="0" err="1" smtClean="0"/>
                        <a:t>Lastname</a:t>
                      </a:r>
                      <a:endParaRPr lang="en-US" sz="1800" dirty="0"/>
                    </a:p>
                  </a:txBody>
                  <a:tcPr marT="45700" marB="45700"/>
                </a:tc>
                <a:tc>
                  <a:txBody>
                    <a:bodyPr/>
                    <a:lstStyle/>
                    <a:p>
                      <a:r>
                        <a:rPr lang="en-US" sz="1800" dirty="0" err="1" smtClean="0"/>
                        <a:t>Firstname</a:t>
                      </a:r>
                      <a:endParaRPr lang="en-US" sz="1800" dirty="0"/>
                    </a:p>
                  </a:txBody>
                  <a:tcPr marT="45700" marB="45700"/>
                </a:tc>
                <a:tc>
                  <a:txBody>
                    <a:bodyPr/>
                    <a:lstStyle/>
                    <a:p>
                      <a:r>
                        <a:rPr lang="en-US" sz="1800" dirty="0" smtClean="0"/>
                        <a:t>Program</a:t>
                      </a:r>
                      <a:endParaRPr lang="en-US" sz="1800" dirty="0"/>
                    </a:p>
                  </a:txBody>
                  <a:tcPr marT="45700" marB="45700"/>
                </a:tc>
              </a:tr>
              <a:tr h="370681">
                <a:tc>
                  <a:txBody>
                    <a:bodyPr/>
                    <a:lstStyle/>
                    <a:p>
                      <a:r>
                        <a:rPr lang="en-US" sz="1800" dirty="0" smtClean="0"/>
                        <a:t>457411</a:t>
                      </a:r>
                      <a:endParaRPr lang="en-US" sz="1800" dirty="0"/>
                    </a:p>
                  </a:txBody>
                  <a:tcPr marT="45700" marB="45700"/>
                </a:tc>
                <a:tc>
                  <a:txBody>
                    <a:bodyPr/>
                    <a:lstStyle/>
                    <a:p>
                      <a:r>
                        <a:rPr lang="en-US" sz="1800" dirty="0" smtClean="0"/>
                        <a:t>Red</a:t>
                      </a:r>
                      <a:endParaRPr lang="en-US" sz="1800" dirty="0"/>
                    </a:p>
                  </a:txBody>
                  <a:tcPr marT="45700" marB="45700"/>
                </a:tc>
                <a:tc>
                  <a:txBody>
                    <a:bodyPr/>
                    <a:lstStyle/>
                    <a:p>
                      <a:r>
                        <a:rPr lang="en-US" sz="1800" dirty="0" smtClean="0"/>
                        <a:t>Ray</a:t>
                      </a:r>
                      <a:endParaRPr lang="en-US" sz="1800" dirty="0"/>
                    </a:p>
                  </a:txBody>
                  <a:tcPr marT="45700" marB="45700"/>
                </a:tc>
                <a:tc>
                  <a:txBody>
                    <a:bodyPr/>
                    <a:lstStyle/>
                    <a:p>
                      <a:r>
                        <a:rPr lang="en-US" sz="1800" dirty="0" smtClean="0"/>
                        <a:t>CIS</a:t>
                      </a:r>
                      <a:endParaRPr lang="en-US" sz="1800" dirty="0"/>
                    </a:p>
                  </a:txBody>
                  <a:tcPr marT="45700" marB="45700"/>
                </a:tc>
              </a:tr>
              <a:tr h="370681">
                <a:tc>
                  <a:txBody>
                    <a:bodyPr/>
                    <a:lstStyle/>
                    <a:p>
                      <a:r>
                        <a:rPr lang="en-US" sz="1800" dirty="0" smtClean="0"/>
                        <a:t>256742</a:t>
                      </a:r>
                      <a:endParaRPr lang="en-US" sz="1800" dirty="0"/>
                    </a:p>
                  </a:txBody>
                  <a:tcPr marT="45700" marB="45700"/>
                </a:tc>
                <a:tc>
                  <a:txBody>
                    <a:bodyPr/>
                    <a:lstStyle/>
                    <a:p>
                      <a:r>
                        <a:rPr lang="en-US" sz="1800" dirty="0" smtClean="0"/>
                        <a:t>Zen</a:t>
                      </a:r>
                      <a:endParaRPr lang="en-US" sz="1800" dirty="0"/>
                    </a:p>
                  </a:txBody>
                  <a:tcPr marT="45700" marB="45700"/>
                </a:tc>
                <a:tc>
                  <a:txBody>
                    <a:bodyPr/>
                    <a:lstStyle/>
                    <a:p>
                      <a:r>
                        <a:rPr lang="en-US" sz="1800" dirty="0" smtClean="0"/>
                        <a:t>Anna</a:t>
                      </a:r>
                      <a:endParaRPr lang="en-US" sz="1800" dirty="0"/>
                    </a:p>
                  </a:txBody>
                  <a:tcPr marT="45700" marB="45700"/>
                </a:tc>
                <a:tc>
                  <a:txBody>
                    <a:bodyPr/>
                    <a:lstStyle/>
                    <a:p>
                      <a:r>
                        <a:rPr lang="en-US" sz="1800" dirty="0" smtClean="0"/>
                        <a:t>Education</a:t>
                      </a:r>
                      <a:endParaRPr lang="en-US" sz="1800" dirty="0"/>
                    </a:p>
                  </a:txBody>
                  <a:tcPr marT="45700" marB="45700"/>
                </a:tc>
              </a:tr>
              <a:tr h="370681">
                <a:tc>
                  <a:txBody>
                    <a:bodyPr/>
                    <a:lstStyle/>
                    <a:p>
                      <a:r>
                        <a:rPr lang="en-US" sz="1800" dirty="0" smtClean="0"/>
                        <a:t>444771</a:t>
                      </a:r>
                      <a:endParaRPr lang="en-US" sz="1800" dirty="0"/>
                    </a:p>
                  </a:txBody>
                  <a:tcPr marT="45700" marB="45700"/>
                </a:tc>
                <a:tc>
                  <a:txBody>
                    <a:bodyPr/>
                    <a:lstStyle/>
                    <a:p>
                      <a:r>
                        <a:rPr lang="en-US" sz="1800" dirty="0" smtClean="0"/>
                        <a:t>Call</a:t>
                      </a:r>
                      <a:endParaRPr lang="en-US" sz="1800" dirty="0"/>
                    </a:p>
                  </a:txBody>
                  <a:tcPr marT="45700" marB="45700"/>
                </a:tc>
                <a:tc>
                  <a:txBody>
                    <a:bodyPr/>
                    <a:lstStyle/>
                    <a:p>
                      <a:r>
                        <a:rPr lang="en-US" sz="1800" dirty="0" smtClean="0"/>
                        <a:t>Sabrina</a:t>
                      </a:r>
                      <a:endParaRPr lang="en-US" sz="1800" dirty="0"/>
                    </a:p>
                  </a:txBody>
                  <a:tcPr marT="45700" marB="45700"/>
                </a:tc>
                <a:tc>
                  <a:txBody>
                    <a:bodyPr/>
                    <a:lstStyle/>
                    <a:p>
                      <a:r>
                        <a:rPr lang="en-US" sz="1800" dirty="0" smtClean="0"/>
                        <a:t>Business</a:t>
                      </a:r>
                      <a:endParaRPr lang="en-US" sz="1800" dirty="0"/>
                    </a:p>
                  </a:txBody>
                  <a:tcPr marT="45700" marB="45700"/>
                </a:tc>
              </a:tr>
            </a:tbl>
          </a:graphicData>
        </a:graphic>
      </p:graphicFrame>
      <p:sp>
        <p:nvSpPr>
          <p:cNvPr id="6" name="Slide Number Placeholder 5"/>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6EB7F7B-8D79-44E1-B642-DA38544094EF}" type="slidenum">
              <a:rPr lang="en-US">
                <a:solidFill>
                  <a:srgbClr val="222222"/>
                </a:solidFill>
                <a:latin typeface="Verdana" pitchFamily="34" charset="0"/>
                <a:ea typeface="Verdana" pitchFamily="34" charset="0"/>
                <a:cs typeface="Verdana" pitchFamily="34" charset="0"/>
              </a:rPr>
              <a:pPr eaLnBrk="1" hangingPunct="1"/>
              <a:t>44</a:t>
            </a:fld>
            <a:endParaRPr lang="en-US">
              <a:solidFill>
                <a:srgbClr val="222222"/>
              </a:solidFill>
              <a:latin typeface="Verdana" pitchFamily="34" charset="0"/>
              <a:ea typeface="Verdana" pitchFamily="34" charset="0"/>
              <a:cs typeface="Verdana" pitchFamily="34" charset="0"/>
            </a:endParaRPr>
          </a:p>
        </p:txBody>
      </p:sp>
      <p:sp>
        <p:nvSpPr>
          <p:cNvPr id="45093" name="Text Box 5"/>
          <p:cNvSpPr txBox="1">
            <a:spLocks noChangeArrowheads="1"/>
          </p:cNvSpPr>
          <p:nvPr/>
        </p:nvSpPr>
        <p:spPr bwMode="auto">
          <a:xfrm>
            <a:off x="8534400" y="1522275"/>
            <a:ext cx="2990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1800" b="1" dirty="0">
                <a:solidFill>
                  <a:schemeClr val="tx1"/>
                </a:solidFill>
                <a:latin typeface="Verdana" pitchFamily="34" charset="0"/>
                <a:ea typeface="Verdana" pitchFamily="34" charset="0"/>
                <a:cs typeface="Verdana" pitchFamily="34" charset="0"/>
              </a:rPr>
              <a:t>And create a new Table let’s </a:t>
            </a:r>
            <a:r>
              <a:rPr lang="en-US" sz="1800" b="1" dirty="0" smtClean="0">
                <a:solidFill>
                  <a:schemeClr val="tx1"/>
                </a:solidFill>
                <a:latin typeface="Verdana" pitchFamily="34" charset="0"/>
                <a:ea typeface="Verdana" pitchFamily="34" charset="0"/>
                <a:cs typeface="Verdana" pitchFamily="34" charset="0"/>
              </a:rPr>
              <a:t>say </a:t>
            </a:r>
            <a:r>
              <a:rPr lang="en-US" sz="1800" b="1" dirty="0">
                <a:solidFill>
                  <a:schemeClr val="tx1"/>
                </a:solidFill>
                <a:latin typeface="Verdana" pitchFamily="34" charset="0"/>
                <a:ea typeface="Verdana" pitchFamily="34" charset="0"/>
                <a:cs typeface="Verdana" pitchFamily="34" charset="0"/>
              </a:rPr>
              <a:t>named </a:t>
            </a:r>
            <a:r>
              <a:rPr lang="en-US" sz="1800" b="1" dirty="0" err="1">
                <a:solidFill>
                  <a:schemeClr val="tx1"/>
                </a:solidFill>
                <a:latin typeface="Verdana" pitchFamily="34" charset="0"/>
                <a:ea typeface="Verdana" pitchFamily="34" charset="0"/>
                <a:cs typeface="Verdana" pitchFamily="34" charset="0"/>
              </a:rPr>
              <a:t>CoursesTaken</a:t>
            </a:r>
            <a:r>
              <a:rPr lang="en-US" sz="1800" b="1" dirty="0">
                <a:solidFill>
                  <a:schemeClr val="tx1"/>
                </a:solidFill>
                <a:latin typeface="Verdana" pitchFamily="34" charset="0"/>
                <a:ea typeface="Verdana" pitchFamily="34" charset="0"/>
                <a:cs typeface="Verdana" pitchFamily="34" charset="0"/>
              </a:rPr>
              <a:t> and  </a:t>
            </a:r>
            <a:r>
              <a:rPr lang="en-US" sz="1800" b="1" dirty="0" smtClean="0">
                <a:solidFill>
                  <a:schemeClr val="tx1"/>
                </a:solidFill>
                <a:latin typeface="Verdana" pitchFamily="34" charset="0"/>
                <a:ea typeface="Verdana" pitchFamily="34" charset="0"/>
                <a:cs typeface="Verdana" pitchFamily="34" charset="0"/>
              </a:rPr>
              <a:t>relate </a:t>
            </a:r>
            <a:r>
              <a:rPr lang="en-US" sz="1800" b="1" dirty="0">
                <a:solidFill>
                  <a:schemeClr val="tx1"/>
                </a:solidFill>
                <a:latin typeface="Verdana" pitchFamily="34" charset="0"/>
                <a:ea typeface="Verdana" pitchFamily="34" charset="0"/>
                <a:cs typeface="Verdana" pitchFamily="34" charset="0"/>
              </a:rPr>
              <a:t>the two.</a:t>
            </a:r>
          </a:p>
        </p:txBody>
      </p:sp>
      <p:sp>
        <p:nvSpPr>
          <p:cNvPr id="9" name="Rectangle 2"/>
          <p:cNvSpPr txBox="1">
            <a:spLocks noChangeArrowheads="1"/>
          </p:cNvSpPr>
          <p:nvPr/>
        </p:nvSpPr>
        <p:spPr bwMode="auto">
          <a:xfrm>
            <a:off x="2209800" y="0"/>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First Normal Form (continued)</a:t>
            </a:r>
          </a:p>
        </p:txBody>
      </p:sp>
      <p:sp>
        <p:nvSpPr>
          <p:cNvPr id="10" name="TextBox 9"/>
          <p:cNvSpPr txBox="1">
            <a:spLocks noChangeArrowheads="1"/>
          </p:cNvSpPr>
          <p:nvPr/>
        </p:nvSpPr>
        <p:spPr bwMode="auto">
          <a:xfrm>
            <a:off x="1905001" y="12954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a:solidFill>
                  <a:schemeClr val="accent2"/>
                </a:solidFill>
                <a:latin typeface="Verdana" pitchFamily="34" charset="0"/>
                <a:ea typeface="Verdana" pitchFamily="34" charset="0"/>
                <a:cs typeface="Verdana" pitchFamily="34" charset="0"/>
              </a:rPr>
              <a:t>Students</a:t>
            </a:r>
          </a:p>
        </p:txBody>
      </p:sp>
      <p:graphicFrame>
        <p:nvGraphicFramePr>
          <p:cNvPr id="14" name="Content Placeholder 7"/>
          <p:cNvGraphicFramePr>
            <a:graphicFrameLocks/>
          </p:cNvGraphicFramePr>
          <p:nvPr>
            <p:extLst>
              <p:ext uri="{D42A27DB-BD31-4B8C-83A1-F6EECF244321}">
                <p14:modId xmlns:p14="http://schemas.microsoft.com/office/powerpoint/2010/main" val="3331942626"/>
              </p:ext>
            </p:extLst>
          </p:nvPr>
        </p:nvGraphicFramePr>
        <p:xfrm>
          <a:off x="1981200" y="3805238"/>
          <a:ext cx="5257800" cy="2926160"/>
        </p:xfrm>
        <a:graphic>
          <a:graphicData uri="http://schemas.openxmlformats.org/drawingml/2006/table">
            <a:tbl>
              <a:tblPr firstRow="1" bandRow="1">
                <a:tableStyleId>{284E427A-3D55-4303-BF80-6455036E1DE7}</a:tableStyleId>
              </a:tblPr>
              <a:tblGrid>
                <a:gridCol w="1752600"/>
                <a:gridCol w="1752600"/>
                <a:gridCol w="1752600"/>
              </a:tblGrid>
              <a:tr h="324445">
                <a:tc>
                  <a:txBody>
                    <a:bodyPr/>
                    <a:lstStyle/>
                    <a:p>
                      <a:r>
                        <a:rPr lang="en-US" sz="1800" dirty="0" err="1" smtClean="0"/>
                        <a:t>CourseID</a:t>
                      </a:r>
                      <a:endParaRPr lang="en-US" sz="1800" dirty="0"/>
                    </a:p>
                  </a:txBody>
                  <a:tcPr marT="45725" marB="45725"/>
                </a:tc>
                <a:tc>
                  <a:txBody>
                    <a:bodyPr/>
                    <a:lstStyle/>
                    <a:p>
                      <a:r>
                        <a:rPr lang="en-US" sz="1800" dirty="0" err="1" smtClean="0"/>
                        <a:t>StudentID</a:t>
                      </a:r>
                      <a:endParaRPr lang="en-US" sz="1800" dirty="0"/>
                    </a:p>
                  </a:txBody>
                  <a:tcPr marT="45725" marB="45725"/>
                </a:tc>
                <a:tc>
                  <a:txBody>
                    <a:bodyPr/>
                    <a:lstStyle/>
                    <a:p>
                      <a:r>
                        <a:rPr lang="en-US" sz="1800" dirty="0" err="1" smtClean="0"/>
                        <a:t>CourseCode</a:t>
                      </a:r>
                      <a:endParaRPr lang="en-US" sz="1800" dirty="0"/>
                    </a:p>
                  </a:txBody>
                  <a:tcPr marT="45725" marB="45725"/>
                </a:tc>
              </a:tr>
              <a:tr h="324445">
                <a:tc>
                  <a:txBody>
                    <a:bodyPr/>
                    <a:lstStyle/>
                    <a:p>
                      <a:r>
                        <a:rPr lang="en-US" sz="1800" dirty="0" smtClean="0"/>
                        <a:t>101</a:t>
                      </a:r>
                      <a:endParaRPr lang="en-US" sz="1800" dirty="0"/>
                    </a:p>
                  </a:txBody>
                  <a:tcPr marT="45725" marB="45725"/>
                </a:tc>
                <a:tc>
                  <a:txBody>
                    <a:bodyPr/>
                    <a:lstStyle/>
                    <a:p>
                      <a:r>
                        <a:rPr lang="en-US" sz="1800" dirty="0" smtClean="0"/>
                        <a:t>457411</a:t>
                      </a:r>
                      <a:endParaRPr lang="en-US" sz="1800" dirty="0"/>
                    </a:p>
                  </a:txBody>
                  <a:tcPr marT="45725" marB="45725"/>
                </a:tc>
                <a:tc>
                  <a:txBody>
                    <a:bodyPr/>
                    <a:lstStyle/>
                    <a:p>
                      <a:r>
                        <a:rPr lang="en-US" sz="1800" dirty="0" smtClean="0"/>
                        <a:t>IS230</a:t>
                      </a:r>
                      <a:endParaRPr lang="en-US" sz="1800" dirty="0"/>
                    </a:p>
                  </a:txBody>
                  <a:tcPr marT="45725" marB="45725"/>
                </a:tc>
              </a:tr>
              <a:tr h="324445">
                <a:tc>
                  <a:txBody>
                    <a:bodyPr/>
                    <a:lstStyle/>
                    <a:p>
                      <a:r>
                        <a:rPr lang="en-US" sz="1800" dirty="0" smtClean="0"/>
                        <a:t>102</a:t>
                      </a:r>
                      <a:endParaRPr lang="en-US" sz="1800" dirty="0"/>
                    </a:p>
                  </a:txBody>
                  <a:tcPr marT="45725" marB="45725"/>
                </a:tc>
                <a:tc>
                  <a:txBody>
                    <a:bodyPr/>
                    <a:lstStyle/>
                    <a:p>
                      <a:r>
                        <a:rPr lang="en-US" sz="1800" dirty="0" smtClean="0"/>
                        <a:t>457411</a:t>
                      </a:r>
                      <a:endParaRPr lang="en-US" sz="1800" dirty="0"/>
                    </a:p>
                  </a:txBody>
                  <a:tcPr marT="45725" marB="45725"/>
                </a:tc>
                <a:tc>
                  <a:txBody>
                    <a:bodyPr/>
                    <a:lstStyle/>
                    <a:p>
                      <a:r>
                        <a:rPr lang="en-US" sz="1800" dirty="0" smtClean="0"/>
                        <a:t>IS220</a:t>
                      </a:r>
                      <a:endParaRPr lang="en-US" sz="1800" dirty="0"/>
                    </a:p>
                  </a:txBody>
                  <a:tcPr marT="45725" marB="45725"/>
                </a:tc>
              </a:tr>
              <a:tr h="324445">
                <a:tc>
                  <a:txBody>
                    <a:bodyPr/>
                    <a:lstStyle/>
                    <a:p>
                      <a:r>
                        <a:rPr lang="en-US" sz="1800" dirty="0" smtClean="0"/>
                        <a:t>103</a:t>
                      </a:r>
                      <a:endParaRPr lang="en-US" sz="1800" dirty="0"/>
                    </a:p>
                  </a:txBody>
                  <a:tcPr marT="45725" marB="45725"/>
                </a:tc>
                <a:tc>
                  <a:txBody>
                    <a:bodyPr/>
                    <a:lstStyle/>
                    <a:p>
                      <a:r>
                        <a:rPr lang="en-US" sz="1800" dirty="0" smtClean="0"/>
                        <a:t>256742</a:t>
                      </a:r>
                      <a:endParaRPr lang="en-US" sz="1800" dirty="0"/>
                    </a:p>
                  </a:txBody>
                  <a:tcPr marT="45725" marB="45725"/>
                </a:tc>
                <a:tc>
                  <a:txBody>
                    <a:bodyPr/>
                    <a:lstStyle/>
                    <a:p>
                      <a:r>
                        <a:rPr lang="en-US" sz="1800" dirty="0" smtClean="0"/>
                        <a:t>ED210</a:t>
                      </a:r>
                      <a:endParaRPr lang="en-US" sz="1800" dirty="0"/>
                    </a:p>
                  </a:txBody>
                  <a:tcPr marT="45725" marB="45725"/>
                </a:tc>
              </a:tr>
              <a:tr h="324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104</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256742</a:t>
                      </a:r>
                    </a:p>
                  </a:txBody>
                  <a:tcPr marT="45725" marB="45725"/>
                </a:tc>
                <a:tc>
                  <a:txBody>
                    <a:bodyPr/>
                    <a:lstStyle/>
                    <a:p>
                      <a:r>
                        <a:rPr lang="en-US" sz="1800" dirty="0" smtClean="0"/>
                        <a:t>ED215</a:t>
                      </a:r>
                      <a:endParaRPr lang="en-US" sz="1800" dirty="0"/>
                    </a:p>
                  </a:txBody>
                  <a:tcPr marT="45725" marB="45725"/>
                </a:tc>
              </a:tr>
              <a:tr h="324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105</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256742</a:t>
                      </a:r>
                    </a:p>
                  </a:txBody>
                  <a:tcPr marT="45725" marB="45725"/>
                </a:tc>
                <a:tc>
                  <a:txBody>
                    <a:bodyPr/>
                    <a:lstStyle/>
                    <a:p>
                      <a:r>
                        <a:rPr lang="en-US" sz="1800" dirty="0" smtClean="0"/>
                        <a:t>EN110</a:t>
                      </a:r>
                      <a:endParaRPr lang="en-US" sz="1800" dirty="0"/>
                    </a:p>
                  </a:txBody>
                  <a:tcPr marT="45725" marB="45725"/>
                </a:tc>
              </a:tr>
              <a:tr h="324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106</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444771</a:t>
                      </a:r>
                    </a:p>
                  </a:txBody>
                  <a:tcPr marT="45725" marB="45725"/>
                </a:tc>
                <a:tc>
                  <a:txBody>
                    <a:bodyPr/>
                    <a:lstStyle/>
                    <a:p>
                      <a:r>
                        <a:rPr lang="en-US" sz="1800" dirty="0" smtClean="0"/>
                        <a:t>BU250</a:t>
                      </a:r>
                      <a:endParaRPr lang="en-US" sz="1800" dirty="0"/>
                    </a:p>
                  </a:txBody>
                  <a:tcPr marT="45725" marB="45725"/>
                </a:tc>
              </a:tr>
              <a:tr h="324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107</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444771</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BU260</a:t>
                      </a:r>
                    </a:p>
                  </a:txBody>
                  <a:tcPr marT="45725" marB="45725"/>
                </a:tc>
              </a:tr>
            </a:tbl>
          </a:graphicData>
        </a:graphic>
      </p:graphicFrame>
      <p:sp>
        <p:nvSpPr>
          <p:cNvPr id="15" name="TextBox 14"/>
          <p:cNvSpPr txBox="1">
            <a:spLocks noChangeArrowheads="1"/>
          </p:cNvSpPr>
          <p:nvPr/>
        </p:nvSpPr>
        <p:spPr bwMode="auto">
          <a:xfrm>
            <a:off x="1828801" y="3276601"/>
            <a:ext cx="2608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a:solidFill>
                  <a:schemeClr val="accent2"/>
                </a:solidFill>
                <a:latin typeface="Verdana" pitchFamily="34" charset="0"/>
                <a:ea typeface="Verdana" pitchFamily="34" charset="0"/>
                <a:cs typeface="Verdana" pitchFamily="34" charset="0"/>
              </a:rPr>
              <a:t>CoursesTaken</a:t>
            </a:r>
          </a:p>
        </p:txBody>
      </p:sp>
    </p:spTree>
    <p:extLst>
      <p:ext uri="{BB962C8B-B14F-4D97-AF65-F5344CB8AC3E}">
        <p14:creationId xmlns:p14="http://schemas.microsoft.com/office/powerpoint/2010/main" val="2213805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amond(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0"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577775450"/>
              </p:ext>
            </p:extLst>
          </p:nvPr>
        </p:nvGraphicFramePr>
        <p:xfrm>
          <a:off x="1905000" y="2362200"/>
          <a:ext cx="8077200" cy="1482724"/>
        </p:xfrm>
        <a:graphic>
          <a:graphicData uri="http://schemas.openxmlformats.org/drawingml/2006/table">
            <a:tbl>
              <a:tblPr firstRow="1" bandRow="1">
                <a:tableStyleId>{18603FDC-E32A-4AB5-989C-0864C3EAD2B8}</a:tableStyleId>
              </a:tblPr>
              <a:tblGrid>
                <a:gridCol w="1615440"/>
                <a:gridCol w="1615440"/>
                <a:gridCol w="1615440"/>
                <a:gridCol w="1402080"/>
                <a:gridCol w="1828800"/>
              </a:tblGrid>
              <a:tr h="370681">
                <a:tc>
                  <a:txBody>
                    <a:bodyPr/>
                    <a:lstStyle/>
                    <a:p>
                      <a:r>
                        <a:rPr lang="en-US" sz="1800" dirty="0" err="1" smtClean="0"/>
                        <a:t>StudentID</a:t>
                      </a:r>
                      <a:endParaRPr lang="en-US" sz="1800" dirty="0"/>
                    </a:p>
                  </a:txBody>
                  <a:tcPr marT="45700" marB="45700"/>
                </a:tc>
                <a:tc>
                  <a:txBody>
                    <a:bodyPr/>
                    <a:lstStyle/>
                    <a:p>
                      <a:r>
                        <a:rPr lang="en-US" sz="1800" dirty="0" err="1" smtClean="0"/>
                        <a:t>Lastname</a:t>
                      </a:r>
                      <a:endParaRPr lang="en-US" sz="1800" dirty="0"/>
                    </a:p>
                  </a:txBody>
                  <a:tcPr marT="45700" marB="45700"/>
                </a:tc>
                <a:tc>
                  <a:txBody>
                    <a:bodyPr/>
                    <a:lstStyle/>
                    <a:p>
                      <a:r>
                        <a:rPr lang="en-US" sz="1800" dirty="0" err="1" smtClean="0"/>
                        <a:t>Firstname</a:t>
                      </a:r>
                      <a:endParaRPr lang="en-US" sz="1800" dirty="0"/>
                    </a:p>
                  </a:txBody>
                  <a:tcPr marT="45700" marB="45700"/>
                </a:tc>
                <a:tc>
                  <a:txBody>
                    <a:bodyPr/>
                    <a:lstStyle/>
                    <a:p>
                      <a:r>
                        <a:rPr lang="en-US" sz="1800" dirty="0" smtClean="0"/>
                        <a:t>Program</a:t>
                      </a:r>
                      <a:endParaRPr lang="en-US" sz="1800" dirty="0"/>
                    </a:p>
                  </a:txBody>
                  <a:tcPr marT="45700" marB="45700"/>
                </a:tc>
                <a:tc>
                  <a:txBody>
                    <a:bodyPr/>
                    <a:lstStyle/>
                    <a:p>
                      <a:r>
                        <a:rPr lang="en-US" sz="1800" dirty="0" err="1" smtClean="0"/>
                        <a:t>CourseCode</a:t>
                      </a:r>
                      <a:endParaRPr lang="en-US" sz="1800" dirty="0"/>
                    </a:p>
                  </a:txBody>
                  <a:tcPr marT="45700" marB="45700"/>
                </a:tc>
              </a:tr>
              <a:tr h="370681">
                <a:tc>
                  <a:txBody>
                    <a:bodyPr/>
                    <a:lstStyle/>
                    <a:p>
                      <a:r>
                        <a:rPr lang="en-US" sz="1800" dirty="0" smtClean="0"/>
                        <a:t>222333</a:t>
                      </a:r>
                      <a:endParaRPr lang="en-US" sz="1800" dirty="0"/>
                    </a:p>
                  </a:txBody>
                  <a:tcPr marT="45700" marB="45700"/>
                </a:tc>
                <a:tc>
                  <a:txBody>
                    <a:bodyPr/>
                    <a:lstStyle/>
                    <a:p>
                      <a:r>
                        <a:rPr lang="en-US" sz="1800" dirty="0" smtClean="0"/>
                        <a:t>Khan</a:t>
                      </a:r>
                      <a:endParaRPr lang="en-US" sz="1800" dirty="0"/>
                    </a:p>
                  </a:txBody>
                  <a:tcPr marT="45700" marB="45700"/>
                </a:tc>
                <a:tc>
                  <a:txBody>
                    <a:bodyPr/>
                    <a:lstStyle/>
                    <a:p>
                      <a:r>
                        <a:rPr lang="en-US" sz="1800" dirty="0" smtClean="0"/>
                        <a:t>Bert</a:t>
                      </a:r>
                      <a:endParaRPr lang="en-US" sz="1800" dirty="0"/>
                    </a:p>
                  </a:txBody>
                  <a:tcPr marT="45700" marB="45700"/>
                </a:tc>
                <a:tc>
                  <a:txBody>
                    <a:bodyPr/>
                    <a:lstStyle/>
                    <a:p>
                      <a:r>
                        <a:rPr lang="en-US" sz="1800" dirty="0" smtClean="0"/>
                        <a:t>CIS</a:t>
                      </a:r>
                      <a:endParaRPr lang="en-US" sz="1800" dirty="0"/>
                    </a:p>
                  </a:txBody>
                  <a:tcPr marT="45700" marB="45700"/>
                </a:tc>
                <a:tc>
                  <a:txBody>
                    <a:bodyPr/>
                    <a:lstStyle/>
                    <a:p>
                      <a:r>
                        <a:rPr lang="en-US" sz="1800" dirty="0" smtClean="0"/>
                        <a:t>IS230</a:t>
                      </a:r>
                      <a:endParaRPr lang="en-US" sz="1800" dirty="0"/>
                    </a:p>
                  </a:txBody>
                  <a:tcPr marT="45700" marB="45700"/>
                </a:tc>
              </a:tr>
              <a:tr h="370681">
                <a:tc>
                  <a:txBody>
                    <a:bodyPr/>
                    <a:lstStyle/>
                    <a:p>
                      <a:r>
                        <a:rPr lang="en-US" sz="1800" dirty="0" smtClean="0"/>
                        <a:t>222333</a:t>
                      </a:r>
                      <a:endParaRPr lang="en-US" sz="1800" dirty="0"/>
                    </a:p>
                  </a:txBody>
                  <a:tcPr marT="45700" marB="45700"/>
                </a:tc>
                <a:tc>
                  <a:txBody>
                    <a:bodyPr/>
                    <a:lstStyle/>
                    <a:p>
                      <a:r>
                        <a:rPr lang="en-US" sz="1800" dirty="0" smtClean="0"/>
                        <a:t>Khan</a:t>
                      </a:r>
                      <a:endParaRPr lang="en-US" sz="1800" dirty="0"/>
                    </a:p>
                  </a:txBody>
                  <a:tcPr marT="45700" marB="45700"/>
                </a:tc>
                <a:tc>
                  <a:txBody>
                    <a:bodyPr/>
                    <a:lstStyle/>
                    <a:p>
                      <a:r>
                        <a:rPr lang="en-US" sz="1800" dirty="0" smtClean="0"/>
                        <a:t>Bert</a:t>
                      </a:r>
                      <a:endParaRPr lang="en-US" sz="1800" dirty="0"/>
                    </a:p>
                  </a:txBody>
                  <a:tcPr marT="45700" marB="45700"/>
                </a:tc>
                <a:tc>
                  <a:txBody>
                    <a:bodyPr/>
                    <a:lstStyle/>
                    <a:p>
                      <a:r>
                        <a:rPr lang="en-US" sz="1800" dirty="0" smtClean="0"/>
                        <a:t>CIS</a:t>
                      </a:r>
                      <a:endParaRPr lang="en-US" sz="1800" dirty="0"/>
                    </a:p>
                  </a:txBody>
                  <a:tcPr marT="45700" marB="45700"/>
                </a:tc>
                <a:tc>
                  <a:txBody>
                    <a:bodyPr/>
                    <a:lstStyle/>
                    <a:p>
                      <a:r>
                        <a:rPr lang="en-US" sz="1800" dirty="0" smtClean="0"/>
                        <a:t>IS220</a:t>
                      </a:r>
                      <a:endParaRPr lang="en-US" sz="1800" dirty="0"/>
                    </a:p>
                  </a:txBody>
                  <a:tcPr marT="45700" marB="45700"/>
                </a:tc>
              </a:tr>
              <a:tr h="370681">
                <a:tc>
                  <a:txBody>
                    <a:bodyPr/>
                    <a:lstStyle/>
                    <a:p>
                      <a:r>
                        <a:rPr lang="en-US" sz="1800" dirty="0" smtClean="0"/>
                        <a:t>222333</a:t>
                      </a:r>
                      <a:endParaRPr lang="en-US" sz="1800" dirty="0"/>
                    </a:p>
                  </a:txBody>
                  <a:tcPr marT="45700" marB="45700"/>
                </a:tc>
                <a:tc>
                  <a:txBody>
                    <a:bodyPr/>
                    <a:lstStyle/>
                    <a:p>
                      <a:r>
                        <a:rPr lang="en-US" sz="1800" dirty="0" smtClean="0"/>
                        <a:t>Khan</a:t>
                      </a:r>
                      <a:endParaRPr lang="en-US" sz="1800" dirty="0"/>
                    </a:p>
                  </a:txBody>
                  <a:tcPr marT="45700" marB="45700"/>
                </a:tc>
                <a:tc>
                  <a:txBody>
                    <a:bodyPr/>
                    <a:lstStyle/>
                    <a:p>
                      <a:r>
                        <a:rPr lang="en-US" sz="1800" dirty="0" smtClean="0"/>
                        <a:t>Bert</a:t>
                      </a:r>
                      <a:endParaRPr lang="en-US" sz="1800" dirty="0"/>
                    </a:p>
                  </a:txBody>
                  <a:tcPr marT="45700" marB="45700"/>
                </a:tc>
                <a:tc>
                  <a:txBody>
                    <a:bodyPr/>
                    <a:lstStyle/>
                    <a:p>
                      <a:r>
                        <a:rPr lang="en-US" sz="1800" dirty="0" smtClean="0"/>
                        <a:t>CIS</a:t>
                      </a:r>
                      <a:endParaRPr lang="en-US" sz="1800" dirty="0"/>
                    </a:p>
                  </a:txBody>
                  <a:tcPr marT="45700" marB="45700"/>
                </a:tc>
                <a:tc>
                  <a:txBody>
                    <a:bodyPr/>
                    <a:lstStyle/>
                    <a:p>
                      <a:r>
                        <a:rPr lang="en-US" sz="1800" dirty="0" smtClean="0"/>
                        <a:t>MS100</a:t>
                      </a:r>
                      <a:endParaRPr lang="en-US" sz="1800" dirty="0"/>
                    </a:p>
                  </a:txBody>
                  <a:tcPr marT="45700" marB="45700"/>
                </a:tc>
              </a:tr>
            </a:tbl>
          </a:graphicData>
        </a:graphic>
      </p:graphicFrame>
      <p:sp>
        <p:nvSpPr>
          <p:cNvPr id="6" name="Slide Number Placeholder 5"/>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FF62D84-0153-4C61-8EA6-DA10D2569913}" type="slidenum">
              <a:rPr lang="en-US">
                <a:solidFill>
                  <a:srgbClr val="222222"/>
                </a:solidFill>
                <a:latin typeface="Verdana" pitchFamily="34" charset="0"/>
                <a:ea typeface="Verdana" pitchFamily="34" charset="0"/>
                <a:cs typeface="Verdana" pitchFamily="34" charset="0"/>
              </a:rPr>
              <a:pPr eaLnBrk="1" hangingPunct="1"/>
              <a:t>45</a:t>
            </a:fld>
            <a:endParaRPr lang="en-US">
              <a:solidFill>
                <a:srgbClr val="222222"/>
              </a:solidFill>
              <a:latin typeface="Verdana" pitchFamily="34" charset="0"/>
              <a:ea typeface="Verdana" pitchFamily="34" charset="0"/>
              <a:cs typeface="Verdana" pitchFamily="34" charset="0"/>
            </a:endParaRPr>
          </a:p>
        </p:txBody>
      </p:sp>
      <p:sp>
        <p:nvSpPr>
          <p:cNvPr id="45093" name="Text Box 5"/>
          <p:cNvSpPr txBox="1">
            <a:spLocks noChangeArrowheads="1"/>
          </p:cNvSpPr>
          <p:nvPr/>
        </p:nvSpPr>
        <p:spPr bwMode="auto">
          <a:xfrm>
            <a:off x="1846408" y="1200834"/>
            <a:ext cx="9812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Below is a Table  students and the course they are taking here at COM:</a:t>
            </a:r>
          </a:p>
        </p:txBody>
      </p:sp>
      <p:sp>
        <p:nvSpPr>
          <p:cNvPr id="9" name="Rectangle 2"/>
          <p:cNvSpPr txBox="1">
            <a:spLocks noChangeArrowheads="1"/>
          </p:cNvSpPr>
          <p:nvPr/>
        </p:nvSpPr>
        <p:spPr bwMode="auto">
          <a:xfrm>
            <a:off x="2209800" y="152400"/>
            <a:ext cx="8972550" cy="1143000"/>
          </a:xfrm>
          <a:prstGeom prst="rect">
            <a:avLst/>
          </a:prstGeom>
          <a:noFill/>
          <a:ln w="9525">
            <a:noFill/>
            <a:miter lim="800000"/>
            <a:headEnd/>
            <a:tailEnd/>
          </a:ln>
        </p:spPr>
        <p:txBody>
          <a:bodyPr anchor="ctr"/>
          <a:lstStyle/>
          <a:p>
            <a:pPr algn="ctr" eaLnBrk="0" hangingPunct="0">
              <a:defRPr/>
            </a:pPr>
            <a:r>
              <a:rPr lang="en-US" sz="3600" b="1" kern="0" dirty="0">
                <a:solidFill>
                  <a:schemeClr val="bg1"/>
                </a:solidFill>
                <a:latin typeface="Verdana" pitchFamily="34" charset="0"/>
                <a:ea typeface="Verdana" pitchFamily="34" charset="0"/>
                <a:cs typeface="Verdana" pitchFamily="34" charset="0"/>
              </a:rPr>
              <a:t> First Normal Form (continued)</a:t>
            </a:r>
          </a:p>
        </p:txBody>
      </p:sp>
      <p:cxnSp>
        <p:nvCxnSpPr>
          <p:cNvPr id="12" name="Straight Arrow Connector 11"/>
          <p:cNvCxnSpPr/>
          <p:nvPr/>
        </p:nvCxnSpPr>
        <p:spPr bwMode="auto">
          <a:xfrm flipV="1">
            <a:off x="5181600" y="4191000"/>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3886201" y="5105400"/>
            <a:ext cx="46313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Repeating Groups violates 1NF</a:t>
            </a:r>
          </a:p>
        </p:txBody>
      </p:sp>
      <p:sp>
        <p:nvSpPr>
          <p:cNvPr id="15" name="TextBox 14"/>
          <p:cNvSpPr txBox="1">
            <a:spLocks noChangeArrowheads="1"/>
          </p:cNvSpPr>
          <p:nvPr/>
        </p:nvSpPr>
        <p:spPr bwMode="auto">
          <a:xfrm>
            <a:off x="1905001" y="1809751"/>
            <a:ext cx="2608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err="1">
                <a:solidFill>
                  <a:schemeClr val="accent2"/>
                </a:solidFill>
                <a:latin typeface="Verdana" pitchFamily="34" charset="0"/>
                <a:ea typeface="Verdana" pitchFamily="34" charset="0"/>
                <a:cs typeface="Verdana" pitchFamily="34" charset="0"/>
              </a:rPr>
              <a:t>CoursesTaken</a:t>
            </a:r>
            <a:endParaRPr lang="en-US" sz="2400" b="1" dirty="0">
              <a:solidFill>
                <a:schemeClr val="accent2"/>
              </a:solidFill>
              <a:latin typeface="Verdana" pitchFamily="34" charset="0"/>
              <a:ea typeface="Verdana" pitchFamily="34" charset="0"/>
              <a:cs typeface="Verdana" pitchFamily="34" charset="0"/>
            </a:endParaRPr>
          </a:p>
        </p:txBody>
      </p:sp>
      <p:sp>
        <p:nvSpPr>
          <p:cNvPr id="10" name="Oval 9"/>
          <p:cNvSpPr>
            <a:spLocks noChangeArrowheads="1"/>
          </p:cNvSpPr>
          <p:nvPr/>
        </p:nvSpPr>
        <p:spPr bwMode="auto">
          <a:xfrm>
            <a:off x="1524000" y="2743200"/>
            <a:ext cx="6781800" cy="12192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38996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ox(in)">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3" grpId="0"/>
      <p:bldP spid="15" grpId="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93" name="Text Box 5"/>
          <p:cNvSpPr txBox="1">
            <a:spLocks noChangeArrowheads="1"/>
          </p:cNvSpPr>
          <p:nvPr/>
        </p:nvSpPr>
        <p:spPr bwMode="auto">
          <a:xfrm>
            <a:off x="1886408" y="1296770"/>
            <a:ext cx="95435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To convert to First Normal Form (1NF) is to remove the multi-value column</a:t>
            </a:r>
          </a:p>
        </p:txBody>
      </p:sp>
      <p:sp>
        <p:nvSpPr>
          <p:cNvPr id="9" name="Rectangle 2"/>
          <p:cNvSpPr txBox="1">
            <a:spLocks noChangeArrowheads="1"/>
          </p:cNvSpPr>
          <p:nvPr/>
        </p:nvSpPr>
        <p:spPr bwMode="auto">
          <a:xfrm>
            <a:off x="2209800" y="-19050"/>
            <a:ext cx="9220200" cy="1143000"/>
          </a:xfrm>
          <a:prstGeom prst="rect">
            <a:avLst/>
          </a:prstGeom>
          <a:noFill/>
          <a:ln w="9525">
            <a:noFill/>
            <a:miter lim="800000"/>
            <a:headEnd/>
            <a:tailEnd/>
          </a:ln>
        </p:spPr>
        <p:txBody>
          <a:bodyPr anchor="ctr"/>
          <a:lstStyle/>
          <a:p>
            <a:pPr algn="ctr" eaLnBrk="0" hangingPunct="0">
              <a:defRPr/>
            </a:pPr>
            <a:r>
              <a:rPr lang="en-US" sz="3600" b="1" kern="0" dirty="0">
                <a:solidFill>
                  <a:schemeClr val="bg1"/>
                </a:solidFill>
                <a:latin typeface="Verdana" pitchFamily="34" charset="0"/>
                <a:ea typeface="Verdana" pitchFamily="34" charset="0"/>
                <a:cs typeface="Verdana" pitchFamily="34" charset="0"/>
              </a:rPr>
              <a:t> First Normal Form (continued)</a:t>
            </a:r>
          </a:p>
        </p:txBody>
      </p:sp>
      <p:cxnSp>
        <p:nvCxnSpPr>
          <p:cNvPr id="12" name="Straight Arrow Connector 11"/>
          <p:cNvCxnSpPr/>
          <p:nvPr/>
        </p:nvCxnSpPr>
        <p:spPr bwMode="auto">
          <a:xfrm flipV="1">
            <a:off x="5105400" y="4724400"/>
            <a:ext cx="0" cy="70491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3733801" y="5429310"/>
            <a:ext cx="4001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a:solidFill>
                  <a:schemeClr val="tx1"/>
                </a:solidFill>
                <a:latin typeface="Verdana" pitchFamily="34" charset="0"/>
                <a:ea typeface="Verdana" pitchFamily="34" charset="0"/>
                <a:cs typeface="Verdana" pitchFamily="34" charset="0"/>
              </a:rPr>
              <a:t>Remove Repeating Groups</a:t>
            </a:r>
          </a:p>
        </p:txBody>
      </p:sp>
      <p:sp>
        <p:nvSpPr>
          <p:cNvPr id="15" name="TextBox 14"/>
          <p:cNvSpPr txBox="1">
            <a:spLocks noChangeArrowheads="1"/>
          </p:cNvSpPr>
          <p:nvPr/>
        </p:nvSpPr>
        <p:spPr bwMode="auto">
          <a:xfrm>
            <a:off x="1905001" y="1905001"/>
            <a:ext cx="2608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err="1">
                <a:solidFill>
                  <a:schemeClr val="accent2"/>
                </a:solidFill>
                <a:latin typeface="Verdana" pitchFamily="34" charset="0"/>
                <a:ea typeface="Verdana" pitchFamily="34" charset="0"/>
                <a:cs typeface="Verdana" pitchFamily="34" charset="0"/>
              </a:rPr>
              <a:t>CoursesTaken</a:t>
            </a:r>
            <a:endParaRPr lang="en-US" sz="2400" b="1" dirty="0">
              <a:solidFill>
                <a:schemeClr val="accent2"/>
              </a:solidFill>
              <a:latin typeface="Verdana" pitchFamily="34" charset="0"/>
              <a:ea typeface="Verdana" pitchFamily="34" charset="0"/>
              <a:cs typeface="Verdana" pitchFamily="34" charset="0"/>
            </a:endParaRPr>
          </a:p>
        </p:txBody>
      </p:sp>
      <p:graphicFrame>
        <p:nvGraphicFramePr>
          <p:cNvPr id="14" name="Content Placeholder 7"/>
          <p:cNvGraphicFramePr>
            <a:graphicFrameLocks/>
          </p:cNvGraphicFramePr>
          <p:nvPr>
            <p:extLst>
              <p:ext uri="{D42A27DB-BD31-4B8C-83A1-F6EECF244321}">
                <p14:modId xmlns:p14="http://schemas.microsoft.com/office/powerpoint/2010/main" val="281491947"/>
              </p:ext>
            </p:extLst>
          </p:nvPr>
        </p:nvGraphicFramePr>
        <p:xfrm>
          <a:off x="1905000" y="2362200"/>
          <a:ext cx="8077200" cy="2171700"/>
        </p:xfrm>
        <a:graphic>
          <a:graphicData uri="http://schemas.openxmlformats.org/drawingml/2006/table">
            <a:tbl>
              <a:tblPr firstRow="1" bandRow="1">
                <a:tableStyleId>{08FB837D-C827-4EFA-A057-4D05807E0F7C}</a:tableStyleId>
              </a:tblPr>
              <a:tblGrid>
                <a:gridCol w="1615440"/>
                <a:gridCol w="1615440"/>
                <a:gridCol w="1615440"/>
                <a:gridCol w="1402080"/>
                <a:gridCol w="1828800"/>
              </a:tblGrid>
              <a:tr h="542925">
                <a:tc>
                  <a:txBody>
                    <a:bodyPr/>
                    <a:lstStyle/>
                    <a:p>
                      <a:r>
                        <a:rPr lang="en-US" sz="1800" dirty="0" err="1" smtClean="0"/>
                        <a:t>StudentID</a:t>
                      </a:r>
                      <a:endParaRPr lang="en-US" sz="1800" dirty="0"/>
                    </a:p>
                  </a:txBody>
                  <a:tcPr marT="45700" marB="45700"/>
                </a:tc>
                <a:tc>
                  <a:txBody>
                    <a:bodyPr/>
                    <a:lstStyle/>
                    <a:p>
                      <a:r>
                        <a:rPr lang="en-US" sz="1800" dirty="0" err="1" smtClean="0"/>
                        <a:t>Lastname</a:t>
                      </a:r>
                      <a:endParaRPr lang="en-US" sz="1800" dirty="0"/>
                    </a:p>
                  </a:txBody>
                  <a:tcPr marT="45700" marB="45700"/>
                </a:tc>
                <a:tc>
                  <a:txBody>
                    <a:bodyPr/>
                    <a:lstStyle/>
                    <a:p>
                      <a:r>
                        <a:rPr lang="en-US" sz="1800" dirty="0" err="1" smtClean="0"/>
                        <a:t>Firstname</a:t>
                      </a:r>
                      <a:endParaRPr lang="en-US" sz="1800" dirty="0"/>
                    </a:p>
                  </a:txBody>
                  <a:tcPr marT="45700" marB="45700"/>
                </a:tc>
                <a:tc>
                  <a:txBody>
                    <a:bodyPr/>
                    <a:lstStyle/>
                    <a:p>
                      <a:r>
                        <a:rPr lang="en-US" sz="1800" dirty="0" smtClean="0"/>
                        <a:t>Program</a:t>
                      </a:r>
                      <a:endParaRPr lang="en-US" sz="1800" dirty="0"/>
                    </a:p>
                  </a:txBody>
                  <a:tcPr marT="45700" marB="45700"/>
                </a:tc>
                <a:tc>
                  <a:txBody>
                    <a:bodyPr/>
                    <a:lstStyle/>
                    <a:p>
                      <a:r>
                        <a:rPr lang="en-US" sz="1800" dirty="0" err="1" smtClean="0"/>
                        <a:t>CourseCode</a:t>
                      </a:r>
                      <a:endParaRPr lang="en-US" sz="1800" dirty="0"/>
                    </a:p>
                  </a:txBody>
                  <a:tcPr marT="45700" marB="45700"/>
                </a:tc>
              </a:tr>
              <a:tr h="542925">
                <a:tc>
                  <a:txBody>
                    <a:bodyPr/>
                    <a:lstStyle/>
                    <a:p>
                      <a:r>
                        <a:rPr lang="en-US" sz="1800" dirty="0" smtClean="0"/>
                        <a:t>222333</a:t>
                      </a:r>
                    </a:p>
                  </a:txBody>
                  <a:tcPr marT="45700" marB="45700"/>
                </a:tc>
                <a:tc>
                  <a:txBody>
                    <a:bodyPr/>
                    <a:lstStyle/>
                    <a:p>
                      <a:r>
                        <a:rPr lang="en-US" sz="1800" dirty="0" smtClean="0"/>
                        <a:t>Khan</a:t>
                      </a:r>
                      <a:endParaRPr lang="en-US" sz="1800" dirty="0"/>
                    </a:p>
                  </a:txBody>
                  <a:tcPr marT="45700" marB="45700"/>
                </a:tc>
                <a:tc>
                  <a:txBody>
                    <a:bodyPr/>
                    <a:lstStyle/>
                    <a:p>
                      <a:r>
                        <a:rPr lang="en-US" sz="1800" dirty="0" smtClean="0"/>
                        <a:t>Bert</a:t>
                      </a:r>
                      <a:endParaRPr lang="en-US" sz="1800" dirty="0"/>
                    </a:p>
                  </a:txBody>
                  <a:tcPr marT="45700" marB="45700"/>
                </a:tc>
                <a:tc>
                  <a:txBody>
                    <a:bodyPr/>
                    <a:lstStyle/>
                    <a:p>
                      <a:r>
                        <a:rPr lang="en-US" sz="1800" dirty="0" smtClean="0"/>
                        <a:t>CIS</a:t>
                      </a:r>
                      <a:endParaRPr lang="en-US" sz="1800" dirty="0"/>
                    </a:p>
                  </a:txBody>
                  <a:tcPr marT="45700" marB="45700"/>
                </a:tc>
                <a:tc>
                  <a:txBody>
                    <a:bodyPr/>
                    <a:lstStyle/>
                    <a:p>
                      <a:r>
                        <a:rPr lang="en-US" sz="1800" dirty="0" smtClean="0"/>
                        <a:t>IS230</a:t>
                      </a:r>
                      <a:endParaRPr lang="en-US" sz="1800" dirty="0"/>
                    </a:p>
                  </a:txBody>
                  <a:tcPr marT="45700" marB="45700"/>
                </a:tc>
              </a:tr>
              <a:tr h="542925">
                <a:tc>
                  <a:txBody>
                    <a:bodyPr/>
                    <a:lstStyle/>
                    <a:p>
                      <a:r>
                        <a:rPr lang="en-US" sz="1800" dirty="0" smtClean="0"/>
                        <a:t>222333</a:t>
                      </a:r>
                      <a:endParaRPr lang="en-US" sz="1800" dirty="0"/>
                    </a:p>
                  </a:txBody>
                  <a:tcPr marT="45700" marB="45700"/>
                </a:tc>
                <a:tc>
                  <a:txBody>
                    <a:bodyPr/>
                    <a:lstStyle/>
                    <a:p>
                      <a:r>
                        <a:rPr lang="en-US" sz="1800" dirty="0" smtClean="0"/>
                        <a:t>Khan</a:t>
                      </a:r>
                      <a:endParaRPr lang="en-US" sz="1800" dirty="0"/>
                    </a:p>
                  </a:txBody>
                  <a:tcPr marT="45700" marB="45700"/>
                </a:tc>
                <a:tc>
                  <a:txBody>
                    <a:bodyPr/>
                    <a:lstStyle/>
                    <a:p>
                      <a:r>
                        <a:rPr lang="en-US" sz="1800" dirty="0" smtClean="0"/>
                        <a:t>Bert</a:t>
                      </a:r>
                      <a:endParaRPr lang="en-US" sz="1800" dirty="0"/>
                    </a:p>
                  </a:txBody>
                  <a:tcPr marT="45700" marB="45700"/>
                </a:tc>
                <a:tc>
                  <a:txBody>
                    <a:bodyPr/>
                    <a:lstStyle/>
                    <a:p>
                      <a:r>
                        <a:rPr lang="en-US" sz="1800" dirty="0" smtClean="0"/>
                        <a:t>CIS</a:t>
                      </a:r>
                      <a:endParaRPr lang="en-US" sz="1800" dirty="0"/>
                    </a:p>
                  </a:txBody>
                  <a:tcPr marT="45700" marB="45700"/>
                </a:tc>
                <a:tc>
                  <a:txBody>
                    <a:bodyPr/>
                    <a:lstStyle/>
                    <a:p>
                      <a:r>
                        <a:rPr lang="en-US" sz="1800" dirty="0" smtClean="0"/>
                        <a:t>IS220</a:t>
                      </a:r>
                      <a:endParaRPr lang="en-US" sz="1800" dirty="0"/>
                    </a:p>
                  </a:txBody>
                  <a:tcPr marT="45700" marB="45700"/>
                </a:tc>
              </a:tr>
              <a:tr h="542925">
                <a:tc>
                  <a:txBody>
                    <a:bodyPr/>
                    <a:lstStyle/>
                    <a:p>
                      <a:r>
                        <a:rPr lang="en-US" sz="1800" dirty="0" smtClean="0"/>
                        <a:t>222333</a:t>
                      </a:r>
                      <a:endParaRPr lang="en-US" sz="1800" dirty="0"/>
                    </a:p>
                  </a:txBody>
                  <a:tcPr marT="45700" marB="45700"/>
                </a:tc>
                <a:tc>
                  <a:txBody>
                    <a:bodyPr/>
                    <a:lstStyle/>
                    <a:p>
                      <a:r>
                        <a:rPr lang="en-US" sz="1800" dirty="0" smtClean="0"/>
                        <a:t>Khan</a:t>
                      </a:r>
                      <a:endParaRPr lang="en-US" sz="1800" dirty="0"/>
                    </a:p>
                  </a:txBody>
                  <a:tcPr marT="45700" marB="45700"/>
                </a:tc>
                <a:tc>
                  <a:txBody>
                    <a:bodyPr/>
                    <a:lstStyle/>
                    <a:p>
                      <a:r>
                        <a:rPr lang="en-US" sz="1800" dirty="0" smtClean="0"/>
                        <a:t>Bert</a:t>
                      </a:r>
                      <a:endParaRPr lang="en-US" sz="1800" dirty="0"/>
                    </a:p>
                  </a:txBody>
                  <a:tcPr marT="45700" marB="45700"/>
                </a:tc>
                <a:tc>
                  <a:txBody>
                    <a:bodyPr/>
                    <a:lstStyle/>
                    <a:p>
                      <a:r>
                        <a:rPr lang="en-US" sz="1800" dirty="0" smtClean="0"/>
                        <a:t>CIS</a:t>
                      </a:r>
                      <a:endParaRPr lang="en-US" sz="1800" dirty="0"/>
                    </a:p>
                  </a:txBody>
                  <a:tcPr marT="45700" marB="45700"/>
                </a:tc>
                <a:tc>
                  <a:txBody>
                    <a:bodyPr/>
                    <a:lstStyle/>
                    <a:p>
                      <a:r>
                        <a:rPr lang="en-US" sz="1800" dirty="0" smtClean="0"/>
                        <a:t>MS100</a:t>
                      </a:r>
                      <a:endParaRPr lang="en-US" sz="1800" dirty="0"/>
                    </a:p>
                  </a:txBody>
                  <a:tcPr marT="45700" marB="45700"/>
                </a:tc>
              </a:tr>
            </a:tbl>
          </a:graphicData>
        </a:graphic>
      </p:graphicFrame>
      <p:sp>
        <p:nvSpPr>
          <p:cNvPr id="16" name="TextBox 15"/>
          <p:cNvSpPr txBox="1">
            <a:spLocks noChangeArrowheads="1"/>
          </p:cNvSpPr>
          <p:nvPr/>
        </p:nvSpPr>
        <p:spPr bwMode="auto">
          <a:xfrm>
            <a:off x="4572000" y="2438400"/>
            <a:ext cx="1295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9600">
                <a:solidFill>
                  <a:srgbClr val="FF0000"/>
                </a:solidFill>
                <a:latin typeface="Verdana" pitchFamily="34" charset="0"/>
                <a:ea typeface="Verdana" pitchFamily="34" charset="0"/>
                <a:cs typeface="Verdana" pitchFamily="34" charset="0"/>
              </a:rPr>
              <a:t>X</a:t>
            </a:r>
          </a:p>
        </p:txBody>
      </p:sp>
    </p:spTree>
    <p:extLst>
      <p:ext uri="{BB962C8B-B14F-4D97-AF65-F5344CB8AC3E}">
        <p14:creationId xmlns:p14="http://schemas.microsoft.com/office/powerpoint/2010/main" val="1582210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amond(in)">
                                      <p:cBhvr>
                                        <p:cTn id="22" dur="20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3" grpId="0"/>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364794176"/>
              </p:ext>
            </p:extLst>
          </p:nvPr>
        </p:nvGraphicFramePr>
        <p:xfrm>
          <a:off x="2019301" y="4740276"/>
          <a:ext cx="7886698" cy="741364"/>
        </p:xfrm>
        <a:graphic>
          <a:graphicData uri="http://schemas.openxmlformats.org/drawingml/2006/table">
            <a:tbl>
              <a:tblPr firstRow="1" bandRow="1">
                <a:tableStyleId>{21E4AEA4-8DFA-4A89-87EB-49C32662AFE0}</a:tableStyleId>
              </a:tblPr>
              <a:tblGrid>
                <a:gridCol w="2039000"/>
                <a:gridCol w="2039000"/>
                <a:gridCol w="2039000"/>
                <a:gridCol w="1769698"/>
              </a:tblGrid>
              <a:tr h="370682">
                <a:tc>
                  <a:txBody>
                    <a:bodyPr/>
                    <a:lstStyle/>
                    <a:p>
                      <a:r>
                        <a:rPr lang="en-US" sz="1800" dirty="0" err="1" smtClean="0"/>
                        <a:t>StudentID</a:t>
                      </a:r>
                      <a:endParaRPr lang="en-US" sz="1800" dirty="0"/>
                    </a:p>
                  </a:txBody>
                  <a:tcPr marT="45700" marB="45700"/>
                </a:tc>
                <a:tc>
                  <a:txBody>
                    <a:bodyPr/>
                    <a:lstStyle/>
                    <a:p>
                      <a:r>
                        <a:rPr lang="en-US" sz="1800" dirty="0" err="1" smtClean="0"/>
                        <a:t>Lastname</a:t>
                      </a:r>
                      <a:endParaRPr lang="en-US" sz="1800" dirty="0"/>
                    </a:p>
                  </a:txBody>
                  <a:tcPr marT="45700" marB="45700"/>
                </a:tc>
                <a:tc>
                  <a:txBody>
                    <a:bodyPr/>
                    <a:lstStyle/>
                    <a:p>
                      <a:r>
                        <a:rPr lang="en-US" sz="1800" dirty="0" err="1" smtClean="0"/>
                        <a:t>Firstname</a:t>
                      </a:r>
                      <a:endParaRPr lang="en-US" sz="1800" dirty="0"/>
                    </a:p>
                  </a:txBody>
                  <a:tcPr marT="45700" marB="45700"/>
                </a:tc>
                <a:tc>
                  <a:txBody>
                    <a:bodyPr/>
                    <a:lstStyle/>
                    <a:p>
                      <a:r>
                        <a:rPr lang="en-US" sz="1800" dirty="0" smtClean="0"/>
                        <a:t>Program</a:t>
                      </a:r>
                      <a:endParaRPr lang="en-US" sz="1800" dirty="0"/>
                    </a:p>
                  </a:txBody>
                  <a:tcPr marT="45700" marB="45700"/>
                </a:tc>
              </a:tr>
              <a:tr h="370682">
                <a:tc>
                  <a:txBody>
                    <a:bodyPr/>
                    <a:lstStyle/>
                    <a:p>
                      <a:r>
                        <a:rPr lang="en-US" sz="1800" dirty="0" smtClean="0"/>
                        <a:t>222333</a:t>
                      </a:r>
                      <a:endParaRPr lang="en-US" sz="1800" dirty="0"/>
                    </a:p>
                  </a:txBody>
                  <a:tcPr marT="45700" marB="45700"/>
                </a:tc>
                <a:tc>
                  <a:txBody>
                    <a:bodyPr/>
                    <a:lstStyle/>
                    <a:p>
                      <a:r>
                        <a:rPr lang="en-US" sz="1800" dirty="0" smtClean="0"/>
                        <a:t>Khan</a:t>
                      </a:r>
                      <a:endParaRPr lang="en-US" sz="1800" dirty="0"/>
                    </a:p>
                  </a:txBody>
                  <a:tcPr marT="45700" marB="45700"/>
                </a:tc>
                <a:tc>
                  <a:txBody>
                    <a:bodyPr/>
                    <a:lstStyle/>
                    <a:p>
                      <a:r>
                        <a:rPr lang="en-US" sz="1800" dirty="0" smtClean="0"/>
                        <a:t>Bert</a:t>
                      </a:r>
                      <a:endParaRPr lang="en-US" sz="1800" dirty="0"/>
                    </a:p>
                  </a:txBody>
                  <a:tcPr marT="45700" marB="45700"/>
                </a:tc>
                <a:tc>
                  <a:txBody>
                    <a:bodyPr/>
                    <a:lstStyle/>
                    <a:p>
                      <a:r>
                        <a:rPr lang="en-US" sz="1800" dirty="0" smtClean="0"/>
                        <a:t>CIS</a:t>
                      </a:r>
                      <a:endParaRPr lang="en-US" sz="1800" dirty="0"/>
                    </a:p>
                  </a:txBody>
                  <a:tcPr marT="45700" marB="45700"/>
                </a:tc>
              </a:tr>
            </a:tbl>
          </a:graphicData>
        </a:graphic>
      </p:graphicFrame>
      <p:sp>
        <p:nvSpPr>
          <p:cNvPr id="45093" name="Text Box 5"/>
          <p:cNvSpPr txBox="1">
            <a:spLocks noChangeArrowheads="1"/>
          </p:cNvSpPr>
          <p:nvPr/>
        </p:nvSpPr>
        <p:spPr bwMode="auto">
          <a:xfrm>
            <a:off x="1905000" y="1248679"/>
            <a:ext cx="9677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And create a new Table let’s say named Students and relate the two.</a:t>
            </a:r>
          </a:p>
        </p:txBody>
      </p:sp>
      <p:sp>
        <p:nvSpPr>
          <p:cNvPr id="9" name="Rectangle 2"/>
          <p:cNvSpPr txBox="1">
            <a:spLocks noChangeArrowheads="1"/>
          </p:cNvSpPr>
          <p:nvPr/>
        </p:nvSpPr>
        <p:spPr bwMode="auto">
          <a:xfrm>
            <a:off x="2209800" y="0"/>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First Normal Form (continued)</a:t>
            </a:r>
          </a:p>
        </p:txBody>
      </p:sp>
      <p:sp>
        <p:nvSpPr>
          <p:cNvPr id="10" name="TextBox 9"/>
          <p:cNvSpPr txBox="1">
            <a:spLocks noChangeArrowheads="1"/>
          </p:cNvSpPr>
          <p:nvPr/>
        </p:nvSpPr>
        <p:spPr bwMode="auto">
          <a:xfrm>
            <a:off x="2019301" y="416431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Students</a:t>
            </a:r>
          </a:p>
        </p:txBody>
      </p:sp>
      <p:graphicFrame>
        <p:nvGraphicFramePr>
          <p:cNvPr id="14" name="Content Placeholder 7"/>
          <p:cNvGraphicFramePr>
            <a:graphicFrameLocks/>
          </p:cNvGraphicFramePr>
          <p:nvPr>
            <p:extLst>
              <p:ext uri="{D42A27DB-BD31-4B8C-83A1-F6EECF244321}">
                <p14:modId xmlns:p14="http://schemas.microsoft.com/office/powerpoint/2010/main" val="156267232"/>
              </p:ext>
            </p:extLst>
          </p:nvPr>
        </p:nvGraphicFramePr>
        <p:xfrm>
          <a:off x="2028104" y="2272010"/>
          <a:ext cx="7896945" cy="1482724"/>
        </p:xfrm>
        <a:graphic>
          <a:graphicData uri="http://schemas.openxmlformats.org/drawingml/2006/table">
            <a:tbl>
              <a:tblPr firstRow="1" bandRow="1">
                <a:tableStyleId>{21E4AEA4-8DFA-4A89-87EB-49C32662AFE0}</a:tableStyleId>
              </a:tblPr>
              <a:tblGrid>
                <a:gridCol w="2632315"/>
                <a:gridCol w="2632315"/>
                <a:gridCol w="2632315"/>
              </a:tblGrid>
              <a:tr h="370681">
                <a:tc>
                  <a:txBody>
                    <a:bodyPr/>
                    <a:lstStyle/>
                    <a:p>
                      <a:r>
                        <a:rPr lang="en-US" sz="1800" dirty="0" err="1" smtClean="0"/>
                        <a:t>CourseID</a:t>
                      </a:r>
                      <a:endParaRPr lang="en-US" sz="1800" dirty="0"/>
                    </a:p>
                  </a:txBody>
                  <a:tcPr marT="45700" marB="45700"/>
                </a:tc>
                <a:tc>
                  <a:txBody>
                    <a:bodyPr/>
                    <a:lstStyle/>
                    <a:p>
                      <a:r>
                        <a:rPr lang="en-US" sz="1800" dirty="0" err="1" smtClean="0"/>
                        <a:t>StudentID</a:t>
                      </a:r>
                      <a:endParaRPr lang="en-US" sz="1800" dirty="0"/>
                    </a:p>
                  </a:txBody>
                  <a:tcPr marT="45700" marB="45700"/>
                </a:tc>
                <a:tc>
                  <a:txBody>
                    <a:bodyPr/>
                    <a:lstStyle/>
                    <a:p>
                      <a:r>
                        <a:rPr lang="en-US" sz="1800" dirty="0" err="1" smtClean="0"/>
                        <a:t>CourseCode</a:t>
                      </a:r>
                      <a:endParaRPr lang="en-US" sz="1800" dirty="0"/>
                    </a:p>
                  </a:txBody>
                  <a:tcPr marT="45700" marB="45700"/>
                </a:tc>
              </a:tr>
              <a:tr h="370681">
                <a:tc>
                  <a:txBody>
                    <a:bodyPr/>
                    <a:lstStyle/>
                    <a:p>
                      <a:r>
                        <a:rPr lang="en-US" sz="1800" dirty="0" smtClean="0"/>
                        <a:t>101</a:t>
                      </a:r>
                      <a:endParaRPr lang="en-US" sz="1800" dirty="0"/>
                    </a:p>
                  </a:txBody>
                  <a:tcPr marT="45700" marB="45700"/>
                </a:tc>
                <a:tc>
                  <a:txBody>
                    <a:bodyPr/>
                    <a:lstStyle/>
                    <a:p>
                      <a:r>
                        <a:rPr lang="en-US" sz="1800" dirty="0" smtClean="0"/>
                        <a:t>222333</a:t>
                      </a:r>
                      <a:endParaRPr lang="en-US" sz="1800" dirty="0"/>
                    </a:p>
                  </a:txBody>
                  <a:tcPr marT="45700" marB="45700"/>
                </a:tc>
                <a:tc>
                  <a:txBody>
                    <a:bodyPr/>
                    <a:lstStyle/>
                    <a:p>
                      <a:r>
                        <a:rPr lang="en-US" sz="1800" dirty="0" smtClean="0"/>
                        <a:t>IS230</a:t>
                      </a:r>
                      <a:endParaRPr lang="en-US" sz="1800" dirty="0"/>
                    </a:p>
                  </a:txBody>
                  <a:tcPr marT="45700" marB="45700"/>
                </a:tc>
              </a:tr>
              <a:tr h="370681">
                <a:tc>
                  <a:txBody>
                    <a:bodyPr/>
                    <a:lstStyle/>
                    <a:p>
                      <a:r>
                        <a:rPr lang="en-US" sz="1800" dirty="0" smtClean="0"/>
                        <a:t>102</a:t>
                      </a:r>
                      <a:endParaRPr lang="en-US" sz="1800" dirty="0"/>
                    </a:p>
                  </a:txBody>
                  <a:tcPr marT="45700" marB="45700"/>
                </a:tc>
                <a:tc>
                  <a:txBody>
                    <a:bodyPr/>
                    <a:lstStyle/>
                    <a:p>
                      <a:r>
                        <a:rPr lang="en-US" sz="1800" dirty="0" smtClean="0"/>
                        <a:t>222333</a:t>
                      </a:r>
                      <a:endParaRPr lang="en-US" sz="1800" dirty="0"/>
                    </a:p>
                  </a:txBody>
                  <a:tcPr marT="45700" marB="45700"/>
                </a:tc>
                <a:tc>
                  <a:txBody>
                    <a:bodyPr/>
                    <a:lstStyle/>
                    <a:p>
                      <a:r>
                        <a:rPr lang="en-US" sz="1800" dirty="0" smtClean="0"/>
                        <a:t>IS220</a:t>
                      </a:r>
                      <a:endParaRPr lang="en-US" sz="1800" dirty="0"/>
                    </a:p>
                  </a:txBody>
                  <a:tcPr marT="45700" marB="45700"/>
                </a:tc>
              </a:tr>
              <a:tr h="370681">
                <a:tc>
                  <a:txBody>
                    <a:bodyPr/>
                    <a:lstStyle/>
                    <a:p>
                      <a:r>
                        <a:rPr lang="en-US" sz="1800" dirty="0" smtClean="0"/>
                        <a:t>103</a:t>
                      </a:r>
                      <a:endParaRPr lang="en-US" sz="1800" dirty="0"/>
                    </a:p>
                  </a:txBody>
                  <a:tcPr marT="45700" marB="45700"/>
                </a:tc>
                <a:tc>
                  <a:txBody>
                    <a:bodyPr/>
                    <a:lstStyle/>
                    <a:p>
                      <a:r>
                        <a:rPr lang="en-US" sz="1800" dirty="0" smtClean="0"/>
                        <a:t>222333</a:t>
                      </a:r>
                      <a:endParaRPr lang="en-US" sz="1800" dirty="0"/>
                    </a:p>
                  </a:txBody>
                  <a:tcPr marT="45700" marB="45700"/>
                </a:tc>
                <a:tc>
                  <a:txBody>
                    <a:bodyPr/>
                    <a:lstStyle/>
                    <a:p>
                      <a:r>
                        <a:rPr lang="en-US" sz="1800" dirty="0" smtClean="0"/>
                        <a:t>ED210</a:t>
                      </a:r>
                      <a:endParaRPr lang="en-US" sz="1800" dirty="0"/>
                    </a:p>
                  </a:txBody>
                  <a:tcPr marT="45700" marB="45700"/>
                </a:tc>
              </a:tr>
            </a:tbl>
          </a:graphicData>
        </a:graphic>
      </p:graphicFrame>
      <p:sp>
        <p:nvSpPr>
          <p:cNvPr id="15" name="TextBox 14"/>
          <p:cNvSpPr txBox="1">
            <a:spLocks noChangeArrowheads="1"/>
          </p:cNvSpPr>
          <p:nvPr/>
        </p:nvSpPr>
        <p:spPr bwMode="auto">
          <a:xfrm>
            <a:off x="1905001" y="1810345"/>
            <a:ext cx="2608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err="1">
                <a:solidFill>
                  <a:schemeClr val="accent2"/>
                </a:solidFill>
                <a:latin typeface="Verdana" pitchFamily="34" charset="0"/>
                <a:ea typeface="Verdana" pitchFamily="34" charset="0"/>
                <a:cs typeface="Verdana" pitchFamily="34" charset="0"/>
              </a:rPr>
              <a:t>CoursesTaken</a:t>
            </a:r>
            <a:endParaRPr lang="en-US" sz="2400" b="1" dirty="0">
              <a:solidFill>
                <a:schemeClr val="accent2"/>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58968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amond(in)">
                                      <p:cBhvr>
                                        <p:cTn id="22" dur="20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amond(in)">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0"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latin typeface="Verdana" pitchFamily="34" charset="0"/>
                <a:ea typeface="Verdana" pitchFamily="34" charset="0"/>
                <a:cs typeface="Verdana" pitchFamily="34" charset="0"/>
              </a:rPr>
              <a:t>Exercise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61988248"/>
              </p:ext>
            </p:extLst>
          </p:nvPr>
        </p:nvGraphicFramePr>
        <p:xfrm>
          <a:off x="1905000" y="2941638"/>
          <a:ext cx="9448800" cy="3383248"/>
        </p:xfrm>
        <a:graphic>
          <a:graphicData uri="http://schemas.openxmlformats.org/drawingml/2006/table">
            <a:tbl>
              <a:tblPr firstRow="1" bandRow="1">
                <a:tableStyleId>{284E427A-3D55-4303-BF80-6455036E1DE7}</a:tableStyleId>
              </a:tblPr>
              <a:tblGrid>
                <a:gridCol w="1889760"/>
                <a:gridCol w="1889760"/>
                <a:gridCol w="1889760"/>
                <a:gridCol w="1889760"/>
                <a:gridCol w="1889760"/>
              </a:tblGrid>
              <a:tr h="640020">
                <a:tc>
                  <a:txBody>
                    <a:bodyPr/>
                    <a:lstStyle/>
                    <a:p>
                      <a:r>
                        <a:rPr lang="en-US" sz="1800" dirty="0" err="1" smtClean="0"/>
                        <a:t>EmployeeID</a:t>
                      </a:r>
                      <a:endParaRPr lang="en-US" sz="1800" dirty="0"/>
                    </a:p>
                  </a:txBody>
                  <a:tcPr marT="45716" marB="45716"/>
                </a:tc>
                <a:tc>
                  <a:txBody>
                    <a:bodyPr/>
                    <a:lstStyle/>
                    <a:p>
                      <a:r>
                        <a:rPr lang="en-US" sz="1800" dirty="0" err="1" smtClean="0"/>
                        <a:t>Lastname</a:t>
                      </a:r>
                      <a:endParaRPr lang="en-US" sz="1800" dirty="0"/>
                    </a:p>
                  </a:txBody>
                  <a:tcPr marT="45716" marB="45716"/>
                </a:tc>
                <a:tc>
                  <a:txBody>
                    <a:bodyPr/>
                    <a:lstStyle/>
                    <a:p>
                      <a:r>
                        <a:rPr lang="en-US" sz="1800" dirty="0" err="1" smtClean="0"/>
                        <a:t>Firstname</a:t>
                      </a:r>
                      <a:endParaRPr lang="en-US" sz="1800" dirty="0"/>
                    </a:p>
                  </a:txBody>
                  <a:tcPr marT="45716" marB="45716"/>
                </a:tc>
                <a:tc>
                  <a:txBody>
                    <a:bodyPr/>
                    <a:lstStyle/>
                    <a:p>
                      <a:r>
                        <a:rPr lang="en-US" sz="1800" dirty="0" smtClean="0"/>
                        <a:t>Gender</a:t>
                      </a:r>
                      <a:endParaRPr lang="en-US" sz="1800" dirty="0"/>
                    </a:p>
                  </a:txBody>
                  <a:tcPr marT="45716" marB="45716"/>
                </a:tc>
                <a:tc>
                  <a:txBody>
                    <a:bodyPr/>
                    <a:lstStyle/>
                    <a:p>
                      <a:r>
                        <a:rPr lang="en-US" sz="1800" dirty="0" smtClean="0"/>
                        <a:t>Computer Skills</a:t>
                      </a:r>
                      <a:endParaRPr lang="en-US" sz="1800" dirty="0"/>
                    </a:p>
                  </a:txBody>
                  <a:tcPr marT="45716" marB="45716"/>
                </a:tc>
              </a:tr>
              <a:tr h="914314">
                <a:tc>
                  <a:txBody>
                    <a:bodyPr/>
                    <a:lstStyle/>
                    <a:p>
                      <a:r>
                        <a:rPr lang="en-US" sz="1800" dirty="0" smtClean="0"/>
                        <a:t>1</a:t>
                      </a:r>
                      <a:endParaRPr lang="en-US" sz="1800" dirty="0"/>
                    </a:p>
                  </a:txBody>
                  <a:tcPr marT="45716" marB="45716"/>
                </a:tc>
                <a:tc>
                  <a:txBody>
                    <a:bodyPr/>
                    <a:lstStyle/>
                    <a:p>
                      <a:r>
                        <a:rPr lang="en-US" sz="1800" dirty="0" smtClean="0"/>
                        <a:t>James</a:t>
                      </a:r>
                      <a:endParaRPr lang="en-US" sz="1800" dirty="0"/>
                    </a:p>
                  </a:txBody>
                  <a:tcPr marT="45716" marB="45716"/>
                </a:tc>
                <a:tc>
                  <a:txBody>
                    <a:bodyPr/>
                    <a:lstStyle/>
                    <a:p>
                      <a:r>
                        <a:rPr lang="en-US" sz="1800" dirty="0" smtClean="0"/>
                        <a:t>George</a:t>
                      </a:r>
                      <a:endParaRPr lang="en-US" sz="1800" dirty="0"/>
                    </a:p>
                  </a:txBody>
                  <a:tcPr marT="45716" marB="45716"/>
                </a:tc>
                <a:tc>
                  <a:txBody>
                    <a:bodyPr/>
                    <a:lstStyle/>
                    <a:p>
                      <a:r>
                        <a:rPr lang="en-US" sz="1800" dirty="0" smtClean="0"/>
                        <a:t>M</a:t>
                      </a:r>
                      <a:endParaRPr lang="en-US" sz="1800" dirty="0"/>
                    </a:p>
                  </a:txBody>
                  <a:tcPr marT="45716" marB="45716"/>
                </a:tc>
                <a:tc>
                  <a:txBody>
                    <a:bodyPr/>
                    <a:lstStyle/>
                    <a:p>
                      <a:r>
                        <a:rPr lang="en-US" sz="1800" dirty="0" smtClean="0"/>
                        <a:t>Encoding, MS Office, Photoshop</a:t>
                      </a:r>
                      <a:endParaRPr lang="en-US" sz="1800" dirty="0"/>
                    </a:p>
                  </a:txBody>
                  <a:tcPr marT="45716" marB="45716"/>
                </a:tc>
              </a:tr>
              <a:tr h="1188608">
                <a:tc>
                  <a:txBody>
                    <a:bodyPr/>
                    <a:lstStyle/>
                    <a:p>
                      <a:r>
                        <a:rPr lang="en-US" sz="1800" dirty="0" smtClean="0"/>
                        <a:t>2</a:t>
                      </a:r>
                      <a:endParaRPr lang="en-US" sz="1800" dirty="0"/>
                    </a:p>
                  </a:txBody>
                  <a:tcPr marT="45716" marB="45716"/>
                </a:tc>
                <a:tc>
                  <a:txBody>
                    <a:bodyPr/>
                    <a:lstStyle/>
                    <a:p>
                      <a:r>
                        <a:rPr lang="en-US" sz="1800" dirty="0" smtClean="0"/>
                        <a:t>Miles</a:t>
                      </a:r>
                      <a:endParaRPr lang="en-US" sz="1800" dirty="0"/>
                    </a:p>
                  </a:txBody>
                  <a:tcPr marT="45716" marB="45716"/>
                </a:tc>
                <a:tc>
                  <a:txBody>
                    <a:bodyPr/>
                    <a:lstStyle/>
                    <a:p>
                      <a:r>
                        <a:rPr lang="en-US" sz="1800" dirty="0" smtClean="0"/>
                        <a:t>May</a:t>
                      </a:r>
                      <a:endParaRPr lang="en-US" sz="1800" dirty="0"/>
                    </a:p>
                  </a:txBody>
                  <a:tcPr marT="45716" marB="45716"/>
                </a:tc>
                <a:tc>
                  <a:txBody>
                    <a:bodyPr/>
                    <a:lstStyle/>
                    <a:p>
                      <a:r>
                        <a:rPr lang="en-US" sz="1800" dirty="0" smtClean="0"/>
                        <a:t>F</a:t>
                      </a:r>
                      <a:endParaRPr lang="en-US" sz="1800" dirty="0"/>
                    </a:p>
                  </a:txBody>
                  <a:tcPr marT="45716" marB="45716"/>
                </a:tc>
                <a:tc>
                  <a:txBody>
                    <a:bodyPr/>
                    <a:lstStyle/>
                    <a:p>
                      <a:r>
                        <a:rPr lang="en-US" sz="1800" dirty="0" smtClean="0"/>
                        <a:t>Encoding, Programming,</a:t>
                      </a:r>
                      <a:r>
                        <a:rPr lang="en-US" sz="1800" baseline="0" dirty="0" smtClean="0"/>
                        <a:t> Database Design</a:t>
                      </a:r>
                      <a:endParaRPr lang="en-US" sz="1800" dirty="0"/>
                    </a:p>
                  </a:txBody>
                  <a:tcPr marT="45716" marB="45716"/>
                </a:tc>
              </a:tr>
              <a:tr h="640020">
                <a:tc>
                  <a:txBody>
                    <a:bodyPr/>
                    <a:lstStyle/>
                    <a:p>
                      <a:r>
                        <a:rPr lang="en-US" sz="1800" dirty="0" smtClean="0"/>
                        <a:t>3</a:t>
                      </a:r>
                      <a:endParaRPr lang="en-US" sz="1800" dirty="0"/>
                    </a:p>
                  </a:txBody>
                  <a:tcPr marT="45716" marB="45716"/>
                </a:tc>
                <a:tc>
                  <a:txBody>
                    <a:bodyPr/>
                    <a:lstStyle/>
                    <a:p>
                      <a:r>
                        <a:rPr lang="en-US" sz="1800" dirty="0" smtClean="0"/>
                        <a:t>Gates</a:t>
                      </a:r>
                      <a:endParaRPr lang="en-US" sz="1800" dirty="0"/>
                    </a:p>
                  </a:txBody>
                  <a:tcPr marT="45716" marB="45716"/>
                </a:tc>
                <a:tc>
                  <a:txBody>
                    <a:bodyPr/>
                    <a:lstStyle/>
                    <a:p>
                      <a:r>
                        <a:rPr lang="en-US" sz="1800" dirty="0" smtClean="0"/>
                        <a:t>Alan</a:t>
                      </a:r>
                      <a:endParaRPr lang="en-US" sz="1800" dirty="0"/>
                    </a:p>
                  </a:txBody>
                  <a:tcPr marT="45716" marB="45716"/>
                </a:tc>
                <a:tc>
                  <a:txBody>
                    <a:bodyPr/>
                    <a:lstStyle/>
                    <a:p>
                      <a:r>
                        <a:rPr lang="en-US" sz="1800" dirty="0" smtClean="0"/>
                        <a:t>M</a:t>
                      </a:r>
                      <a:endParaRPr lang="en-US" sz="1800" dirty="0"/>
                    </a:p>
                  </a:txBody>
                  <a:tcPr marT="45716" marB="45716"/>
                </a:tc>
                <a:tc>
                  <a:txBody>
                    <a:bodyPr/>
                    <a:lstStyle/>
                    <a:p>
                      <a:r>
                        <a:rPr lang="en-US" sz="1800" dirty="0" smtClean="0"/>
                        <a:t>Programming,</a:t>
                      </a:r>
                      <a:r>
                        <a:rPr lang="en-US" sz="1800" baseline="0" dirty="0" smtClean="0"/>
                        <a:t> MS Office</a:t>
                      </a:r>
                      <a:endParaRPr lang="en-US" sz="1800" dirty="0"/>
                    </a:p>
                  </a:txBody>
                  <a:tcPr marT="45716" marB="45716"/>
                </a:tc>
              </a:tr>
            </a:tbl>
          </a:graphicData>
        </a:graphic>
      </p:graphicFrame>
      <p:sp>
        <p:nvSpPr>
          <p:cNvPr id="31780" name="Text Box 5"/>
          <p:cNvSpPr txBox="1">
            <a:spLocks noChangeArrowheads="1"/>
          </p:cNvSpPr>
          <p:nvPr/>
        </p:nvSpPr>
        <p:spPr bwMode="auto">
          <a:xfrm>
            <a:off x="1905000" y="1524001"/>
            <a:ext cx="975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Convert to 1NF the Table below which records the employee and his/her computer skills.</a:t>
            </a:r>
          </a:p>
        </p:txBody>
      </p:sp>
      <p:sp>
        <p:nvSpPr>
          <p:cNvPr id="31781" name="TextBox 6"/>
          <p:cNvSpPr txBox="1">
            <a:spLocks noChangeArrowheads="1"/>
          </p:cNvSpPr>
          <p:nvPr/>
        </p:nvSpPr>
        <p:spPr bwMode="auto">
          <a:xfrm>
            <a:off x="1905001" y="2253605"/>
            <a:ext cx="20457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Employees</a:t>
            </a:r>
          </a:p>
        </p:txBody>
      </p:sp>
    </p:spTree>
    <p:extLst>
      <p:ext uri="{BB962C8B-B14F-4D97-AF65-F5344CB8AC3E}">
        <p14:creationId xmlns:p14="http://schemas.microsoft.com/office/powerpoint/2010/main" val="37967049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Second Normal Form (continued)</a:t>
            </a:r>
          </a:p>
        </p:txBody>
      </p:sp>
      <p:sp>
        <p:nvSpPr>
          <p:cNvPr id="33795" name="Rectangle 3"/>
          <p:cNvSpPr>
            <a:spLocks noGrp="1" noChangeArrowheads="1"/>
          </p:cNvSpPr>
          <p:nvPr>
            <p:ph idx="1"/>
          </p:nvPr>
        </p:nvSpPr>
        <p:spPr/>
        <p:txBody>
          <a:bodyPr/>
          <a:lstStyle/>
          <a:p>
            <a:r>
              <a:rPr lang="en-US" dirty="0" smtClean="0">
                <a:latin typeface="Verdana" pitchFamily="34" charset="0"/>
                <a:ea typeface="Verdana" pitchFamily="34" charset="0"/>
                <a:cs typeface="Verdana" pitchFamily="34" charset="0"/>
              </a:rPr>
              <a:t>Table (relation) in </a:t>
            </a:r>
            <a:r>
              <a:rPr lang="en-US" b="1" dirty="0" smtClean="0">
                <a:latin typeface="Verdana" pitchFamily="34" charset="0"/>
                <a:ea typeface="Verdana" pitchFamily="34" charset="0"/>
                <a:cs typeface="Verdana" pitchFamily="34" charset="0"/>
              </a:rPr>
              <a:t>second normal form (2NF)</a:t>
            </a:r>
          </a:p>
          <a:p>
            <a:pPr lvl="1"/>
            <a:r>
              <a:rPr lang="en-US" dirty="0" smtClean="0">
                <a:latin typeface="Verdana" pitchFamily="34" charset="0"/>
                <a:ea typeface="Verdana" pitchFamily="34" charset="0"/>
                <a:cs typeface="Verdana" pitchFamily="34" charset="0"/>
              </a:rPr>
              <a:t>Table is in first normal form</a:t>
            </a:r>
          </a:p>
          <a:p>
            <a:pPr lvl="1"/>
            <a:r>
              <a:rPr lang="en-US" dirty="0" smtClean="0">
                <a:latin typeface="Verdana" pitchFamily="34" charset="0"/>
                <a:ea typeface="Verdana" pitchFamily="34" charset="0"/>
                <a:cs typeface="Verdana" pitchFamily="34" charset="0"/>
              </a:rPr>
              <a:t>No </a:t>
            </a:r>
            <a:r>
              <a:rPr lang="en-US" b="1" dirty="0" err="1" smtClean="0">
                <a:latin typeface="Verdana" pitchFamily="34" charset="0"/>
                <a:ea typeface="Verdana" pitchFamily="34" charset="0"/>
                <a:cs typeface="Verdana" pitchFamily="34" charset="0"/>
              </a:rPr>
              <a:t>nonkey</a:t>
            </a:r>
            <a:r>
              <a:rPr lang="en-US" b="1" dirty="0" smtClean="0">
                <a:latin typeface="Verdana" pitchFamily="34" charset="0"/>
                <a:ea typeface="Verdana" pitchFamily="34" charset="0"/>
                <a:cs typeface="Verdana" pitchFamily="34" charset="0"/>
              </a:rPr>
              <a:t> column </a:t>
            </a:r>
            <a:r>
              <a:rPr lang="en-US" dirty="0" smtClean="0">
                <a:latin typeface="Verdana" pitchFamily="34" charset="0"/>
                <a:ea typeface="Verdana" pitchFamily="34" charset="0"/>
                <a:cs typeface="Verdana" pitchFamily="34" charset="0"/>
              </a:rPr>
              <a:t>(not a primary key) column should be </a:t>
            </a:r>
            <a:r>
              <a:rPr lang="en-US" b="1" dirty="0" smtClean="0">
                <a:latin typeface="Verdana" pitchFamily="34" charset="0"/>
                <a:ea typeface="Verdana" pitchFamily="34" charset="0"/>
                <a:cs typeface="Verdana" pitchFamily="34" charset="0"/>
              </a:rPr>
              <a:t>partially dependent</a:t>
            </a:r>
            <a:r>
              <a:rPr lang="en-US" dirty="0" smtClean="0">
                <a:latin typeface="Verdana" pitchFamily="34" charset="0"/>
                <a:ea typeface="Verdana" pitchFamily="34" charset="0"/>
                <a:cs typeface="Verdana" pitchFamily="34" charset="0"/>
              </a:rPr>
              <a:t> of a composite primary key.</a:t>
            </a:r>
          </a:p>
          <a:p>
            <a:pPr lvl="2"/>
            <a:r>
              <a:rPr lang="en-US" b="1" dirty="0" smtClean="0">
                <a:latin typeface="Verdana" pitchFamily="34" charset="0"/>
                <a:ea typeface="Verdana" pitchFamily="34" charset="0"/>
                <a:cs typeface="Verdana" pitchFamily="34" charset="0"/>
              </a:rPr>
              <a:t>Partial dependencies</a:t>
            </a:r>
            <a:r>
              <a:rPr lang="en-US" dirty="0" smtClean="0">
                <a:latin typeface="Verdana" pitchFamily="34" charset="0"/>
                <a:ea typeface="Verdana" pitchFamily="34" charset="0"/>
                <a:cs typeface="Verdana" pitchFamily="34" charset="0"/>
              </a:rPr>
              <a:t>:</a:t>
            </a:r>
            <a:r>
              <a:rPr lang="en-US" b="1"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only on a portion of the primary key</a:t>
            </a:r>
          </a:p>
        </p:txBody>
      </p:sp>
    </p:spTree>
    <p:extLst>
      <p:ext uri="{BB962C8B-B14F-4D97-AF65-F5344CB8AC3E}">
        <p14:creationId xmlns:p14="http://schemas.microsoft.com/office/powerpoint/2010/main" val="309388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 calcmode="lin" valueType="num">
                                      <p:cBhvr additive="base">
                                        <p:cTn id="11"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 calcmode="lin" valueType="num">
                                      <p:cBhvr additive="base">
                                        <p:cTn id="1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pRg st="3" end="3"/>
                                            </p:txEl>
                                          </p:spTgt>
                                        </p:tgtEl>
                                        <p:attrNameLst>
                                          <p:attrName>style.visibility</p:attrName>
                                        </p:attrNameLst>
                                      </p:cBhvr>
                                      <p:to>
                                        <p:strVal val="visible"/>
                                      </p:to>
                                    </p:set>
                                    <p:anim calcmode="lin" valueType="num">
                                      <p:cBhvr additive="base">
                                        <p:cTn id="21"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85750" y="38100"/>
            <a:ext cx="11525250" cy="1143000"/>
          </a:xfrm>
        </p:spPr>
        <p:txBody>
          <a:bodyPr>
            <a:normAutofit fontScale="90000"/>
          </a:bodyPr>
          <a:lstStyle/>
          <a:p>
            <a:r>
              <a:rPr lang="en-US" dirty="0" smtClean="0">
                <a:latin typeface="Verdana" pitchFamily="34" charset="0"/>
                <a:ea typeface="Verdana" pitchFamily="34" charset="0"/>
                <a:cs typeface="Verdana" pitchFamily="34" charset="0"/>
              </a:rPr>
              <a:t>Relational Database Management System</a:t>
            </a:r>
          </a:p>
        </p:txBody>
      </p:sp>
      <p:pic>
        <p:nvPicPr>
          <p:cNvPr id="60422" name="Content Placeholder 8" descr="F1-08.bmp"/>
          <p:cNvPicPr>
            <a:picLocks noGrp="1" noChangeAspect="1"/>
          </p:cNvPicPr>
          <p:nvPr>
            <p:ph idx="1"/>
          </p:nvPr>
        </p:nvPicPr>
        <p:blipFill>
          <a:blip r:embed="rId2">
            <a:extLst>
              <a:ext uri="{28A0092B-C50C-407E-A947-70E740481C1C}">
                <a14:useLocalDpi xmlns:a14="http://schemas.microsoft.com/office/drawing/2010/main" val="0"/>
              </a:ext>
            </a:extLst>
          </a:blip>
          <a:srcRect b="17871"/>
          <a:stretch>
            <a:fillRect/>
          </a:stretch>
        </p:blipFill>
        <p:spPr>
          <a:xfrm>
            <a:off x="2667000" y="1219201"/>
            <a:ext cx="7467600" cy="2106614"/>
          </a:xfrm>
        </p:spPr>
      </p:pic>
      <p:sp>
        <p:nvSpPr>
          <p:cNvPr id="604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F2EDAE4-EFBB-46B4-9902-5B962E880AAD}" type="slidenum">
              <a:rPr lang="en-US" sz="2000"/>
              <a:pPr>
                <a:spcBef>
                  <a:spcPct val="0"/>
                </a:spcBef>
                <a:buFontTx/>
                <a:buNone/>
              </a:pPr>
              <a:t>5</a:t>
            </a:fld>
            <a:endParaRPr lang="en-US" sz="2000"/>
          </a:p>
        </p:txBody>
      </p:sp>
      <p:sp>
        <p:nvSpPr>
          <p:cNvPr id="60420" name="Text Box 5"/>
          <p:cNvSpPr txBox="1">
            <a:spLocks noChangeArrowheads="1"/>
          </p:cNvSpPr>
          <p:nvPr/>
        </p:nvSpPr>
        <p:spPr bwMode="auto">
          <a:xfrm>
            <a:off x="2324100" y="3352801"/>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a:solidFill>
                  <a:schemeClr val="tx1"/>
                </a:solidFill>
                <a:latin typeface="Verdana" pitchFamily="34" charset="0"/>
                <a:ea typeface="Verdana" pitchFamily="34" charset="0"/>
                <a:cs typeface="Verdana" pitchFamily="34" charset="0"/>
              </a:rPr>
              <a:t>FIGURE </a:t>
            </a:r>
            <a:r>
              <a:rPr lang="en-US" sz="1800" b="1" dirty="0" smtClean="0">
                <a:solidFill>
                  <a:schemeClr val="tx1"/>
                </a:solidFill>
                <a:latin typeface="Verdana" pitchFamily="34" charset="0"/>
                <a:ea typeface="Verdana" pitchFamily="34" charset="0"/>
                <a:cs typeface="Verdana" pitchFamily="34" charset="0"/>
              </a:rPr>
              <a:t>1: </a:t>
            </a:r>
            <a:r>
              <a:rPr lang="en-US" sz="1800" b="1" dirty="0">
                <a:solidFill>
                  <a:schemeClr val="tx1"/>
                </a:solidFill>
                <a:latin typeface="Verdana" pitchFamily="34" charset="0"/>
                <a:ea typeface="Verdana" pitchFamily="34" charset="0"/>
                <a:cs typeface="Verdana" pitchFamily="34" charset="0"/>
              </a:rPr>
              <a:t>Using a DBMS directly</a:t>
            </a:r>
          </a:p>
        </p:txBody>
      </p:sp>
      <p:sp>
        <p:nvSpPr>
          <p:cNvPr id="60421" name="Text Box 9"/>
          <p:cNvSpPr txBox="1">
            <a:spLocks noChangeArrowheads="1"/>
          </p:cNvSpPr>
          <p:nvPr/>
        </p:nvSpPr>
        <p:spPr bwMode="auto">
          <a:xfrm>
            <a:off x="2324100" y="5943601"/>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sz="1800" b="1" dirty="0" smtClean="0">
                <a:solidFill>
                  <a:schemeClr val="tx1"/>
                </a:solidFill>
                <a:latin typeface="Verdana" pitchFamily="34" charset="0"/>
                <a:ea typeface="Verdana" pitchFamily="34" charset="0"/>
                <a:cs typeface="Verdana" pitchFamily="34" charset="0"/>
              </a:rPr>
              <a:t>FIGURE 2: Using </a:t>
            </a:r>
            <a:r>
              <a:rPr lang="en-US" sz="1800" b="1" dirty="0">
                <a:solidFill>
                  <a:schemeClr val="tx1"/>
                </a:solidFill>
                <a:latin typeface="Verdana" pitchFamily="34" charset="0"/>
                <a:ea typeface="Verdana" pitchFamily="34" charset="0"/>
                <a:cs typeface="Verdana" pitchFamily="34" charset="0"/>
              </a:rPr>
              <a:t>a DBMS through another program</a:t>
            </a:r>
          </a:p>
        </p:txBody>
      </p:sp>
      <p:pic>
        <p:nvPicPr>
          <p:cNvPr id="60423" name="Content Placeholder 10" descr="F1-09.bmp"/>
          <p:cNvPicPr>
            <a:picLocks noChangeAspect="1"/>
          </p:cNvPicPr>
          <p:nvPr/>
        </p:nvPicPr>
        <p:blipFill>
          <a:blip r:embed="rId3">
            <a:extLst>
              <a:ext uri="{28A0092B-C50C-407E-A947-70E740481C1C}">
                <a14:useLocalDpi xmlns:a14="http://schemas.microsoft.com/office/drawing/2010/main" val="0"/>
              </a:ext>
            </a:extLst>
          </a:blip>
          <a:srcRect b="17871"/>
          <a:stretch>
            <a:fillRect/>
          </a:stretch>
        </p:blipFill>
        <p:spPr bwMode="auto">
          <a:xfrm>
            <a:off x="2590800" y="3962400"/>
            <a:ext cx="75438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1556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57400" y="0"/>
            <a:ext cx="8077200" cy="1143000"/>
          </a:xfrm>
        </p:spPr>
        <p:txBody>
          <a:bodyPr/>
          <a:lstStyle/>
          <a:p>
            <a:r>
              <a:rPr lang="en-US" smtClean="0">
                <a:latin typeface="Verdana" pitchFamily="34" charset="0"/>
                <a:ea typeface="Verdana" pitchFamily="34" charset="0"/>
                <a:cs typeface="Verdana" pitchFamily="34" charset="0"/>
              </a:rPr>
              <a:t>Second Normal Form</a:t>
            </a:r>
          </a:p>
        </p:txBody>
      </p:sp>
      <p:pic>
        <p:nvPicPr>
          <p:cNvPr id="25604" name="Content Placeholder 7" descr="F5-07.bmp"/>
          <p:cNvPicPr>
            <a:picLocks noGrp="1" noChangeAspect="1"/>
          </p:cNvPicPr>
          <p:nvPr>
            <p:ph idx="1"/>
          </p:nvPr>
        </p:nvPicPr>
        <p:blipFill>
          <a:blip r:embed="rId3">
            <a:extLst>
              <a:ext uri="{28A0092B-C50C-407E-A947-70E740481C1C}">
                <a14:useLocalDpi xmlns:a14="http://schemas.microsoft.com/office/drawing/2010/main" val="0"/>
              </a:ext>
            </a:extLst>
          </a:blip>
          <a:srcRect b="9804"/>
          <a:stretch>
            <a:fillRect/>
          </a:stretch>
        </p:blipFill>
        <p:spPr>
          <a:xfrm>
            <a:off x="1885950" y="1276350"/>
            <a:ext cx="9277350" cy="2990850"/>
          </a:xfrm>
        </p:spPr>
      </p:pic>
      <p:sp>
        <p:nvSpPr>
          <p:cNvPr id="6" name="Slide Number Placeholder 5"/>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5BA7E09-EC7C-45D5-892B-B4717459CD05}" type="slidenum">
              <a:rPr lang="en-US">
                <a:solidFill>
                  <a:srgbClr val="222222"/>
                </a:solidFill>
                <a:latin typeface="Verdana" pitchFamily="34" charset="0"/>
                <a:ea typeface="Verdana" pitchFamily="34" charset="0"/>
                <a:cs typeface="Verdana" pitchFamily="34" charset="0"/>
              </a:rPr>
              <a:pPr eaLnBrk="1" hangingPunct="1"/>
              <a:t>50</a:t>
            </a:fld>
            <a:endParaRPr lang="en-US">
              <a:solidFill>
                <a:srgbClr val="222222"/>
              </a:solidFill>
              <a:latin typeface="Verdana" pitchFamily="34" charset="0"/>
              <a:ea typeface="Verdana" pitchFamily="34" charset="0"/>
              <a:cs typeface="Verdana" pitchFamily="34" charset="0"/>
            </a:endParaRPr>
          </a:p>
        </p:txBody>
      </p:sp>
      <p:sp>
        <p:nvSpPr>
          <p:cNvPr id="25605" name="Text Box 4"/>
          <p:cNvSpPr txBox="1">
            <a:spLocks noChangeArrowheads="1"/>
          </p:cNvSpPr>
          <p:nvPr/>
        </p:nvSpPr>
        <p:spPr bwMode="auto">
          <a:xfrm>
            <a:off x="2133600" y="5380038"/>
            <a:ext cx="76962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a:solidFill>
                  <a:schemeClr val="tx1"/>
                </a:solidFill>
                <a:latin typeface="Verdana" pitchFamily="34" charset="0"/>
                <a:ea typeface="Verdana" pitchFamily="34" charset="0"/>
                <a:cs typeface="Verdana" pitchFamily="34" charset="0"/>
              </a:rPr>
              <a:t>Description</a:t>
            </a:r>
            <a:r>
              <a:rPr lang="en-US" sz="1800">
                <a:solidFill>
                  <a:schemeClr val="tx1"/>
                </a:solidFill>
                <a:latin typeface="Verdana" pitchFamily="34" charset="0"/>
                <a:ea typeface="Verdana" pitchFamily="34" charset="0"/>
                <a:cs typeface="Verdana" pitchFamily="34" charset="0"/>
              </a:rPr>
              <a:t> is </a:t>
            </a:r>
            <a:r>
              <a:rPr lang="en-US" sz="1800" i="1">
                <a:solidFill>
                  <a:schemeClr val="tx1"/>
                </a:solidFill>
                <a:latin typeface="Verdana" pitchFamily="34" charset="0"/>
                <a:ea typeface="Verdana" pitchFamily="34" charset="0"/>
                <a:cs typeface="Verdana" pitchFamily="34" charset="0"/>
              </a:rPr>
              <a:t>partially dependent</a:t>
            </a:r>
            <a:r>
              <a:rPr lang="en-US" sz="1800">
                <a:solidFill>
                  <a:schemeClr val="tx1"/>
                </a:solidFill>
                <a:latin typeface="Verdana" pitchFamily="34" charset="0"/>
                <a:ea typeface="Verdana" pitchFamily="34" charset="0"/>
                <a:cs typeface="Verdana" pitchFamily="34" charset="0"/>
              </a:rPr>
              <a:t> on </a:t>
            </a:r>
            <a:r>
              <a:rPr lang="en-US" sz="1800" b="1">
                <a:solidFill>
                  <a:schemeClr val="tx1"/>
                </a:solidFill>
                <a:latin typeface="Verdana" pitchFamily="34" charset="0"/>
                <a:ea typeface="Verdana" pitchFamily="34" charset="0"/>
                <a:cs typeface="Verdana" pitchFamily="34" charset="0"/>
              </a:rPr>
              <a:t>PartNum</a:t>
            </a:r>
            <a:r>
              <a:rPr lang="en-US" sz="1800">
                <a:solidFill>
                  <a:schemeClr val="tx1"/>
                </a:solidFill>
                <a:latin typeface="Verdana" pitchFamily="34" charset="0"/>
                <a:ea typeface="Verdana" pitchFamily="34" charset="0"/>
                <a:cs typeface="Verdana" pitchFamily="34" charset="0"/>
              </a:rPr>
              <a:t> but not on both </a:t>
            </a:r>
            <a:r>
              <a:rPr lang="en-US" sz="1800" i="1">
                <a:solidFill>
                  <a:schemeClr val="tx1"/>
                </a:solidFill>
                <a:latin typeface="Verdana" pitchFamily="34" charset="0"/>
                <a:ea typeface="Verdana" pitchFamily="34" charset="0"/>
                <a:cs typeface="Verdana" pitchFamily="34" charset="0"/>
              </a:rPr>
              <a:t>OrderNum</a:t>
            </a:r>
            <a:r>
              <a:rPr lang="en-US" sz="1800">
                <a:solidFill>
                  <a:schemeClr val="tx1"/>
                </a:solidFill>
                <a:latin typeface="Verdana" pitchFamily="34" charset="0"/>
                <a:ea typeface="Verdana" pitchFamily="34" charset="0"/>
                <a:cs typeface="Verdana" pitchFamily="34" charset="0"/>
              </a:rPr>
              <a:t> and </a:t>
            </a:r>
            <a:r>
              <a:rPr lang="en-US" sz="1800" i="1">
                <a:solidFill>
                  <a:schemeClr val="tx1"/>
                </a:solidFill>
                <a:latin typeface="Verdana" pitchFamily="34" charset="0"/>
                <a:ea typeface="Verdana" pitchFamily="34" charset="0"/>
                <a:cs typeface="Verdana" pitchFamily="34" charset="0"/>
              </a:rPr>
              <a:t>PartNum</a:t>
            </a:r>
            <a:r>
              <a:rPr lang="en-US" sz="1800">
                <a:solidFill>
                  <a:schemeClr val="tx1"/>
                </a:solidFill>
                <a:latin typeface="Verdana" pitchFamily="34" charset="0"/>
                <a:ea typeface="Verdana" pitchFamily="34" charset="0"/>
                <a:cs typeface="Verdana" pitchFamily="34" charset="0"/>
              </a:rPr>
              <a:t> which are the composite </a:t>
            </a:r>
            <a:r>
              <a:rPr lang="en-US" sz="1800" i="1">
                <a:solidFill>
                  <a:schemeClr val="tx1"/>
                </a:solidFill>
                <a:latin typeface="Verdana" pitchFamily="34" charset="0"/>
                <a:ea typeface="Verdana" pitchFamily="34" charset="0"/>
                <a:cs typeface="Verdana" pitchFamily="34" charset="0"/>
              </a:rPr>
              <a:t>Primary Key</a:t>
            </a:r>
            <a:r>
              <a:rPr lang="en-US" sz="1800">
                <a:solidFill>
                  <a:schemeClr val="tx1"/>
                </a:solidFill>
                <a:latin typeface="Verdana" pitchFamily="34" charset="0"/>
                <a:ea typeface="Verdana" pitchFamily="34" charset="0"/>
                <a:cs typeface="Verdana" pitchFamily="34" charset="0"/>
              </a:rPr>
              <a:t>.</a:t>
            </a:r>
          </a:p>
          <a:p>
            <a:pPr eaLnBrk="1" hangingPunct="1">
              <a:spcBef>
                <a:spcPct val="50000"/>
              </a:spcBef>
            </a:pPr>
            <a:endParaRPr lang="en-US" sz="1800">
              <a:solidFill>
                <a:schemeClr val="tx1"/>
              </a:solidFill>
              <a:latin typeface="Verdana" pitchFamily="34" charset="0"/>
              <a:ea typeface="Verdana" pitchFamily="34" charset="0"/>
              <a:cs typeface="Verdana" pitchFamily="34" charset="0"/>
            </a:endParaRPr>
          </a:p>
          <a:p>
            <a:pPr eaLnBrk="1" hangingPunct="1">
              <a:spcBef>
                <a:spcPct val="50000"/>
              </a:spcBef>
            </a:pPr>
            <a:endParaRPr lang="en-US" sz="1800">
              <a:solidFill>
                <a:schemeClr val="tx1"/>
              </a:solidFill>
              <a:latin typeface="Verdana" pitchFamily="34" charset="0"/>
              <a:ea typeface="Verdana" pitchFamily="34" charset="0"/>
              <a:cs typeface="Verdana" pitchFamily="34" charset="0"/>
            </a:endParaRPr>
          </a:p>
        </p:txBody>
      </p:sp>
      <p:sp>
        <p:nvSpPr>
          <p:cNvPr id="7" name="Text Box 4"/>
          <p:cNvSpPr txBox="1">
            <a:spLocks noChangeArrowheads="1"/>
          </p:cNvSpPr>
          <p:nvPr/>
        </p:nvSpPr>
        <p:spPr bwMode="auto">
          <a:xfrm>
            <a:off x="2133600" y="428625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Primary Key : </a:t>
            </a:r>
            <a:r>
              <a:rPr lang="en-US" sz="1800" dirty="0" err="1">
                <a:solidFill>
                  <a:schemeClr val="tx1"/>
                </a:solidFill>
                <a:latin typeface="Verdana" pitchFamily="34" charset="0"/>
                <a:ea typeface="Verdana" pitchFamily="34" charset="0"/>
                <a:cs typeface="Verdana" pitchFamily="34" charset="0"/>
              </a:rPr>
              <a:t>OrderNum</a:t>
            </a:r>
            <a:r>
              <a:rPr lang="en-US" sz="1800" dirty="0">
                <a:solidFill>
                  <a:schemeClr val="tx1"/>
                </a:solidFill>
                <a:latin typeface="Verdana" pitchFamily="34" charset="0"/>
                <a:ea typeface="Verdana" pitchFamily="34" charset="0"/>
                <a:cs typeface="Verdana" pitchFamily="34" charset="0"/>
              </a:rPr>
              <a:t> and </a:t>
            </a:r>
            <a:r>
              <a:rPr lang="en-US" sz="1800" dirty="0" err="1">
                <a:solidFill>
                  <a:schemeClr val="tx1"/>
                </a:solidFill>
                <a:latin typeface="Verdana" pitchFamily="34" charset="0"/>
                <a:ea typeface="Verdana" pitchFamily="34" charset="0"/>
                <a:cs typeface="Verdana" pitchFamily="34" charset="0"/>
              </a:rPr>
              <a:t>PartNum</a:t>
            </a:r>
            <a:endParaRPr lang="en-US" sz="1800" dirty="0">
              <a:solidFill>
                <a:schemeClr val="tx1"/>
              </a:solidFill>
              <a:latin typeface="Verdana" pitchFamily="34" charset="0"/>
              <a:ea typeface="Verdana" pitchFamily="34" charset="0"/>
              <a:cs typeface="Verdana" pitchFamily="34" charset="0"/>
            </a:endParaRP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p:txBody>
      </p:sp>
      <p:sp>
        <p:nvSpPr>
          <p:cNvPr id="8" name="Text Box 4"/>
          <p:cNvSpPr txBox="1">
            <a:spLocks noChangeArrowheads="1"/>
          </p:cNvSpPr>
          <p:nvPr/>
        </p:nvSpPr>
        <p:spPr bwMode="auto">
          <a:xfrm>
            <a:off x="2133600" y="4694238"/>
            <a:ext cx="8934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err="1">
                <a:solidFill>
                  <a:schemeClr val="tx1"/>
                </a:solidFill>
                <a:latin typeface="Verdana" pitchFamily="34" charset="0"/>
                <a:ea typeface="Verdana" pitchFamily="34" charset="0"/>
                <a:cs typeface="Verdana" pitchFamily="34" charset="0"/>
              </a:rPr>
              <a:t>OrderDate</a:t>
            </a:r>
            <a:r>
              <a:rPr lang="en-US" sz="1800" b="1" dirty="0">
                <a:solidFill>
                  <a:schemeClr val="tx1"/>
                </a:solidFill>
                <a:latin typeface="Verdana" pitchFamily="34" charset="0"/>
                <a:ea typeface="Verdana" pitchFamily="34" charset="0"/>
                <a:cs typeface="Verdana" pitchFamily="34" charset="0"/>
              </a:rPr>
              <a:t> </a:t>
            </a:r>
            <a:r>
              <a:rPr lang="en-US" sz="1800" dirty="0">
                <a:solidFill>
                  <a:schemeClr val="tx1"/>
                </a:solidFill>
                <a:latin typeface="Verdana" pitchFamily="34" charset="0"/>
                <a:ea typeface="Verdana" pitchFamily="34" charset="0"/>
                <a:cs typeface="Verdana" pitchFamily="34" charset="0"/>
              </a:rPr>
              <a:t>is </a:t>
            </a:r>
            <a:r>
              <a:rPr lang="en-US" sz="1800" i="1" dirty="0">
                <a:solidFill>
                  <a:schemeClr val="tx1"/>
                </a:solidFill>
                <a:latin typeface="Verdana" pitchFamily="34" charset="0"/>
                <a:ea typeface="Verdana" pitchFamily="34" charset="0"/>
                <a:cs typeface="Verdana" pitchFamily="34" charset="0"/>
              </a:rPr>
              <a:t>partially dependent</a:t>
            </a:r>
            <a:r>
              <a:rPr lang="en-US" sz="1800" dirty="0">
                <a:solidFill>
                  <a:schemeClr val="tx1"/>
                </a:solidFill>
                <a:latin typeface="Verdana" pitchFamily="34" charset="0"/>
                <a:ea typeface="Verdana" pitchFamily="34" charset="0"/>
                <a:cs typeface="Verdana" pitchFamily="34" charset="0"/>
              </a:rPr>
              <a:t> on </a:t>
            </a:r>
            <a:r>
              <a:rPr lang="en-US" sz="1800" b="1" dirty="0" err="1">
                <a:solidFill>
                  <a:schemeClr val="tx1"/>
                </a:solidFill>
                <a:latin typeface="Verdana" pitchFamily="34" charset="0"/>
                <a:ea typeface="Verdana" pitchFamily="34" charset="0"/>
                <a:cs typeface="Verdana" pitchFamily="34" charset="0"/>
              </a:rPr>
              <a:t>OrderNum</a:t>
            </a:r>
            <a:r>
              <a:rPr lang="en-US" sz="1800" dirty="0">
                <a:solidFill>
                  <a:schemeClr val="tx1"/>
                </a:solidFill>
                <a:latin typeface="Verdana" pitchFamily="34" charset="0"/>
                <a:ea typeface="Verdana" pitchFamily="34" charset="0"/>
                <a:cs typeface="Verdana" pitchFamily="34" charset="0"/>
              </a:rPr>
              <a:t> but not on both </a:t>
            </a:r>
            <a:r>
              <a:rPr lang="en-US" sz="1800" i="1" dirty="0" err="1">
                <a:solidFill>
                  <a:schemeClr val="tx1"/>
                </a:solidFill>
                <a:latin typeface="Verdana" pitchFamily="34" charset="0"/>
                <a:ea typeface="Verdana" pitchFamily="34" charset="0"/>
                <a:cs typeface="Verdana" pitchFamily="34" charset="0"/>
              </a:rPr>
              <a:t>OrderNum</a:t>
            </a:r>
            <a:r>
              <a:rPr lang="en-US" sz="1800" i="1" dirty="0">
                <a:solidFill>
                  <a:schemeClr val="tx1"/>
                </a:solidFill>
                <a:latin typeface="Verdana" pitchFamily="34" charset="0"/>
                <a:ea typeface="Verdana" pitchFamily="34" charset="0"/>
                <a:cs typeface="Verdana" pitchFamily="34" charset="0"/>
              </a:rPr>
              <a:t> </a:t>
            </a:r>
            <a:r>
              <a:rPr lang="en-US" sz="1800" dirty="0">
                <a:solidFill>
                  <a:schemeClr val="tx1"/>
                </a:solidFill>
                <a:latin typeface="Verdana" pitchFamily="34" charset="0"/>
                <a:ea typeface="Verdana" pitchFamily="34" charset="0"/>
                <a:cs typeface="Verdana" pitchFamily="34" charset="0"/>
              </a:rPr>
              <a:t>and </a:t>
            </a:r>
            <a:r>
              <a:rPr lang="en-US" sz="1800" i="1" dirty="0" err="1">
                <a:solidFill>
                  <a:schemeClr val="tx1"/>
                </a:solidFill>
                <a:latin typeface="Verdana" pitchFamily="34" charset="0"/>
                <a:ea typeface="Verdana" pitchFamily="34" charset="0"/>
                <a:cs typeface="Verdana" pitchFamily="34" charset="0"/>
              </a:rPr>
              <a:t>PartNum</a:t>
            </a:r>
            <a:r>
              <a:rPr lang="en-US" sz="1800" dirty="0">
                <a:solidFill>
                  <a:schemeClr val="tx1"/>
                </a:solidFill>
                <a:latin typeface="Verdana" pitchFamily="34" charset="0"/>
                <a:ea typeface="Verdana" pitchFamily="34" charset="0"/>
                <a:cs typeface="Verdana" pitchFamily="34" charset="0"/>
              </a:rPr>
              <a:t> which is the composite </a:t>
            </a:r>
            <a:r>
              <a:rPr lang="en-US" sz="1800" i="1" dirty="0">
                <a:solidFill>
                  <a:schemeClr val="tx1"/>
                </a:solidFill>
                <a:latin typeface="Verdana" pitchFamily="34" charset="0"/>
                <a:ea typeface="Verdana" pitchFamily="34" charset="0"/>
                <a:cs typeface="Verdana" pitchFamily="34" charset="0"/>
              </a:rPr>
              <a:t>Primary Key</a:t>
            </a:r>
            <a:r>
              <a:rPr lang="en-US" sz="1800" dirty="0">
                <a:solidFill>
                  <a:schemeClr val="tx1"/>
                </a:solidFill>
                <a:latin typeface="Verdana" pitchFamily="34" charset="0"/>
                <a:ea typeface="Verdana" pitchFamily="34" charset="0"/>
                <a:cs typeface="Verdana" pitchFamily="34" charset="0"/>
              </a:rPr>
              <a:t>.</a:t>
            </a: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095171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5"/>
                                        </p:tgtEl>
                                        <p:attrNameLst>
                                          <p:attrName>style.visibility</p:attrName>
                                        </p:attrNameLst>
                                      </p:cBhvr>
                                      <p:to>
                                        <p:strVal val="visible"/>
                                      </p:to>
                                    </p:set>
                                    <p:animEffect transition="in" filter="blinds(horizontal)">
                                      <p:cBhvr>
                                        <p:cTn id="2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95400" y="0"/>
            <a:ext cx="9505950" cy="1143000"/>
          </a:xfrm>
        </p:spPr>
        <p:txBody>
          <a:bodyPr>
            <a:normAutofit fontScale="90000"/>
          </a:bodyPr>
          <a:lstStyle/>
          <a:p>
            <a:r>
              <a:rPr lang="en-US" dirty="0" smtClean="0">
                <a:latin typeface="Verdana" pitchFamily="34" charset="0"/>
                <a:ea typeface="Verdana" pitchFamily="34" charset="0"/>
                <a:cs typeface="Verdana" pitchFamily="34" charset="0"/>
              </a:rPr>
              <a:t>Converting to Second Normal Form</a:t>
            </a:r>
          </a:p>
        </p:txBody>
      </p:sp>
      <p:pic>
        <p:nvPicPr>
          <p:cNvPr id="25604" name="Content Placeholder 7" descr="F5-07.bmp"/>
          <p:cNvPicPr>
            <a:picLocks noGrp="1" noChangeAspect="1"/>
          </p:cNvPicPr>
          <p:nvPr>
            <p:ph idx="1"/>
          </p:nvPr>
        </p:nvPicPr>
        <p:blipFill>
          <a:blip r:embed="rId3">
            <a:extLst>
              <a:ext uri="{28A0092B-C50C-407E-A947-70E740481C1C}">
                <a14:useLocalDpi xmlns:a14="http://schemas.microsoft.com/office/drawing/2010/main" val="0"/>
              </a:ext>
            </a:extLst>
          </a:blip>
          <a:srcRect b="9804"/>
          <a:stretch>
            <a:fillRect/>
          </a:stretch>
        </p:blipFill>
        <p:spPr>
          <a:xfrm>
            <a:off x="2743200" y="1257300"/>
            <a:ext cx="6999288" cy="3505200"/>
          </a:xfrm>
        </p:spPr>
      </p:pic>
      <p:sp>
        <p:nvSpPr>
          <p:cNvPr id="10" name="TextBox 9"/>
          <p:cNvSpPr txBox="1">
            <a:spLocks noChangeArrowheads="1"/>
          </p:cNvSpPr>
          <p:nvPr/>
        </p:nvSpPr>
        <p:spPr bwMode="auto">
          <a:xfrm>
            <a:off x="3352800" y="4933950"/>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OrderNum</a:t>
            </a:r>
          </a:p>
        </p:txBody>
      </p:sp>
      <p:cxnSp>
        <p:nvCxnSpPr>
          <p:cNvPr id="11" name="Straight Arrow Connector 10"/>
          <p:cNvCxnSpPr/>
          <p:nvPr/>
        </p:nvCxnSpPr>
        <p:spPr bwMode="auto">
          <a:xfrm>
            <a:off x="5029200" y="5181600"/>
            <a:ext cx="14478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2" name="TextBox 11"/>
          <p:cNvSpPr txBox="1">
            <a:spLocks noChangeArrowheads="1"/>
          </p:cNvSpPr>
          <p:nvPr/>
        </p:nvSpPr>
        <p:spPr bwMode="auto">
          <a:xfrm>
            <a:off x="6781800" y="5029200"/>
            <a:ext cx="2038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err="1">
                <a:solidFill>
                  <a:schemeClr val="tx1"/>
                </a:solidFill>
                <a:latin typeface="Verdana" pitchFamily="34" charset="0"/>
                <a:ea typeface="Verdana" pitchFamily="34" charset="0"/>
                <a:cs typeface="Verdana" pitchFamily="34" charset="0"/>
              </a:rPr>
              <a:t>OrderDate</a:t>
            </a:r>
            <a:endParaRPr lang="en-US" b="1" dirty="0">
              <a:solidFill>
                <a:schemeClr val="tx1"/>
              </a:solidFill>
              <a:latin typeface="Verdana" pitchFamily="34" charset="0"/>
              <a:ea typeface="Verdana" pitchFamily="34" charset="0"/>
              <a:cs typeface="Verdana" pitchFamily="34" charset="0"/>
            </a:endParaRPr>
          </a:p>
        </p:txBody>
      </p:sp>
      <p:sp>
        <p:nvSpPr>
          <p:cNvPr id="13" name="Oval 12"/>
          <p:cNvSpPr>
            <a:spLocks noChangeArrowheads="1"/>
          </p:cNvSpPr>
          <p:nvPr/>
        </p:nvSpPr>
        <p:spPr bwMode="auto">
          <a:xfrm>
            <a:off x="3733800" y="914400"/>
            <a:ext cx="1143000" cy="38862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sp>
        <p:nvSpPr>
          <p:cNvPr id="14" name="Oval 13"/>
          <p:cNvSpPr>
            <a:spLocks noChangeArrowheads="1"/>
          </p:cNvSpPr>
          <p:nvPr/>
        </p:nvSpPr>
        <p:spPr bwMode="auto">
          <a:xfrm>
            <a:off x="2667000" y="1143000"/>
            <a:ext cx="1143000" cy="38100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sp>
        <p:nvSpPr>
          <p:cNvPr id="35850" name="TextBox 14"/>
          <p:cNvSpPr txBox="1">
            <a:spLocks noChangeArrowheads="1"/>
          </p:cNvSpPr>
          <p:nvPr/>
        </p:nvSpPr>
        <p:spPr bwMode="auto">
          <a:xfrm>
            <a:off x="5464176" y="4800601"/>
            <a:ext cx="55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4000">
                <a:solidFill>
                  <a:srgbClr val="FF0000"/>
                </a:solidFill>
                <a:latin typeface="Verdana" pitchFamily="34" charset="0"/>
                <a:ea typeface="Verdana" pitchFamily="34" charset="0"/>
                <a:cs typeface="Verdana" pitchFamily="34" charset="0"/>
              </a:rPr>
              <a:t>X</a:t>
            </a:r>
          </a:p>
        </p:txBody>
      </p:sp>
      <p:sp>
        <p:nvSpPr>
          <p:cNvPr id="19" name="TextBox 18"/>
          <p:cNvSpPr txBox="1">
            <a:spLocks noChangeArrowheads="1"/>
          </p:cNvSpPr>
          <p:nvPr/>
        </p:nvSpPr>
        <p:spPr bwMode="auto">
          <a:xfrm>
            <a:off x="3352800" y="5715000"/>
            <a:ext cx="79438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dirty="0">
                <a:solidFill>
                  <a:schemeClr val="tx1"/>
                </a:solidFill>
                <a:latin typeface="Verdana" pitchFamily="34" charset="0"/>
                <a:ea typeface="Verdana" pitchFamily="34" charset="0"/>
                <a:cs typeface="Verdana" pitchFamily="34" charset="0"/>
              </a:rPr>
              <a:t>Because the</a:t>
            </a:r>
            <a:r>
              <a:rPr lang="en-US" b="1" dirty="0">
                <a:solidFill>
                  <a:schemeClr val="tx1"/>
                </a:solidFill>
                <a:latin typeface="Verdana" pitchFamily="34" charset="0"/>
                <a:ea typeface="Verdana" pitchFamily="34" charset="0"/>
                <a:cs typeface="Verdana" pitchFamily="34" charset="0"/>
              </a:rPr>
              <a:t> Primary Key </a:t>
            </a:r>
            <a:r>
              <a:rPr lang="en-US" dirty="0">
                <a:solidFill>
                  <a:schemeClr val="tx1"/>
                </a:solidFill>
                <a:latin typeface="Verdana" pitchFamily="34" charset="0"/>
                <a:ea typeface="Verdana" pitchFamily="34" charset="0"/>
                <a:cs typeface="Verdana" pitchFamily="34" charset="0"/>
              </a:rPr>
              <a:t>is </a:t>
            </a:r>
            <a:r>
              <a:rPr lang="en-US" b="1" dirty="0" err="1">
                <a:solidFill>
                  <a:schemeClr val="tx1"/>
                </a:solidFill>
                <a:latin typeface="Verdana" pitchFamily="34" charset="0"/>
                <a:ea typeface="Verdana" pitchFamily="34" charset="0"/>
                <a:cs typeface="Verdana" pitchFamily="34" charset="0"/>
              </a:rPr>
              <a:t>OrderNum</a:t>
            </a:r>
            <a:r>
              <a:rPr lang="en-US" b="1" dirty="0">
                <a:solidFill>
                  <a:schemeClr val="tx1"/>
                </a:solidFill>
                <a:latin typeface="Verdana" pitchFamily="34" charset="0"/>
                <a:ea typeface="Verdana" pitchFamily="34" charset="0"/>
                <a:cs typeface="Verdana" pitchFamily="34" charset="0"/>
              </a:rPr>
              <a:t> </a:t>
            </a:r>
            <a:r>
              <a:rPr lang="en-US" dirty="0">
                <a:solidFill>
                  <a:schemeClr val="tx1"/>
                </a:solidFill>
                <a:latin typeface="Verdana" pitchFamily="34" charset="0"/>
                <a:ea typeface="Verdana" pitchFamily="34" charset="0"/>
                <a:cs typeface="Verdana" pitchFamily="34" charset="0"/>
              </a:rPr>
              <a:t>and</a:t>
            </a:r>
            <a:r>
              <a:rPr lang="en-US" b="1" dirty="0">
                <a:solidFill>
                  <a:schemeClr val="tx1"/>
                </a:solidFill>
                <a:latin typeface="Verdana" pitchFamily="34" charset="0"/>
                <a:ea typeface="Verdana" pitchFamily="34" charset="0"/>
                <a:cs typeface="Verdana" pitchFamily="34" charset="0"/>
              </a:rPr>
              <a:t> </a:t>
            </a:r>
            <a:r>
              <a:rPr lang="en-US" b="1" dirty="0" err="1">
                <a:solidFill>
                  <a:schemeClr val="tx1"/>
                </a:solidFill>
                <a:latin typeface="Verdana" pitchFamily="34" charset="0"/>
                <a:ea typeface="Verdana" pitchFamily="34" charset="0"/>
                <a:cs typeface="Verdana" pitchFamily="34" charset="0"/>
              </a:rPr>
              <a:t>Partnum</a:t>
            </a:r>
            <a:endParaRPr lang="en-US" b="1"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72748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animBg="1"/>
      <p:bldP spid="14" grpId="0" animBg="1"/>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00150" y="0"/>
            <a:ext cx="9601200" cy="1143000"/>
          </a:xfrm>
        </p:spPr>
        <p:txBody>
          <a:bodyPr>
            <a:normAutofit fontScale="90000"/>
          </a:bodyPr>
          <a:lstStyle/>
          <a:p>
            <a:r>
              <a:rPr lang="en-US" dirty="0" smtClean="0">
                <a:latin typeface="Verdana" pitchFamily="34" charset="0"/>
                <a:ea typeface="Verdana" pitchFamily="34" charset="0"/>
                <a:cs typeface="Verdana" pitchFamily="34" charset="0"/>
              </a:rPr>
              <a:t>Converting to Second Normal Form</a:t>
            </a:r>
          </a:p>
        </p:txBody>
      </p:sp>
      <p:pic>
        <p:nvPicPr>
          <p:cNvPr id="25604" name="Content Placeholder 7" descr="F5-07.bmp"/>
          <p:cNvPicPr>
            <a:picLocks noGrp="1" noChangeAspect="1"/>
          </p:cNvPicPr>
          <p:nvPr>
            <p:ph idx="1"/>
          </p:nvPr>
        </p:nvPicPr>
        <p:blipFill>
          <a:blip r:embed="rId3">
            <a:extLst>
              <a:ext uri="{28A0092B-C50C-407E-A947-70E740481C1C}">
                <a14:useLocalDpi xmlns:a14="http://schemas.microsoft.com/office/drawing/2010/main" val="0"/>
              </a:ext>
            </a:extLst>
          </a:blip>
          <a:srcRect b="9804"/>
          <a:stretch>
            <a:fillRect/>
          </a:stretch>
        </p:blipFill>
        <p:spPr>
          <a:xfrm>
            <a:off x="1834356" y="1268413"/>
            <a:ext cx="6999288" cy="3505200"/>
          </a:xfrm>
        </p:spPr>
      </p:pic>
      <p:sp>
        <p:nvSpPr>
          <p:cNvPr id="16" name="TextBox 15"/>
          <p:cNvSpPr txBox="1">
            <a:spLocks noChangeArrowheads="1"/>
          </p:cNvSpPr>
          <p:nvPr/>
        </p:nvSpPr>
        <p:spPr bwMode="auto">
          <a:xfrm>
            <a:off x="3886201" y="1905001"/>
            <a:ext cx="555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8000">
                <a:solidFill>
                  <a:srgbClr val="FF0000"/>
                </a:solidFill>
                <a:latin typeface="Verdana" pitchFamily="34" charset="0"/>
                <a:ea typeface="Verdana" pitchFamily="34" charset="0"/>
                <a:cs typeface="Verdana" pitchFamily="34" charset="0"/>
              </a:rPr>
              <a:t>X</a:t>
            </a:r>
          </a:p>
        </p:txBody>
      </p:sp>
      <p:sp>
        <p:nvSpPr>
          <p:cNvPr id="20" name="Text Box 4"/>
          <p:cNvSpPr txBox="1">
            <a:spLocks noChangeArrowheads="1"/>
          </p:cNvSpPr>
          <p:nvPr/>
        </p:nvSpPr>
        <p:spPr bwMode="auto">
          <a:xfrm>
            <a:off x="2609850" y="4773613"/>
            <a:ext cx="7696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dirty="0">
                <a:solidFill>
                  <a:schemeClr val="tx1"/>
                </a:solidFill>
                <a:latin typeface="Verdana" pitchFamily="34" charset="0"/>
                <a:ea typeface="Verdana" pitchFamily="34" charset="0"/>
                <a:cs typeface="Verdana" pitchFamily="34" charset="0"/>
              </a:rPr>
              <a:t>Remove </a:t>
            </a:r>
            <a:r>
              <a:rPr lang="en-US" sz="1800" i="1" dirty="0">
                <a:solidFill>
                  <a:schemeClr val="tx1"/>
                </a:solidFill>
                <a:latin typeface="Verdana" pitchFamily="34" charset="0"/>
                <a:ea typeface="Verdana" pitchFamily="34" charset="0"/>
                <a:cs typeface="Verdana" pitchFamily="34" charset="0"/>
              </a:rPr>
              <a:t>partially dependent</a:t>
            </a:r>
            <a:r>
              <a:rPr lang="en-US" sz="1800" dirty="0">
                <a:solidFill>
                  <a:schemeClr val="tx1"/>
                </a:solidFill>
                <a:latin typeface="Verdana" pitchFamily="34" charset="0"/>
                <a:ea typeface="Verdana" pitchFamily="34" charset="0"/>
                <a:cs typeface="Verdana" pitchFamily="34" charset="0"/>
              </a:rPr>
              <a:t> field </a:t>
            </a:r>
            <a:r>
              <a:rPr lang="en-US" sz="1800" b="1" dirty="0" err="1">
                <a:solidFill>
                  <a:schemeClr val="tx1"/>
                </a:solidFill>
                <a:latin typeface="Verdana" pitchFamily="34" charset="0"/>
                <a:ea typeface="Verdana" pitchFamily="34" charset="0"/>
                <a:cs typeface="Verdana" pitchFamily="34" charset="0"/>
              </a:rPr>
              <a:t>OrderDate</a:t>
            </a:r>
            <a:endParaRPr lang="en-US" sz="1800" dirty="0">
              <a:solidFill>
                <a:schemeClr val="tx1"/>
              </a:solidFill>
              <a:latin typeface="Verdana" pitchFamily="34" charset="0"/>
              <a:ea typeface="Verdana" pitchFamily="34" charset="0"/>
              <a:cs typeface="Verdana" pitchFamily="34" charset="0"/>
            </a:endParaRP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p:txBody>
      </p:sp>
      <p:sp>
        <p:nvSpPr>
          <p:cNvPr id="21" name="Text Box 4"/>
          <p:cNvSpPr txBox="1">
            <a:spLocks noChangeArrowheads="1"/>
          </p:cNvSpPr>
          <p:nvPr/>
        </p:nvSpPr>
        <p:spPr bwMode="auto">
          <a:xfrm>
            <a:off x="2667000" y="5557838"/>
            <a:ext cx="53340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dirty="0">
                <a:solidFill>
                  <a:schemeClr val="tx1"/>
                </a:solidFill>
                <a:latin typeface="Verdana" pitchFamily="34" charset="0"/>
                <a:ea typeface="Verdana" pitchFamily="34" charset="0"/>
                <a:cs typeface="Verdana" pitchFamily="34" charset="0"/>
              </a:rPr>
              <a:t>And make a new table out of it let’s say in this case </a:t>
            </a:r>
            <a:r>
              <a:rPr lang="en-US" sz="1800" b="1" dirty="0">
                <a:solidFill>
                  <a:schemeClr val="tx1"/>
                </a:solidFill>
                <a:latin typeface="Verdana" pitchFamily="34" charset="0"/>
                <a:ea typeface="Verdana" pitchFamily="34" charset="0"/>
                <a:cs typeface="Verdana" pitchFamily="34" charset="0"/>
              </a:rPr>
              <a:t>Orders </a:t>
            </a:r>
            <a:r>
              <a:rPr lang="en-US" sz="1800" dirty="0">
                <a:solidFill>
                  <a:schemeClr val="tx1"/>
                </a:solidFill>
                <a:latin typeface="Verdana" pitchFamily="34" charset="0"/>
                <a:ea typeface="Verdana" pitchFamily="34" charset="0"/>
                <a:cs typeface="Verdana" pitchFamily="34" charset="0"/>
              </a:rPr>
              <a:t>table</a:t>
            </a: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p:txBody>
      </p:sp>
      <p:pic>
        <p:nvPicPr>
          <p:cNvPr id="1167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4224338"/>
            <a:ext cx="2667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278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1"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6738"/>
                                        </p:tgtEl>
                                        <p:attrNameLst>
                                          <p:attrName>style.visibility</p:attrName>
                                        </p:attrNameLst>
                                      </p:cBhvr>
                                      <p:to>
                                        <p:strVal val="visible"/>
                                      </p:to>
                                    </p:set>
                                    <p:animEffect transition="in" filter="box(in)">
                                      <p:cBhvr>
                                        <p:cTn id="32"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20"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28750" y="0"/>
            <a:ext cx="9448800" cy="1143000"/>
          </a:xfrm>
        </p:spPr>
        <p:txBody>
          <a:bodyPr>
            <a:normAutofit fontScale="90000"/>
          </a:bodyPr>
          <a:lstStyle/>
          <a:p>
            <a:r>
              <a:rPr lang="en-US" dirty="0" smtClean="0">
                <a:latin typeface="Verdana" pitchFamily="34" charset="0"/>
                <a:ea typeface="Verdana" pitchFamily="34" charset="0"/>
                <a:cs typeface="Verdana" pitchFamily="34" charset="0"/>
              </a:rPr>
              <a:t>Converting to Second Normal Form</a:t>
            </a:r>
          </a:p>
        </p:txBody>
      </p:sp>
      <p:pic>
        <p:nvPicPr>
          <p:cNvPr id="25604" name="Content Placeholder 7" descr="F5-07.bmp"/>
          <p:cNvPicPr>
            <a:picLocks noGrp="1" noChangeAspect="1"/>
          </p:cNvPicPr>
          <p:nvPr>
            <p:ph idx="1"/>
          </p:nvPr>
        </p:nvPicPr>
        <p:blipFill>
          <a:blip r:embed="rId3">
            <a:extLst>
              <a:ext uri="{28A0092B-C50C-407E-A947-70E740481C1C}">
                <a14:useLocalDpi xmlns:a14="http://schemas.microsoft.com/office/drawing/2010/main" val="0"/>
              </a:ext>
            </a:extLst>
          </a:blip>
          <a:srcRect b="9804"/>
          <a:stretch>
            <a:fillRect/>
          </a:stretch>
        </p:blipFill>
        <p:spPr>
          <a:xfrm>
            <a:off x="2743200" y="1143000"/>
            <a:ext cx="6999288" cy="3505200"/>
          </a:xfrm>
        </p:spPr>
      </p:pic>
      <p:sp>
        <p:nvSpPr>
          <p:cNvPr id="10" name="TextBox 9"/>
          <p:cNvSpPr txBox="1">
            <a:spLocks noChangeArrowheads="1"/>
          </p:cNvSpPr>
          <p:nvPr/>
        </p:nvSpPr>
        <p:spPr bwMode="auto">
          <a:xfrm>
            <a:off x="3352800" y="4933950"/>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PartNum</a:t>
            </a:r>
          </a:p>
        </p:txBody>
      </p:sp>
      <p:cxnSp>
        <p:nvCxnSpPr>
          <p:cNvPr id="11" name="Straight Arrow Connector 10"/>
          <p:cNvCxnSpPr/>
          <p:nvPr/>
        </p:nvCxnSpPr>
        <p:spPr bwMode="auto">
          <a:xfrm>
            <a:off x="5029200" y="5181600"/>
            <a:ext cx="14478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2" name="TextBox 11"/>
          <p:cNvSpPr txBox="1">
            <a:spLocks noChangeArrowheads="1"/>
          </p:cNvSpPr>
          <p:nvPr/>
        </p:nvSpPr>
        <p:spPr bwMode="auto">
          <a:xfrm>
            <a:off x="6781800" y="5029200"/>
            <a:ext cx="2209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a:solidFill>
                  <a:schemeClr val="tx1"/>
                </a:solidFill>
                <a:latin typeface="Verdana" pitchFamily="34" charset="0"/>
                <a:ea typeface="Verdana" pitchFamily="34" charset="0"/>
                <a:cs typeface="Verdana" pitchFamily="34" charset="0"/>
              </a:rPr>
              <a:t>Description</a:t>
            </a:r>
          </a:p>
        </p:txBody>
      </p:sp>
      <p:sp>
        <p:nvSpPr>
          <p:cNvPr id="13" name="Oval 12"/>
          <p:cNvSpPr>
            <a:spLocks noChangeArrowheads="1"/>
          </p:cNvSpPr>
          <p:nvPr/>
        </p:nvSpPr>
        <p:spPr bwMode="auto">
          <a:xfrm>
            <a:off x="5791200" y="914400"/>
            <a:ext cx="1143000" cy="38862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sp>
        <p:nvSpPr>
          <p:cNvPr id="14" name="Oval 13"/>
          <p:cNvSpPr>
            <a:spLocks noChangeArrowheads="1"/>
          </p:cNvSpPr>
          <p:nvPr/>
        </p:nvSpPr>
        <p:spPr bwMode="auto">
          <a:xfrm>
            <a:off x="4800600" y="1143000"/>
            <a:ext cx="1143000" cy="38100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sp>
        <p:nvSpPr>
          <p:cNvPr id="37898" name="TextBox 14"/>
          <p:cNvSpPr txBox="1">
            <a:spLocks noChangeArrowheads="1"/>
          </p:cNvSpPr>
          <p:nvPr/>
        </p:nvSpPr>
        <p:spPr bwMode="auto">
          <a:xfrm>
            <a:off x="5464176" y="4800601"/>
            <a:ext cx="55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4000">
                <a:solidFill>
                  <a:srgbClr val="FF0000"/>
                </a:solidFill>
                <a:latin typeface="Verdana" pitchFamily="34" charset="0"/>
                <a:ea typeface="Verdana" pitchFamily="34" charset="0"/>
                <a:cs typeface="Verdana" pitchFamily="34" charset="0"/>
              </a:rPr>
              <a:t>X</a:t>
            </a:r>
          </a:p>
        </p:txBody>
      </p:sp>
      <p:sp>
        <p:nvSpPr>
          <p:cNvPr id="19" name="TextBox 18"/>
          <p:cNvSpPr txBox="1">
            <a:spLocks noChangeArrowheads="1"/>
          </p:cNvSpPr>
          <p:nvPr/>
        </p:nvSpPr>
        <p:spPr bwMode="auto">
          <a:xfrm>
            <a:off x="3352800" y="5715000"/>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a:solidFill>
                  <a:schemeClr val="tx1"/>
                </a:solidFill>
                <a:latin typeface="Verdana" pitchFamily="34" charset="0"/>
                <a:ea typeface="Verdana" pitchFamily="34" charset="0"/>
                <a:cs typeface="Verdana" pitchFamily="34" charset="0"/>
              </a:rPr>
              <a:t>Because the</a:t>
            </a:r>
            <a:r>
              <a:rPr lang="en-US" b="1">
                <a:solidFill>
                  <a:schemeClr val="tx1"/>
                </a:solidFill>
                <a:latin typeface="Verdana" pitchFamily="34" charset="0"/>
                <a:ea typeface="Verdana" pitchFamily="34" charset="0"/>
                <a:cs typeface="Verdana" pitchFamily="34" charset="0"/>
              </a:rPr>
              <a:t> Primary Key </a:t>
            </a:r>
            <a:r>
              <a:rPr lang="en-US">
                <a:solidFill>
                  <a:schemeClr val="tx1"/>
                </a:solidFill>
                <a:latin typeface="Verdana" pitchFamily="34" charset="0"/>
                <a:ea typeface="Verdana" pitchFamily="34" charset="0"/>
                <a:cs typeface="Verdana" pitchFamily="34" charset="0"/>
              </a:rPr>
              <a:t>is </a:t>
            </a:r>
            <a:r>
              <a:rPr lang="en-US" b="1">
                <a:solidFill>
                  <a:schemeClr val="tx1"/>
                </a:solidFill>
                <a:latin typeface="Verdana" pitchFamily="34" charset="0"/>
                <a:ea typeface="Verdana" pitchFamily="34" charset="0"/>
                <a:cs typeface="Verdana" pitchFamily="34" charset="0"/>
              </a:rPr>
              <a:t>OrderNum </a:t>
            </a:r>
            <a:r>
              <a:rPr lang="en-US">
                <a:solidFill>
                  <a:schemeClr val="tx1"/>
                </a:solidFill>
                <a:latin typeface="Verdana" pitchFamily="34" charset="0"/>
                <a:ea typeface="Verdana" pitchFamily="34" charset="0"/>
                <a:cs typeface="Verdana" pitchFamily="34" charset="0"/>
              </a:rPr>
              <a:t>and</a:t>
            </a:r>
            <a:r>
              <a:rPr lang="en-US" b="1">
                <a:solidFill>
                  <a:schemeClr val="tx1"/>
                </a:solidFill>
                <a:latin typeface="Verdana" pitchFamily="34" charset="0"/>
                <a:ea typeface="Verdana" pitchFamily="34" charset="0"/>
                <a:cs typeface="Verdana" pitchFamily="34" charset="0"/>
              </a:rPr>
              <a:t> Partnum</a:t>
            </a:r>
          </a:p>
        </p:txBody>
      </p:sp>
    </p:spTree>
    <p:extLst>
      <p:ext uri="{BB962C8B-B14F-4D97-AF65-F5344CB8AC3E}">
        <p14:creationId xmlns:p14="http://schemas.microsoft.com/office/powerpoint/2010/main" val="386714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animBg="1"/>
      <p:bldP spid="14" grpId="0" animBg="1"/>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42950" y="0"/>
            <a:ext cx="9391650" cy="1143000"/>
          </a:xfrm>
        </p:spPr>
        <p:txBody>
          <a:bodyPr>
            <a:normAutofit fontScale="90000"/>
          </a:bodyPr>
          <a:lstStyle/>
          <a:p>
            <a:r>
              <a:rPr lang="en-US" dirty="0" smtClean="0">
                <a:latin typeface="Verdana" pitchFamily="34" charset="0"/>
                <a:ea typeface="Verdana" pitchFamily="34" charset="0"/>
                <a:cs typeface="Verdana" pitchFamily="34" charset="0"/>
              </a:rPr>
              <a:t>Converting to Second Normal Form</a:t>
            </a:r>
          </a:p>
        </p:txBody>
      </p:sp>
      <p:pic>
        <p:nvPicPr>
          <p:cNvPr id="25604" name="Content Placeholder 7" descr="F5-07.bmp"/>
          <p:cNvPicPr>
            <a:picLocks noGrp="1" noChangeAspect="1"/>
          </p:cNvPicPr>
          <p:nvPr>
            <p:ph idx="1"/>
          </p:nvPr>
        </p:nvPicPr>
        <p:blipFill>
          <a:blip r:embed="rId3">
            <a:extLst>
              <a:ext uri="{28A0092B-C50C-407E-A947-70E740481C1C}">
                <a14:useLocalDpi xmlns:a14="http://schemas.microsoft.com/office/drawing/2010/main" val="0"/>
              </a:ext>
            </a:extLst>
          </a:blip>
          <a:srcRect b="9804"/>
          <a:stretch>
            <a:fillRect/>
          </a:stretch>
        </p:blipFill>
        <p:spPr>
          <a:xfrm>
            <a:off x="1910556" y="1501775"/>
            <a:ext cx="6999288" cy="3505200"/>
          </a:xfrm>
        </p:spPr>
      </p:pic>
      <p:sp>
        <p:nvSpPr>
          <p:cNvPr id="16" name="TextBox 15"/>
          <p:cNvSpPr txBox="1">
            <a:spLocks noChangeArrowheads="1"/>
          </p:cNvSpPr>
          <p:nvPr/>
        </p:nvSpPr>
        <p:spPr bwMode="auto">
          <a:xfrm>
            <a:off x="5715000" y="1676401"/>
            <a:ext cx="137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8000">
                <a:solidFill>
                  <a:srgbClr val="FF0000"/>
                </a:solidFill>
                <a:latin typeface="Verdana" pitchFamily="34" charset="0"/>
                <a:ea typeface="Verdana" pitchFamily="34" charset="0"/>
                <a:cs typeface="Verdana" pitchFamily="34" charset="0"/>
              </a:rPr>
              <a:t>X</a:t>
            </a:r>
          </a:p>
        </p:txBody>
      </p:sp>
      <p:sp>
        <p:nvSpPr>
          <p:cNvPr id="20" name="Text Box 4"/>
          <p:cNvSpPr txBox="1">
            <a:spLocks noChangeArrowheads="1"/>
          </p:cNvSpPr>
          <p:nvPr/>
        </p:nvSpPr>
        <p:spPr bwMode="auto">
          <a:xfrm>
            <a:off x="2743200" y="5006975"/>
            <a:ext cx="7696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dirty="0">
                <a:solidFill>
                  <a:schemeClr val="tx1"/>
                </a:solidFill>
                <a:latin typeface="Verdana" pitchFamily="34" charset="0"/>
                <a:ea typeface="Verdana" pitchFamily="34" charset="0"/>
                <a:cs typeface="Verdana" pitchFamily="34" charset="0"/>
              </a:rPr>
              <a:t>Remove </a:t>
            </a:r>
            <a:r>
              <a:rPr lang="en-US" sz="1800" i="1" dirty="0">
                <a:solidFill>
                  <a:schemeClr val="tx1"/>
                </a:solidFill>
                <a:latin typeface="Verdana" pitchFamily="34" charset="0"/>
                <a:ea typeface="Verdana" pitchFamily="34" charset="0"/>
                <a:cs typeface="Verdana" pitchFamily="34" charset="0"/>
              </a:rPr>
              <a:t>partially dependent</a:t>
            </a:r>
            <a:r>
              <a:rPr lang="en-US" sz="1800" dirty="0">
                <a:solidFill>
                  <a:schemeClr val="tx1"/>
                </a:solidFill>
                <a:latin typeface="Verdana" pitchFamily="34" charset="0"/>
                <a:ea typeface="Verdana" pitchFamily="34" charset="0"/>
                <a:cs typeface="Verdana" pitchFamily="34" charset="0"/>
              </a:rPr>
              <a:t> field </a:t>
            </a:r>
            <a:r>
              <a:rPr lang="en-US" sz="1800" b="1" dirty="0">
                <a:solidFill>
                  <a:schemeClr val="tx1"/>
                </a:solidFill>
                <a:latin typeface="Verdana" pitchFamily="34" charset="0"/>
                <a:ea typeface="Verdana" pitchFamily="34" charset="0"/>
                <a:cs typeface="Verdana" pitchFamily="34" charset="0"/>
              </a:rPr>
              <a:t>Description</a:t>
            </a:r>
            <a:endParaRPr lang="en-US" sz="1800" dirty="0">
              <a:solidFill>
                <a:schemeClr val="tx1"/>
              </a:solidFill>
              <a:latin typeface="Verdana" pitchFamily="34" charset="0"/>
              <a:ea typeface="Verdana" pitchFamily="34" charset="0"/>
              <a:cs typeface="Verdana" pitchFamily="34" charset="0"/>
            </a:endParaRP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p:txBody>
      </p:sp>
      <p:sp>
        <p:nvSpPr>
          <p:cNvPr id="21" name="Text Box 4"/>
          <p:cNvSpPr txBox="1">
            <a:spLocks noChangeArrowheads="1"/>
          </p:cNvSpPr>
          <p:nvPr/>
        </p:nvSpPr>
        <p:spPr bwMode="auto">
          <a:xfrm>
            <a:off x="2743200" y="5440363"/>
            <a:ext cx="53340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dirty="0">
                <a:solidFill>
                  <a:schemeClr val="tx1"/>
                </a:solidFill>
                <a:latin typeface="Verdana" pitchFamily="34" charset="0"/>
                <a:ea typeface="Verdana" pitchFamily="34" charset="0"/>
                <a:cs typeface="Verdana" pitchFamily="34" charset="0"/>
              </a:rPr>
              <a:t>And make a new table out of it let’s say in this case </a:t>
            </a:r>
            <a:r>
              <a:rPr lang="en-US" sz="1800" b="1" dirty="0">
                <a:solidFill>
                  <a:schemeClr val="tx1"/>
                </a:solidFill>
                <a:latin typeface="Verdana" pitchFamily="34" charset="0"/>
                <a:ea typeface="Verdana" pitchFamily="34" charset="0"/>
                <a:cs typeface="Verdana" pitchFamily="34" charset="0"/>
              </a:rPr>
              <a:t>Part </a:t>
            </a:r>
            <a:r>
              <a:rPr lang="en-US" sz="1800" dirty="0">
                <a:solidFill>
                  <a:schemeClr val="tx1"/>
                </a:solidFill>
                <a:latin typeface="Verdana" pitchFamily="34" charset="0"/>
                <a:ea typeface="Verdana" pitchFamily="34" charset="0"/>
                <a:cs typeface="Verdana" pitchFamily="34" charset="0"/>
              </a:rPr>
              <a:t>table</a:t>
            </a:r>
          </a:p>
          <a:p>
            <a:pPr eaLnBrk="1" hangingPunct="1">
              <a:spcBef>
                <a:spcPct val="50000"/>
              </a:spcBef>
            </a:pPr>
            <a:endParaRPr lang="en-US" sz="1800" dirty="0">
              <a:solidFill>
                <a:schemeClr val="tx1"/>
              </a:solidFill>
              <a:latin typeface="Verdana" pitchFamily="34" charset="0"/>
              <a:ea typeface="Verdana" pitchFamily="34" charset="0"/>
              <a:cs typeface="Verdana" pitchFamily="34" charset="0"/>
            </a:endParaRPr>
          </a:p>
        </p:txBody>
      </p:sp>
      <p:pic>
        <p:nvPicPr>
          <p:cNvPr id="389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0" y="4114800"/>
            <a:ext cx="2362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4694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1"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20" grpId="0"/>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44742" y="0"/>
            <a:ext cx="9340516" cy="1143000"/>
          </a:xfrm>
        </p:spPr>
        <p:txBody>
          <a:bodyPr>
            <a:normAutofit fontScale="90000"/>
          </a:bodyPr>
          <a:lstStyle/>
          <a:p>
            <a:r>
              <a:rPr lang="en-US" dirty="0" smtClean="0">
                <a:latin typeface="Verdana" pitchFamily="34" charset="0"/>
                <a:ea typeface="Verdana" pitchFamily="34" charset="0"/>
                <a:cs typeface="Verdana" pitchFamily="34" charset="0"/>
              </a:rPr>
              <a:t>Converting to Second Normal Form</a:t>
            </a:r>
          </a:p>
        </p:txBody>
      </p:sp>
      <p:pic>
        <p:nvPicPr>
          <p:cNvPr id="25604" name="Content Placeholder 7" descr="F5-07.bmp"/>
          <p:cNvPicPr>
            <a:picLocks noGrp="1" noChangeAspect="1"/>
          </p:cNvPicPr>
          <p:nvPr>
            <p:ph idx="1"/>
          </p:nvPr>
        </p:nvPicPr>
        <p:blipFill>
          <a:blip r:embed="rId3">
            <a:extLst>
              <a:ext uri="{28A0092B-C50C-407E-A947-70E740481C1C}">
                <a14:useLocalDpi xmlns:a14="http://schemas.microsoft.com/office/drawing/2010/main" val="0"/>
              </a:ext>
            </a:extLst>
          </a:blip>
          <a:srcRect b="9804"/>
          <a:stretch>
            <a:fillRect/>
          </a:stretch>
        </p:blipFill>
        <p:spPr>
          <a:xfrm>
            <a:off x="1605756" y="1199650"/>
            <a:ext cx="6999288" cy="3505200"/>
          </a:xfrm>
        </p:spPr>
      </p:pic>
      <p:sp>
        <p:nvSpPr>
          <p:cNvPr id="16" name="TextBox 15"/>
          <p:cNvSpPr txBox="1">
            <a:spLocks noChangeArrowheads="1"/>
          </p:cNvSpPr>
          <p:nvPr/>
        </p:nvSpPr>
        <p:spPr bwMode="auto">
          <a:xfrm>
            <a:off x="5715000" y="1676401"/>
            <a:ext cx="137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8000">
                <a:solidFill>
                  <a:srgbClr val="FF0000"/>
                </a:solidFill>
                <a:latin typeface="Verdana" pitchFamily="34" charset="0"/>
                <a:ea typeface="Verdana" pitchFamily="34" charset="0"/>
                <a:cs typeface="Verdana" pitchFamily="34" charset="0"/>
              </a:rPr>
              <a:t>X</a:t>
            </a:r>
          </a:p>
        </p:txBody>
      </p:sp>
      <p:sp>
        <p:nvSpPr>
          <p:cNvPr id="9" name="TextBox 8"/>
          <p:cNvSpPr txBox="1">
            <a:spLocks noChangeArrowheads="1"/>
          </p:cNvSpPr>
          <p:nvPr/>
        </p:nvSpPr>
        <p:spPr bwMode="auto">
          <a:xfrm>
            <a:off x="3733800" y="1676401"/>
            <a:ext cx="137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8000">
                <a:solidFill>
                  <a:srgbClr val="FF0000"/>
                </a:solidFill>
                <a:latin typeface="Verdana" pitchFamily="34" charset="0"/>
                <a:ea typeface="Verdana" pitchFamily="34" charset="0"/>
                <a:cs typeface="Verdana" pitchFamily="34" charset="0"/>
              </a:rPr>
              <a:t>X</a:t>
            </a:r>
          </a:p>
        </p:txBody>
      </p:sp>
      <p:sp>
        <p:nvSpPr>
          <p:cNvPr id="10" name="Text Box 4"/>
          <p:cNvSpPr txBox="1">
            <a:spLocks noChangeArrowheads="1"/>
          </p:cNvSpPr>
          <p:nvPr/>
        </p:nvSpPr>
        <p:spPr bwMode="auto">
          <a:xfrm>
            <a:off x="1257299" y="5066075"/>
            <a:ext cx="613008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just" eaLnBrk="1" hangingPunct="1">
              <a:spcBef>
                <a:spcPct val="50000"/>
              </a:spcBef>
            </a:pPr>
            <a:r>
              <a:rPr lang="en-US" sz="2400" dirty="0" smtClean="0">
                <a:solidFill>
                  <a:schemeClr val="tx1"/>
                </a:solidFill>
                <a:latin typeface="Verdana" pitchFamily="34" charset="0"/>
                <a:ea typeface="Verdana" pitchFamily="34" charset="0"/>
                <a:cs typeface="Verdana" pitchFamily="34" charset="0"/>
              </a:rPr>
              <a:t>The Original table  becomes a new table which is Normalized. And let’s say we name it </a:t>
            </a:r>
            <a:r>
              <a:rPr lang="en-US" sz="2400" b="1" dirty="0" err="1" smtClean="0">
                <a:solidFill>
                  <a:schemeClr val="tx1"/>
                </a:solidFill>
                <a:latin typeface="Verdana" pitchFamily="34" charset="0"/>
                <a:ea typeface="Verdana" pitchFamily="34" charset="0"/>
                <a:cs typeface="Verdana" pitchFamily="34" charset="0"/>
              </a:rPr>
              <a:t>OderLine</a:t>
            </a:r>
            <a:r>
              <a:rPr lang="en-US" sz="2400" b="1" dirty="0" smtClean="0">
                <a:solidFill>
                  <a:schemeClr val="tx1"/>
                </a:solidFill>
                <a:latin typeface="Verdana" pitchFamily="34" charset="0"/>
                <a:ea typeface="Verdana" pitchFamily="34" charset="0"/>
                <a:cs typeface="Verdana" pitchFamily="34" charset="0"/>
              </a:rPr>
              <a:t> </a:t>
            </a:r>
            <a:r>
              <a:rPr lang="en-US" sz="2400" dirty="0" smtClean="0">
                <a:solidFill>
                  <a:schemeClr val="tx1"/>
                </a:solidFill>
                <a:latin typeface="Verdana" pitchFamily="34" charset="0"/>
                <a:ea typeface="Verdana" pitchFamily="34" charset="0"/>
                <a:cs typeface="Verdana" pitchFamily="34" charset="0"/>
              </a:rPr>
              <a:t>table.</a:t>
            </a:r>
          </a:p>
          <a:p>
            <a:pPr algn="just" eaLnBrk="1" hangingPunct="1">
              <a:spcBef>
                <a:spcPct val="50000"/>
              </a:spcBef>
            </a:pPr>
            <a:endParaRPr lang="en-US" sz="2400" dirty="0">
              <a:solidFill>
                <a:schemeClr val="tx1"/>
              </a:solidFill>
              <a:latin typeface="Verdana" pitchFamily="34" charset="0"/>
              <a:ea typeface="Verdana" pitchFamily="34" charset="0"/>
              <a:cs typeface="Verdana" pitchFamily="34" charset="0"/>
            </a:endParaRPr>
          </a:p>
        </p:txBody>
      </p:sp>
      <p:pic>
        <p:nvPicPr>
          <p:cNvPr id="1187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9284" y="4486275"/>
            <a:ext cx="381401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013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1"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1"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8786"/>
                                        </p:tgtEl>
                                        <p:attrNameLst>
                                          <p:attrName>style.visibility</p:attrName>
                                        </p:attrNameLst>
                                      </p:cBhvr>
                                      <p:to>
                                        <p:strVal val="visible"/>
                                      </p:to>
                                    </p:set>
                                    <p:animEffect transition="in" filter="box(in)">
                                      <p:cBhvr>
                                        <p:cTn id="37" dur="5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9" grpId="0"/>
      <p:bldP spid="9" grpId="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3137" y="148389"/>
            <a:ext cx="9701463" cy="838200"/>
          </a:xfrm>
        </p:spPr>
        <p:txBody>
          <a:bodyPr/>
          <a:lstStyle/>
          <a:p>
            <a:r>
              <a:rPr lang="en-US" dirty="0" smtClean="0">
                <a:latin typeface="Verdana" pitchFamily="34" charset="0"/>
                <a:ea typeface="Verdana" pitchFamily="34" charset="0"/>
                <a:cs typeface="Verdana" pitchFamily="34" charset="0"/>
              </a:rPr>
              <a:t>Second Normal Form (continued)</a:t>
            </a:r>
          </a:p>
        </p:txBody>
      </p:sp>
      <p:pic>
        <p:nvPicPr>
          <p:cNvPr id="40965" name="Content Placeholder 7" descr="F5-09.bmp"/>
          <p:cNvPicPr>
            <a:picLocks noGrp="1" noChangeAspect="1"/>
          </p:cNvPicPr>
          <p:nvPr>
            <p:ph idx="1"/>
          </p:nvPr>
        </p:nvPicPr>
        <p:blipFill>
          <a:blip r:embed="rId3">
            <a:extLst>
              <a:ext uri="{28A0092B-C50C-407E-A947-70E740481C1C}">
                <a14:useLocalDpi xmlns:a14="http://schemas.microsoft.com/office/drawing/2010/main" val="0"/>
              </a:ext>
            </a:extLst>
          </a:blip>
          <a:srcRect b="4518"/>
          <a:stretch>
            <a:fillRect/>
          </a:stretch>
        </p:blipFill>
        <p:spPr>
          <a:xfrm>
            <a:off x="2743199" y="1323474"/>
            <a:ext cx="8325853" cy="4620126"/>
          </a:xfrm>
        </p:spPr>
      </p:pic>
      <p:sp>
        <p:nvSpPr>
          <p:cNvPr id="40963" name="Text Box 5"/>
          <p:cNvSpPr txBox="1">
            <a:spLocks noChangeArrowheads="1"/>
          </p:cNvSpPr>
          <p:nvPr/>
        </p:nvSpPr>
        <p:spPr bwMode="auto">
          <a:xfrm>
            <a:off x="2209800" y="6034088"/>
            <a:ext cx="769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a:solidFill>
                  <a:schemeClr val="tx1"/>
                </a:solidFill>
                <a:latin typeface="Verdana" pitchFamily="34" charset="0"/>
                <a:ea typeface="Verdana" pitchFamily="34" charset="0"/>
                <a:cs typeface="Verdana" pitchFamily="34" charset="0"/>
              </a:rPr>
              <a:t>FIGURE 5-9: Conversion to second normal form</a:t>
            </a:r>
          </a:p>
        </p:txBody>
      </p:sp>
    </p:spTree>
    <p:extLst>
      <p:ext uri="{BB962C8B-B14F-4D97-AF65-F5344CB8AC3E}">
        <p14:creationId xmlns:p14="http://schemas.microsoft.com/office/powerpoint/2010/main" val="1685037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4262187338"/>
              </p:ext>
            </p:extLst>
          </p:nvPr>
        </p:nvGraphicFramePr>
        <p:xfrm>
          <a:off x="1905001" y="2362201"/>
          <a:ext cx="8534401" cy="2168973"/>
        </p:xfrm>
        <a:graphic>
          <a:graphicData uri="http://schemas.openxmlformats.org/drawingml/2006/table">
            <a:tbl>
              <a:tblPr firstRow="1" bandRow="1">
                <a:tableStyleId>{08FB837D-C827-4EFA-A057-4D05807E0F7C}</a:tableStyleId>
              </a:tblPr>
              <a:tblGrid>
                <a:gridCol w="1261607"/>
                <a:gridCol w="1484244"/>
                <a:gridCol w="1261607"/>
                <a:gridCol w="1261607"/>
                <a:gridCol w="1632668"/>
                <a:gridCol w="1632668"/>
              </a:tblGrid>
              <a:tr h="518008">
                <a:tc>
                  <a:txBody>
                    <a:bodyPr/>
                    <a:lstStyle/>
                    <a:p>
                      <a:r>
                        <a:rPr lang="en-US" sz="1400" dirty="0" err="1" smtClean="0"/>
                        <a:t>StudentID</a:t>
                      </a:r>
                      <a:endParaRPr lang="en-US" sz="1400" dirty="0"/>
                    </a:p>
                  </a:txBody>
                  <a:tcPr marT="45707" marB="45707"/>
                </a:tc>
                <a:tc>
                  <a:txBody>
                    <a:bodyPr/>
                    <a:lstStyle/>
                    <a:p>
                      <a:r>
                        <a:rPr lang="en-US" sz="1400" dirty="0" err="1" smtClean="0"/>
                        <a:t>Lastname</a:t>
                      </a:r>
                      <a:endParaRPr lang="en-US" sz="1400" dirty="0"/>
                    </a:p>
                  </a:txBody>
                  <a:tcPr marT="45707" marB="45707"/>
                </a:tc>
                <a:tc>
                  <a:txBody>
                    <a:bodyPr/>
                    <a:lstStyle/>
                    <a:p>
                      <a:r>
                        <a:rPr lang="en-US" sz="1400" dirty="0" err="1" smtClean="0"/>
                        <a:t>Firstname</a:t>
                      </a:r>
                      <a:endParaRPr lang="en-US" sz="1400" dirty="0"/>
                    </a:p>
                  </a:txBody>
                  <a:tcPr marT="45707" marB="45707"/>
                </a:tc>
                <a:tc>
                  <a:txBody>
                    <a:bodyPr/>
                    <a:lstStyle/>
                    <a:p>
                      <a:r>
                        <a:rPr lang="en-US" sz="1400" dirty="0" smtClean="0"/>
                        <a:t>Program</a:t>
                      </a:r>
                      <a:endParaRPr lang="en-US" sz="1400" dirty="0"/>
                    </a:p>
                  </a:txBody>
                  <a:tcPr marT="45707" marB="45707"/>
                </a:tc>
                <a:tc>
                  <a:txBody>
                    <a:bodyPr/>
                    <a:lstStyle/>
                    <a:p>
                      <a:r>
                        <a:rPr lang="en-US" sz="1400" dirty="0" err="1" smtClean="0"/>
                        <a:t>CoursesCode</a:t>
                      </a:r>
                      <a:endParaRPr lang="en-US" sz="1400" dirty="0"/>
                    </a:p>
                  </a:txBody>
                  <a:tcPr marT="45707" marB="45707"/>
                </a:tc>
                <a:tc>
                  <a:txBody>
                    <a:bodyPr/>
                    <a:lstStyle/>
                    <a:p>
                      <a:r>
                        <a:rPr lang="en-US" sz="1400" dirty="0" err="1" smtClean="0"/>
                        <a:t>CourseDescription</a:t>
                      </a:r>
                      <a:endParaRPr lang="en-US" sz="1400" dirty="0"/>
                    </a:p>
                  </a:txBody>
                  <a:tcPr marT="45707" marB="45707"/>
                </a:tc>
              </a:tr>
              <a:tr h="639893">
                <a:tc>
                  <a:txBody>
                    <a:bodyPr/>
                    <a:lstStyle/>
                    <a:p>
                      <a:r>
                        <a:rPr lang="en-US" sz="1800" dirty="0" smtClean="0"/>
                        <a:t>457411</a:t>
                      </a:r>
                      <a:endParaRPr lang="en-US" sz="1800" dirty="0"/>
                    </a:p>
                  </a:txBody>
                  <a:tcPr marT="45707" marB="45707"/>
                </a:tc>
                <a:tc>
                  <a:txBody>
                    <a:bodyPr/>
                    <a:lstStyle/>
                    <a:p>
                      <a:r>
                        <a:rPr lang="en-US" sz="1800" dirty="0" smtClean="0"/>
                        <a:t>Red</a:t>
                      </a:r>
                      <a:endParaRPr lang="en-US" sz="1800" dirty="0"/>
                    </a:p>
                  </a:txBody>
                  <a:tcPr marT="45707" marB="45707"/>
                </a:tc>
                <a:tc>
                  <a:txBody>
                    <a:bodyPr/>
                    <a:lstStyle/>
                    <a:p>
                      <a:r>
                        <a:rPr lang="en-US" sz="1800" dirty="0" smtClean="0"/>
                        <a:t>Ray</a:t>
                      </a:r>
                      <a:endParaRPr lang="en-US" sz="1800" dirty="0"/>
                    </a:p>
                  </a:txBody>
                  <a:tcPr marT="45707" marB="45707"/>
                </a:tc>
                <a:tc>
                  <a:txBody>
                    <a:bodyPr/>
                    <a:lstStyle/>
                    <a:p>
                      <a:r>
                        <a:rPr lang="en-US" sz="1800" dirty="0" smtClean="0"/>
                        <a:t>CIS</a:t>
                      </a:r>
                      <a:endParaRPr lang="en-US" sz="1800" dirty="0"/>
                    </a:p>
                  </a:txBody>
                  <a:tcPr marT="45707" marB="45707"/>
                </a:tc>
                <a:tc>
                  <a:txBody>
                    <a:bodyPr/>
                    <a:lstStyle/>
                    <a:p>
                      <a:r>
                        <a:rPr lang="en-US" sz="1800" dirty="0" smtClean="0"/>
                        <a:t>IS230</a:t>
                      </a:r>
                      <a:endParaRPr lang="en-US" sz="1800" dirty="0"/>
                    </a:p>
                  </a:txBody>
                  <a:tcPr marT="45707" marB="45707"/>
                </a:tc>
                <a:tc>
                  <a:txBody>
                    <a:bodyPr/>
                    <a:lstStyle/>
                    <a:p>
                      <a:r>
                        <a:rPr lang="en-US" sz="1800" dirty="0" smtClean="0"/>
                        <a:t>Database</a:t>
                      </a:r>
                      <a:r>
                        <a:rPr lang="en-US" sz="1800" baseline="0" dirty="0" smtClean="0"/>
                        <a:t> Design</a:t>
                      </a:r>
                      <a:endParaRPr lang="en-US" sz="1800" dirty="0"/>
                    </a:p>
                  </a:txBody>
                  <a:tcPr marT="45707" marB="45707"/>
                </a:tc>
              </a:tr>
              <a:tr h="370731">
                <a:tc>
                  <a:txBody>
                    <a:bodyPr/>
                    <a:lstStyle/>
                    <a:p>
                      <a:r>
                        <a:rPr lang="en-US" sz="1800" dirty="0" smtClean="0"/>
                        <a:t>457411</a:t>
                      </a:r>
                      <a:endParaRPr lang="en-US" sz="1800" dirty="0"/>
                    </a:p>
                  </a:txBody>
                  <a:tcPr marT="45707" marB="45707"/>
                </a:tc>
                <a:tc>
                  <a:txBody>
                    <a:bodyPr/>
                    <a:lstStyle/>
                    <a:p>
                      <a:r>
                        <a:rPr lang="en-US" sz="1800" dirty="0" smtClean="0"/>
                        <a:t>Red</a:t>
                      </a:r>
                      <a:endParaRPr lang="en-US" sz="1800" dirty="0"/>
                    </a:p>
                  </a:txBody>
                  <a:tcPr marT="45707" marB="45707"/>
                </a:tc>
                <a:tc>
                  <a:txBody>
                    <a:bodyPr/>
                    <a:lstStyle/>
                    <a:p>
                      <a:r>
                        <a:rPr lang="en-US" sz="1800" dirty="0" smtClean="0"/>
                        <a:t>Ray</a:t>
                      </a:r>
                      <a:endParaRPr lang="en-US" sz="1800" dirty="0"/>
                    </a:p>
                  </a:txBody>
                  <a:tcPr marT="45707" marB="45707"/>
                </a:tc>
                <a:tc>
                  <a:txBody>
                    <a:bodyPr/>
                    <a:lstStyle/>
                    <a:p>
                      <a:r>
                        <a:rPr lang="en-US" sz="1800" dirty="0" smtClean="0"/>
                        <a:t>CIS</a:t>
                      </a:r>
                      <a:endParaRPr lang="en-US" sz="1800" dirty="0"/>
                    </a:p>
                  </a:txBody>
                  <a:tcPr marT="45707" marB="45707"/>
                </a:tc>
                <a:tc>
                  <a:txBody>
                    <a:bodyPr/>
                    <a:lstStyle/>
                    <a:p>
                      <a:r>
                        <a:rPr lang="en-US" sz="1800" dirty="0" smtClean="0"/>
                        <a:t>CA105</a:t>
                      </a:r>
                      <a:endParaRPr lang="en-US" sz="1800" dirty="0"/>
                    </a:p>
                  </a:txBody>
                  <a:tcPr marT="45707" marB="45707"/>
                </a:tc>
                <a:tc>
                  <a:txBody>
                    <a:bodyPr/>
                    <a:lstStyle/>
                    <a:p>
                      <a:r>
                        <a:rPr lang="en-US" sz="1800" dirty="0" smtClean="0"/>
                        <a:t>Data Analysis</a:t>
                      </a:r>
                      <a:endParaRPr lang="en-US" sz="1800" dirty="0"/>
                    </a:p>
                  </a:txBody>
                  <a:tcPr marT="45707" marB="45707"/>
                </a:tc>
              </a:tr>
              <a:tr h="639893">
                <a:tc>
                  <a:txBody>
                    <a:bodyPr/>
                    <a:lstStyle/>
                    <a:p>
                      <a:r>
                        <a:rPr lang="en-US" sz="1800" dirty="0" smtClean="0"/>
                        <a:t>444771</a:t>
                      </a:r>
                      <a:endParaRPr lang="en-US" sz="1800" dirty="0"/>
                    </a:p>
                  </a:txBody>
                  <a:tcPr marT="45707" marB="45707"/>
                </a:tc>
                <a:tc>
                  <a:txBody>
                    <a:bodyPr/>
                    <a:lstStyle/>
                    <a:p>
                      <a:r>
                        <a:rPr lang="en-US" sz="1800" dirty="0" smtClean="0"/>
                        <a:t>Call</a:t>
                      </a:r>
                      <a:endParaRPr lang="en-US" sz="1800" dirty="0"/>
                    </a:p>
                  </a:txBody>
                  <a:tcPr marT="45707" marB="45707"/>
                </a:tc>
                <a:tc>
                  <a:txBody>
                    <a:bodyPr/>
                    <a:lstStyle/>
                    <a:p>
                      <a:r>
                        <a:rPr lang="en-US" sz="1800" dirty="0" smtClean="0"/>
                        <a:t>Sabrina</a:t>
                      </a:r>
                      <a:endParaRPr lang="en-US" sz="1800" dirty="0"/>
                    </a:p>
                  </a:txBody>
                  <a:tcPr marT="45707" marB="45707"/>
                </a:tc>
                <a:tc>
                  <a:txBody>
                    <a:bodyPr/>
                    <a:lstStyle/>
                    <a:p>
                      <a:r>
                        <a:rPr lang="en-US" sz="1800" dirty="0" smtClean="0"/>
                        <a:t>Business</a:t>
                      </a:r>
                      <a:endParaRPr lang="en-US" sz="1800" dirty="0"/>
                    </a:p>
                  </a:txBody>
                  <a:tcPr marT="45707" marB="45707"/>
                </a:tc>
                <a:tc>
                  <a:txBody>
                    <a:bodyPr/>
                    <a:lstStyle/>
                    <a:p>
                      <a:r>
                        <a:rPr lang="en-US" sz="1800" dirty="0" smtClean="0"/>
                        <a:t>BU101</a:t>
                      </a:r>
                      <a:endParaRPr lang="en-US" sz="1800" dirty="0"/>
                    </a:p>
                  </a:txBody>
                  <a:tcPr marT="45707" marB="45707"/>
                </a:tc>
                <a:tc>
                  <a:txBody>
                    <a:bodyPr/>
                    <a:lstStyle/>
                    <a:p>
                      <a:r>
                        <a:rPr lang="en-US" sz="1800" dirty="0" smtClean="0"/>
                        <a:t>Intro to Business</a:t>
                      </a:r>
                      <a:endParaRPr lang="en-US" sz="1800" dirty="0"/>
                    </a:p>
                  </a:txBody>
                  <a:tcPr marT="45707" marB="45707"/>
                </a:tc>
              </a:tr>
            </a:tbl>
          </a:graphicData>
        </a:graphic>
      </p:graphicFrame>
      <p:sp>
        <p:nvSpPr>
          <p:cNvPr id="45093" name="Text Box 5"/>
          <p:cNvSpPr txBox="1">
            <a:spLocks noChangeArrowheads="1"/>
          </p:cNvSpPr>
          <p:nvPr/>
        </p:nvSpPr>
        <p:spPr bwMode="auto">
          <a:xfrm>
            <a:off x="1905000" y="1379622"/>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a:solidFill>
                  <a:schemeClr val="tx1"/>
                </a:solidFill>
                <a:latin typeface="Verdana" pitchFamily="34" charset="0"/>
                <a:ea typeface="Verdana" pitchFamily="34" charset="0"/>
                <a:cs typeface="Verdana" pitchFamily="34" charset="0"/>
              </a:rPr>
              <a:t>Below is a Table  of the courses taken by students</a:t>
            </a:r>
          </a:p>
        </p:txBody>
      </p:sp>
      <p:sp>
        <p:nvSpPr>
          <p:cNvPr id="9" name="Rectangle 2"/>
          <p:cNvSpPr txBox="1">
            <a:spLocks noChangeArrowheads="1"/>
          </p:cNvSpPr>
          <p:nvPr/>
        </p:nvSpPr>
        <p:spPr bwMode="auto">
          <a:xfrm>
            <a:off x="1905001" y="52137"/>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Second </a:t>
            </a:r>
            <a:r>
              <a:rPr lang="en-US" sz="3600" kern="0" dirty="0" smtClean="0">
                <a:solidFill>
                  <a:schemeClr val="bg1"/>
                </a:solidFill>
                <a:latin typeface="Verdana" pitchFamily="34" charset="0"/>
                <a:ea typeface="Verdana" pitchFamily="34" charset="0"/>
                <a:cs typeface="Verdana" pitchFamily="34" charset="0"/>
              </a:rPr>
              <a:t>Normal </a:t>
            </a:r>
            <a:r>
              <a:rPr lang="en-US" sz="3600" kern="0" dirty="0">
                <a:solidFill>
                  <a:schemeClr val="bg1"/>
                </a:solidFill>
                <a:latin typeface="Verdana" pitchFamily="34" charset="0"/>
                <a:ea typeface="Verdana" pitchFamily="34" charset="0"/>
                <a:cs typeface="Verdana" pitchFamily="34" charset="0"/>
              </a:rPr>
              <a:t>Form (continued)</a:t>
            </a:r>
          </a:p>
        </p:txBody>
      </p:sp>
      <p:sp>
        <p:nvSpPr>
          <p:cNvPr id="10" name="Oval 9"/>
          <p:cNvSpPr>
            <a:spLocks noChangeArrowheads="1"/>
          </p:cNvSpPr>
          <p:nvPr/>
        </p:nvSpPr>
        <p:spPr bwMode="auto">
          <a:xfrm>
            <a:off x="8686800" y="2895600"/>
            <a:ext cx="1828800" cy="15240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cxnSp>
        <p:nvCxnSpPr>
          <p:cNvPr id="12" name="Straight Arrow Connector 11"/>
          <p:cNvCxnSpPr/>
          <p:nvPr/>
        </p:nvCxnSpPr>
        <p:spPr bwMode="auto">
          <a:xfrm flipV="1">
            <a:off x="9448800" y="4572000"/>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7546975" y="5562600"/>
            <a:ext cx="37032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1800" b="1">
                <a:solidFill>
                  <a:schemeClr val="tx1"/>
                </a:solidFill>
                <a:latin typeface="Verdana" pitchFamily="34" charset="0"/>
                <a:ea typeface="Verdana" pitchFamily="34" charset="0"/>
                <a:cs typeface="Verdana" pitchFamily="34" charset="0"/>
              </a:rPr>
              <a:t>CourseDescription is</a:t>
            </a:r>
          </a:p>
          <a:p>
            <a:pPr eaLnBrk="1" hangingPunct="1"/>
            <a:r>
              <a:rPr lang="en-US" sz="1800" b="1">
                <a:solidFill>
                  <a:schemeClr val="tx1"/>
                </a:solidFill>
                <a:latin typeface="Verdana" pitchFamily="34" charset="0"/>
                <a:ea typeface="Verdana" pitchFamily="34" charset="0"/>
                <a:cs typeface="Verdana" pitchFamily="34" charset="0"/>
              </a:rPr>
              <a:t>dependent on CourseCode</a:t>
            </a:r>
          </a:p>
          <a:p>
            <a:pPr eaLnBrk="1" hangingPunct="1"/>
            <a:r>
              <a:rPr lang="en-US" sz="1800" b="1">
                <a:solidFill>
                  <a:schemeClr val="tx1"/>
                </a:solidFill>
                <a:latin typeface="Verdana" pitchFamily="34" charset="0"/>
                <a:ea typeface="Verdana" pitchFamily="34" charset="0"/>
                <a:cs typeface="Verdana" pitchFamily="34" charset="0"/>
              </a:rPr>
              <a:t>but not on CourseCode and</a:t>
            </a:r>
          </a:p>
          <a:p>
            <a:pPr eaLnBrk="1" hangingPunct="1"/>
            <a:r>
              <a:rPr lang="en-US" sz="1800" b="1">
                <a:solidFill>
                  <a:schemeClr val="tx1"/>
                </a:solidFill>
                <a:latin typeface="Verdana" pitchFamily="34" charset="0"/>
                <a:ea typeface="Verdana" pitchFamily="34" charset="0"/>
                <a:cs typeface="Verdana" pitchFamily="34" charset="0"/>
              </a:rPr>
              <a:t>StudentID</a:t>
            </a:r>
          </a:p>
        </p:txBody>
      </p:sp>
      <p:sp>
        <p:nvSpPr>
          <p:cNvPr id="15" name="TextBox 14"/>
          <p:cNvSpPr txBox="1">
            <a:spLocks noChangeArrowheads="1"/>
          </p:cNvSpPr>
          <p:nvPr/>
        </p:nvSpPr>
        <p:spPr bwMode="auto">
          <a:xfrm>
            <a:off x="1905001" y="1856875"/>
            <a:ext cx="2425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err="1">
                <a:solidFill>
                  <a:schemeClr val="accent2"/>
                </a:solidFill>
                <a:latin typeface="Verdana" pitchFamily="34" charset="0"/>
                <a:ea typeface="Verdana" pitchFamily="34" charset="0"/>
                <a:cs typeface="Verdana" pitchFamily="34" charset="0"/>
              </a:rPr>
              <a:t>CourseTaken</a:t>
            </a:r>
            <a:endParaRPr lang="en-US" sz="2400" b="1" dirty="0">
              <a:solidFill>
                <a:schemeClr val="accent2"/>
              </a:solidFill>
              <a:latin typeface="Verdana" pitchFamily="34" charset="0"/>
              <a:ea typeface="Verdana" pitchFamily="34" charset="0"/>
              <a:cs typeface="Verdana" pitchFamily="34" charset="0"/>
            </a:endParaRPr>
          </a:p>
        </p:txBody>
      </p:sp>
      <p:sp>
        <p:nvSpPr>
          <p:cNvPr id="11" name="Oval 10"/>
          <p:cNvSpPr>
            <a:spLocks noChangeArrowheads="1"/>
          </p:cNvSpPr>
          <p:nvPr/>
        </p:nvSpPr>
        <p:spPr bwMode="auto">
          <a:xfrm>
            <a:off x="3352800" y="2819400"/>
            <a:ext cx="3429000" cy="15240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cxnSp>
        <p:nvCxnSpPr>
          <p:cNvPr id="14" name="Straight Arrow Connector 13"/>
          <p:cNvCxnSpPr/>
          <p:nvPr/>
        </p:nvCxnSpPr>
        <p:spPr bwMode="auto">
          <a:xfrm flipV="1">
            <a:off x="4953000" y="4419600"/>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TextBox 15"/>
          <p:cNvSpPr txBox="1">
            <a:spLocks noChangeArrowheads="1"/>
          </p:cNvSpPr>
          <p:nvPr/>
        </p:nvSpPr>
        <p:spPr bwMode="auto">
          <a:xfrm>
            <a:off x="3279775" y="5257800"/>
            <a:ext cx="46923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1800" b="1">
                <a:solidFill>
                  <a:schemeClr val="tx1"/>
                </a:solidFill>
                <a:latin typeface="Verdana" pitchFamily="34" charset="0"/>
                <a:ea typeface="Verdana" pitchFamily="34" charset="0"/>
                <a:cs typeface="Verdana" pitchFamily="34" charset="0"/>
              </a:rPr>
              <a:t>Lastname, Firstname, Program are</a:t>
            </a:r>
          </a:p>
          <a:p>
            <a:pPr eaLnBrk="1" hangingPunct="1"/>
            <a:r>
              <a:rPr lang="en-US" sz="1800" b="1">
                <a:solidFill>
                  <a:schemeClr val="tx1"/>
                </a:solidFill>
                <a:latin typeface="Verdana" pitchFamily="34" charset="0"/>
                <a:ea typeface="Verdana" pitchFamily="34" charset="0"/>
                <a:cs typeface="Verdana" pitchFamily="34" charset="0"/>
              </a:rPr>
              <a:t>dependent on StudentID</a:t>
            </a:r>
          </a:p>
          <a:p>
            <a:pPr eaLnBrk="1" hangingPunct="1"/>
            <a:r>
              <a:rPr lang="en-US" sz="1800" b="1">
                <a:solidFill>
                  <a:schemeClr val="tx1"/>
                </a:solidFill>
                <a:latin typeface="Verdana" pitchFamily="34" charset="0"/>
                <a:ea typeface="Verdana" pitchFamily="34" charset="0"/>
                <a:cs typeface="Verdana" pitchFamily="34" charset="0"/>
              </a:rPr>
              <a:t>but not on CourseCode and</a:t>
            </a:r>
          </a:p>
          <a:p>
            <a:pPr eaLnBrk="1" hangingPunct="1"/>
            <a:r>
              <a:rPr lang="en-US" sz="1800" b="1">
                <a:solidFill>
                  <a:schemeClr val="tx1"/>
                </a:solidFill>
                <a:latin typeface="Verdana" pitchFamily="34" charset="0"/>
                <a:ea typeface="Verdana" pitchFamily="34" charset="0"/>
                <a:cs typeface="Verdana" pitchFamily="34" charset="0"/>
              </a:rPr>
              <a:t>StudentID</a:t>
            </a:r>
          </a:p>
        </p:txBody>
      </p:sp>
    </p:spTree>
    <p:extLst>
      <p:ext uri="{BB962C8B-B14F-4D97-AF65-F5344CB8AC3E}">
        <p14:creationId xmlns:p14="http://schemas.microsoft.com/office/powerpoint/2010/main" val="4026595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ox(in)">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linds(horizontal)">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0" grpId="0" animBg="1"/>
      <p:bldP spid="13" grpId="0"/>
      <p:bldP spid="15" grpId="0"/>
      <p:bldP spid="11"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4182852769"/>
              </p:ext>
            </p:extLst>
          </p:nvPr>
        </p:nvGraphicFramePr>
        <p:xfrm>
          <a:off x="1905001" y="2362201"/>
          <a:ext cx="8534401" cy="2168973"/>
        </p:xfrm>
        <a:graphic>
          <a:graphicData uri="http://schemas.openxmlformats.org/drawingml/2006/table">
            <a:tbl>
              <a:tblPr firstRow="1" bandRow="1">
                <a:tableStyleId>{08FB837D-C827-4EFA-A057-4D05807E0F7C}</a:tableStyleId>
              </a:tblPr>
              <a:tblGrid>
                <a:gridCol w="1261607"/>
                <a:gridCol w="1484244"/>
                <a:gridCol w="1261607"/>
                <a:gridCol w="1261607"/>
                <a:gridCol w="1632668"/>
                <a:gridCol w="1632668"/>
              </a:tblGrid>
              <a:tr h="518008">
                <a:tc>
                  <a:txBody>
                    <a:bodyPr/>
                    <a:lstStyle/>
                    <a:p>
                      <a:r>
                        <a:rPr lang="en-US" sz="1400" dirty="0" err="1" smtClean="0"/>
                        <a:t>StudentID</a:t>
                      </a:r>
                      <a:endParaRPr lang="en-US" sz="1400" dirty="0"/>
                    </a:p>
                  </a:txBody>
                  <a:tcPr marT="45707" marB="45707"/>
                </a:tc>
                <a:tc>
                  <a:txBody>
                    <a:bodyPr/>
                    <a:lstStyle/>
                    <a:p>
                      <a:r>
                        <a:rPr lang="en-US" sz="1400" dirty="0" err="1" smtClean="0"/>
                        <a:t>Lastname</a:t>
                      </a:r>
                      <a:endParaRPr lang="en-US" sz="1400" dirty="0"/>
                    </a:p>
                  </a:txBody>
                  <a:tcPr marT="45707" marB="45707"/>
                </a:tc>
                <a:tc>
                  <a:txBody>
                    <a:bodyPr/>
                    <a:lstStyle/>
                    <a:p>
                      <a:r>
                        <a:rPr lang="en-US" sz="1400" dirty="0" err="1" smtClean="0"/>
                        <a:t>Firstname</a:t>
                      </a:r>
                      <a:endParaRPr lang="en-US" sz="1400" dirty="0"/>
                    </a:p>
                  </a:txBody>
                  <a:tcPr marT="45707" marB="45707"/>
                </a:tc>
                <a:tc>
                  <a:txBody>
                    <a:bodyPr/>
                    <a:lstStyle/>
                    <a:p>
                      <a:r>
                        <a:rPr lang="en-US" sz="1400" dirty="0" smtClean="0"/>
                        <a:t>Program</a:t>
                      </a:r>
                      <a:endParaRPr lang="en-US" sz="1400" dirty="0"/>
                    </a:p>
                  </a:txBody>
                  <a:tcPr marT="45707" marB="45707"/>
                </a:tc>
                <a:tc>
                  <a:txBody>
                    <a:bodyPr/>
                    <a:lstStyle/>
                    <a:p>
                      <a:r>
                        <a:rPr lang="en-US" sz="1400" dirty="0" err="1" smtClean="0"/>
                        <a:t>CoursesCode</a:t>
                      </a:r>
                      <a:endParaRPr lang="en-US" sz="1400" dirty="0"/>
                    </a:p>
                  </a:txBody>
                  <a:tcPr marT="45707" marB="45707"/>
                </a:tc>
                <a:tc>
                  <a:txBody>
                    <a:bodyPr/>
                    <a:lstStyle/>
                    <a:p>
                      <a:r>
                        <a:rPr lang="en-US" sz="1400" dirty="0" err="1" smtClean="0"/>
                        <a:t>CourseDescription</a:t>
                      </a:r>
                      <a:endParaRPr lang="en-US" sz="1400" dirty="0"/>
                    </a:p>
                  </a:txBody>
                  <a:tcPr marT="45707" marB="45707"/>
                </a:tc>
              </a:tr>
              <a:tr h="639893">
                <a:tc>
                  <a:txBody>
                    <a:bodyPr/>
                    <a:lstStyle/>
                    <a:p>
                      <a:r>
                        <a:rPr lang="en-US" sz="1800" dirty="0" smtClean="0"/>
                        <a:t>457411</a:t>
                      </a:r>
                      <a:endParaRPr lang="en-US" sz="1800" dirty="0"/>
                    </a:p>
                  </a:txBody>
                  <a:tcPr marT="45707" marB="45707"/>
                </a:tc>
                <a:tc>
                  <a:txBody>
                    <a:bodyPr/>
                    <a:lstStyle/>
                    <a:p>
                      <a:r>
                        <a:rPr lang="en-US" sz="1800" dirty="0" smtClean="0"/>
                        <a:t>Red</a:t>
                      </a:r>
                      <a:endParaRPr lang="en-US" sz="1800" dirty="0"/>
                    </a:p>
                  </a:txBody>
                  <a:tcPr marT="45707" marB="45707"/>
                </a:tc>
                <a:tc>
                  <a:txBody>
                    <a:bodyPr/>
                    <a:lstStyle/>
                    <a:p>
                      <a:r>
                        <a:rPr lang="en-US" sz="1800" dirty="0" smtClean="0"/>
                        <a:t>Ray</a:t>
                      </a:r>
                      <a:endParaRPr lang="en-US" sz="1800" dirty="0"/>
                    </a:p>
                  </a:txBody>
                  <a:tcPr marT="45707" marB="45707"/>
                </a:tc>
                <a:tc>
                  <a:txBody>
                    <a:bodyPr/>
                    <a:lstStyle/>
                    <a:p>
                      <a:r>
                        <a:rPr lang="en-US" sz="1800" dirty="0" smtClean="0"/>
                        <a:t>CIS</a:t>
                      </a:r>
                      <a:endParaRPr lang="en-US" sz="1800" dirty="0"/>
                    </a:p>
                  </a:txBody>
                  <a:tcPr marT="45707" marB="45707"/>
                </a:tc>
                <a:tc>
                  <a:txBody>
                    <a:bodyPr/>
                    <a:lstStyle/>
                    <a:p>
                      <a:r>
                        <a:rPr lang="en-US" sz="1800" dirty="0" smtClean="0"/>
                        <a:t>IS230</a:t>
                      </a:r>
                      <a:endParaRPr lang="en-US" sz="1800" dirty="0"/>
                    </a:p>
                  </a:txBody>
                  <a:tcPr marT="45707" marB="45707"/>
                </a:tc>
                <a:tc>
                  <a:txBody>
                    <a:bodyPr/>
                    <a:lstStyle/>
                    <a:p>
                      <a:r>
                        <a:rPr lang="en-US" sz="1800" dirty="0" smtClean="0"/>
                        <a:t>Database</a:t>
                      </a:r>
                      <a:r>
                        <a:rPr lang="en-US" sz="1800" baseline="0" dirty="0" smtClean="0"/>
                        <a:t> Design</a:t>
                      </a:r>
                      <a:endParaRPr lang="en-US" sz="1800" dirty="0"/>
                    </a:p>
                  </a:txBody>
                  <a:tcPr marT="45707" marB="45707"/>
                </a:tc>
              </a:tr>
              <a:tr h="370731">
                <a:tc>
                  <a:txBody>
                    <a:bodyPr/>
                    <a:lstStyle/>
                    <a:p>
                      <a:r>
                        <a:rPr lang="en-US" sz="1800" dirty="0" smtClean="0"/>
                        <a:t>457411</a:t>
                      </a:r>
                      <a:endParaRPr lang="en-US" sz="1800" dirty="0"/>
                    </a:p>
                  </a:txBody>
                  <a:tcPr marT="45707" marB="45707"/>
                </a:tc>
                <a:tc>
                  <a:txBody>
                    <a:bodyPr/>
                    <a:lstStyle/>
                    <a:p>
                      <a:r>
                        <a:rPr lang="en-US" sz="1800" dirty="0" smtClean="0"/>
                        <a:t>Red</a:t>
                      </a:r>
                      <a:endParaRPr lang="en-US" sz="1800" dirty="0"/>
                    </a:p>
                  </a:txBody>
                  <a:tcPr marT="45707" marB="45707"/>
                </a:tc>
                <a:tc>
                  <a:txBody>
                    <a:bodyPr/>
                    <a:lstStyle/>
                    <a:p>
                      <a:r>
                        <a:rPr lang="en-US" sz="1800" dirty="0" smtClean="0"/>
                        <a:t>Ray</a:t>
                      </a:r>
                      <a:endParaRPr lang="en-US" sz="1800" dirty="0"/>
                    </a:p>
                  </a:txBody>
                  <a:tcPr marT="45707" marB="45707"/>
                </a:tc>
                <a:tc>
                  <a:txBody>
                    <a:bodyPr/>
                    <a:lstStyle/>
                    <a:p>
                      <a:r>
                        <a:rPr lang="en-US" sz="1800" dirty="0" smtClean="0"/>
                        <a:t>CIS</a:t>
                      </a:r>
                      <a:endParaRPr lang="en-US" sz="1800" dirty="0"/>
                    </a:p>
                  </a:txBody>
                  <a:tcPr marT="45707" marB="45707"/>
                </a:tc>
                <a:tc>
                  <a:txBody>
                    <a:bodyPr/>
                    <a:lstStyle/>
                    <a:p>
                      <a:r>
                        <a:rPr lang="en-US" sz="1800" dirty="0" smtClean="0"/>
                        <a:t>CA105</a:t>
                      </a:r>
                      <a:endParaRPr lang="en-US" sz="1800" dirty="0"/>
                    </a:p>
                  </a:txBody>
                  <a:tcPr marT="45707" marB="45707"/>
                </a:tc>
                <a:tc>
                  <a:txBody>
                    <a:bodyPr/>
                    <a:lstStyle/>
                    <a:p>
                      <a:r>
                        <a:rPr lang="en-US" sz="1800" dirty="0" smtClean="0"/>
                        <a:t>Data Analysis</a:t>
                      </a:r>
                      <a:endParaRPr lang="en-US" sz="1800" dirty="0"/>
                    </a:p>
                  </a:txBody>
                  <a:tcPr marT="45707" marB="45707"/>
                </a:tc>
              </a:tr>
              <a:tr h="639893">
                <a:tc>
                  <a:txBody>
                    <a:bodyPr/>
                    <a:lstStyle/>
                    <a:p>
                      <a:r>
                        <a:rPr lang="en-US" sz="1800" dirty="0" smtClean="0"/>
                        <a:t>444771</a:t>
                      </a:r>
                      <a:endParaRPr lang="en-US" sz="1800" dirty="0"/>
                    </a:p>
                  </a:txBody>
                  <a:tcPr marT="45707" marB="45707"/>
                </a:tc>
                <a:tc>
                  <a:txBody>
                    <a:bodyPr/>
                    <a:lstStyle/>
                    <a:p>
                      <a:r>
                        <a:rPr lang="en-US" sz="1800" dirty="0" smtClean="0"/>
                        <a:t>Call</a:t>
                      </a:r>
                      <a:endParaRPr lang="en-US" sz="1800" dirty="0"/>
                    </a:p>
                  </a:txBody>
                  <a:tcPr marT="45707" marB="45707"/>
                </a:tc>
                <a:tc>
                  <a:txBody>
                    <a:bodyPr/>
                    <a:lstStyle/>
                    <a:p>
                      <a:r>
                        <a:rPr lang="en-US" sz="1800" dirty="0" smtClean="0"/>
                        <a:t>Sabrina</a:t>
                      </a:r>
                      <a:endParaRPr lang="en-US" sz="1800" dirty="0"/>
                    </a:p>
                  </a:txBody>
                  <a:tcPr marT="45707" marB="45707"/>
                </a:tc>
                <a:tc>
                  <a:txBody>
                    <a:bodyPr/>
                    <a:lstStyle/>
                    <a:p>
                      <a:r>
                        <a:rPr lang="en-US" sz="1800" dirty="0" smtClean="0"/>
                        <a:t>Business</a:t>
                      </a:r>
                      <a:endParaRPr lang="en-US" sz="1800" dirty="0"/>
                    </a:p>
                  </a:txBody>
                  <a:tcPr marT="45707" marB="45707"/>
                </a:tc>
                <a:tc>
                  <a:txBody>
                    <a:bodyPr/>
                    <a:lstStyle/>
                    <a:p>
                      <a:r>
                        <a:rPr lang="en-US" sz="1800" dirty="0" smtClean="0"/>
                        <a:t>BU101</a:t>
                      </a:r>
                      <a:endParaRPr lang="en-US" sz="1800" dirty="0"/>
                    </a:p>
                  </a:txBody>
                  <a:tcPr marT="45707" marB="45707"/>
                </a:tc>
                <a:tc>
                  <a:txBody>
                    <a:bodyPr/>
                    <a:lstStyle/>
                    <a:p>
                      <a:r>
                        <a:rPr lang="en-US" sz="1800" dirty="0" smtClean="0"/>
                        <a:t>Intro to Business</a:t>
                      </a:r>
                      <a:endParaRPr lang="en-US" sz="1800" dirty="0"/>
                    </a:p>
                  </a:txBody>
                  <a:tcPr marT="45707" marB="45707"/>
                </a:tc>
              </a:tr>
            </a:tbl>
          </a:graphicData>
        </a:graphic>
      </p:graphicFrame>
      <p:sp>
        <p:nvSpPr>
          <p:cNvPr id="45093" name="Text Box 5"/>
          <p:cNvSpPr txBox="1">
            <a:spLocks noChangeArrowheads="1"/>
          </p:cNvSpPr>
          <p:nvPr/>
        </p:nvSpPr>
        <p:spPr bwMode="auto">
          <a:xfrm>
            <a:off x="1905000" y="1200834"/>
            <a:ext cx="97656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To convert to 2NF remove partially dependent fields and make it as another table.</a:t>
            </a:r>
          </a:p>
        </p:txBody>
      </p:sp>
      <p:sp>
        <p:nvSpPr>
          <p:cNvPr id="9" name="Rectangle 2"/>
          <p:cNvSpPr txBox="1">
            <a:spLocks noChangeArrowheads="1"/>
          </p:cNvSpPr>
          <p:nvPr/>
        </p:nvSpPr>
        <p:spPr bwMode="auto">
          <a:xfrm>
            <a:off x="2171700" y="20055"/>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Second Normal Form (continued)</a:t>
            </a:r>
          </a:p>
        </p:txBody>
      </p:sp>
      <p:sp>
        <p:nvSpPr>
          <p:cNvPr id="15" name="TextBox 14"/>
          <p:cNvSpPr txBox="1">
            <a:spLocks noChangeArrowheads="1"/>
          </p:cNvSpPr>
          <p:nvPr/>
        </p:nvSpPr>
        <p:spPr bwMode="auto">
          <a:xfrm>
            <a:off x="1905001" y="1905001"/>
            <a:ext cx="2425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a:solidFill>
                  <a:schemeClr val="accent2"/>
                </a:solidFill>
                <a:latin typeface="Verdana" pitchFamily="34" charset="0"/>
                <a:ea typeface="Verdana" pitchFamily="34" charset="0"/>
                <a:cs typeface="Verdana" pitchFamily="34" charset="0"/>
              </a:rPr>
              <a:t>CourseTaken</a:t>
            </a:r>
          </a:p>
        </p:txBody>
      </p:sp>
      <p:cxnSp>
        <p:nvCxnSpPr>
          <p:cNvPr id="17" name="Straight Arrow Connector 16"/>
          <p:cNvCxnSpPr/>
          <p:nvPr/>
        </p:nvCxnSpPr>
        <p:spPr bwMode="auto">
          <a:xfrm flipV="1">
            <a:off x="9429750" y="4876800"/>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7"/>
          <p:cNvSpPr txBox="1">
            <a:spLocks noChangeArrowheads="1"/>
          </p:cNvSpPr>
          <p:nvPr/>
        </p:nvSpPr>
        <p:spPr bwMode="auto">
          <a:xfrm>
            <a:off x="8221664" y="5715001"/>
            <a:ext cx="26340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Remove Partially</a:t>
            </a:r>
          </a:p>
          <a:p>
            <a:pPr eaLnBrk="1" hangingPunct="1"/>
            <a:r>
              <a:rPr lang="en-US" b="1">
                <a:solidFill>
                  <a:schemeClr val="tx1"/>
                </a:solidFill>
                <a:latin typeface="Verdana" pitchFamily="34" charset="0"/>
                <a:ea typeface="Verdana" pitchFamily="34" charset="0"/>
                <a:cs typeface="Verdana" pitchFamily="34" charset="0"/>
              </a:rPr>
              <a:t>Dependent Field</a:t>
            </a:r>
          </a:p>
        </p:txBody>
      </p:sp>
      <p:sp>
        <p:nvSpPr>
          <p:cNvPr id="19" name="TextBox 18"/>
          <p:cNvSpPr txBox="1">
            <a:spLocks noChangeArrowheads="1"/>
          </p:cNvSpPr>
          <p:nvPr/>
        </p:nvSpPr>
        <p:spPr bwMode="auto">
          <a:xfrm>
            <a:off x="8667750" y="2819400"/>
            <a:ext cx="152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9600">
                <a:solidFill>
                  <a:srgbClr val="FF0000"/>
                </a:solidFill>
                <a:latin typeface="Verdana" pitchFamily="34" charset="0"/>
                <a:ea typeface="Verdana" pitchFamily="34" charset="0"/>
                <a:cs typeface="Verdana" pitchFamily="34" charset="0"/>
              </a:rPr>
              <a:t>X</a:t>
            </a:r>
          </a:p>
        </p:txBody>
      </p:sp>
      <p:cxnSp>
        <p:nvCxnSpPr>
          <p:cNvPr id="20" name="Straight Arrow Connector 19"/>
          <p:cNvCxnSpPr/>
          <p:nvPr/>
        </p:nvCxnSpPr>
        <p:spPr bwMode="auto">
          <a:xfrm flipV="1">
            <a:off x="5791200" y="4724400"/>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1" name="TextBox 20"/>
          <p:cNvSpPr txBox="1">
            <a:spLocks noChangeArrowheads="1"/>
          </p:cNvSpPr>
          <p:nvPr/>
        </p:nvSpPr>
        <p:spPr bwMode="auto">
          <a:xfrm>
            <a:off x="4724400" y="5638801"/>
            <a:ext cx="26821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Remove Partially</a:t>
            </a:r>
          </a:p>
          <a:p>
            <a:pPr eaLnBrk="1" hangingPunct="1"/>
            <a:r>
              <a:rPr lang="en-US" b="1">
                <a:solidFill>
                  <a:schemeClr val="tx1"/>
                </a:solidFill>
                <a:latin typeface="Verdana" pitchFamily="34" charset="0"/>
                <a:ea typeface="Verdana" pitchFamily="34" charset="0"/>
                <a:cs typeface="Verdana" pitchFamily="34" charset="0"/>
              </a:rPr>
              <a:t>Dependent Fields</a:t>
            </a:r>
          </a:p>
        </p:txBody>
      </p:sp>
      <p:sp>
        <p:nvSpPr>
          <p:cNvPr id="22" name="TextBox 21"/>
          <p:cNvSpPr txBox="1">
            <a:spLocks noChangeArrowheads="1"/>
          </p:cNvSpPr>
          <p:nvPr/>
        </p:nvSpPr>
        <p:spPr bwMode="auto">
          <a:xfrm>
            <a:off x="5105400" y="2743200"/>
            <a:ext cx="152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9600">
                <a:solidFill>
                  <a:srgbClr val="FF0000"/>
                </a:solidFill>
                <a:latin typeface="Verdana" pitchFamily="34" charset="0"/>
                <a:ea typeface="Verdana" pitchFamily="34" charset="0"/>
                <a:cs typeface="Verdana" pitchFamily="34" charset="0"/>
              </a:rPr>
              <a:t>X</a:t>
            </a:r>
          </a:p>
        </p:txBody>
      </p:sp>
    </p:spTree>
    <p:extLst>
      <p:ext uri="{BB962C8B-B14F-4D97-AF65-F5344CB8AC3E}">
        <p14:creationId xmlns:p14="http://schemas.microsoft.com/office/powerpoint/2010/main" val="4014145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down)">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5" grpId="0"/>
      <p:bldP spid="18" grpId="0"/>
      <p:bldP spid="19" grpId="0"/>
      <p:bldP spid="21"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188814584"/>
              </p:ext>
            </p:extLst>
          </p:nvPr>
        </p:nvGraphicFramePr>
        <p:xfrm>
          <a:off x="1905000" y="2362199"/>
          <a:ext cx="4953000" cy="1728537"/>
        </p:xfrm>
        <a:graphic>
          <a:graphicData uri="http://schemas.openxmlformats.org/drawingml/2006/table">
            <a:tbl>
              <a:tblPr firstRow="1" bandRow="1">
                <a:tableStyleId>{284E427A-3D55-4303-BF80-6455036E1DE7}</a:tableStyleId>
              </a:tblPr>
              <a:tblGrid>
                <a:gridCol w="1261607"/>
                <a:gridCol w="1252993"/>
                <a:gridCol w="1143000"/>
                <a:gridCol w="1295400"/>
              </a:tblGrid>
              <a:tr h="576179">
                <a:tc>
                  <a:txBody>
                    <a:bodyPr/>
                    <a:lstStyle/>
                    <a:p>
                      <a:r>
                        <a:rPr lang="en-US" sz="1400" dirty="0" err="1" smtClean="0"/>
                        <a:t>StudentID</a:t>
                      </a:r>
                      <a:endParaRPr lang="en-US" sz="1400" dirty="0"/>
                    </a:p>
                  </a:txBody>
                  <a:tcPr marT="45733" marB="45733"/>
                </a:tc>
                <a:tc>
                  <a:txBody>
                    <a:bodyPr/>
                    <a:lstStyle/>
                    <a:p>
                      <a:r>
                        <a:rPr lang="en-US" sz="1400" dirty="0" err="1" smtClean="0"/>
                        <a:t>Lastname</a:t>
                      </a:r>
                      <a:endParaRPr lang="en-US" sz="1400" dirty="0"/>
                    </a:p>
                  </a:txBody>
                  <a:tcPr marT="45733" marB="45733"/>
                </a:tc>
                <a:tc>
                  <a:txBody>
                    <a:bodyPr/>
                    <a:lstStyle/>
                    <a:p>
                      <a:r>
                        <a:rPr lang="en-US" sz="1400" dirty="0" err="1" smtClean="0"/>
                        <a:t>Firstname</a:t>
                      </a:r>
                      <a:endParaRPr lang="en-US" sz="1400" dirty="0"/>
                    </a:p>
                  </a:txBody>
                  <a:tcPr marT="45733" marB="45733"/>
                </a:tc>
                <a:tc>
                  <a:txBody>
                    <a:bodyPr/>
                    <a:lstStyle/>
                    <a:p>
                      <a:r>
                        <a:rPr lang="en-US" sz="1400" dirty="0" smtClean="0"/>
                        <a:t>Program</a:t>
                      </a:r>
                      <a:endParaRPr lang="en-US" sz="1400" dirty="0"/>
                    </a:p>
                  </a:txBody>
                  <a:tcPr marT="45733" marB="45733"/>
                </a:tc>
              </a:tr>
              <a:tr h="576179">
                <a:tc>
                  <a:txBody>
                    <a:bodyPr/>
                    <a:lstStyle/>
                    <a:p>
                      <a:r>
                        <a:rPr lang="en-US" sz="1800" dirty="0" smtClean="0"/>
                        <a:t>457411</a:t>
                      </a:r>
                      <a:endParaRPr lang="en-US" sz="1800" dirty="0"/>
                    </a:p>
                  </a:txBody>
                  <a:tcPr marT="45733" marB="45733"/>
                </a:tc>
                <a:tc>
                  <a:txBody>
                    <a:bodyPr/>
                    <a:lstStyle/>
                    <a:p>
                      <a:r>
                        <a:rPr lang="en-US" sz="1800" dirty="0" smtClean="0"/>
                        <a:t>Red</a:t>
                      </a:r>
                      <a:endParaRPr lang="en-US" sz="1800" dirty="0"/>
                    </a:p>
                  </a:txBody>
                  <a:tcPr marT="45733" marB="45733"/>
                </a:tc>
                <a:tc>
                  <a:txBody>
                    <a:bodyPr/>
                    <a:lstStyle/>
                    <a:p>
                      <a:r>
                        <a:rPr lang="en-US" sz="1800" dirty="0" smtClean="0"/>
                        <a:t>Ray</a:t>
                      </a:r>
                      <a:endParaRPr lang="en-US" sz="1800" dirty="0"/>
                    </a:p>
                  </a:txBody>
                  <a:tcPr marT="45733" marB="45733"/>
                </a:tc>
                <a:tc>
                  <a:txBody>
                    <a:bodyPr/>
                    <a:lstStyle/>
                    <a:p>
                      <a:r>
                        <a:rPr lang="en-US" sz="1800" dirty="0" smtClean="0"/>
                        <a:t>CIS</a:t>
                      </a:r>
                      <a:endParaRPr lang="en-US" sz="1800" dirty="0"/>
                    </a:p>
                  </a:txBody>
                  <a:tcPr marT="45733" marB="45733"/>
                </a:tc>
              </a:tr>
              <a:tr h="576179">
                <a:tc>
                  <a:txBody>
                    <a:bodyPr/>
                    <a:lstStyle/>
                    <a:p>
                      <a:r>
                        <a:rPr lang="en-US" sz="1800" dirty="0" smtClean="0"/>
                        <a:t>444771</a:t>
                      </a:r>
                      <a:endParaRPr lang="en-US" sz="1800" dirty="0"/>
                    </a:p>
                  </a:txBody>
                  <a:tcPr marT="45733" marB="45733"/>
                </a:tc>
                <a:tc>
                  <a:txBody>
                    <a:bodyPr/>
                    <a:lstStyle/>
                    <a:p>
                      <a:r>
                        <a:rPr lang="en-US" sz="1800" dirty="0" smtClean="0"/>
                        <a:t>Call</a:t>
                      </a:r>
                      <a:endParaRPr lang="en-US" sz="1800" dirty="0"/>
                    </a:p>
                  </a:txBody>
                  <a:tcPr marT="45733" marB="45733"/>
                </a:tc>
                <a:tc>
                  <a:txBody>
                    <a:bodyPr/>
                    <a:lstStyle/>
                    <a:p>
                      <a:r>
                        <a:rPr lang="en-US" sz="1800" dirty="0" smtClean="0"/>
                        <a:t>Sabrina</a:t>
                      </a:r>
                      <a:endParaRPr lang="en-US" sz="1800" dirty="0"/>
                    </a:p>
                  </a:txBody>
                  <a:tcPr marT="45733" marB="45733"/>
                </a:tc>
                <a:tc>
                  <a:txBody>
                    <a:bodyPr/>
                    <a:lstStyle/>
                    <a:p>
                      <a:r>
                        <a:rPr lang="en-US" sz="1800" dirty="0" smtClean="0"/>
                        <a:t>Business</a:t>
                      </a:r>
                      <a:endParaRPr lang="en-US" sz="1800" dirty="0"/>
                    </a:p>
                  </a:txBody>
                  <a:tcPr marT="45733" marB="45733"/>
                </a:tc>
              </a:tr>
            </a:tbl>
          </a:graphicData>
        </a:graphic>
      </p:graphicFrame>
      <p:sp>
        <p:nvSpPr>
          <p:cNvPr id="45093" name="Text Box 5"/>
          <p:cNvSpPr txBox="1">
            <a:spLocks noChangeArrowheads="1"/>
          </p:cNvSpPr>
          <p:nvPr/>
        </p:nvSpPr>
        <p:spPr bwMode="auto">
          <a:xfrm>
            <a:off x="1859655" y="1186196"/>
            <a:ext cx="861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Converting into a new Table those who are partially dependent</a:t>
            </a:r>
          </a:p>
        </p:txBody>
      </p:sp>
      <p:sp>
        <p:nvSpPr>
          <p:cNvPr id="9" name="Rectangle 2"/>
          <p:cNvSpPr txBox="1">
            <a:spLocks noChangeArrowheads="1"/>
          </p:cNvSpPr>
          <p:nvPr/>
        </p:nvSpPr>
        <p:spPr bwMode="auto">
          <a:xfrm>
            <a:off x="2171700" y="0"/>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Second Normal Form (continued)</a:t>
            </a:r>
          </a:p>
        </p:txBody>
      </p:sp>
      <p:sp>
        <p:nvSpPr>
          <p:cNvPr id="15" name="TextBox 14"/>
          <p:cNvSpPr txBox="1">
            <a:spLocks noChangeArrowheads="1"/>
          </p:cNvSpPr>
          <p:nvPr/>
        </p:nvSpPr>
        <p:spPr bwMode="auto">
          <a:xfrm>
            <a:off x="1905001" y="19050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a:solidFill>
                  <a:schemeClr val="accent2"/>
                </a:solidFill>
                <a:latin typeface="Verdana" pitchFamily="34" charset="0"/>
                <a:ea typeface="Verdana" pitchFamily="34" charset="0"/>
                <a:cs typeface="Verdana" pitchFamily="34" charset="0"/>
              </a:rPr>
              <a:t>Students</a:t>
            </a:r>
          </a:p>
        </p:txBody>
      </p:sp>
      <p:graphicFrame>
        <p:nvGraphicFramePr>
          <p:cNvPr id="13" name="Table 12"/>
          <p:cNvGraphicFramePr>
            <a:graphicFrameLocks noGrp="1"/>
          </p:cNvGraphicFramePr>
          <p:nvPr>
            <p:extLst>
              <p:ext uri="{D42A27DB-BD31-4B8C-83A1-F6EECF244321}">
                <p14:modId xmlns:p14="http://schemas.microsoft.com/office/powerpoint/2010/main" val="2970324507"/>
              </p:ext>
            </p:extLst>
          </p:nvPr>
        </p:nvGraphicFramePr>
        <p:xfrm>
          <a:off x="7475621" y="3069755"/>
          <a:ext cx="3505200" cy="2394892"/>
        </p:xfrm>
        <a:graphic>
          <a:graphicData uri="http://schemas.openxmlformats.org/drawingml/2006/table">
            <a:tbl>
              <a:tblPr firstRow="1" bandRow="1">
                <a:tableStyleId>{284E427A-3D55-4303-BF80-6455036E1DE7}</a:tableStyleId>
              </a:tblPr>
              <a:tblGrid>
                <a:gridCol w="1371600"/>
                <a:gridCol w="2133600"/>
              </a:tblGrid>
              <a:tr h="598723">
                <a:tc>
                  <a:txBody>
                    <a:bodyPr/>
                    <a:lstStyle/>
                    <a:p>
                      <a:r>
                        <a:rPr lang="en-US" sz="1400" dirty="0" err="1" smtClean="0"/>
                        <a:t>CoursesCode</a:t>
                      </a:r>
                      <a:endParaRPr lang="en-US" sz="1400" dirty="0"/>
                    </a:p>
                  </a:txBody>
                  <a:tcPr marT="45700" marB="45700"/>
                </a:tc>
                <a:tc>
                  <a:txBody>
                    <a:bodyPr/>
                    <a:lstStyle/>
                    <a:p>
                      <a:r>
                        <a:rPr lang="en-US" sz="1400" dirty="0" err="1" smtClean="0"/>
                        <a:t>CourseDescription</a:t>
                      </a:r>
                      <a:endParaRPr lang="en-US" sz="1400" dirty="0"/>
                    </a:p>
                  </a:txBody>
                  <a:tcPr marT="45700" marB="45700"/>
                </a:tc>
              </a:tr>
              <a:tr h="598723">
                <a:tc>
                  <a:txBody>
                    <a:bodyPr/>
                    <a:lstStyle/>
                    <a:p>
                      <a:r>
                        <a:rPr lang="en-US" sz="1800" dirty="0" smtClean="0"/>
                        <a:t>IS230</a:t>
                      </a:r>
                      <a:endParaRPr lang="en-US" sz="1800" dirty="0"/>
                    </a:p>
                  </a:txBody>
                  <a:tcPr marT="45700" marB="45700"/>
                </a:tc>
                <a:tc>
                  <a:txBody>
                    <a:bodyPr/>
                    <a:lstStyle/>
                    <a:p>
                      <a:r>
                        <a:rPr lang="en-US" sz="1800" dirty="0" smtClean="0"/>
                        <a:t>Database</a:t>
                      </a:r>
                      <a:r>
                        <a:rPr lang="en-US" sz="1800" baseline="0" dirty="0" smtClean="0"/>
                        <a:t> Design</a:t>
                      </a:r>
                      <a:endParaRPr lang="en-US" sz="1800" dirty="0"/>
                    </a:p>
                  </a:txBody>
                  <a:tcPr marT="45700" marB="45700"/>
                </a:tc>
              </a:tr>
              <a:tr h="598723">
                <a:tc>
                  <a:txBody>
                    <a:bodyPr/>
                    <a:lstStyle/>
                    <a:p>
                      <a:r>
                        <a:rPr lang="en-US" sz="1800" dirty="0" smtClean="0"/>
                        <a:t>CA105</a:t>
                      </a:r>
                      <a:endParaRPr lang="en-US" sz="1800" dirty="0"/>
                    </a:p>
                  </a:txBody>
                  <a:tcPr marT="45700" marB="45700"/>
                </a:tc>
                <a:tc>
                  <a:txBody>
                    <a:bodyPr/>
                    <a:lstStyle/>
                    <a:p>
                      <a:r>
                        <a:rPr lang="en-US" sz="1800" dirty="0" smtClean="0"/>
                        <a:t>Data Analysis</a:t>
                      </a:r>
                      <a:endParaRPr lang="en-US" sz="1800" dirty="0"/>
                    </a:p>
                  </a:txBody>
                  <a:tcPr marT="45700" marB="45700"/>
                </a:tc>
              </a:tr>
              <a:tr h="598723">
                <a:tc>
                  <a:txBody>
                    <a:bodyPr/>
                    <a:lstStyle/>
                    <a:p>
                      <a:r>
                        <a:rPr lang="en-US" sz="1800" dirty="0" smtClean="0"/>
                        <a:t>BU101</a:t>
                      </a:r>
                      <a:endParaRPr lang="en-US" sz="1800" dirty="0"/>
                    </a:p>
                  </a:txBody>
                  <a:tcPr marT="45700" marB="45700"/>
                </a:tc>
                <a:tc>
                  <a:txBody>
                    <a:bodyPr/>
                    <a:lstStyle/>
                    <a:p>
                      <a:r>
                        <a:rPr lang="en-US" sz="1800" dirty="0" smtClean="0"/>
                        <a:t>Intro to Business</a:t>
                      </a:r>
                      <a:endParaRPr lang="en-US" sz="1800" dirty="0"/>
                    </a:p>
                  </a:txBody>
                  <a:tcPr marT="45700" marB="45700"/>
                </a:tc>
              </a:tr>
            </a:tbl>
          </a:graphicData>
        </a:graphic>
      </p:graphicFrame>
      <p:sp>
        <p:nvSpPr>
          <p:cNvPr id="14" name="TextBox 13"/>
          <p:cNvSpPr txBox="1">
            <a:spLocks noChangeArrowheads="1"/>
          </p:cNvSpPr>
          <p:nvPr/>
        </p:nvSpPr>
        <p:spPr bwMode="auto">
          <a:xfrm>
            <a:off x="7451558" y="2366666"/>
            <a:ext cx="15616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Courses</a:t>
            </a:r>
          </a:p>
        </p:txBody>
      </p:sp>
      <p:graphicFrame>
        <p:nvGraphicFramePr>
          <p:cNvPr id="16" name="Content Placeholder 7"/>
          <p:cNvGraphicFramePr>
            <a:graphicFrameLocks/>
          </p:cNvGraphicFramePr>
          <p:nvPr>
            <p:extLst>
              <p:ext uri="{D42A27DB-BD31-4B8C-83A1-F6EECF244321}">
                <p14:modId xmlns:p14="http://schemas.microsoft.com/office/powerpoint/2010/main" val="965777432"/>
              </p:ext>
            </p:extLst>
          </p:nvPr>
        </p:nvGraphicFramePr>
        <p:xfrm>
          <a:off x="1905001" y="4800600"/>
          <a:ext cx="4952999" cy="1482724"/>
        </p:xfrm>
        <a:graphic>
          <a:graphicData uri="http://schemas.openxmlformats.org/drawingml/2006/table">
            <a:tbl>
              <a:tblPr firstRow="1" bandRow="1">
                <a:tableStyleId>{284E427A-3D55-4303-BF80-6455036E1DE7}</a:tableStyleId>
              </a:tblPr>
              <a:tblGrid>
                <a:gridCol w="2159000"/>
                <a:gridCol w="2793999"/>
              </a:tblGrid>
              <a:tr h="370681">
                <a:tc>
                  <a:txBody>
                    <a:bodyPr/>
                    <a:lstStyle/>
                    <a:p>
                      <a:r>
                        <a:rPr lang="en-US" sz="1400" dirty="0" err="1" smtClean="0"/>
                        <a:t>StudentID</a:t>
                      </a:r>
                      <a:endParaRPr lang="en-US" sz="1400" dirty="0"/>
                    </a:p>
                  </a:txBody>
                  <a:tcPr marL="91432" marR="91432" marT="45700" marB="45700"/>
                </a:tc>
                <a:tc>
                  <a:txBody>
                    <a:bodyPr/>
                    <a:lstStyle/>
                    <a:p>
                      <a:r>
                        <a:rPr lang="en-US" sz="1400" dirty="0" err="1" smtClean="0"/>
                        <a:t>CoursesCode</a:t>
                      </a:r>
                      <a:endParaRPr lang="en-US" sz="1400" dirty="0"/>
                    </a:p>
                  </a:txBody>
                  <a:tcPr marL="91432" marR="91432" marT="45700" marB="45700"/>
                </a:tc>
              </a:tr>
              <a:tr h="370681">
                <a:tc>
                  <a:txBody>
                    <a:bodyPr/>
                    <a:lstStyle/>
                    <a:p>
                      <a:r>
                        <a:rPr lang="en-US" sz="1800" dirty="0" smtClean="0"/>
                        <a:t>457411</a:t>
                      </a:r>
                      <a:endParaRPr lang="en-US" sz="1800" dirty="0"/>
                    </a:p>
                  </a:txBody>
                  <a:tcPr marL="91432" marR="91432" marT="45700" marB="45700"/>
                </a:tc>
                <a:tc>
                  <a:txBody>
                    <a:bodyPr/>
                    <a:lstStyle/>
                    <a:p>
                      <a:r>
                        <a:rPr lang="en-US" sz="1800" dirty="0" smtClean="0"/>
                        <a:t>IS230</a:t>
                      </a:r>
                      <a:endParaRPr lang="en-US" sz="1800" dirty="0"/>
                    </a:p>
                  </a:txBody>
                  <a:tcPr marL="91432" marR="91432" marT="45700" marB="45700"/>
                </a:tc>
              </a:tr>
              <a:tr h="370681">
                <a:tc>
                  <a:txBody>
                    <a:bodyPr/>
                    <a:lstStyle/>
                    <a:p>
                      <a:r>
                        <a:rPr lang="en-US" sz="1800" dirty="0" smtClean="0"/>
                        <a:t>457411</a:t>
                      </a:r>
                      <a:endParaRPr lang="en-US" sz="1800" dirty="0"/>
                    </a:p>
                  </a:txBody>
                  <a:tcPr marL="91432" marR="91432" marT="45700" marB="45700"/>
                </a:tc>
                <a:tc>
                  <a:txBody>
                    <a:bodyPr/>
                    <a:lstStyle/>
                    <a:p>
                      <a:r>
                        <a:rPr lang="en-US" sz="1800" dirty="0" smtClean="0"/>
                        <a:t>CA105</a:t>
                      </a:r>
                      <a:endParaRPr lang="en-US" sz="1800" dirty="0"/>
                    </a:p>
                  </a:txBody>
                  <a:tcPr marL="91432" marR="91432" marT="45700" marB="45700"/>
                </a:tc>
              </a:tr>
              <a:tr h="370681">
                <a:tc>
                  <a:txBody>
                    <a:bodyPr/>
                    <a:lstStyle/>
                    <a:p>
                      <a:r>
                        <a:rPr lang="en-US" sz="1800" dirty="0" smtClean="0"/>
                        <a:t>444771</a:t>
                      </a:r>
                      <a:endParaRPr lang="en-US" sz="1800" dirty="0"/>
                    </a:p>
                  </a:txBody>
                  <a:tcPr marL="91432" marR="91432" marT="45700" marB="45700"/>
                </a:tc>
                <a:tc>
                  <a:txBody>
                    <a:bodyPr/>
                    <a:lstStyle/>
                    <a:p>
                      <a:r>
                        <a:rPr lang="en-US" sz="1800" dirty="0" smtClean="0"/>
                        <a:t>BU101</a:t>
                      </a:r>
                      <a:endParaRPr lang="en-US" sz="1800" dirty="0"/>
                    </a:p>
                  </a:txBody>
                  <a:tcPr marL="91432" marR="91432" marT="45700" marB="45700"/>
                </a:tc>
              </a:tr>
            </a:tbl>
          </a:graphicData>
        </a:graphic>
      </p:graphicFrame>
      <p:sp>
        <p:nvSpPr>
          <p:cNvPr id="23" name="TextBox 22"/>
          <p:cNvSpPr txBox="1">
            <a:spLocks noChangeArrowheads="1"/>
          </p:cNvSpPr>
          <p:nvPr/>
        </p:nvSpPr>
        <p:spPr bwMode="auto">
          <a:xfrm>
            <a:off x="1830388" y="4267201"/>
            <a:ext cx="2608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a:solidFill>
                  <a:schemeClr val="accent2"/>
                </a:solidFill>
                <a:latin typeface="Verdana" pitchFamily="34" charset="0"/>
                <a:ea typeface="Verdana" pitchFamily="34" charset="0"/>
                <a:cs typeface="Verdana" pitchFamily="34" charset="0"/>
              </a:rPr>
              <a:t>CoursesTaken</a:t>
            </a:r>
          </a:p>
        </p:txBody>
      </p:sp>
    </p:spTree>
    <p:extLst>
      <p:ext uri="{BB962C8B-B14F-4D97-AF65-F5344CB8AC3E}">
        <p14:creationId xmlns:p14="http://schemas.microsoft.com/office/powerpoint/2010/main" val="218426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amond(in)">
                                      <p:cBhvr>
                                        <p:cTn id="32" dur="20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amond(in)">
                                      <p:cBhvr>
                                        <p:cTn id="4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5" grpId="0"/>
      <p:bldP spid="14"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latin typeface="Verdana" pitchFamily="34" charset="0"/>
                <a:ea typeface="Verdana" pitchFamily="34" charset="0"/>
                <a:cs typeface="Verdana" pitchFamily="34" charset="0"/>
              </a:rPr>
              <a:t>Database Background</a:t>
            </a:r>
          </a:p>
        </p:txBody>
      </p:sp>
      <p:sp>
        <p:nvSpPr>
          <p:cNvPr id="74755" name="Rectangle 3"/>
          <p:cNvSpPr>
            <a:spLocks noGrp="1" noChangeArrowheads="1"/>
          </p:cNvSpPr>
          <p:nvPr>
            <p:ph idx="1"/>
          </p:nvPr>
        </p:nvSpPr>
        <p:spPr/>
        <p:txBody>
          <a:bodyPr/>
          <a:lstStyle/>
          <a:p>
            <a:r>
              <a:rPr lang="en-US" b="1" dirty="0" smtClean="0">
                <a:latin typeface="Verdana" pitchFamily="34" charset="0"/>
                <a:ea typeface="Verdana" pitchFamily="34" charset="0"/>
                <a:cs typeface="Verdana" pitchFamily="34" charset="0"/>
              </a:rPr>
              <a:t>Database</a:t>
            </a:r>
            <a:r>
              <a:rPr lang="en-US" dirty="0" smtClean="0">
                <a:latin typeface="Verdana" pitchFamily="34" charset="0"/>
                <a:ea typeface="Verdana" pitchFamily="34" charset="0"/>
                <a:cs typeface="Verdana" pitchFamily="34" charset="0"/>
              </a:rPr>
              <a:t> </a:t>
            </a:r>
          </a:p>
          <a:p>
            <a:pPr lvl="1"/>
            <a:r>
              <a:rPr lang="en-US" dirty="0" smtClean="0">
                <a:latin typeface="Verdana" pitchFamily="34" charset="0"/>
                <a:ea typeface="Verdana" pitchFamily="34" charset="0"/>
                <a:cs typeface="Verdana" pitchFamily="34" charset="0"/>
              </a:rPr>
              <a:t>Structure that can store information about: </a:t>
            </a:r>
          </a:p>
          <a:p>
            <a:pPr lvl="2"/>
            <a:r>
              <a:rPr lang="en-US" dirty="0" smtClean="0">
                <a:latin typeface="Verdana" pitchFamily="34" charset="0"/>
                <a:ea typeface="Verdana" pitchFamily="34" charset="0"/>
                <a:cs typeface="Verdana" pitchFamily="34" charset="0"/>
              </a:rPr>
              <a:t>Different categories (or Entities) of information</a:t>
            </a:r>
          </a:p>
          <a:p>
            <a:pPr lvl="2"/>
            <a:r>
              <a:rPr lang="en-US" dirty="0" smtClean="0">
                <a:latin typeface="Verdana" pitchFamily="34" charset="0"/>
                <a:ea typeface="Verdana" pitchFamily="34" charset="0"/>
                <a:cs typeface="Verdana" pitchFamily="34" charset="0"/>
              </a:rPr>
              <a:t>Relationships between those categories of information</a:t>
            </a:r>
          </a:p>
          <a:p>
            <a:pPr marL="914400" lvl="2" indent="0">
              <a:buNone/>
            </a:pPr>
            <a:endParaRPr lang="en-US" dirty="0" smtClean="0">
              <a:latin typeface="Verdana" pitchFamily="34" charset="0"/>
              <a:ea typeface="Verdana" pitchFamily="34" charset="0"/>
              <a:cs typeface="Verdana" pitchFamily="34" charset="0"/>
            </a:endParaRPr>
          </a:p>
          <a:p>
            <a:r>
              <a:rPr lang="en-US" b="1" dirty="0" smtClean="0">
                <a:latin typeface="Verdana" pitchFamily="34" charset="0"/>
                <a:ea typeface="Verdana" pitchFamily="34" charset="0"/>
                <a:cs typeface="Verdana" pitchFamily="34" charset="0"/>
              </a:rPr>
              <a:t>Entity</a:t>
            </a:r>
          </a:p>
          <a:p>
            <a:pPr lvl="1"/>
            <a:r>
              <a:rPr lang="en-US" dirty="0" smtClean="0">
                <a:latin typeface="Verdana" pitchFamily="34" charset="0"/>
                <a:ea typeface="Verdana" pitchFamily="34" charset="0"/>
                <a:cs typeface="Verdana" pitchFamily="34" charset="0"/>
              </a:rPr>
              <a:t>is any single person, place, object, event, or idea which a data could be stored.</a:t>
            </a:r>
          </a:p>
          <a:p>
            <a:endParaRPr lang="en-US" dirty="0" smtClean="0">
              <a:latin typeface="Verdana" pitchFamily="34" charset="0"/>
              <a:ea typeface="Verdana" pitchFamily="34" charset="0"/>
              <a:cs typeface="Verdana" pitchFamily="34" charset="0"/>
            </a:endParaRPr>
          </a:p>
        </p:txBody>
      </p:sp>
      <p:sp>
        <p:nvSpPr>
          <p:cNvPr id="7475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475C3F1-6D42-4BB2-A946-9A49C696FDEE}" type="slidenum">
              <a:rPr lang="en-US" sz="2000"/>
              <a:pPr>
                <a:spcBef>
                  <a:spcPct val="0"/>
                </a:spcBef>
                <a:buFontTx/>
                <a:buNone/>
              </a:pPr>
              <a:t>6</a:t>
            </a:fld>
            <a:endParaRPr lang="en-US" sz="2000"/>
          </a:p>
        </p:txBody>
      </p:sp>
    </p:spTree>
    <p:extLst>
      <p:ext uri="{BB962C8B-B14F-4D97-AF65-F5344CB8AC3E}">
        <p14:creationId xmlns:p14="http://schemas.microsoft.com/office/powerpoint/2010/main" val="377598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anim calcmode="lin" valueType="num">
                                      <p:cBhvr additive="base">
                                        <p:cTn id="11"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anim calcmode="lin" valueType="num">
                                      <p:cBhvr additive="base">
                                        <p:cTn id="15"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7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anim calcmode="lin" valueType="num">
                                      <p:cBhvr additive="base">
                                        <p:cTn id="19"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755">
                                            <p:txEl>
                                              <p:pRg st="5" end="5"/>
                                            </p:txEl>
                                          </p:spTgt>
                                        </p:tgtEl>
                                        <p:attrNameLst>
                                          <p:attrName>style.visibility</p:attrName>
                                        </p:attrNameLst>
                                      </p:cBhvr>
                                      <p:to>
                                        <p:strVal val="visible"/>
                                      </p:to>
                                    </p:set>
                                    <p:anim calcmode="lin" valueType="num">
                                      <p:cBhvr additive="base">
                                        <p:cTn id="25"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4755">
                                            <p:txEl>
                                              <p:pRg st="6" end="6"/>
                                            </p:txEl>
                                          </p:spTgt>
                                        </p:tgtEl>
                                        <p:attrNameLst>
                                          <p:attrName>style.visibility</p:attrName>
                                        </p:attrNameLst>
                                      </p:cBhvr>
                                      <p:to>
                                        <p:strVal val="visible"/>
                                      </p:to>
                                    </p:set>
                                    <p:anim calcmode="lin" valueType="num">
                                      <p:cBhvr additive="base">
                                        <p:cTn id="29"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Third Normal Form (continued)</a:t>
            </a:r>
          </a:p>
        </p:txBody>
      </p:sp>
      <p:sp>
        <p:nvSpPr>
          <p:cNvPr id="46083" name="Rectangle 3"/>
          <p:cNvSpPr>
            <a:spLocks noGrp="1" noChangeArrowheads="1"/>
          </p:cNvSpPr>
          <p:nvPr>
            <p:ph idx="1"/>
          </p:nvPr>
        </p:nvSpPr>
        <p:spPr/>
        <p:txBody>
          <a:bodyPr/>
          <a:lstStyle/>
          <a:p>
            <a:r>
              <a:rPr lang="en-US" dirty="0" smtClean="0">
                <a:latin typeface="Verdana" pitchFamily="34" charset="0"/>
                <a:ea typeface="Verdana" pitchFamily="34" charset="0"/>
                <a:cs typeface="Verdana" pitchFamily="34" charset="0"/>
              </a:rPr>
              <a:t>Table (relation) in </a:t>
            </a:r>
            <a:r>
              <a:rPr lang="en-US" b="1" dirty="0" smtClean="0">
                <a:latin typeface="Verdana" pitchFamily="34" charset="0"/>
                <a:ea typeface="Verdana" pitchFamily="34" charset="0"/>
                <a:cs typeface="Verdana" pitchFamily="34" charset="0"/>
              </a:rPr>
              <a:t>third normal form (3NF)</a:t>
            </a:r>
          </a:p>
          <a:p>
            <a:pPr lvl="1"/>
            <a:r>
              <a:rPr lang="en-US" dirty="0" smtClean="0">
                <a:latin typeface="Verdana" pitchFamily="34" charset="0"/>
                <a:ea typeface="Verdana" pitchFamily="34" charset="0"/>
                <a:cs typeface="Verdana" pitchFamily="34" charset="0"/>
              </a:rPr>
              <a:t>It is in second normal form</a:t>
            </a:r>
          </a:p>
          <a:p>
            <a:pPr lvl="1"/>
            <a:r>
              <a:rPr lang="en-US" dirty="0" smtClean="0">
                <a:latin typeface="Verdana" pitchFamily="34" charset="0"/>
                <a:ea typeface="Verdana" pitchFamily="34" charset="0"/>
                <a:cs typeface="Verdana" pitchFamily="34" charset="0"/>
              </a:rPr>
              <a:t>There should no non-primary key that is transitional dependent to a primary key.</a:t>
            </a:r>
          </a:p>
          <a:p>
            <a:endParaRPr lang="en-US"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765926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Third Normal Form (continued)</a:t>
            </a:r>
          </a:p>
        </p:txBody>
      </p:sp>
      <p:pic>
        <p:nvPicPr>
          <p:cNvPr id="47109" name="Content Placeholder 7" descr="F5-10.bmp"/>
          <p:cNvPicPr>
            <a:picLocks noGrp="1" noChangeAspect="1"/>
          </p:cNvPicPr>
          <p:nvPr>
            <p:ph idx="1"/>
          </p:nvPr>
        </p:nvPicPr>
        <p:blipFill>
          <a:blip r:embed="rId3">
            <a:extLst>
              <a:ext uri="{28A0092B-C50C-407E-A947-70E740481C1C}">
                <a14:useLocalDpi xmlns:a14="http://schemas.microsoft.com/office/drawing/2010/main" val="0"/>
              </a:ext>
            </a:extLst>
          </a:blip>
          <a:srcRect b="8038"/>
          <a:stretch>
            <a:fillRect/>
          </a:stretch>
        </p:blipFill>
        <p:spPr>
          <a:xfrm>
            <a:off x="2819400" y="1295400"/>
            <a:ext cx="6400800" cy="4267200"/>
          </a:xfrm>
        </p:spPr>
      </p:pic>
      <p:sp>
        <p:nvSpPr>
          <p:cNvPr id="47107" name="Text Box 5"/>
          <p:cNvSpPr txBox="1">
            <a:spLocks noChangeArrowheads="1"/>
          </p:cNvSpPr>
          <p:nvPr/>
        </p:nvSpPr>
        <p:spPr bwMode="auto">
          <a:xfrm>
            <a:off x="2209800" y="5881688"/>
            <a:ext cx="769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4</a:t>
            </a:r>
            <a:r>
              <a:rPr lang="en-US" sz="1800" b="1" dirty="0" smtClean="0">
                <a:solidFill>
                  <a:schemeClr val="tx1"/>
                </a:solidFill>
                <a:latin typeface="Verdana" pitchFamily="34" charset="0"/>
                <a:ea typeface="Verdana" pitchFamily="34" charset="0"/>
                <a:cs typeface="Verdana" pitchFamily="34" charset="0"/>
              </a:rPr>
              <a:t>: </a:t>
            </a:r>
            <a:r>
              <a:rPr lang="en-US" sz="1800" b="1" dirty="0">
                <a:solidFill>
                  <a:schemeClr val="tx1"/>
                </a:solidFill>
                <a:latin typeface="Verdana" pitchFamily="34" charset="0"/>
                <a:ea typeface="Verdana" pitchFamily="34" charset="0"/>
                <a:cs typeface="Verdana" pitchFamily="34" charset="0"/>
              </a:rPr>
              <a:t>Sample Customer table</a:t>
            </a:r>
          </a:p>
        </p:txBody>
      </p:sp>
    </p:spTree>
    <p:extLst>
      <p:ext uri="{BB962C8B-B14F-4D97-AF65-F5344CB8AC3E}">
        <p14:creationId xmlns:p14="http://schemas.microsoft.com/office/powerpoint/2010/main" val="19730850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Third Normal Form</a:t>
            </a:r>
          </a:p>
        </p:txBody>
      </p:sp>
      <p:sp>
        <p:nvSpPr>
          <p:cNvPr id="48131" name="Rectangle 3"/>
          <p:cNvSpPr>
            <a:spLocks noGrp="1" noChangeArrowheads="1"/>
          </p:cNvSpPr>
          <p:nvPr>
            <p:ph idx="1"/>
          </p:nvPr>
        </p:nvSpPr>
        <p:spPr/>
        <p:txBody>
          <a:bodyPr/>
          <a:lstStyle/>
          <a:p>
            <a:r>
              <a:rPr lang="en-US" dirty="0" smtClean="0">
                <a:latin typeface="Verdana" pitchFamily="34" charset="0"/>
                <a:ea typeface="Verdana" pitchFamily="34" charset="0"/>
                <a:cs typeface="Verdana" pitchFamily="34" charset="0"/>
              </a:rPr>
              <a:t>Customer (</a:t>
            </a:r>
            <a:r>
              <a:rPr lang="en-US" u="sng" dirty="0" err="1" smtClean="0">
                <a:latin typeface="Verdana" pitchFamily="34" charset="0"/>
                <a:ea typeface="Verdana" pitchFamily="34" charset="0"/>
                <a:cs typeface="Verdana" pitchFamily="34" charset="0"/>
              </a:rPr>
              <a:t>CustomerNum</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CustomerName</a:t>
            </a:r>
            <a:r>
              <a:rPr lang="en-US" dirty="0" smtClean="0">
                <a:latin typeface="Verdana" pitchFamily="34" charset="0"/>
                <a:ea typeface="Verdana" pitchFamily="34" charset="0"/>
                <a:cs typeface="Verdana" pitchFamily="34" charset="0"/>
              </a:rPr>
              <a:t>, 	Balance, </a:t>
            </a:r>
            <a:r>
              <a:rPr lang="en-US" dirty="0" err="1" smtClean="0">
                <a:latin typeface="Verdana" pitchFamily="34" charset="0"/>
                <a:ea typeface="Verdana" pitchFamily="34" charset="0"/>
                <a:cs typeface="Verdana" pitchFamily="34" charset="0"/>
              </a:rPr>
              <a:t>CreditLimit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RepNum</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LastName</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FirstName</a:t>
            </a:r>
            <a:r>
              <a:rPr lang="en-US" dirty="0" smtClean="0">
                <a:latin typeface="Verdana" pitchFamily="34" charset="0"/>
                <a:ea typeface="Verdana" pitchFamily="34" charset="0"/>
                <a:cs typeface="Verdana" pitchFamily="34" charset="0"/>
              </a:rPr>
              <a:t>)</a:t>
            </a:r>
          </a:p>
          <a:p>
            <a:pPr>
              <a:buFontTx/>
              <a:buNone/>
            </a:pPr>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Functional dependencies:</a:t>
            </a:r>
          </a:p>
          <a:p>
            <a:pPr lvl="1"/>
            <a:r>
              <a:rPr lang="en-US" dirty="0" err="1" smtClean="0">
                <a:latin typeface="Verdana" pitchFamily="34" charset="0"/>
                <a:ea typeface="Verdana" pitchFamily="34" charset="0"/>
                <a:cs typeface="Verdana" pitchFamily="34" charset="0"/>
              </a:rPr>
              <a:t>CustomerNum</a:t>
            </a:r>
            <a:r>
              <a:rPr lang="en-US" dirty="0" smtClean="0">
                <a:latin typeface="Verdana" pitchFamily="34" charset="0"/>
                <a:ea typeface="Verdana" pitchFamily="34" charset="0"/>
                <a:cs typeface="Verdana" pitchFamily="34" charset="0"/>
              </a:rPr>
              <a:t> → </a:t>
            </a:r>
            <a:r>
              <a:rPr lang="en-US" dirty="0" err="1" smtClean="0">
                <a:latin typeface="Verdana" pitchFamily="34" charset="0"/>
                <a:ea typeface="Verdana" pitchFamily="34" charset="0"/>
                <a:cs typeface="Verdana" pitchFamily="34" charset="0"/>
              </a:rPr>
              <a:t>CustomerName</a:t>
            </a:r>
            <a:r>
              <a:rPr lang="en-US" dirty="0" smtClean="0">
                <a:latin typeface="Verdana" pitchFamily="34" charset="0"/>
                <a:ea typeface="Verdana" pitchFamily="34" charset="0"/>
                <a:cs typeface="Verdana" pitchFamily="34" charset="0"/>
              </a:rPr>
              <a:t>, Balance, 	</a:t>
            </a:r>
            <a:r>
              <a:rPr lang="en-US" dirty="0" err="1" smtClean="0">
                <a:latin typeface="Verdana" pitchFamily="34" charset="0"/>
                <a:ea typeface="Verdana" pitchFamily="34" charset="0"/>
                <a:cs typeface="Verdana" pitchFamily="34" charset="0"/>
              </a:rPr>
              <a:t>CreditLimit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RepNum</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LastName</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FirstName</a:t>
            </a:r>
            <a:endParaRPr lang="en-US" dirty="0" smtClean="0">
              <a:latin typeface="Verdana" pitchFamily="34" charset="0"/>
              <a:ea typeface="Verdana" pitchFamily="34" charset="0"/>
              <a:cs typeface="Verdana" pitchFamily="34" charset="0"/>
            </a:endParaRPr>
          </a:p>
          <a:p>
            <a:pPr lvl="1"/>
            <a:r>
              <a:rPr lang="en-US" dirty="0" err="1" smtClean="0">
                <a:latin typeface="Verdana" pitchFamily="34" charset="0"/>
                <a:ea typeface="Verdana" pitchFamily="34" charset="0"/>
                <a:cs typeface="Verdana" pitchFamily="34" charset="0"/>
              </a:rPr>
              <a:t>RepNum</a:t>
            </a:r>
            <a:r>
              <a:rPr lang="en-US" dirty="0" smtClean="0">
                <a:latin typeface="Verdana" pitchFamily="34" charset="0"/>
                <a:ea typeface="Verdana" pitchFamily="34" charset="0"/>
                <a:cs typeface="Verdana" pitchFamily="34" charset="0"/>
              </a:rPr>
              <a:t> → </a:t>
            </a:r>
            <a:r>
              <a:rPr lang="en-US" dirty="0" err="1" smtClean="0">
                <a:latin typeface="Verdana" pitchFamily="34" charset="0"/>
                <a:ea typeface="Verdana" pitchFamily="34" charset="0"/>
                <a:cs typeface="Verdana" pitchFamily="34" charset="0"/>
              </a:rPr>
              <a:t>LastName</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FirstName</a:t>
            </a:r>
            <a:endParaRPr lang="en-US" dirty="0" smtClean="0">
              <a:latin typeface="Verdana" pitchFamily="34" charset="0"/>
              <a:ea typeface="Verdana" pitchFamily="34" charset="0"/>
              <a:cs typeface="Verdana" pitchFamily="34" charset="0"/>
            </a:endParaRPr>
          </a:p>
          <a:p>
            <a:endParaRPr lang="en-US" sz="2400" dirty="0">
              <a:latin typeface="Verdana" pitchFamily="34" charset="0"/>
              <a:ea typeface="Verdana" pitchFamily="34" charset="0"/>
              <a:cs typeface="Verdana" pitchFamily="34" charset="0"/>
            </a:endParaRPr>
          </a:p>
          <a:p>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7424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anim calcmode="lin" valueType="num">
                                      <p:cBhvr additive="base">
                                        <p:cTn id="17"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 calcmode="lin" valueType="num">
                                      <p:cBhvr additive="base">
                                        <p:cTn id="2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Third Normal Form (continued)</a:t>
            </a:r>
          </a:p>
        </p:txBody>
      </p:sp>
      <p:sp>
        <p:nvSpPr>
          <p:cNvPr id="49155" name="Rectangle 3"/>
          <p:cNvSpPr>
            <a:spLocks noGrp="1" noChangeArrowheads="1"/>
          </p:cNvSpPr>
          <p:nvPr>
            <p:ph idx="1"/>
          </p:nvPr>
        </p:nvSpPr>
        <p:spPr/>
        <p:txBody>
          <a:bodyPr/>
          <a:lstStyle/>
          <a:p>
            <a:r>
              <a:rPr lang="en-US" smtClean="0">
                <a:latin typeface="Verdana" pitchFamily="34" charset="0"/>
                <a:ea typeface="Verdana" pitchFamily="34" charset="0"/>
                <a:cs typeface="Verdana" pitchFamily="34" charset="0"/>
              </a:rPr>
              <a:t>Correction procedure</a:t>
            </a:r>
          </a:p>
          <a:p>
            <a:pPr lvl="1"/>
            <a:r>
              <a:rPr lang="en-US" smtClean="0">
                <a:latin typeface="Verdana" pitchFamily="34" charset="0"/>
                <a:ea typeface="Verdana" pitchFamily="34" charset="0"/>
                <a:cs typeface="Verdana" pitchFamily="34" charset="0"/>
              </a:rPr>
              <a:t>Remove each column that is transitionally dependent.</a:t>
            </a:r>
          </a:p>
          <a:p>
            <a:pPr lvl="1"/>
            <a:r>
              <a:rPr lang="en-US" smtClean="0">
                <a:latin typeface="Verdana" pitchFamily="34" charset="0"/>
                <a:ea typeface="Verdana" pitchFamily="34" charset="0"/>
                <a:cs typeface="Verdana" pitchFamily="34" charset="0"/>
              </a:rPr>
              <a:t>Create a new table,  transferring the removed columns to the newly created table.</a:t>
            </a:r>
          </a:p>
          <a:p>
            <a:pPr lvl="1"/>
            <a:r>
              <a:rPr lang="en-US" smtClean="0">
                <a:latin typeface="Verdana" pitchFamily="34" charset="0"/>
                <a:ea typeface="Verdana" pitchFamily="34" charset="0"/>
                <a:cs typeface="Verdana" pitchFamily="34" charset="0"/>
              </a:rPr>
              <a:t>Make a primary key of the new table</a:t>
            </a:r>
          </a:p>
          <a:p>
            <a:pPr lvl="1"/>
            <a:r>
              <a:rPr lang="en-US" smtClean="0">
                <a:latin typeface="Verdana" pitchFamily="34" charset="0"/>
                <a:ea typeface="Verdana" pitchFamily="34" charset="0"/>
                <a:cs typeface="Verdana" pitchFamily="34" charset="0"/>
              </a:rPr>
              <a:t>And use the primary key as the foreign key from the table where the columns were removed earlier.</a:t>
            </a:r>
          </a:p>
          <a:p>
            <a:endParaRPr lang="en-US"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679968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Third Normal Form (continued)</a:t>
            </a:r>
          </a:p>
        </p:txBody>
      </p:sp>
      <p:sp>
        <p:nvSpPr>
          <p:cNvPr id="50180" name="Text Box 5"/>
          <p:cNvSpPr txBox="1">
            <a:spLocks noChangeArrowheads="1"/>
          </p:cNvSpPr>
          <p:nvPr/>
        </p:nvSpPr>
        <p:spPr bwMode="auto">
          <a:xfrm>
            <a:off x="2209800" y="5943601"/>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a:t>
            </a:r>
            <a:r>
              <a:rPr lang="en-US" sz="1800" b="1" dirty="0" smtClean="0">
                <a:solidFill>
                  <a:schemeClr val="tx1"/>
                </a:solidFill>
                <a:latin typeface="Verdana" pitchFamily="34" charset="0"/>
                <a:ea typeface="Verdana" pitchFamily="34" charset="0"/>
                <a:cs typeface="Verdana" pitchFamily="34" charset="0"/>
              </a:rPr>
              <a:t>5: </a:t>
            </a:r>
            <a:r>
              <a:rPr lang="en-US" sz="1800" b="1" dirty="0">
                <a:solidFill>
                  <a:schemeClr val="tx1"/>
                </a:solidFill>
                <a:latin typeface="Verdana" pitchFamily="34" charset="0"/>
                <a:ea typeface="Verdana" pitchFamily="34" charset="0"/>
                <a:cs typeface="Verdana" pitchFamily="34" charset="0"/>
              </a:rPr>
              <a:t>Conversion to third normal form</a:t>
            </a:r>
          </a:p>
        </p:txBody>
      </p:sp>
      <p:pic>
        <p:nvPicPr>
          <p:cNvPr id="50181" name="Picture 6" descr="F5-12.bmp"/>
          <p:cNvPicPr>
            <a:picLocks noChangeAspect="1"/>
          </p:cNvPicPr>
          <p:nvPr/>
        </p:nvPicPr>
        <p:blipFill>
          <a:blip r:embed="rId3">
            <a:extLst>
              <a:ext uri="{28A0092B-C50C-407E-A947-70E740481C1C}">
                <a14:useLocalDpi xmlns:a14="http://schemas.microsoft.com/office/drawing/2010/main" val="0"/>
              </a:ext>
            </a:extLst>
          </a:blip>
          <a:srcRect b="52283"/>
          <a:stretch>
            <a:fillRect/>
          </a:stretch>
        </p:blipFill>
        <p:spPr bwMode="auto">
          <a:xfrm>
            <a:off x="1524000" y="1295401"/>
            <a:ext cx="78486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8730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019300" y="0"/>
            <a:ext cx="8077200" cy="1143000"/>
          </a:xfrm>
        </p:spPr>
        <p:txBody>
          <a:bodyPr/>
          <a:lstStyle/>
          <a:p>
            <a:r>
              <a:rPr lang="en-US" dirty="0" smtClean="0"/>
              <a:t>Third Normal Form (continued)</a:t>
            </a:r>
          </a:p>
        </p:txBody>
      </p:sp>
      <p:pic>
        <p:nvPicPr>
          <p:cNvPr id="51205" name="Content Placeholder 7" descr="F5-12.bmp"/>
          <p:cNvPicPr>
            <a:picLocks noGrp="1" noChangeAspect="1"/>
          </p:cNvPicPr>
          <p:nvPr>
            <p:ph idx="1"/>
          </p:nvPr>
        </p:nvPicPr>
        <p:blipFill>
          <a:blip r:embed="rId3">
            <a:extLst>
              <a:ext uri="{28A0092B-C50C-407E-A947-70E740481C1C}">
                <a14:useLocalDpi xmlns:a14="http://schemas.microsoft.com/office/drawing/2010/main" val="0"/>
              </a:ext>
            </a:extLst>
          </a:blip>
          <a:srcRect t="46667" b="3333"/>
          <a:stretch>
            <a:fillRect/>
          </a:stretch>
        </p:blipFill>
        <p:spPr>
          <a:xfrm>
            <a:off x="2667000" y="1371600"/>
            <a:ext cx="6889750" cy="4191000"/>
          </a:xfrm>
        </p:spPr>
      </p:pic>
      <p:sp>
        <p:nvSpPr>
          <p:cNvPr id="6" name="Slide Number Placeholder 5"/>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1C1CA98-5240-4FEC-B030-318348A7D912}" type="slidenum">
              <a:rPr lang="en-US">
                <a:solidFill>
                  <a:srgbClr val="222222"/>
                </a:solidFill>
                <a:latin typeface="Arial" panose="020B0604020202020204" pitchFamily="34" charset="0"/>
              </a:rPr>
              <a:pPr eaLnBrk="1" hangingPunct="1"/>
              <a:t>65</a:t>
            </a:fld>
            <a:endParaRPr lang="en-US">
              <a:solidFill>
                <a:srgbClr val="222222"/>
              </a:solidFill>
              <a:latin typeface="Arial" panose="020B0604020202020204" pitchFamily="34" charset="0"/>
            </a:endParaRPr>
          </a:p>
        </p:txBody>
      </p:sp>
      <p:sp>
        <p:nvSpPr>
          <p:cNvPr id="51203" name="Text Box 5"/>
          <p:cNvSpPr txBox="1">
            <a:spLocks noChangeArrowheads="1"/>
          </p:cNvSpPr>
          <p:nvPr/>
        </p:nvSpPr>
        <p:spPr bwMode="auto">
          <a:xfrm>
            <a:off x="2209800" y="5943601"/>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rPr>
              <a:t>FIGURE 6</a:t>
            </a:r>
            <a:r>
              <a:rPr lang="en-US" sz="1800" b="1" dirty="0" smtClean="0">
                <a:solidFill>
                  <a:schemeClr val="tx1"/>
                </a:solidFill>
              </a:rPr>
              <a:t>: </a:t>
            </a:r>
            <a:r>
              <a:rPr lang="en-US" sz="1800" b="1" dirty="0">
                <a:solidFill>
                  <a:schemeClr val="tx1"/>
                </a:solidFill>
              </a:rPr>
              <a:t>Conversion to third normal form (continued)</a:t>
            </a:r>
          </a:p>
        </p:txBody>
      </p:sp>
    </p:spTree>
    <p:extLst>
      <p:ext uri="{BB962C8B-B14F-4D97-AF65-F5344CB8AC3E}">
        <p14:creationId xmlns:p14="http://schemas.microsoft.com/office/powerpoint/2010/main" val="16764556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Incorrect Decompositions</a:t>
            </a:r>
          </a:p>
        </p:txBody>
      </p:sp>
      <p:sp>
        <p:nvSpPr>
          <p:cNvPr id="52227" name="Rectangle 3"/>
          <p:cNvSpPr>
            <a:spLocks noGrp="1" noChangeArrowheads="1"/>
          </p:cNvSpPr>
          <p:nvPr>
            <p:ph idx="1"/>
          </p:nvPr>
        </p:nvSpPr>
        <p:spPr/>
        <p:txBody>
          <a:bodyPr/>
          <a:lstStyle/>
          <a:p>
            <a:r>
              <a:rPr lang="en-US" smtClean="0">
                <a:latin typeface="Verdana" pitchFamily="34" charset="0"/>
                <a:ea typeface="Verdana" pitchFamily="34" charset="0"/>
                <a:cs typeface="Verdana" pitchFamily="34" charset="0"/>
              </a:rPr>
              <a:t>Decomposition must be done using method described for 3NF</a:t>
            </a:r>
          </a:p>
          <a:p>
            <a:r>
              <a:rPr lang="en-US" smtClean="0">
                <a:latin typeface="Verdana" pitchFamily="34" charset="0"/>
                <a:ea typeface="Verdana" pitchFamily="34" charset="0"/>
                <a:cs typeface="Verdana" pitchFamily="34" charset="0"/>
              </a:rPr>
              <a:t>Incorrect decompositions can lead to tables with the same problems as original table</a:t>
            </a:r>
          </a:p>
        </p:txBody>
      </p:sp>
    </p:spTree>
    <p:extLst>
      <p:ext uri="{BB962C8B-B14F-4D97-AF65-F5344CB8AC3E}">
        <p14:creationId xmlns:p14="http://schemas.microsoft.com/office/powerpoint/2010/main" val="2425206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Incorrect Decompositions (continued)</a:t>
            </a:r>
          </a:p>
        </p:txBody>
      </p:sp>
      <p:pic>
        <p:nvPicPr>
          <p:cNvPr id="53253" name="Content Placeholder 7" descr="F5-13.bmp"/>
          <p:cNvPicPr>
            <a:picLocks noGrp="1" noChangeAspect="1"/>
          </p:cNvPicPr>
          <p:nvPr>
            <p:ph idx="1"/>
          </p:nvPr>
        </p:nvPicPr>
        <p:blipFill>
          <a:blip r:embed="rId3">
            <a:extLst>
              <a:ext uri="{28A0092B-C50C-407E-A947-70E740481C1C}">
                <a14:useLocalDpi xmlns:a14="http://schemas.microsoft.com/office/drawing/2010/main" val="0"/>
              </a:ext>
            </a:extLst>
          </a:blip>
          <a:srcRect b="51669"/>
          <a:stretch>
            <a:fillRect/>
          </a:stretch>
        </p:blipFill>
        <p:spPr>
          <a:xfrm>
            <a:off x="1981201" y="1447800"/>
            <a:ext cx="7204075" cy="4038600"/>
          </a:xfrm>
        </p:spPr>
      </p:pic>
      <p:sp>
        <p:nvSpPr>
          <p:cNvPr id="53251" name="Text Box 5"/>
          <p:cNvSpPr txBox="1">
            <a:spLocks noChangeArrowheads="1"/>
          </p:cNvSpPr>
          <p:nvPr/>
        </p:nvSpPr>
        <p:spPr bwMode="auto">
          <a:xfrm>
            <a:off x="2209800" y="5881688"/>
            <a:ext cx="769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a:t>
            </a:r>
            <a:r>
              <a:rPr lang="en-US" sz="1800" b="1" dirty="0" smtClean="0">
                <a:solidFill>
                  <a:schemeClr val="tx1"/>
                </a:solidFill>
                <a:latin typeface="Verdana" pitchFamily="34" charset="0"/>
                <a:ea typeface="Verdana" pitchFamily="34" charset="0"/>
                <a:cs typeface="Verdana" pitchFamily="34" charset="0"/>
              </a:rPr>
              <a:t>7: </a:t>
            </a:r>
            <a:r>
              <a:rPr lang="en-US" sz="1800" b="1" dirty="0">
                <a:solidFill>
                  <a:schemeClr val="tx1"/>
                </a:solidFill>
                <a:latin typeface="Verdana" pitchFamily="34" charset="0"/>
                <a:ea typeface="Verdana" pitchFamily="34" charset="0"/>
                <a:cs typeface="Verdana" pitchFamily="34" charset="0"/>
              </a:rPr>
              <a:t>Incorrect decomposition of the Customer table</a:t>
            </a:r>
          </a:p>
        </p:txBody>
      </p:sp>
    </p:spTree>
    <p:extLst>
      <p:ext uri="{BB962C8B-B14F-4D97-AF65-F5344CB8AC3E}">
        <p14:creationId xmlns:p14="http://schemas.microsoft.com/office/powerpoint/2010/main" val="7163694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Incorrect Decompositions (continued)</a:t>
            </a:r>
          </a:p>
        </p:txBody>
      </p:sp>
      <p:pic>
        <p:nvPicPr>
          <p:cNvPr id="54277" name="Content Placeholder 7" descr="F5-13.bmp"/>
          <p:cNvPicPr>
            <a:picLocks noGrp="1" noChangeAspect="1"/>
          </p:cNvPicPr>
          <p:nvPr>
            <p:ph idx="1"/>
          </p:nvPr>
        </p:nvPicPr>
        <p:blipFill>
          <a:blip r:embed="rId3">
            <a:extLst>
              <a:ext uri="{28A0092B-C50C-407E-A947-70E740481C1C}">
                <a14:useLocalDpi xmlns:a14="http://schemas.microsoft.com/office/drawing/2010/main" val="0"/>
              </a:ext>
            </a:extLst>
          </a:blip>
          <a:srcRect t="46667" b="3333"/>
          <a:stretch>
            <a:fillRect/>
          </a:stretch>
        </p:blipFill>
        <p:spPr>
          <a:xfrm>
            <a:off x="2514599" y="1447800"/>
            <a:ext cx="8025063" cy="3657600"/>
          </a:xfrm>
        </p:spPr>
      </p:pic>
      <p:sp>
        <p:nvSpPr>
          <p:cNvPr id="54275" name="Text Box 5"/>
          <p:cNvSpPr txBox="1">
            <a:spLocks noChangeArrowheads="1"/>
          </p:cNvSpPr>
          <p:nvPr/>
        </p:nvSpPr>
        <p:spPr bwMode="auto">
          <a:xfrm>
            <a:off x="2209800" y="5881688"/>
            <a:ext cx="769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8</a:t>
            </a:r>
            <a:r>
              <a:rPr lang="en-US" sz="1800" b="1" dirty="0" smtClean="0">
                <a:solidFill>
                  <a:schemeClr val="tx1"/>
                </a:solidFill>
                <a:latin typeface="Verdana" pitchFamily="34" charset="0"/>
                <a:ea typeface="Verdana" pitchFamily="34" charset="0"/>
                <a:cs typeface="Verdana" pitchFamily="34" charset="0"/>
              </a:rPr>
              <a:t>: </a:t>
            </a:r>
            <a:r>
              <a:rPr lang="en-US" sz="1800" b="1" dirty="0">
                <a:solidFill>
                  <a:schemeClr val="tx1"/>
                </a:solidFill>
                <a:latin typeface="Verdana" pitchFamily="34" charset="0"/>
                <a:ea typeface="Verdana" pitchFamily="34" charset="0"/>
                <a:cs typeface="Verdana" pitchFamily="34" charset="0"/>
              </a:rPr>
              <a:t>Incorrect decomposition of the Customer table (continued)</a:t>
            </a:r>
          </a:p>
        </p:txBody>
      </p:sp>
    </p:spTree>
    <p:extLst>
      <p:ext uri="{BB962C8B-B14F-4D97-AF65-F5344CB8AC3E}">
        <p14:creationId xmlns:p14="http://schemas.microsoft.com/office/powerpoint/2010/main" val="167081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Incorrect Decompositions (continued)</a:t>
            </a:r>
          </a:p>
        </p:txBody>
      </p:sp>
      <p:pic>
        <p:nvPicPr>
          <p:cNvPr id="55301" name="Content Placeholder 7" descr="F5-14.bmp"/>
          <p:cNvPicPr>
            <a:picLocks noGrp="1" noChangeAspect="1"/>
          </p:cNvPicPr>
          <p:nvPr>
            <p:ph idx="1"/>
          </p:nvPr>
        </p:nvPicPr>
        <p:blipFill>
          <a:blip r:embed="rId3">
            <a:extLst>
              <a:ext uri="{28A0092B-C50C-407E-A947-70E740481C1C}">
                <a14:useLocalDpi xmlns:a14="http://schemas.microsoft.com/office/drawing/2010/main" val="0"/>
              </a:ext>
            </a:extLst>
          </a:blip>
          <a:srcRect b="51666"/>
          <a:stretch>
            <a:fillRect/>
          </a:stretch>
        </p:blipFill>
        <p:spPr>
          <a:xfrm>
            <a:off x="1524000" y="1371601"/>
            <a:ext cx="7620000" cy="4094163"/>
          </a:xfrm>
        </p:spPr>
      </p:pic>
      <p:sp>
        <p:nvSpPr>
          <p:cNvPr id="55299" name="Text Box 5"/>
          <p:cNvSpPr txBox="1">
            <a:spLocks noChangeArrowheads="1"/>
          </p:cNvSpPr>
          <p:nvPr/>
        </p:nvSpPr>
        <p:spPr bwMode="auto">
          <a:xfrm>
            <a:off x="2209799" y="5881688"/>
            <a:ext cx="9148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9</a:t>
            </a:r>
            <a:r>
              <a:rPr lang="en-US" sz="1800" b="1" dirty="0" smtClean="0">
                <a:solidFill>
                  <a:schemeClr val="tx1"/>
                </a:solidFill>
                <a:latin typeface="Verdana" pitchFamily="34" charset="0"/>
                <a:ea typeface="Verdana" pitchFamily="34" charset="0"/>
                <a:cs typeface="Verdana" pitchFamily="34" charset="0"/>
              </a:rPr>
              <a:t>: </a:t>
            </a:r>
            <a:r>
              <a:rPr lang="en-US" sz="1800" b="1" dirty="0">
                <a:solidFill>
                  <a:schemeClr val="tx1"/>
                </a:solidFill>
                <a:latin typeface="Verdana" pitchFamily="34" charset="0"/>
                <a:ea typeface="Verdana" pitchFamily="34" charset="0"/>
                <a:cs typeface="Verdana" pitchFamily="34" charset="0"/>
              </a:rPr>
              <a:t>Second incorrect decomposition of the Customer table</a:t>
            </a:r>
          </a:p>
        </p:txBody>
      </p:sp>
    </p:spTree>
    <p:extLst>
      <p:ext uri="{BB962C8B-B14F-4D97-AF65-F5344CB8AC3E}">
        <p14:creationId xmlns:p14="http://schemas.microsoft.com/office/powerpoint/2010/main" val="3501856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057400" y="190500"/>
            <a:ext cx="8077200" cy="914400"/>
          </a:xfrm>
        </p:spPr>
        <p:txBody>
          <a:bodyPr/>
          <a:lstStyle/>
          <a:p>
            <a:r>
              <a:rPr lang="en-US" dirty="0" smtClean="0">
                <a:latin typeface="Verdana" pitchFamily="34" charset="0"/>
                <a:ea typeface="Verdana" pitchFamily="34" charset="0"/>
                <a:cs typeface="Verdana" pitchFamily="34" charset="0"/>
              </a:rPr>
              <a:t>Database Background</a:t>
            </a:r>
          </a:p>
        </p:txBody>
      </p:sp>
      <p:sp>
        <p:nvSpPr>
          <p:cNvPr id="76803" name="Rectangle 3"/>
          <p:cNvSpPr>
            <a:spLocks noGrp="1" noChangeArrowheads="1"/>
          </p:cNvSpPr>
          <p:nvPr>
            <p:ph idx="1"/>
          </p:nvPr>
        </p:nvSpPr>
        <p:spPr>
          <a:xfrm>
            <a:off x="1569611" y="1199255"/>
            <a:ext cx="8470346" cy="1449710"/>
          </a:xfrm>
        </p:spPr>
        <p:txBody>
          <a:bodyPr vert="horz"/>
          <a:lstStyle/>
          <a:p>
            <a:pPr marL="0" indent="0">
              <a:buNone/>
            </a:pPr>
            <a:r>
              <a:rPr lang="en-US" sz="2400" b="1" dirty="0" smtClean="0">
                <a:latin typeface="Verdana" pitchFamily="34" charset="0"/>
                <a:ea typeface="Verdana" pitchFamily="34" charset="0"/>
                <a:cs typeface="Verdana" pitchFamily="34" charset="0"/>
              </a:rPr>
              <a:t>Entity or Category could be a :</a:t>
            </a: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pPr lvl="1"/>
            <a:endParaRPr lang="en-US" sz="2400" dirty="0" smtClean="0">
              <a:latin typeface="Verdana" pitchFamily="34" charset="0"/>
              <a:ea typeface="Verdana" pitchFamily="34" charset="0"/>
              <a:cs typeface="Verdana" pitchFamily="34" charset="0"/>
            </a:endParaRPr>
          </a:p>
          <a:p>
            <a:endParaRPr lang="en-US" sz="2400" dirty="0" smtClean="0">
              <a:latin typeface="Verdana" pitchFamily="34" charset="0"/>
              <a:ea typeface="Verdana" pitchFamily="34" charset="0"/>
              <a:cs typeface="Verdana" pitchFamily="34" charset="0"/>
            </a:endParaRPr>
          </a:p>
        </p:txBody>
      </p:sp>
      <p:sp>
        <p:nvSpPr>
          <p:cNvPr id="7680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F87D968-5138-4D31-A48B-8C84985E5B06}" type="slidenum">
              <a:rPr lang="en-US" sz="2000"/>
              <a:pPr>
                <a:spcBef>
                  <a:spcPct val="0"/>
                </a:spcBef>
                <a:buFontTx/>
                <a:buNone/>
              </a:pPr>
              <a:t>7</a:t>
            </a:fld>
            <a:endParaRPr lang="en-US" sz="2000"/>
          </a:p>
        </p:txBody>
      </p:sp>
      <p:pic>
        <p:nvPicPr>
          <p:cNvPr id="6" name="Picture 5" descr="MP90018492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90700"/>
            <a:ext cx="1066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352800" y="1943101"/>
            <a:ext cx="1295400" cy="461963"/>
          </a:xfrm>
          <a:prstGeom prst="rect">
            <a:avLst/>
          </a:prstGeom>
          <a:noFill/>
        </p:spPr>
        <p:txBody>
          <a:bodyPr>
            <a:spAutoFit/>
          </a:bodyPr>
          <a:lstStyle/>
          <a:p>
            <a:pPr eaLnBrk="1" hangingPunct="1">
              <a:defRPr/>
            </a:pPr>
            <a:r>
              <a:rPr lang="en-US" sz="2400" dirty="0"/>
              <a:t>Person </a:t>
            </a:r>
          </a:p>
        </p:txBody>
      </p:sp>
      <p:pic>
        <p:nvPicPr>
          <p:cNvPr id="8" name="Picture 7" descr="MP900408939.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705100"/>
            <a:ext cx="13795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953001" y="3009901"/>
            <a:ext cx="845103" cy="461665"/>
          </a:xfrm>
          <a:prstGeom prst="rect">
            <a:avLst/>
          </a:prstGeom>
          <a:noFill/>
        </p:spPr>
        <p:txBody>
          <a:bodyPr wrap="none">
            <a:spAutoFit/>
          </a:bodyPr>
          <a:lstStyle/>
          <a:p>
            <a:pPr eaLnBrk="1" hangingPunct="1">
              <a:defRPr/>
            </a:pPr>
            <a:r>
              <a:rPr lang="en-US" sz="2400" dirty="0"/>
              <a:t>Place</a:t>
            </a:r>
          </a:p>
        </p:txBody>
      </p:sp>
      <p:sp>
        <p:nvSpPr>
          <p:cNvPr id="10" name="TextBox 9"/>
          <p:cNvSpPr txBox="1"/>
          <p:nvPr/>
        </p:nvSpPr>
        <p:spPr>
          <a:xfrm>
            <a:off x="6629400" y="1771650"/>
            <a:ext cx="4038600" cy="400110"/>
          </a:xfrm>
          <a:prstGeom prst="rect">
            <a:avLst/>
          </a:prstGeom>
          <a:noFill/>
        </p:spPr>
        <p:txBody>
          <a:bodyPr>
            <a:spAutoFit/>
          </a:bodyPr>
          <a:lstStyle/>
          <a:p>
            <a:pPr eaLnBrk="1" hangingPunct="1">
              <a:defRPr/>
            </a:pPr>
            <a:r>
              <a:rPr lang="en-US" sz="2000" dirty="0"/>
              <a:t>(ex. Teacher, Student, Physician)</a:t>
            </a:r>
          </a:p>
        </p:txBody>
      </p:sp>
      <p:sp>
        <p:nvSpPr>
          <p:cNvPr id="11" name="TextBox 10"/>
          <p:cNvSpPr txBox="1"/>
          <p:nvPr/>
        </p:nvSpPr>
        <p:spPr>
          <a:xfrm>
            <a:off x="6678613" y="2914650"/>
            <a:ext cx="4191000" cy="400110"/>
          </a:xfrm>
          <a:prstGeom prst="rect">
            <a:avLst/>
          </a:prstGeom>
          <a:noFill/>
        </p:spPr>
        <p:txBody>
          <a:bodyPr>
            <a:spAutoFit/>
          </a:bodyPr>
          <a:lstStyle/>
          <a:p>
            <a:pPr eaLnBrk="1" hangingPunct="1">
              <a:defRPr/>
            </a:pPr>
            <a:r>
              <a:rPr lang="en-US" sz="2000" dirty="0"/>
              <a:t>(ex. School, Hotel, Bank )</a:t>
            </a:r>
          </a:p>
        </p:txBody>
      </p:sp>
      <p:pic>
        <p:nvPicPr>
          <p:cNvPr id="12" name="Picture 11" descr="MC90043156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771900"/>
            <a:ext cx="12573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276601" y="4229101"/>
            <a:ext cx="1010213" cy="461665"/>
          </a:xfrm>
          <a:prstGeom prst="rect">
            <a:avLst/>
          </a:prstGeom>
          <a:noFill/>
        </p:spPr>
        <p:txBody>
          <a:bodyPr wrap="none">
            <a:spAutoFit/>
          </a:bodyPr>
          <a:lstStyle/>
          <a:p>
            <a:pPr eaLnBrk="1" hangingPunct="1">
              <a:defRPr/>
            </a:pPr>
            <a:r>
              <a:rPr lang="en-US" sz="2400" dirty="0"/>
              <a:t>Object</a:t>
            </a:r>
          </a:p>
        </p:txBody>
      </p:sp>
      <p:sp>
        <p:nvSpPr>
          <p:cNvPr id="14" name="TextBox 13"/>
          <p:cNvSpPr txBox="1"/>
          <p:nvPr/>
        </p:nvSpPr>
        <p:spPr>
          <a:xfrm>
            <a:off x="6704013" y="4286250"/>
            <a:ext cx="4191000" cy="400110"/>
          </a:xfrm>
          <a:prstGeom prst="rect">
            <a:avLst/>
          </a:prstGeom>
          <a:noFill/>
        </p:spPr>
        <p:txBody>
          <a:bodyPr>
            <a:spAutoFit/>
          </a:bodyPr>
          <a:lstStyle/>
          <a:p>
            <a:pPr eaLnBrk="1" hangingPunct="1">
              <a:defRPr/>
            </a:pPr>
            <a:r>
              <a:rPr lang="en-US" sz="2000" dirty="0"/>
              <a:t>(ex. Mouse, Books, Software )</a:t>
            </a:r>
          </a:p>
        </p:txBody>
      </p:sp>
      <p:pic>
        <p:nvPicPr>
          <p:cNvPr id="15" name="Picture 14" descr="MC900432633.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8387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4648201" y="5524501"/>
            <a:ext cx="880049" cy="461665"/>
          </a:xfrm>
          <a:prstGeom prst="rect">
            <a:avLst/>
          </a:prstGeom>
          <a:noFill/>
        </p:spPr>
        <p:txBody>
          <a:bodyPr wrap="none">
            <a:spAutoFit/>
          </a:bodyPr>
          <a:lstStyle/>
          <a:p>
            <a:pPr eaLnBrk="1" hangingPunct="1">
              <a:defRPr/>
            </a:pPr>
            <a:r>
              <a:rPr lang="en-US" sz="2400" dirty="0"/>
              <a:t>Event</a:t>
            </a:r>
          </a:p>
        </p:txBody>
      </p:sp>
      <p:sp>
        <p:nvSpPr>
          <p:cNvPr id="17" name="TextBox 16"/>
          <p:cNvSpPr txBox="1"/>
          <p:nvPr/>
        </p:nvSpPr>
        <p:spPr>
          <a:xfrm>
            <a:off x="6696075" y="5505450"/>
            <a:ext cx="4191000" cy="400110"/>
          </a:xfrm>
          <a:prstGeom prst="rect">
            <a:avLst/>
          </a:prstGeom>
          <a:noFill/>
        </p:spPr>
        <p:txBody>
          <a:bodyPr>
            <a:spAutoFit/>
          </a:bodyPr>
          <a:lstStyle/>
          <a:p>
            <a:pPr eaLnBrk="1" hangingPunct="1">
              <a:defRPr/>
            </a:pPr>
            <a:r>
              <a:rPr lang="en-US" sz="2000" dirty="0"/>
              <a:t>(ex. Enroll, Withdraw, Order )</a:t>
            </a:r>
          </a:p>
        </p:txBody>
      </p:sp>
      <p:pic>
        <p:nvPicPr>
          <p:cNvPr id="117762" name="Picture 2" descr="C:\Program Files\Microsoft Office\MEDIA\CAGCAT10\j0195812.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52600" y="5603876"/>
            <a:ext cx="1219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448050" y="6229351"/>
            <a:ext cx="2166234" cy="461665"/>
          </a:xfrm>
          <a:prstGeom prst="rect">
            <a:avLst/>
          </a:prstGeom>
          <a:noFill/>
        </p:spPr>
        <p:txBody>
          <a:bodyPr wrap="none">
            <a:spAutoFit/>
          </a:bodyPr>
          <a:lstStyle/>
          <a:p>
            <a:pPr eaLnBrk="1" hangingPunct="1">
              <a:defRPr/>
            </a:pPr>
            <a:r>
              <a:rPr lang="en-US" sz="2400" dirty="0"/>
              <a:t>Idea or Concept</a:t>
            </a:r>
          </a:p>
        </p:txBody>
      </p:sp>
      <p:sp>
        <p:nvSpPr>
          <p:cNvPr id="19" name="TextBox 18"/>
          <p:cNvSpPr txBox="1"/>
          <p:nvPr/>
        </p:nvSpPr>
        <p:spPr>
          <a:xfrm>
            <a:off x="6662738" y="6100764"/>
            <a:ext cx="4191000" cy="400110"/>
          </a:xfrm>
          <a:prstGeom prst="rect">
            <a:avLst/>
          </a:prstGeom>
          <a:noFill/>
        </p:spPr>
        <p:txBody>
          <a:bodyPr>
            <a:spAutoFit/>
          </a:bodyPr>
          <a:lstStyle/>
          <a:p>
            <a:pPr eaLnBrk="1" hangingPunct="1">
              <a:defRPr/>
            </a:pPr>
            <a:r>
              <a:rPr lang="en-US" sz="2000" dirty="0"/>
              <a:t>(ex. Courses, Account, Delivery )</a:t>
            </a:r>
          </a:p>
        </p:txBody>
      </p:sp>
    </p:spTree>
    <p:extLst>
      <p:ext uri="{BB962C8B-B14F-4D97-AF65-F5344CB8AC3E}">
        <p14:creationId xmlns:p14="http://schemas.microsoft.com/office/powerpoint/2010/main" val="3224658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in)">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ox(in)">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linds(horizontal)">
                                      <p:cBhvr>
                                        <p:cTn id="55" dur="500"/>
                                        <p:tgtEl>
                                          <p:spTgt spid="1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ox(in)">
                                      <p:cBhvr>
                                        <p:cTn id="60" dur="500"/>
                                        <p:tgtEl>
                                          <p:spTgt spid="1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117762"/>
                                        </p:tgtEl>
                                        <p:attrNameLst>
                                          <p:attrName>style.visibility</p:attrName>
                                        </p:attrNameLst>
                                      </p:cBhvr>
                                      <p:to>
                                        <p:strVal val="visible"/>
                                      </p:to>
                                    </p:set>
                                    <p:animEffect transition="in" filter="blinds(horizontal)">
                                      <p:cBhvr>
                                        <p:cTn id="71" dur="500"/>
                                        <p:tgtEl>
                                          <p:spTgt spid="11776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ox(in)">
                                      <p:cBhvr>
                                        <p:cTn id="76" dur="500"/>
                                        <p:tgtEl>
                                          <p:spTgt spid="1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3" grpId="0"/>
      <p:bldP spid="14" grpId="0"/>
      <p:bldP spid="16" grpId="0"/>
      <p:bldP spid="17" grpId="0"/>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latin typeface="Verdana" pitchFamily="34" charset="0"/>
                <a:ea typeface="Verdana" pitchFamily="34" charset="0"/>
                <a:cs typeface="Verdana" pitchFamily="34" charset="0"/>
              </a:rPr>
              <a:t>Incorrect Decompositions (continued)</a:t>
            </a:r>
          </a:p>
        </p:txBody>
      </p:sp>
      <p:pic>
        <p:nvPicPr>
          <p:cNvPr id="56325" name="Content Placeholder 7" descr="F5-14.bmp"/>
          <p:cNvPicPr>
            <a:picLocks noGrp="1" noChangeAspect="1"/>
          </p:cNvPicPr>
          <p:nvPr>
            <p:ph idx="1"/>
          </p:nvPr>
        </p:nvPicPr>
        <p:blipFill>
          <a:blip r:embed="rId3">
            <a:extLst>
              <a:ext uri="{28A0092B-C50C-407E-A947-70E740481C1C}">
                <a14:useLocalDpi xmlns:a14="http://schemas.microsoft.com/office/drawing/2010/main" val="0"/>
              </a:ext>
            </a:extLst>
          </a:blip>
          <a:srcRect t="46667" b="3333"/>
          <a:stretch>
            <a:fillRect/>
          </a:stretch>
        </p:blipFill>
        <p:spPr>
          <a:xfrm>
            <a:off x="2362200" y="1219200"/>
            <a:ext cx="8369968" cy="3886200"/>
          </a:xfrm>
        </p:spPr>
      </p:pic>
      <p:sp>
        <p:nvSpPr>
          <p:cNvPr id="56323" name="Text Box 5"/>
          <p:cNvSpPr txBox="1">
            <a:spLocks noChangeArrowheads="1"/>
          </p:cNvSpPr>
          <p:nvPr/>
        </p:nvSpPr>
        <p:spPr bwMode="auto">
          <a:xfrm>
            <a:off x="2209800" y="5715000"/>
            <a:ext cx="943676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FIGURE </a:t>
            </a:r>
            <a:r>
              <a:rPr lang="en-US" sz="1800" b="1" dirty="0" smtClean="0">
                <a:solidFill>
                  <a:schemeClr val="tx1"/>
                </a:solidFill>
                <a:latin typeface="Verdana" pitchFamily="34" charset="0"/>
                <a:ea typeface="Verdana" pitchFamily="34" charset="0"/>
                <a:cs typeface="Verdana" pitchFamily="34" charset="0"/>
              </a:rPr>
              <a:t>10: </a:t>
            </a:r>
            <a:r>
              <a:rPr lang="en-US" sz="1800" b="1" dirty="0">
                <a:solidFill>
                  <a:schemeClr val="tx1"/>
                </a:solidFill>
                <a:latin typeface="Verdana" pitchFamily="34" charset="0"/>
                <a:ea typeface="Verdana" pitchFamily="34" charset="0"/>
                <a:cs typeface="Verdana" pitchFamily="34" charset="0"/>
              </a:rPr>
              <a:t>Second incorrect decomposition of the Customer table (continued)</a:t>
            </a:r>
          </a:p>
        </p:txBody>
      </p:sp>
    </p:spTree>
    <p:extLst>
      <p:ext uri="{BB962C8B-B14F-4D97-AF65-F5344CB8AC3E}">
        <p14:creationId xmlns:p14="http://schemas.microsoft.com/office/powerpoint/2010/main" val="31778982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907841996"/>
              </p:ext>
            </p:extLst>
          </p:nvPr>
        </p:nvGraphicFramePr>
        <p:xfrm>
          <a:off x="1072055" y="2362200"/>
          <a:ext cx="8910145" cy="2657476"/>
        </p:xfrm>
        <a:graphic>
          <a:graphicData uri="http://schemas.openxmlformats.org/drawingml/2006/table">
            <a:tbl>
              <a:tblPr firstRow="1" bandRow="1">
                <a:tableStyleId>{284E427A-3D55-4303-BF80-6455036E1DE7}</a:tableStyleId>
              </a:tblPr>
              <a:tblGrid>
                <a:gridCol w="1782029"/>
                <a:gridCol w="1782029"/>
                <a:gridCol w="1782029"/>
                <a:gridCol w="1546667"/>
                <a:gridCol w="2017391"/>
              </a:tblGrid>
              <a:tr h="640233">
                <a:tc>
                  <a:txBody>
                    <a:bodyPr/>
                    <a:lstStyle/>
                    <a:p>
                      <a:r>
                        <a:rPr lang="en-US" sz="1800" dirty="0" err="1" smtClean="0"/>
                        <a:t>StudentID</a:t>
                      </a:r>
                      <a:endParaRPr lang="en-US" sz="1800" dirty="0"/>
                    </a:p>
                  </a:txBody>
                  <a:tcPr marT="45731" marB="45731"/>
                </a:tc>
                <a:tc>
                  <a:txBody>
                    <a:bodyPr/>
                    <a:lstStyle/>
                    <a:p>
                      <a:r>
                        <a:rPr lang="en-US" sz="1800" dirty="0" err="1" smtClean="0"/>
                        <a:t>Lastname</a:t>
                      </a:r>
                      <a:endParaRPr lang="en-US" sz="1800" dirty="0"/>
                    </a:p>
                  </a:txBody>
                  <a:tcPr marT="45731" marB="45731"/>
                </a:tc>
                <a:tc>
                  <a:txBody>
                    <a:bodyPr/>
                    <a:lstStyle/>
                    <a:p>
                      <a:r>
                        <a:rPr lang="en-US" sz="1800" dirty="0" err="1" smtClean="0"/>
                        <a:t>Firstname</a:t>
                      </a:r>
                      <a:endParaRPr lang="en-US" sz="1800" dirty="0"/>
                    </a:p>
                  </a:txBody>
                  <a:tcPr marT="45731" marB="45731"/>
                </a:tc>
                <a:tc>
                  <a:txBody>
                    <a:bodyPr/>
                    <a:lstStyle/>
                    <a:p>
                      <a:r>
                        <a:rPr lang="en-US" sz="1800" dirty="0" err="1" smtClean="0"/>
                        <a:t>ProgramCode</a:t>
                      </a:r>
                      <a:endParaRPr lang="en-US" sz="1800" dirty="0"/>
                    </a:p>
                  </a:txBody>
                  <a:tcPr marT="45731" marB="45731"/>
                </a:tc>
                <a:tc>
                  <a:txBody>
                    <a:bodyPr/>
                    <a:lstStyle/>
                    <a:p>
                      <a:r>
                        <a:rPr lang="en-US" sz="1800" dirty="0" err="1" smtClean="0"/>
                        <a:t>ProgramName</a:t>
                      </a:r>
                      <a:endParaRPr lang="en-US" sz="1800" dirty="0"/>
                    </a:p>
                  </a:txBody>
                  <a:tcPr marT="45731" marB="45731"/>
                </a:tc>
              </a:tr>
              <a:tr h="914619">
                <a:tc>
                  <a:txBody>
                    <a:bodyPr/>
                    <a:lstStyle/>
                    <a:p>
                      <a:r>
                        <a:rPr lang="en-US" sz="1800" dirty="0" smtClean="0"/>
                        <a:t>12345</a:t>
                      </a:r>
                      <a:endParaRPr lang="en-US" sz="1800" dirty="0"/>
                    </a:p>
                  </a:txBody>
                  <a:tcPr marT="45731" marB="45731"/>
                </a:tc>
                <a:tc>
                  <a:txBody>
                    <a:bodyPr/>
                    <a:lstStyle/>
                    <a:p>
                      <a:r>
                        <a:rPr lang="en-US" sz="1800" dirty="0" smtClean="0"/>
                        <a:t>Green</a:t>
                      </a:r>
                      <a:endParaRPr lang="en-US" sz="1800" dirty="0"/>
                    </a:p>
                  </a:txBody>
                  <a:tcPr marT="45731" marB="45731"/>
                </a:tc>
                <a:tc>
                  <a:txBody>
                    <a:bodyPr/>
                    <a:lstStyle/>
                    <a:p>
                      <a:r>
                        <a:rPr lang="en-US" sz="1800" dirty="0" err="1" smtClean="0"/>
                        <a:t>Arnel</a:t>
                      </a:r>
                      <a:endParaRPr lang="en-US" sz="1800" dirty="0"/>
                    </a:p>
                  </a:txBody>
                  <a:tcPr marT="45731" marB="45731"/>
                </a:tc>
                <a:tc>
                  <a:txBody>
                    <a:bodyPr/>
                    <a:lstStyle/>
                    <a:p>
                      <a:r>
                        <a:rPr lang="en-US" sz="1800" dirty="0" smtClean="0"/>
                        <a:t>CIS</a:t>
                      </a:r>
                      <a:endParaRPr lang="en-US" sz="1800" dirty="0"/>
                    </a:p>
                  </a:txBody>
                  <a:tcPr marT="45731" marB="45731"/>
                </a:tc>
                <a:tc>
                  <a:txBody>
                    <a:bodyPr/>
                    <a:lstStyle/>
                    <a:p>
                      <a:r>
                        <a:rPr lang="en-US" sz="1800" dirty="0" smtClean="0"/>
                        <a:t>Computer Information Systems</a:t>
                      </a:r>
                      <a:endParaRPr lang="en-US" sz="1800" dirty="0"/>
                    </a:p>
                  </a:txBody>
                  <a:tcPr marT="45731" marB="45731"/>
                </a:tc>
              </a:tr>
              <a:tr h="731695">
                <a:tc>
                  <a:txBody>
                    <a:bodyPr/>
                    <a:lstStyle/>
                    <a:p>
                      <a:r>
                        <a:rPr lang="en-US" sz="1800" dirty="0" smtClean="0"/>
                        <a:t>23456</a:t>
                      </a:r>
                      <a:endParaRPr lang="en-US" sz="1800" dirty="0"/>
                    </a:p>
                  </a:txBody>
                  <a:tcPr marT="45731" marB="45731"/>
                </a:tc>
                <a:tc>
                  <a:txBody>
                    <a:bodyPr/>
                    <a:lstStyle/>
                    <a:p>
                      <a:r>
                        <a:rPr lang="en-US" sz="1800" dirty="0" smtClean="0"/>
                        <a:t>Azure</a:t>
                      </a:r>
                      <a:endParaRPr lang="en-US" sz="1800" dirty="0"/>
                    </a:p>
                  </a:txBody>
                  <a:tcPr marT="45731" marB="45731"/>
                </a:tc>
                <a:tc>
                  <a:txBody>
                    <a:bodyPr/>
                    <a:lstStyle/>
                    <a:p>
                      <a:r>
                        <a:rPr lang="en-US" sz="1800" dirty="0" err="1" smtClean="0"/>
                        <a:t>Zenaida</a:t>
                      </a:r>
                      <a:endParaRPr lang="en-US" sz="1800" dirty="0"/>
                    </a:p>
                  </a:txBody>
                  <a:tcPr marT="45731" marB="45731"/>
                </a:tc>
                <a:tc>
                  <a:txBody>
                    <a:bodyPr/>
                    <a:lstStyle/>
                    <a:p>
                      <a:r>
                        <a:rPr lang="en-US" sz="1800" dirty="0" err="1" smtClean="0"/>
                        <a:t>GenEd</a:t>
                      </a:r>
                      <a:endParaRPr lang="en-US" sz="1800" dirty="0"/>
                    </a:p>
                  </a:txBody>
                  <a:tcPr marT="45731" marB="45731"/>
                </a:tc>
                <a:tc>
                  <a:txBody>
                    <a:bodyPr/>
                    <a:lstStyle/>
                    <a:p>
                      <a:r>
                        <a:rPr lang="en-US" sz="1800" dirty="0" smtClean="0"/>
                        <a:t>General</a:t>
                      </a:r>
                      <a:r>
                        <a:rPr lang="en-US" sz="1800" baseline="0" dirty="0" smtClean="0"/>
                        <a:t> Education</a:t>
                      </a:r>
                      <a:endParaRPr lang="en-US" sz="1800" dirty="0"/>
                    </a:p>
                  </a:txBody>
                  <a:tcPr marT="45731" marB="45731"/>
                </a:tc>
              </a:tr>
              <a:tr h="370929">
                <a:tc>
                  <a:txBody>
                    <a:bodyPr/>
                    <a:lstStyle/>
                    <a:p>
                      <a:r>
                        <a:rPr lang="en-US" sz="1800" dirty="0" smtClean="0"/>
                        <a:t>34567</a:t>
                      </a:r>
                      <a:endParaRPr lang="en-US" sz="1800" dirty="0"/>
                    </a:p>
                  </a:txBody>
                  <a:tcPr marT="45731" marB="45731"/>
                </a:tc>
                <a:tc>
                  <a:txBody>
                    <a:bodyPr/>
                    <a:lstStyle/>
                    <a:p>
                      <a:r>
                        <a:rPr lang="en-US" sz="1800" dirty="0" smtClean="0"/>
                        <a:t>Brown</a:t>
                      </a:r>
                      <a:endParaRPr lang="en-US" sz="1800" dirty="0"/>
                    </a:p>
                  </a:txBody>
                  <a:tcPr marT="45731" marB="45731"/>
                </a:tc>
                <a:tc>
                  <a:txBody>
                    <a:bodyPr/>
                    <a:lstStyle/>
                    <a:p>
                      <a:r>
                        <a:rPr lang="en-US" sz="1800" dirty="0" smtClean="0"/>
                        <a:t>Country</a:t>
                      </a:r>
                      <a:endParaRPr lang="en-US" sz="1800" dirty="0"/>
                    </a:p>
                  </a:txBody>
                  <a:tcPr marT="45731" marB="45731"/>
                </a:tc>
                <a:tc>
                  <a:txBody>
                    <a:bodyPr/>
                    <a:lstStyle/>
                    <a:p>
                      <a:r>
                        <a:rPr lang="en-US" sz="1800" dirty="0" smtClean="0"/>
                        <a:t>LA</a:t>
                      </a:r>
                      <a:endParaRPr lang="en-US" sz="1800" dirty="0"/>
                    </a:p>
                  </a:txBody>
                  <a:tcPr marT="45731" marB="45731"/>
                </a:tc>
                <a:tc>
                  <a:txBody>
                    <a:bodyPr/>
                    <a:lstStyle/>
                    <a:p>
                      <a:r>
                        <a:rPr lang="en-US" sz="1800" dirty="0" smtClean="0"/>
                        <a:t>Liberal</a:t>
                      </a:r>
                      <a:r>
                        <a:rPr lang="en-US" sz="1800" baseline="0" dirty="0" smtClean="0"/>
                        <a:t> Arts</a:t>
                      </a:r>
                      <a:endParaRPr lang="en-US" sz="1800" dirty="0"/>
                    </a:p>
                  </a:txBody>
                  <a:tcPr marT="45731" marB="45731"/>
                </a:tc>
              </a:tr>
            </a:tbl>
          </a:graphicData>
        </a:graphic>
      </p:graphicFrame>
      <p:sp>
        <p:nvSpPr>
          <p:cNvPr id="45093" name="Text Box 5"/>
          <p:cNvSpPr txBox="1">
            <a:spLocks noChangeArrowheads="1"/>
          </p:cNvSpPr>
          <p:nvPr/>
        </p:nvSpPr>
        <p:spPr bwMode="auto">
          <a:xfrm>
            <a:off x="1904998" y="1210815"/>
            <a:ext cx="9549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Below is a Table  students the program he/she belongs here at COM</a:t>
            </a:r>
          </a:p>
        </p:txBody>
      </p:sp>
      <p:sp>
        <p:nvSpPr>
          <p:cNvPr id="9" name="Rectangle 2"/>
          <p:cNvSpPr txBox="1">
            <a:spLocks noChangeArrowheads="1"/>
          </p:cNvSpPr>
          <p:nvPr/>
        </p:nvSpPr>
        <p:spPr bwMode="auto">
          <a:xfrm>
            <a:off x="2133600" y="0"/>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Third Normal Form (continued)</a:t>
            </a:r>
          </a:p>
        </p:txBody>
      </p:sp>
      <p:sp>
        <p:nvSpPr>
          <p:cNvPr id="10" name="Oval 9"/>
          <p:cNvSpPr>
            <a:spLocks noChangeArrowheads="1"/>
          </p:cNvSpPr>
          <p:nvPr/>
        </p:nvSpPr>
        <p:spPr bwMode="auto">
          <a:xfrm>
            <a:off x="7924800" y="1828800"/>
            <a:ext cx="2286000" cy="3352800"/>
          </a:xfrm>
          <a:prstGeom prst="ellipse">
            <a:avLst/>
          </a:prstGeom>
          <a:noFill/>
          <a:ln w="222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endParaRPr lang="en-US">
              <a:latin typeface="Verdana" pitchFamily="34" charset="0"/>
              <a:ea typeface="Verdana" pitchFamily="34" charset="0"/>
              <a:cs typeface="Verdana" pitchFamily="34" charset="0"/>
            </a:endParaRPr>
          </a:p>
        </p:txBody>
      </p:sp>
      <p:cxnSp>
        <p:nvCxnSpPr>
          <p:cNvPr id="12" name="Straight Arrow Connector 11"/>
          <p:cNvCxnSpPr/>
          <p:nvPr/>
        </p:nvCxnSpPr>
        <p:spPr bwMode="auto">
          <a:xfrm flipV="1">
            <a:off x="9067800" y="4800600"/>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7391400" y="5485900"/>
            <a:ext cx="423866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dirty="0" err="1">
                <a:solidFill>
                  <a:schemeClr val="tx1"/>
                </a:solidFill>
                <a:latin typeface="Verdana" pitchFamily="34" charset="0"/>
                <a:ea typeface="Verdana" pitchFamily="34" charset="0"/>
                <a:cs typeface="Verdana" pitchFamily="34" charset="0"/>
              </a:rPr>
              <a:t>ProgramName</a:t>
            </a:r>
            <a:r>
              <a:rPr lang="en-US" b="1" dirty="0">
                <a:solidFill>
                  <a:schemeClr val="tx1"/>
                </a:solidFill>
                <a:latin typeface="Verdana" pitchFamily="34" charset="0"/>
                <a:ea typeface="Verdana" pitchFamily="34" charset="0"/>
                <a:cs typeface="Verdana" pitchFamily="34" charset="0"/>
              </a:rPr>
              <a:t> is</a:t>
            </a:r>
          </a:p>
          <a:p>
            <a:pPr eaLnBrk="1" hangingPunct="1"/>
            <a:r>
              <a:rPr lang="en-US" b="1" dirty="0">
                <a:solidFill>
                  <a:schemeClr val="tx1"/>
                </a:solidFill>
                <a:latin typeface="Verdana" pitchFamily="34" charset="0"/>
                <a:ea typeface="Verdana" pitchFamily="34" charset="0"/>
                <a:cs typeface="Verdana" pitchFamily="34" charset="0"/>
              </a:rPr>
              <a:t>Dependent on </a:t>
            </a:r>
            <a:r>
              <a:rPr lang="en-US" b="1" dirty="0" err="1">
                <a:solidFill>
                  <a:schemeClr val="tx1"/>
                </a:solidFill>
                <a:latin typeface="Verdana" pitchFamily="34" charset="0"/>
                <a:ea typeface="Verdana" pitchFamily="34" charset="0"/>
                <a:cs typeface="Verdana" pitchFamily="34" charset="0"/>
              </a:rPr>
              <a:t>ProgramCode</a:t>
            </a:r>
            <a:endParaRPr lang="en-US" b="1" dirty="0">
              <a:solidFill>
                <a:schemeClr val="tx1"/>
              </a:solidFill>
              <a:latin typeface="Verdana" pitchFamily="34" charset="0"/>
              <a:ea typeface="Verdana" pitchFamily="34" charset="0"/>
              <a:cs typeface="Verdana" pitchFamily="34" charset="0"/>
            </a:endParaRPr>
          </a:p>
          <a:p>
            <a:pPr eaLnBrk="1" hangingPunct="1"/>
            <a:r>
              <a:rPr lang="en-US" b="1" dirty="0">
                <a:solidFill>
                  <a:schemeClr val="tx1"/>
                </a:solidFill>
                <a:latin typeface="Verdana" pitchFamily="34" charset="0"/>
                <a:ea typeface="Verdana" pitchFamily="34" charset="0"/>
                <a:cs typeface="Verdana" pitchFamily="34" charset="0"/>
              </a:rPr>
              <a:t>not </a:t>
            </a:r>
            <a:r>
              <a:rPr lang="en-US" b="1" dirty="0" err="1">
                <a:solidFill>
                  <a:schemeClr val="tx1"/>
                </a:solidFill>
                <a:latin typeface="Verdana" pitchFamily="34" charset="0"/>
                <a:ea typeface="Verdana" pitchFamily="34" charset="0"/>
                <a:cs typeface="Verdana" pitchFamily="34" charset="0"/>
              </a:rPr>
              <a:t>StudentID</a:t>
            </a:r>
            <a:r>
              <a:rPr lang="en-US" b="1" dirty="0">
                <a:solidFill>
                  <a:schemeClr val="tx1"/>
                </a:solidFill>
                <a:latin typeface="Verdana" pitchFamily="34" charset="0"/>
                <a:ea typeface="Verdana" pitchFamily="34" charset="0"/>
                <a:cs typeface="Verdana" pitchFamily="34" charset="0"/>
              </a:rPr>
              <a:t> which is</a:t>
            </a:r>
          </a:p>
          <a:p>
            <a:pPr eaLnBrk="1" hangingPunct="1"/>
            <a:r>
              <a:rPr lang="en-US" b="1" dirty="0">
                <a:solidFill>
                  <a:schemeClr val="tx1"/>
                </a:solidFill>
                <a:latin typeface="Verdana" pitchFamily="34" charset="0"/>
                <a:ea typeface="Verdana" pitchFamily="34" charset="0"/>
                <a:cs typeface="Verdana" pitchFamily="34" charset="0"/>
              </a:rPr>
              <a:t>the PK</a:t>
            </a:r>
          </a:p>
        </p:txBody>
      </p:sp>
      <p:sp>
        <p:nvSpPr>
          <p:cNvPr id="15" name="TextBox 14"/>
          <p:cNvSpPr txBox="1">
            <a:spLocks noChangeArrowheads="1"/>
          </p:cNvSpPr>
          <p:nvPr/>
        </p:nvSpPr>
        <p:spPr bwMode="auto">
          <a:xfrm>
            <a:off x="1271825" y="19050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Students</a:t>
            </a:r>
          </a:p>
        </p:txBody>
      </p:sp>
    </p:spTree>
    <p:extLst>
      <p:ext uri="{BB962C8B-B14F-4D97-AF65-F5344CB8AC3E}">
        <p14:creationId xmlns:p14="http://schemas.microsoft.com/office/powerpoint/2010/main" val="227868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0" grpId="0" animBg="1"/>
      <p:bldP spid="13" grpId="0"/>
      <p:bldP spid="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7"/>
          <p:cNvGraphicFramePr>
            <a:graphicFrameLocks noGrp="1"/>
          </p:cNvGraphicFramePr>
          <p:nvPr>
            <p:ph idx="1"/>
            <p:extLst>
              <p:ext uri="{D42A27DB-BD31-4B8C-83A1-F6EECF244321}">
                <p14:modId xmlns:p14="http://schemas.microsoft.com/office/powerpoint/2010/main" val="2463132049"/>
              </p:ext>
            </p:extLst>
          </p:nvPr>
        </p:nvGraphicFramePr>
        <p:xfrm>
          <a:off x="520260" y="2644775"/>
          <a:ext cx="9461940" cy="2657476"/>
        </p:xfrm>
        <a:graphic>
          <a:graphicData uri="http://schemas.openxmlformats.org/drawingml/2006/table">
            <a:tbl>
              <a:tblPr firstRow="1" bandRow="1">
                <a:tableStyleId>{284E427A-3D55-4303-BF80-6455036E1DE7}</a:tableStyleId>
              </a:tblPr>
              <a:tblGrid>
                <a:gridCol w="1892388"/>
                <a:gridCol w="1892388"/>
                <a:gridCol w="1892388"/>
                <a:gridCol w="1642450"/>
                <a:gridCol w="2142326"/>
              </a:tblGrid>
              <a:tr h="640233">
                <a:tc>
                  <a:txBody>
                    <a:bodyPr/>
                    <a:lstStyle/>
                    <a:p>
                      <a:r>
                        <a:rPr lang="en-US" sz="1800" dirty="0" err="1" smtClean="0"/>
                        <a:t>StudentID</a:t>
                      </a:r>
                      <a:endParaRPr lang="en-US" sz="1800" dirty="0"/>
                    </a:p>
                  </a:txBody>
                  <a:tcPr marT="45731" marB="45731"/>
                </a:tc>
                <a:tc>
                  <a:txBody>
                    <a:bodyPr/>
                    <a:lstStyle/>
                    <a:p>
                      <a:r>
                        <a:rPr lang="en-US" sz="1800" dirty="0" err="1" smtClean="0"/>
                        <a:t>Lastname</a:t>
                      </a:r>
                      <a:endParaRPr lang="en-US" sz="1800" dirty="0"/>
                    </a:p>
                  </a:txBody>
                  <a:tcPr marT="45731" marB="45731"/>
                </a:tc>
                <a:tc>
                  <a:txBody>
                    <a:bodyPr/>
                    <a:lstStyle/>
                    <a:p>
                      <a:r>
                        <a:rPr lang="en-US" sz="1800" dirty="0" err="1" smtClean="0"/>
                        <a:t>Firstname</a:t>
                      </a:r>
                      <a:endParaRPr lang="en-US" sz="1800" dirty="0"/>
                    </a:p>
                  </a:txBody>
                  <a:tcPr marT="45731" marB="45731"/>
                </a:tc>
                <a:tc>
                  <a:txBody>
                    <a:bodyPr/>
                    <a:lstStyle/>
                    <a:p>
                      <a:r>
                        <a:rPr lang="en-US" sz="1800" dirty="0" err="1" smtClean="0"/>
                        <a:t>ProgramCode</a:t>
                      </a:r>
                      <a:endParaRPr lang="en-US" sz="1800" dirty="0"/>
                    </a:p>
                  </a:txBody>
                  <a:tcPr marT="45731" marB="45731"/>
                </a:tc>
                <a:tc>
                  <a:txBody>
                    <a:bodyPr/>
                    <a:lstStyle/>
                    <a:p>
                      <a:r>
                        <a:rPr lang="en-US" sz="1800" dirty="0" err="1" smtClean="0"/>
                        <a:t>ProgramName</a:t>
                      </a:r>
                      <a:endParaRPr lang="en-US" sz="1800" dirty="0"/>
                    </a:p>
                  </a:txBody>
                  <a:tcPr marT="45731" marB="45731"/>
                </a:tc>
              </a:tr>
              <a:tr h="914619">
                <a:tc>
                  <a:txBody>
                    <a:bodyPr/>
                    <a:lstStyle/>
                    <a:p>
                      <a:r>
                        <a:rPr lang="en-US" sz="1800" dirty="0" smtClean="0"/>
                        <a:t>12345</a:t>
                      </a:r>
                      <a:endParaRPr lang="en-US" sz="1800" dirty="0"/>
                    </a:p>
                  </a:txBody>
                  <a:tcPr marT="45731" marB="45731"/>
                </a:tc>
                <a:tc>
                  <a:txBody>
                    <a:bodyPr/>
                    <a:lstStyle/>
                    <a:p>
                      <a:r>
                        <a:rPr lang="en-US" sz="1800" dirty="0" smtClean="0"/>
                        <a:t>Green</a:t>
                      </a:r>
                      <a:endParaRPr lang="en-US" sz="1800" dirty="0"/>
                    </a:p>
                  </a:txBody>
                  <a:tcPr marT="45731" marB="45731"/>
                </a:tc>
                <a:tc>
                  <a:txBody>
                    <a:bodyPr/>
                    <a:lstStyle/>
                    <a:p>
                      <a:r>
                        <a:rPr lang="en-US" sz="1800" dirty="0" err="1" smtClean="0"/>
                        <a:t>Arnel</a:t>
                      </a:r>
                      <a:endParaRPr lang="en-US" sz="1800" dirty="0"/>
                    </a:p>
                  </a:txBody>
                  <a:tcPr marT="45731" marB="45731"/>
                </a:tc>
                <a:tc>
                  <a:txBody>
                    <a:bodyPr/>
                    <a:lstStyle/>
                    <a:p>
                      <a:r>
                        <a:rPr lang="en-US" sz="1800" dirty="0" smtClean="0"/>
                        <a:t>CIS</a:t>
                      </a:r>
                      <a:endParaRPr lang="en-US" sz="1800" dirty="0"/>
                    </a:p>
                  </a:txBody>
                  <a:tcPr marT="45731" marB="45731"/>
                </a:tc>
                <a:tc>
                  <a:txBody>
                    <a:bodyPr/>
                    <a:lstStyle/>
                    <a:p>
                      <a:r>
                        <a:rPr lang="en-US" sz="1800" dirty="0" smtClean="0"/>
                        <a:t>Computer Information Systems</a:t>
                      </a:r>
                      <a:endParaRPr lang="en-US" sz="1800" dirty="0"/>
                    </a:p>
                  </a:txBody>
                  <a:tcPr marT="45731" marB="45731"/>
                </a:tc>
              </a:tr>
              <a:tr h="731695">
                <a:tc>
                  <a:txBody>
                    <a:bodyPr/>
                    <a:lstStyle/>
                    <a:p>
                      <a:r>
                        <a:rPr lang="en-US" sz="1800" dirty="0" smtClean="0"/>
                        <a:t>23456</a:t>
                      </a:r>
                      <a:endParaRPr lang="en-US" sz="1800" dirty="0"/>
                    </a:p>
                  </a:txBody>
                  <a:tcPr marT="45731" marB="45731"/>
                </a:tc>
                <a:tc>
                  <a:txBody>
                    <a:bodyPr/>
                    <a:lstStyle/>
                    <a:p>
                      <a:r>
                        <a:rPr lang="en-US" sz="1800" dirty="0" smtClean="0"/>
                        <a:t>Azure</a:t>
                      </a:r>
                      <a:endParaRPr lang="en-US" sz="1800" dirty="0"/>
                    </a:p>
                  </a:txBody>
                  <a:tcPr marT="45731" marB="45731"/>
                </a:tc>
                <a:tc>
                  <a:txBody>
                    <a:bodyPr/>
                    <a:lstStyle/>
                    <a:p>
                      <a:r>
                        <a:rPr lang="en-US" sz="1800" dirty="0" err="1" smtClean="0"/>
                        <a:t>Zenaida</a:t>
                      </a:r>
                      <a:endParaRPr lang="en-US" sz="1800" dirty="0"/>
                    </a:p>
                  </a:txBody>
                  <a:tcPr marT="45731" marB="45731"/>
                </a:tc>
                <a:tc>
                  <a:txBody>
                    <a:bodyPr/>
                    <a:lstStyle/>
                    <a:p>
                      <a:r>
                        <a:rPr lang="en-US" sz="1800" dirty="0" err="1" smtClean="0"/>
                        <a:t>GenEd</a:t>
                      </a:r>
                      <a:endParaRPr lang="en-US" sz="1800" dirty="0"/>
                    </a:p>
                  </a:txBody>
                  <a:tcPr marT="45731" marB="45731"/>
                </a:tc>
                <a:tc>
                  <a:txBody>
                    <a:bodyPr/>
                    <a:lstStyle/>
                    <a:p>
                      <a:r>
                        <a:rPr lang="en-US" sz="1800" dirty="0" smtClean="0"/>
                        <a:t>General</a:t>
                      </a:r>
                      <a:r>
                        <a:rPr lang="en-US" sz="1800" baseline="0" dirty="0" smtClean="0"/>
                        <a:t> Education</a:t>
                      </a:r>
                      <a:endParaRPr lang="en-US" sz="1800" dirty="0"/>
                    </a:p>
                  </a:txBody>
                  <a:tcPr marT="45731" marB="45731"/>
                </a:tc>
              </a:tr>
              <a:tr h="370929">
                <a:tc>
                  <a:txBody>
                    <a:bodyPr/>
                    <a:lstStyle/>
                    <a:p>
                      <a:r>
                        <a:rPr lang="en-US" sz="1800" dirty="0" smtClean="0"/>
                        <a:t>34567</a:t>
                      </a:r>
                      <a:endParaRPr lang="en-US" sz="1800" dirty="0"/>
                    </a:p>
                  </a:txBody>
                  <a:tcPr marT="45731" marB="45731"/>
                </a:tc>
                <a:tc>
                  <a:txBody>
                    <a:bodyPr/>
                    <a:lstStyle/>
                    <a:p>
                      <a:r>
                        <a:rPr lang="en-US" sz="1800" dirty="0" smtClean="0"/>
                        <a:t>Brown</a:t>
                      </a:r>
                      <a:endParaRPr lang="en-US" sz="1800" dirty="0"/>
                    </a:p>
                  </a:txBody>
                  <a:tcPr marT="45731" marB="45731"/>
                </a:tc>
                <a:tc>
                  <a:txBody>
                    <a:bodyPr/>
                    <a:lstStyle/>
                    <a:p>
                      <a:r>
                        <a:rPr lang="en-US" sz="1800" dirty="0" smtClean="0"/>
                        <a:t>Country</a:t>
                      </a:r>
                      <a:endParaRPr lang="en-US" sz="1800" dirty="0"/>
                    </a:p>
                  </a:txBody>
                  <a:tcPr marT="45731" marB="45731"/>
                </a:tc>
                <a:tc>
                  <a:txBody>
                    <a:bodyPr/>
                    <a:lstStyle/>
                    <a:p>
                      <a:r>
                        <a:rPr lang="en-US" sz="1800" dirty="0" smtClean="0"/>
                        <a:t>LA</a:t>
                      </a:r>
                      <a:endParaRPr lang="en-US" sz="1800" dirty="0"/>
                    </a:p>
                  </a:txBody>
                  <a:tcPr marT="45731" marB="45731"/>
                </a:tc>
                <a:tc>
                  <a:txBody>
                    <a:bodyPr/>
                    <a:lstStyle/>
                    <a:p>
                      <a:r>
                        <a:rPr lang="en-US" sz="1800" dirty="0" smtClean="0"/>
                        <a:t>Liberal</a:t>
                      </a:r>
                      <a:r>
                        <a:rPr lang="en-US" sz="1800" baseline="0" dirty="0" smtClean="0"/>
                        <a:t> Arts</a:t>
                      </a:r>
                      <a:endParaRPr lang="en-US" sz="1800" dirty="0"/>
                    </a:p>
                  </a:txBody>
                  <a:tcPr marT="45731" marB="45731"/>
                </a:tc>
              </a:tr>
            </a:tbl>
          </a:graphicData>
        </a:graphic>
      </p:graphicFrame>
      <p:sp>
        <p:nvSpPr>
          <p:cNvPr id="45093" name="Text Box 5"/>
          <p:cNvSpPr txBox="1">
            <a:spLocks noChangeArrowheads="1"/>
          </p:cNvSpPr>
          <p:nvPr/>
        </p:nvSpPr>
        <p:spPr bwMode="auto">
          <a:xfrm>
            <a:off x="1904999" y="1524001"/>
            <a:ext cx="9669379"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To convert to Third Normal Form (3NF) is to remove the Transitory Dependent column:</a:t>
            </a:r>
          </a:p>
        </p:txBody>
      </p:sp>
      <p:sp>
        <p:nvSpPr>
          <p:cNvPr id="9" name="Rectangle 2"/>
          <p:cNvSpPr txBox="1">
            <a:spLocks noChangeArrowheads="1"/>
          </p:cNvSpPr>
          <p:nvPr/>
        </p:nvSpPr>
        <p:spPr bwMode="auto">
          <a:xfrm>
            <a:off x="2209800" y="-38100"/>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Third Normal Form (continued)</a:t>
            </a:r>
          </a:p>
        </p:txBody>
      </p:sp>
      <p:sp>
        <p:nvSpPr>
          <p:cNvPr id="13" name="TextBox 12"/>
          <p:cNvSpPr txBox="1">
            <a:spLocks noChangeArrowheads="1"/>
          </p:cNvSpPr>
          <p:nvPr/>
        </p:nvSpPr>
        <p:spPr bwMode="auto">
          <a:xfrm>
            <a:off x="7772401" y="5715001"/>
            <a:ext cx="29241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b="1">
                <a:solidFill>
                  <a:schemeClr val="tx1"/>
                </a:solidFill>
                <a:latin typeface="Verdana" pitchFamily="34" charset="0"/>
                <a:ea typeface="Verdana" pitchFamily="34" charset="0"/>
                <a:cs typeface="Verdana" pitchFamily="34" charset="0"/>
              </a:rPr>
              <a:t>Remove Transitory</a:t>
            </a:r>
          </a:p>
          <a:p>
            <a:pPr eaLnBrk="1" hangingPunct="1"/>
            <a:r>
              <a:rPr lang="en-US" b="1">
                <a:solidFill>
                  <a:schemeClr val="tx1"/>
                </a:solidFill>
                <a:latin typeface="Verdana" pitchFamily="34" charset="0"/>
                <a:ea typeface="Verdana" pitchFamily="34" charset="0"/>
                <a:cs typeface="Verdana" pitchFamily="34" charset="0"/>
              </a:rPr>
              <a:t>Dependent Column</a:t>
            </a:r>
          </a:p>
        </p:txBody>
      </p:sp>
      <p:sp>
        <p:nvSpPr>
          <p:cNvPr id="15" name="TextBox 14"/>
          <p:cNvSpPr txBox="1">
            <a:spLocks noChangeArrowheads="1"/>
          </p:cNvSpPr>
          <p:nvPr/>
        </p:nvSpPr>
        <p:spPr bwMode="auto">
          <a:xfrm>
            <a:off x="1905001" y="2187576"/>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a:solidFill>
                  <a:schemeClr val="accent2"/>
                </a:solidFill>
                <a:latin typeface="Verdana" pitchFamily="34" charset="0"/>
                <a:ea typeface="Verdana" pitchFamily="34" charset="0"/>
                <a:cs typeface="Verdana" pitchFamily="34" charset="0"/>
              </a:rPr>
              <a:t>Students</a:t>
            </a:r>
          </a:p>
        </p:txBody>
      </p:sp>
      <p:sp>
        <p:nvSpPr>
          <p:cNvPr id="16" name="TextBox 15"/>
          <p:cNvSpPr txBox="1">
            <a:spLocks noChangeArrowheads="1"/>
          </p:cNvSpPr>
          <p:nvPr/>
        </p:nvSpPr>
        <p:spPr bwMode="auto">
          <a:xfrm>
            <a:off x="8305800" y="3429000"/>
            <a:ext cx="152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9600">
                <a:solidFill>
                  <a:srgbClr val="FF0000"/>
                </a:solidFill>
                <a:latin typeface="Verdana" pitchFamily="34" charset="0"/>
                <a:ea typeface="Verdana" pitchFamily="34" charset="0"/>
                <a:cs typeface="Verdana" pitchFamily="34" charset="0"/>
              </a:rPr>
              <a:t>X</a:t>
            </a:r>
          </a:p>
        </p:txBody>
      </p:sp>
      <p:cxnSp>
        <p:nvCxnSpPr>
          <p:cNvPr id="12" name="Straight Arrow Connector 11"/>
          <p:cNvCxnSpPr/>
          <p:nvPr/>
        </p:nvCxnSpPr>
        <p:spPr bwMode="auto">
          <a:xfrm flipV="1">
            <a:off x="8763000" y="4876800"/>
            <a:ext cx="0" cy="838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1774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amond(in)">
                                      <p:cBhvr>
                                        <p:cTn id="22" dur="20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3" grpId="0"/>
      <p:bldP spid="15"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7"/>
          <p:cNvGraphicFramePr>
            <a:graphicFrameLocks noGrp="1"/>
          </p:cNvGraphicFramePr>
          <p:nvPr>
            <p:ph idx="1"/>
            <p:extLst>
              <p:ext uri="{D42A27DB-BD31-4B8C-83A1-F6EECF244321}">
                <p14:modId xmlns:p14="http://schemas.microsoft.com/office/powerpoint/2010/main" val="267915412"/>
              </p:ext>
            </p:extLst>
          </p:nvPr>
        </p:nvGraphicFramePr>
        <p:xfrm>
          <a:off x="1951036" y="2648233"/>
          <a:ext cx="8708942" cy="1478020"/>
        </p:xfrm>
        <a:graphic>
          <a:graphicData uri="http://schemas.openxmlformats.org/drawingml/2006/table">
            <a:tbl>
              <a:tblPr firstRow="1" bandRow="1">
                <a:tableStyleId>{284E427A-3D55-4303-BF80-6455036E1DE7}</a:tableStyleId>
              </a:tblPr>
              <a:tblGrid>
                <a:gridCol w="2019458"/>
                <a:gridCol w="2019458"/>
                <a:gridCol w="2019458"/>
                <a:gridCol w="2650568"/>
              </a:tblGrid>
              <a:tr h="370760">
                <a:tc>
                  <a:txBody>
                    <a:bodyPr/>
                    <a:lstStyle/>
                    <a:p>
                      <a:r>
                        <a:rPr lang="en-US" sz="1800" dirty="0" err="1" smtClean="0"/>
                        <a:t>StudentID</a:t>
                      </a:r>
                      <a:endParaRPr lang="en-US" sz="1800" dirty="0"/>
                    </a:p>
                  </a:txBody>
                  <a:tcPr marT="45710" marB="45710"/>
                </a:tc>
                <a:tc>
                  <a:txBody>
                    <a:bodyPr/>
                    <a:lstStyle/>
                    <a:p>
                      <a:r>
                        <a:rPr lang="en-US" sz="1800" dirty="0" err="1" smtClean="0"/>
                        <a:t>Lastname</a:t>
                      </a:r>
                      <a:endParaRPr lang="en-US" sz="1800" dirty="0"/>
                    </a:p>
                  </a:txBody>
                  <a:tcPr marT="45710" marB="45710"/>
                </a:tc>
                <a:tc>
                  <a:txBody>
                    <a:bodyPr/>
                    <a:lstStyle/>
                    <a:p>
                      <a:r>
                        <a:rPr lang="en-US" sz="1800" dirty="0" err="1" smtClean="0"/>
                        <a:t>Firstname</a:t>
                      </a:r>
                      <a:endParaRPr lang="en-US" sz="1800" dirty="0"/>
                    </a:p>
                  </a:txBody>
                  <a:tcPr marT="45710" marB="45710"/>
                </a:tc>
                <a:tc>
                  <a:txBody>
                    <a:bodyPr/>
                    <a:lstStyle/>
                    <a:p>
                      <a:r>
                        <a:rPr lang="en-US" sz="1800" dirty="0" err="1" smtClean="0"/>
                        <a:t>ProgramCode</a:t>
                      </a:r>
                      <a:endParaRPr lang="en-US" sz="1800" dirty="0"/>
                    </a:p>
                  </a:txBody>
                  <a:tcPr marT="45710" marB="45710"/>
                </a:tc>
              </a:tr>
              <a:tr h="370760">
                <a:tc>
                  <a:txBody>
                    <a:bodyPr/>
                    <a:lstStyle/>
                    <a:p>
                      <a:r>
                        <a:rPr lang="en-US" sz="1800" dirty="0" smtClean="0"/>
                        <a:t>12345</a:t>
                      </a:r>
                      <a:endParaRPr lang="en-US" sz="1800" dirty="0"/>
                    </a:p>
                  </a:txBody>
                  <a:tcPr marT="45710" marB="45710"/>
                </a:tc>
                <a:tc>
                  <a:txBody>
                    <a:bodyPr/>
                    <a:lstStyle/>
                    <a:p>
                      <a:r>
                        <a:rPr lang="en-US" sz="1800" dirty="0" smtClean="0"/>
                        <a:t>Green</a:t>
                      </a:r>
                      <a:endParaRPr lang="en-US" sz="1800" dirty="0"/>
                    </a:p>
                  </a:txBody>
                  <a:tcPr marT="45710" marB="45710"/>
                </a:tc>
                <a:tc>
                  <a:txBody>
                    <a:bodyPr/>
                    <a:lstStyle/>
                    <a:p>
                      <a:r>
                        <a:rPr lang="en-US" sz="1800" dirty="0" err="1" smtClean="0"/>
                        <a:t>Arnel</a:t>
                      </a:r>
                      <a:endParaRPr lang="en-US" sz="1800" dirty="0"/>
                    </a:p>
                  </a:txBody>
                  <a:tcPr marT="45710" marB="45710"/>
                </a:tc>
                <a:tc>
                  <a:txBody>
                    <a:bodyPr/>
                    <a:lstStyle/>
                    <a:p>
                      <a:r>
                        <a:rPr lang="en-US" sz="1800" dirty="0" smtClean="0"/>
                        <a:t>CIS</a:t>
                      </a:r>
                      <a:endParaRPr lang="en-US" sz="1800" dirty="0"/>
                    </a:p>
                  </a:txBody>
                  <a:tcPr marT="45710" marB="45710"/>
                </a:tc>
              </a:tr>
              <a:tr h="365682">
                <a:tc>
                  <a:txBody>
                    <a:bodyPr/>
                    <a:lstStyle/>
                    <a:p>
                      <a:r>
                        <a:rPr lang="en-US" sz="1800" dirty="0" smtClean="0"/>
                        <a:t>23456</a:t>
                      </a:r>
                      <a:endParaRPr lang="en-US" sz="1800" dirty="0"/>
                    </a:p>
                  </a:txBody>
                  <a:tcPr marT="45710" marB="45710"/>
                </a:tc>
                <a:tc>
                  <a:txBody>
                    <a:bodyPr/>
                    <a:lstStyle/>
                    <a:p>
                      <a:r>
                        <a:rPr lang="en-US" sz="1800" dirty="0" smtClean="0"/>
                        <a:t>Azure</a:t>
                      </a:r>
                      <a:endParaRPr lang="en-US" sz="1800" dirty="0"/>
                    </a:p>
                  </a:txBody>
                  <a:tcPr marT="45710" marB="45710"/>
                </a:tc>
                <a:tc>
                  <a:txBody>
                    <a:bodyPr/>
                    <a:lstStyle/>
                    <a:p>
                      <a:r>
                        <a:rPr lang="en-US" sz="1800" dirty="0" err="1" smtClean="0"/>
                        <a:t>Zenaida</a:t>
                      </a:r>
                      <a:endParaRPr lang="en-US" sz="1800" dirty="0"/>
                    </a:p>
                  </a:txBody>
                  <a:tcPr marT="45710" marB="45710"/>
                </a:tc>
                <a:tc>
                  <a:txBody>
                    <a:bodyPr/>
                    <a:lstStyle/>
                    <a:p>
                      <a:r>
                        <a:rPr lang="en-US" sz="1800" dirty="0" err="1" smtClean="0"/>
                        <a:t>GenEd</a:t>
                      </a:r>
                      <a:endParaRPr lang="en-US" sz="1800" dirty="0"/>
                    </a:p>
                  </a:txBody>
                  <a:tcPr marT="45710" marB="45710"/>
                </a:tc>
              </a:tr>
              <a:tr h="370760">
                <a:tc>
                  <a:txBody>
                    <a:bodyPr/>
                    <a:lstStyle/>
                    <a:p>
                      <a:r>
                        <a:rPr lang="en-US" sz="1800" dirty="0" smtClean="0"/>
                        <a:t>34567</a:t>
                      </a:r>
                      <a:endParaRPr lang="en-US" sz="1800" dirty="0"/>
                    </a:p>
                  </a:txBody>
                  <a:tcPr marT="45710" marB="45710"/>
                </a:tc>
                <a:tc>
                  <a:txBody>
                    <a:bodyPr/>
                    <a:lstStyle/>
                    <a:p>
                      <a:r>
                        <a:rPr lang="en-US" sz="1800" dirty="0" smtClean="0"/>
                        <a:t>Brown</a:t>
                      </a:r>
                      <a:endParaRPr lang="en-US" sz="1800" dirty="0"/>
                    </a:p>
                  </a:txBody>
                  <a:tcPr marT="45710" marB="45710"/>
                </a:tc>
                <a:tc>
                  <a:txBody>
                    <a:bodyPr/>
                    <a:lstStyle/>
                    <a:p>
                      <a:r>
                        <a:rPr lang="en-US" sz="1800" dirty="0" smtClean="0"/>
                        <a:t>Country</a:t>
                      </a:r>
                      <a:endParaRPr lang="en-US" sz="1800" dirty="0"/>
                    </a:p>
                  </a:txBody>
                  <a:tcPr marT="45710" marB="45710"/>
                </a:tc>
                <a:tc>
                  <a:txBody>
                    <a:bodyPr/>
                    <a:lstStyle/>
                    <a:p>
                      <a:r>
                        <a:rPr lang="en-US" sz="1800" dirty="0" smtClean="0"/>
                        <a:t>LA</a:t>
                      </a:r>
                      <a:endParaRPr lang="en-US" sz="1800" dirty="0"/>
                    </a:p>
                  </a:txBody>
                  <a:tcPr marT="45710" marB="45710"/>
                </a:tc>
              </a:tr>
            </a:tbl>
          </a:graphicData>
        </a:graphic>
      </p:graphicFrame>
      <p:sp>
        <p:nvSpPr>
          <p:cNvPr id="45093" name="Text Box 5"/>
          <p:cNvSpPr txBox="1">
            <a:spLocks noChangeArrowheads="1"/>
          </p:cNvSpPr>
          <p:nvPr/>
        </p:nvSpPr>
        <p:spPr bwMode="auto">
          <a:xfrm>
            <a:off x="1992088" y="1443155"/>
            <a:ext cx="9486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And create a new Table out of it let’s say we name it Programs and relate the two.</a:t>
            </a:r>
          </a:p>
        </p:txBody>
      </p:sp>
      <p:sp>
        <p:nvSpPr>
          <p:cNvPr id="9" name="Rectangle 2"/>
          <p:cNvSpPr txBox="1">
            <a:spLocks noChangeArrowheads="1"/>
          </p:cNvSpPr>
          <p:nvPr/>
        </p:nvSpPr>
        <p:spPr bwMode="auto">
          <a:xfrm>
            <a:off x="2209800" y="0"/>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Third Normal Form (continued)</a:t>
            </a:r>
          </a:p>
        </p:txBody>
      </p:sp>
      <p:sp>
        <p:nvSpPr>
          <p:cNvPr id="10" name="TextBox 9"/>
          <p:cNvSpPr txBox="1">
            <a:spLocks noChangeArrowheads="1"/>
          </p:cNvSpPr>
          <p:nvPr/>
        </p:nvSpPr>
        <p:spPr bwMode="auto">
          <a:xfrm>
            <a:off x="1951038" y="2089486"/>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Students</a:t>
            </a:r>
          </a:p>
        </p:txBody>
      </p:sp>
      <p:graphicFrame>
        <p:nvGraphicFramePr>
          <p:cNvPr id="14" name="Content Placeholder 7"/>
          <p:cNvGraphicFramePr>
            <a:graphicFrameLocks/>
          </p:cNvGraphicFramePr>
          <p:nvPr>
            <p:extLst>
              <p:ext uri="{D42A27DB-BD31-4B8C-83A1-F6EECF244321}">
                <p14:modId xmlns:p14="http://schemas.microsoft.com/office/powerpoint/2010/main" val="1059183079"/>
              </p:ext>
            </p:extLst>
          </p:nvPr>
        </p:nvGraphicFramePr>
        <p:xfrm>
          <a:off x="1951038" y="4864768"/>
          <a:ext cx="8684878" cy="1482724"/>
        </p:xfrm>
        <a:graphic>
          <a:graphicData uri="http://schemas.openxmlformats.org/drawingml/2006/table">
            <a:tbl>
              <a:tblPr firstRow="1" bandRow="1">
                <a:tableStyleId>{284E427A-3D55-4303-BF80-6455036E1DE7}</a:tableStyleId>
              </a:tblPr>
              <a:tblGrid>
                <a:gridCol w="2747257"/>
                <a:gridCol w="5937621"/>
              </a:tblGrid>
              <a:tr h="370681">
                <a:tc>
                  <a:txBody>
                    <a:bodyPr/>
                    <a:lstStyle/>
                    <a:p>
                      <a:r>
                        <a:rPr lang="en-US" sz="1800" dirty="0" err="1" smtClean="0"/>
                        <a:t>ProgramCode</a:t>
                      </a:r>
                      <a:endParaRPr lang="en-US" sz="1800" dirty="0"/>
                    </a:p>
                  </a:txBody>
                  <a:tcPr marT="45700" marB="45700"/>
                </a:tc>
                <a:tc>
                  <a:txBody>
                    <a:bodyPr/>
                    <a:lstStyle/>
                    <a:p>
                      <a:r>
                        <a:rPr lang="en-US" sz="1800" dirty="0" err="1" smtClean="0"/>
                        <a:t>ProgramName</a:t>
                      </a:r>
                      <a:endParaRPr lang="en-US" sz="1800" dirty="0"/>
                    </a:p>
                  </a:txBody>
                  <a:tcPr marT="45700" marB="45700"/>
                </a:tc>
              </a:tr>
              <a:tr h="370681">
                <a:tc>
                  <a:txBody>
                    <a:bodyPr/>
                    <a:lstStyle/>
                    <a:p>
                      <a:r>
                        <a:rPr lang="en-US" sz="1800" dirty="0" smtClean="0"/>
                        <a:t>CIS</a:t>
                      </a:r>
                      <a:endParaRPr lang="en-US" sz="1800" dirty="0"/>
                    </a:p>
                  </a:txBody>
                  <a:tcPr marT="45700" marB="45700"/>
                </a:tc>
                <a:tc>
                  <a:txBody>
                    <a:bodyPr/>
                    <a:lstStyle/>
                    <a:p>
                      <a:r>
                        <a:rPr lang="en-US" sz="1800" dirty="0" smtClean="0"/>
                        <a:t>Computer</a:t>
                      </a:r>
                      <a:r>
                        <a:rPr lang="en-US" sz="1800" baseline="0" dirty="0" smtClean="0"/>
                        <a:t> Information Systems</a:t>
                      </a:r>
                      <a:endParaRPr lang="en-US" sz="1800" dirty="0"/>
                    </a:p>
                  </a:txBody>
                  <a:tcPr marT="45700" marB="45700"/>
                </a:tc>
              </a:tr>
              <a:tr h="370681">
                <a:tc>
                  <a:txBody>
                    <a:bodyPr/>
                    <a:lstStyle/>
                    <a:p>
                      <a:r>
                        <a:rPr lang="en-US" sz="1800" dirty="0" err="1" smtClean="0"/>
                        <a:t>GenEd</a:t>
                      </a:r>
                      <a:endParaRPr lang="en-US" sz="1800" dirty="0"/>
                    </a:p>
                  </a:txBody>
                  <a:tcPr marT="45700" marB="45700"/>
                </a:tc>
                <a:tc>
                  <a:txBody>
                    <a:bodyPr/>
                    <a:lstStyle/>
                    <a:p>
                      <a:r>
                        <a:rPr lang="en-US" sz="1800" dirty="0" smtClean="0"/>
                        <a:t>General</a:t>
                      </a:r>
                      <a:r>
                        <a:rPr lang="en-US" sz="1800" baseline="0" dirty="0" smtClean="0"/>
                        <a:t> Education</a:t>
                      </a:r>
                      <a:endParaRPr lang="en-US" sz="1800" dirty="0"/>
                    </a:p>
                  </a:txBody>
                  <a:tcPr marT="45700" marB="45700"/>
                </a:tc>
              </a:tr>
              <a:tr h="370681">
                <a:tc>
                  <a:txBody>
                    <a:bodyPr/>
                    <a:lstStyle/>
                    <a:p>
                      <a:r>
                        <a:rPr lang="en-US" sz="1800" dirty="0" smtClean="0"/>
                        <a:t>LA</a:t>
                      </a:r>
                      <a:endParaRPr lang="en-US" sz="1800" dirty="0"/>
                    </a:p>
                  </a:txBody>
                  <a:tcPr marT="45700" marB="45700"/>
                </a:tc>
                <a:tc>
                  <a:txBody>
                    <a:bodyPr/>
                    <a:lstStyle/>
                    <a:p>
                      <a:r>
                        <a:rPr lang="en-US" sz="1800" dirty="0" smtClean="0"/>
                        <a:t>Liberal</a:t>
                      </a:r>
                      <a:r>
                        <a:rPr lang="en-US" sz="1800" baseline="0" dirty="0" smtClean="0"/>
                        <a:t> Arts</a:t>
                      </a:r>
                      <a:endParaRPr lang="en-US" sz="1800" dirty="0"/>
                    </a:p>
                  </a:txBody>
                  <a:tcPr marT="45700" marB="45700"/>
                </a:tc>
              </a:tr>
            </a:tbl>
          </a:graphicData>
        </a:graphic>
      </p:graphicFrame>
      <p:sp>
        <p:nvSpPr>
          <p:cNvPr id="15" name="TextBox 14"/>
          <p:cNvSpPr txBox="1">
            <a:spLocks noChangeArrowheads="1"/>
          </p:cNvSpPr>
          <p:nvPr/>
        </p:nvSpPr>
        <p:spPr bwMode="auto">
          <a:xfrm>
            <a:off x="1951038" y="4325283"/>
            <a:ext cx="1854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Programs</a:t>
            </a:r>
          </a:p>
        </p:txBody>
      </p:sp>
    </p:spTree>
    <p:extLst>
      <p:ext uri="{BB962C8B-B14F-4D97-AF65-F5344CB8AC3E}">
        <p14:creationId xmlns:p14="http://schemas.microsoft.com/office/powerpoint/2010/main" val="3244180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amond(in)">
                                      <p:cBhvr>
                                        <p:cTn id="22" dur="2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amond(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0"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7"/>
          <p:cNvGraphicFramePr>
            <a:graphicFrameLocks noGrp="1"/>
          </p:cNvGraphicFramePr>
          <p:nvPr>
            <p:ph idx="1"/>
            <p:extLst>
              <p:ext uri="{D42A27DB-BD31-4B8C-83A1-F6EECF244321}">
                <p14:modId xmlns:p14="http://schemas.microsoft.com/office/powerpoint/2010/main" val="2523212886"/>
              </p:ext>
            </p:extLst>
          </p:nvPr>
        </p:nvGraphicFramePr>
        <p:xfrm>
          <a:off x="1951038" y="2488838"/>
          <a:ext cx="7391400" cy="1478020"/>
        </p:xfrm>
        <a:graphic>
          <a:graphicData uri="http://schemas.openxmlformats.org/drawingml/2006/table">
            <a:tbl>
              <a:tblPr firstRow="1" bandRow="1">
                <a:tableStyleId>{284E427A-3D55-4303-BF80-6455036E1DE7}</a:tableStyleId>
              </a:tblPr>
              <a:tblGrid>
                <a:gridCol w="1713942"/>
                <a:gridCol w="1713942"/>
                <a:gridCol w="1713942"/>
                <a:gridCol w="2249574"/>
              </a:tblGrid>
              <a:tr h="370760">
                <a:tc>
                  <a:txBody>
                    <a:bodyPr/>
                    <a:lstStyle/>
                    <a:p>
                      <a:r>
                        <a:rPr lang="en-US" sz="1800" dirty="0" err="1" smtClean="0"/>
                        <a:t>StudentID</a:t>
                      </a:r>
                      <a:endParaRPr lang="en-US" sz="1800" dirty="0"/>
                    </a:p>
                  </a:txBody>
                  <a:tcPr marT="45710" marB="45710"/>
                </a:tc>
                <a:tc>
                  <a:txBody>
                    <a:bodyPr/>
                    <a:lstStyle/>
                    <a:p>
                      <a:r>
                        <a:rPr lang="en-US" sz="1800" dirty="0" err="1" smtClean="0"/>
                        <a:t>Lastname</a:t>
                      </a:r>
                      <a:endParaRPr lang="en-US" sz="1800" dirty="0"/>
                    </a:p>
                  </a:txBody>
                  <a:tcPr marT="45710" marB="45710"/>
                </a:tc>
                <a:tc>
                  <a:txBody>
                    <a:bodyPr/>
                    <a:lstStyle/>
                    <a:p>
                      <a:r>
                        <a:rPr lang="en-US" sz="1800" dirty="0" err="1" smtClean="0"/>
                        <a:t>Firstname</a:t>
                      </a:r>
                      <a:endParaRPr lang="en-US" sz="1800" dirty="0"/>
                    </a:p>
                  </a:txBody>
                  <a:tcPr marT="45710" marB="45710"/>
                </a:tc>
                <a:tc>
                  <a:txBody>
                    <a:bodyPr/>
                    <a:lstStyle/>
                    <a:p>
                      <a:r>
                        <a:rPr lang="en-US" sz="1800" dirty="0" err="1" smtClean="0"/>
                        <a:t>ProgramID</a:t>
                      </a:r>
                      <a:endParaRPr lang="en-US" sz="1800" dirty="0"/>
                    </a:p>
                  </a:txBody>
                  <a:tcPr marT="45710" marB="45710"/>
                </a:tc>
              </a:tr>
              <a:tr h="370760">
                <a:tc>
                  <a:txBody>
                    <a:bodyPr/>
                    <a:lstStyle/>
                    <a:p>
                      <a:r>
                        <a:rPr lang="en-US" sz="1800" dirty="0" smtClean="0"/>
                        <a:t>12345</a:t>
                      </a:r>
                      <a:endParaRPr lang="en-US" sz="1800" dirty="0"/>
                    </a:p>
                  </a:txBody>
                  <a:tcPr marT="45710" marB="45710"/>
                </a:tc>
                <a:tc>
                  <a:txBody>
                    <a:bodyPr/>
                    <a:lstStyle/>
                    <a:p>
                      <a:r>
                        <a:rPr lang="en-US" sz="1800" dirty="0" smtClean="0"/>
                        <a:t>Green</a:t>
                      </a:r>
                      <a:endParaRPr lang="en-US" sz="1800" dirty="0"/>
                    </a:p>
                  </a:txBody>
                  <a:tcPr marT="45710" marB="45710"/>
                </a:tc>
                <a:tc>
                  <a:txBody>
                    <a:bodyPr/>
                    <a:lstStyle/>
                    <a:p>
                      <a:r>
                        <a:rPr lang="en-US" sz="1800" dirty="0" err="1" smtClean="0"/>
                        <a:t>Arnel</a:t>
                      </a:r>
                      <a:endParaRPr lang="en-US" sz="1800" dirty="0"/>
                    </a:p>
                  </a:txBody>
                  <a:tcPr marT="45710" marB="45710"/>
                </a:tc>
                <a:tc>
                  <a:txBody>
                    <a:bodyPr/>
                    <a:lstStyle/>
                    <a:p>
                      <a:r>
                        <a:rPr lang="en-US" sz="1800" dirty="0" smtClean="0"/>
                        <a:t>1</a:t>
                      </a:r>
                      <a:endParaRPr lang="en-US" sz="1800" dirty="0"/>
                    </a:p>
                  </a:txBody>
                  <a:tcPr marT="45710" marB="45710"/>
                </a:tc>
              </a:tr>
              <a:tr h="365682">
                <a:tc>
                  <a:txBody>
                    <a:bodyPr/>
                    <a:lstStyle/>
                    <a:p>
                      <a:r>
                        <a:rPr lang="en-US" sz="1800" dirty="0" smtClean="0"/>
                        <a:t>23456</a:t>
                      </a:r>
                      <a:endParaRPr lang="en-US" sz="1800" dirty="0"/>
                    </a:p>
                  </a:txBody>
                  <a:tcPr marT="45710" marB="45710"/>
                </a:tc>
                <a:tc>
                  <a:txBody>
                    <a:bodyPr/>
                    <a:lstStyle/>
                    <a:p>
                      <a:r>
                        <a:rPr lang="en-US" sz="1800" dirty="0" smtClean="0"/>
                        <a:t>Azure</a:t>
                      </a:r>
                      <a:endParaRPr lang="en-US" sz="1800" dirty="0"/>
                    </a:p>
                  </a:txBody>
                  <a:tcPr marT="45710" marB="45710"/>
                </a:tc>
                <a:tc>
                  <a:txBody>
                    <a:bodyPr/>
                    <a:lstStyle/>
                    <a:p>
                      <a:r>
                        <a:rPr lang="en-US" sz="1800" dirty="0" err="1" smtClean="0"/>
                        <a:t>Zenaida</a:t>
                      </a:r>
                      <a:endParaRPr lang="en-US" sz="1800" dirty="0"/>
                    </a:p>
                  </a:txBody>
                  <a:tcPr marT="45710" marB="45710"/>
                </a:tc>
                <a:tc>
                  <a:txBody>
                    <a:bodyPr/>
                    <a:lstStyle/>
                    <a:p>
                      <a:r>
                        <a:rPr lang="en-US" sz="1800" dirty="0" smtClean="0"/>
                        <a:t>2</a:t>
                      </a:r>
                      <a:endParaRPr lang="en-US" sz="1800" dirty="0"/>
                    </a:p>
                  </a:txBody>
                  <a:tcPr marT="45710" marB="45710"/>
                </a:tc>
              </a:tr>
              <a:tr h="370760">
                <a:tc>
                  <a:txBody>
                    <a:bodyPr/>
                    <a:lstStyle/>
                    <a:p>
                      <a:r>
                        <a:rPr lang="en-US" sz="1800" dirty="0" smtClean="0"/>
                        <a:t>34567</a:t>
                      </a:r>
                      <a:endParaRPr lang="en-US" sz="1800" dirty="0"/>
                    </a:p>
                  </a:txBody>
                  <a:tcPr marT="45710" marB="45710"/>
                </a:tc>
                <a:tc>
                  <a:txBody>
                    <a:bodyPr/>
                    <a:lstStyle/>
                    <a:p>
                      <a:r>
                        <a:rPr lang="en-US" sz="1800" dirty="0" smtClean="0"/>
                        <a:t>Brown</a:t>
                      </a:r>
                      <a:endParaRPr lang="en-US" sz="1800" dirty="0"/>
                    </a:p>
                  </a:txBody>
                  <a:tcPr marT="45710" marB="45710"/>
                </a:tc>
                <a:tc>
                  <a:txBody>
                    <a:bodyPr/>
                    <a:lstStyle/>
                    <a:p>
                      <a:r>
                        <a:rPr lang="en-US" sz="1800" dirty="0" smtClean="0"/>
                        <a:t>Country</a:t>
                      </a:r>
                      <a:endParaRPr lang="en-US" sz="1800" dirty="0"/>
                    </a:p>
                  </a:txBody>
                  <a:tcPr marT="45710" marB="45710"/>
                </a:tc>
                <a:tc>
                  <a:txBody>
                    <a:bodyPr/>
                    <a:lstStyle/>
                    <a:p>
                      <a:r>
                        <a:rPr lang="en-US" sz="1800" dirty="0" smtClean="0"/>
                        <a:t>3</a:t>
                      </a:r>
                      <a:endParaRPr lang="en-US" sz="1800" dirty="0"/>
                    </a:p>
                  </a:txBody>
                  <a:tcPr marT="45710" marB="45710"/>
                </a:tc>
              </a:tr>
            </a:tbl>
          </a:graphicData>
        </a:graphic>
      </p:graphicFrame>
      <p:sp>
        <p:nvSpPr>
          <p:cNvPr id="45093" name="Text Box 5"/>
          <p:cNvSpPr txBox="1">
            <a:spLocks noChangeArrowheads="1"/>
          </p:cNvSpPr>
          <p:nvPr/>
        </p:nvSpPr>
        <p:spPr bwMode="auto">
          <a:xfrm>
            <a:off x="1905000" y="1226303"/>
            <a:ext cx="98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85900" indent="-1485900"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pPr>
            <a:r>
              <a:rPr lang="en-US" sz="1800" b="1" dirty="0">
                <a:solidFill>
                  <a:schemeClr val="tx1"/>
                </a:solidFill>
                <a:latin typeface="Verdana" pitchFamily="34" charset="0"/>
                <a:ea typeface="Verdana" pitchFamily="34" charset="0"/>
                <a:cs typeface="Verdana" pitchFamily="34" charset="0"/>
              </a:rPr>
              <a:t>Or we could create a new Primary Key for Programs and do like this:</a:t>
            </a:r>
          </a:p>
        </p:txBody>
      </p:sp>
      <p:sp>
        <p:nvSpPr>
          <p:cNvPr id="9" name="Rectangle 2"/>
          <p:cNvSpPr txBox="1">
            <a:spLocks noChangeArrowheads="1"/>
          </p:cNvSpPr>
          <p:nvPr/>
        </p:nvSpPr>
        <p:spPr bwMode="auto">
          <a:xfrm>
            <a:off x="2209800" y="0"/>
            <a:ext cx="8077200" cy="1143000"/>
          </a:xfrm>
          <a:prstGeom prst="rect">
            <a:avLst/>
          </a:prstGeom>
          <a:noFill/>
          <a:ln w="9525">
            <a:noFill/>
            <a:miter lim="800000"/>
            <a:headEnd/>
            <a:tailEnd/>
          </a:ln>
        </p:spPr>
        <p:txBody>
          <a:bodyPr anchor="ctr"/>
          <a:lstStyle/>
          <a:p>
            <a:pPr algn="ctr" eaLnBrk="0" hangingPunct="0">
              <a:defRPr/>
            </a:pPr>
            <a:r>
              <a:rPr lang="en-US" sz="3600" kern="0" dirty="0">
                <a:solidFill>
                  <a:schemeClr val="bg1"/>
                </a:solidFill>
                <a:latin typeface="Verdana" pitchFamily="34" charset="0"/>
                <a:ea typeface="Verdana" pitchFamily="34" charset="0"/>
                <a:cs typeface="Verdana" pitchFamily="34" charset="0"/>
              </a:rPr>
              <a:t> Third Normal Form (continued)</a:t>
            </a:r>
          </a:p>
        </p:txBody>
      </p:sp>
      <p:sp>
        <p:nvSpPr>
          <p:cNvPr id="10" name="TextBox 9"/>
          <p:cNvSpPr txBox="1">
            <a:spLocks noChangeArrowheads="1"/>
          </p:cNvSpPr>
          <p:nvPr/>
        </p:nvSpPr>
        <p:spPr bwMode="auto">
          <a:xfrm>
            <a:off x="1905001" y="1757066"/>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Students</a:t>
            </a:r>
          </a:p>
        </p:txBody>
      </p:sp>
      <p:graphicFrame>
        <p:nvGraphicFramePr>
          <p:cNvPr id="14" name="Content Placeholder 7"/>
          <p:cNvGraphicFramePr>
            <a:graphicFrameLocks/>
          </p:cNvGraphicFramePr>
          <p:nvPr>
            <p:extLst>
              <p:ext uri="{D42A27DB-BD31-4B8C-83A1-F6EECF244321}">
                <p14:modId xmlns:p14="http://schemas.microsoft.com/office/powerpoint/2010/main" val="213578413"/>
              </p:ext>
            </p:extLst>
          </p:nvPr>
        </p:nvGraphicFramePr>
        <p:xfrm>
          <a:off x="1951038" y="4648200"/>
          <a:ext cx="7315200" cy="1752600"/>
        </p:xfrm>
        <a:graphic>
          <a:graphicData uri="http://schemas.openxmlformats.org/drawingml/2006/table">
            <a:tbl>
              <a:tblPr firstRow="1" bandRow="1">
                <a:tableStyleId>{284E427A-3D55-4303-BF80-6455036E1DE7}</a:tableStyleId>
              </a:tblPr>
              <a:tblGrid>
                <a:gridCol w="1757916"/>
                <a:gridCol w="2280684"/>
                <a:gridCol w="3276600"/>
              </a:tblGrid>
              <a:tr h="370840">
                <a:tc>
                  <a:txBody>
                    <a:bodyPr/>
                    <a:lstStyle/>
                    <a:p>
                      <a:r>
                        <a:rPr lang="en-US" dirty="0" err="1" smtClean="0"/>
                        <a:t>ProgramID</a:t>
                      </a:r>
                      <a:endParaRPr lang="en-US" dirty="0"/>
                    </a:p>
                  </a:txBody>
                  <a:tcPr/>
                </a:tc>
                <a:tc>
                  <a:txBody>
                    <a:bodyPr/>
                    <a:lstStyle/>
                    <a:p>
                      <a:r>
                        <a:rPr lang="en-US" dirty="0" err="1" smtClean="0"/>
                        <a:t>ProgramCode</a:t>
                      </a:r>
                      <a:endParaRPr lang="en-US" dirty="0"/>
                    </a:p>
                  </a:txBody>
                  <a:tcPr/>
                </a:tc>
                <a:tc>
                  <a:txBody>
                    <a:bodyPr/>
                    <a:lstStyle/>
                    <a:p>
                      <a:r>
                        <a:rPr lang="en-US" dirty="0" err="1" smtClean="0"/>
                        <a:t>ProgramName</a:t>
                      </a:r>
                      <a:endParaRPr lang="en-US" dirty="0"/>
                    </a:p>
                  </a:txBody>
                  <a:tcPr/>
                </a:tc>
              </a:tr>
              <a:tr h="370840">
                <a:tc>
                  <a:txBody>
                    <a:bodyPr/>
                    <a:lstStyle/>
                    <a:p>
                      <a:r>
                        <a:rPr lang="en-US" dirty="0" smtClean="0"/>
                        <a:t>1</a:t>
                      </a:r>
                      <a:endParaRPr lang="en-US" dirty="0"/>
                    </a:p>
                  </a:txBody>
                  <a:tcPr/>
                </a:tc>
                <a:tc>
                  <a:txBody>
                    <a:bodyPr/>
                    <a:lstStyle/>
                    <a:p>
                      <a:r>
                        <a:rPr lang="en-US" dirty="0" smtClean="0"/>
                        <a:t>CIS</a:t>
                      </a:r>
                      <a:endParaRPr lang="en-US" dirty="0"/>
                    </a:p>
                  </a:txBody>
                  <a:tcPr/>
                </a:tc>
                <a:tc>
                  <a:txBody>
                    <a:bodyPr/>
                    <a:lstStyle/>
                    <a:p>
                      <a:r>
                        <a:rPr lang="en-US" dirty="0" smtClean="0"/>
                        <a:t>Computer</a:t>
                      </a:r>
                      <a:r>
                        <a:rPr lang="en-US" baseline="0" dirty="0" smtClean="0"/>
                        <a:t> Information Systems</a:t>
                      </a:r>
                      <a:endParaRPr lang="en-US" dirty="0"/>
                    </a:p>
                  </a:txBody>
                  <a:tcPr/>
                </a:tc>
              </a:tr>
              <a:tr h="370840">
                <a:tc>
                  <a:txBody>
                    <a:bodyPr/>
                    <a:lstStyle/>
                    <a:p>
                      <a:r>
                        <a:rPr lang="en-US" dirty="0" smtClean="0"/>
                        <a:t>2</a:t>
                      </a:r>
                      <a:endParaRPr lang="en-US" dirty="0"/>
                    </a:p>
                  </a:txBody>
                  <a:tcPr/>
                </a:tc>
                <a:tc>
                  <a:txBody>
                    <a:bodyPr/>
                    <a:lstStyle/>
                    <a:p>
                      <a:r>
                        <a:rPr lang="en-US" dirty="0" err="1" smtClean="0"/>
                        <a:t>GenEd</a:t>
                      </a:r>
                      <a:endParaRPr lang="en-US" dirty="0"/>
                    </a:p>
                  </a:txBody>
                  <a:tcPr/>
                </a:tc>
                <a:tc>
                  <a:txBody>
                    <a:bodyPr/>
                    <a:lstStyle/>
                    <a:p>
                      <a:r>
                        <a:rPr lang="en-US" dirty="0" smtClean="0"/>
                        <a:t>General</a:t>
                      </a:r>
                      <a:r>
                        <a:rPr lang="en-US" baseline="0" dirty="0" smtClean="0"/>
                        <a:t> Education</a:t>
                      </a:r>
                      <a:endParaRPr lang="en-US" dirty="0"/>
                    </a:p>
                  </a:txBody>
                  <a:tcPr/>
                </a:tc>
              </a:tr>
              <a:tr h="370840">
                <a:tc>
                  <a:txBody>
                    <a:bodyPr/>
                    <a:lstStyle/>
                    <a:p>
                      <a:r>
                        <a:rPr lang="en-US" dirty="0" smtClean="0"/>
                        <a:t>3</a:t>
                      </a:r>
                      <a:endParaRPr lang="en-US" dirty="0"/>
                    </a:p>
                  </a:txBody>
                  <a:tcPr/>
                </a:tc>
                <a:tc>
                  <a:txBody>
                    <a:bodyPr/>
                    <a:lstStyle/>
                    <a:p>
                      <a:r>
                        <a:rPr lang="en-US" dirty="0" smtClean="0"/>
                        <a:t>LA</a:t>
                      </a:r>
                      <a:endParaRPr lang="en-US" dirty="0"/>
                    </a:p>
                  </a:txBody>
                  <a:tcPr/>
                </a:tc>
                <a:tc>
                  <a:txBody>
                    <a:bodyPr/>
                    <a:lstStyle/>
                    <a:p>
                      <a:r>
                        <a:rPr lang="en-US" dirty="0" smtClean="0"/>
                        <a:t>Liberal</a:t>
                      </a:r>
                      <a:r>
                        <a:rPr lang="en-US" baseline="0" dirty="0" smtClean="0"/>
                        <a:t> Arts</a:t>
                      </a:r>
                      <a:endParaRPr lang="en-US" dirty="0"/>
                    </a:p>
                  </a:txBody>
                  <a:tcPr/>
                </a:tc>
              </a:tr>
            </a:tbl>
          </a:graphicData>
        </a:graphic>
      </p:graphicFrame>
      <p:sp>
        <p:nvSpPr>
          <p:cNvPr id="15" name="TextBox 14"/>
          <p:cNvSpPr txBox="1">
            <a:spLocks noChangeArrowheads="1"/>
          </p:cNvSpPr>
          <p:nvPr/>
        </p:nvSpPr>
        <p:spPr bwMode="auto">
          <a:xfrm>
            <a:off x="1951038" y="4007245"/>
            <a:ext cx="1854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r>
              <a:rPr lang="en-US" sz="2400" b="1" dirty="0">
                <a:solidFill>
                  <a:schemeClr val="accent2"/>
                </a:solidFill>
                <a:latin typeface="Verdana" pitchFamily="34" charset="0"/>
                <a:ea typeface="Verdana" pitchFamily="34" charset="0"/>
                <a:cs typeface="Verdana" pitchFamily="34" charset="0"/>
              </a:rPr>
              <a:t>Programs</a:t>
            </a:r>
          </a:p>
        </p:txBody>
      </p:sp>
    </p:spTree>
    <p:extLst>
      <p:ext uri="{BB962C8B-B14F-4D97-AF65-F5344CB8AC3E}">
        <p14:creationId xmlns:p14="http://schemas.microsoft.com/office/powerpoint/2010/main" val="3682645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blinds(horizontal)">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amond(in)">
                                      <p:cBhvr>
                                        <p:cTn id="22" dur="2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amond(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p:bldP spid="9" grpId="0"/>
      <p:bldP spid="10" grpId="0"/>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Summary</a:t>
            </a:r>
          </a:p>
        </p:txBody>
      </p:sp>
      <p:sp>
        <p:nvSpPr>
          <p:cNvPr id="70659" name="Rectangle 3"/>
          <p:cNvSpPr>
            <a:spLocks noGrp="1" noChangeArrowheads="1"/>
          </p:cNvSpPr>
          <p:nvPr>
            <p:ph idx="1"/>
          </p:nvPr>
        </p:nvSpPr>
        <p:spPr/>
        <p:txBody>
          <a:bodyPr/>
          <a:lstStyle/>
          <a:p>
            <a:r>
              <a:rPr lang="en-US" smtClean="0"/>
              <a:t>Column (attribute) B is functionally dependent on another column A (or collection of columns) when each value for A in the database is associated with exactly one value of B</a:t>
            </a:r>
          </a:p>
          <a:p>
            <a:r>
              <a:rPr lang="en-US" smtClean="0"/>
              <a:t>Column(s) A is the primary key if all other columns are functionally dependent on A and no sub-collection of columns in A also have this property</a:t>
            </a:r>
          </a:p>
        </p:txBody>
      </p:sp>
      <p:sp>
        <p:nvSpPr>
          <p:cNvPr id="5" name="Slide Number Placeholder 4"/>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BD33429-A388-4A95-8FBC-16A6AF8C1ACB}" type="slidenum">
              <a:rPr lang="en-US">
                <a:solidFill>
                  <a:srgbClr val="222222"/>
                </a:solidFill>
                <a:latin typeface="Arial" panose="020B0604020202020204" pitchFamily="34" charset="0"/>
              </a:rPr>
              <a:pPr eaLnBrk="1" hangingPunct="1"/>
              <a:t>75</a:t>
            </a:fld>
            <a:endParaRPr lang="en-US">
              <a:solidFill>
                <a:srgbClr val="222222"/>
              </a:solidFill>
              <a:latin typeface="Arial" panose="020B0604020202020204" pitchFamily="34" charset="0"/>
            </a:endParaRPr>
          </a:p>
        </p:txBody>
      </p:sp>
    </p:spTree>
    <p:extLst>
      <p:ext uri="{BB962C8B-B14F-4D97-AF65-F5344CB8AC3E}">
        <p14:creationId xmlns:p14="http://schemas.microsoft.com/office/powerpoint/2010/main" val="38802418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Summary (continued)</a:t>
            </a:r>
          </a:p>
        </p:txBody>
      </p:sp>
      <p:sp>
        <p:nvSpPr>
          <p:cNvPr id="71683" name="Rectangle 3"/>
          <p:cNvSpPr>
            <a:spLocks noGrp="1" noChangeArrowheads="1"/>
          </p:cNvSpPr>
          <p:nvPr>
            <p:ph idx="1"/>
          </p:nvPr>
        </p:nvSpPr>
        <p:spPr/>
        <p:txBody>
          <a:bodyPr/>
          <a:lstStyle/>
          <a:p>
            <a:r>
              <a:rPr lang="en-US" dirty="0" smtClean="0"/>
              <a:t>Table (relation) in first normal form (1NF) does not contain repeating groups</a:t>
            </a:r>
          </a:p>
          <a:p>
            <a:r>
              <a:rPr lang="en-US" dirty="0" err="1" smtClean="0"/>
              <a:t>Nonkey</a:t>
            </a:r>
            <a:r>
              <a:rPr lang="en-US" dirty="0" smtClean="0"/>
              <a:t> column (or </a:t>
            </a:r>
            <a:r>
              <a:rPr lang="en-US" dirty="0" err="1" smtClean="0"/>
              <a:t>nonkey</a:t>
            </a:r>
            <a:r>
              <a:rPr lang="en-US" dirty="0" smtClean="0"/>
              <a:t> attribute) is not a part of the primary key</a:t>
            </a:r>
          </a:p>
          <a:p>
            <a:r>
              <a:rPr lang="en-US" dirty="0" smtClean="0"/>
              <a:t>Table (relation) is in the second normal form (2NF) when it is in 1NF and no </a:t>
            </a:r>
            <a:r>
              <a:rPr lang="en-US" dirty="0" err="1" smtClean="0"/>
              <a:t>nonkey</a:t>
            </a:r>
            <a:r>
              <a:rPr lang="en-US" dirty="0" smtClean="0"/>
              <a:t> column is dependent on only a portion of the primary key</a:t>
            </a:r>
          </a:p>
          <a:p>
            <a:r>
              <a:rPr lang="en-US" dirty="0" smtClean="0"/>
              <a:t>Determinant is a column that functionally determines another column</a:t>
            </a:r>
          </a:p>
        </p:txBody>
      </p:sp>
      <p:sp>
        <p:nvSpPr>
          <p:cNvPr id="5" name="Slide Number Placeholder 4"/>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49A07FB-04B6-4DD9-A59D-7779D4BAF844}" type="slidenum">
              <a:rPr lang="en-US">
                <a:solidFill>
                  <a:srgbClr val="222222"/>
                </a:solidFill>
                <a:latin typeface="Arial" panose="020B0604020202020204" pitchFamily="34" charset="0"/>
              </a:rPr>
              <a:pPr eaLnBrk="1" hangingPunct="1"/>
              <a:t>76</a:t>
            </a:fld>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24666547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Summary (continued)</a:t>
            </a:r>
          </a:p>
        </p:txBody>
      </p:sp>
      <p:sp>
        <p:nvSpPr>
          <p:cNvPr id="72707" name="Rectangle 3"/>
          <p:cNvSpPr>
            <a:spLocks noGrp="1" noChangeArrowheads="1"/>
          </p:cNvSpPr>
          <p:nvPr>
            <p:ph idx="1"/>
          </p:nvPr>
        </p:nvSpPr>
        <p:spPr/>
        <p:txBody>
          <a:bodyPr/>
          <a:lstStyle/>
          <a:p>
            <a:r>
              <a:rPr lang="en-US" smtClean="0"/>
              <a:t>Table (relation) is in third normal form (3NF) when it is in 2NF and its only determinants are candidate keys</a:t>
            </a:r>
          </a:p>
          <a:p>
            <a:r>
              <a:rPr lang="en-US" smtClean="0"/>
              <a:t>Collection of tables (relations) that is not in third normal form has inherent problems called update anomalies</a:t>
            </a:r>
          </a:p>
        </p:txBody>
      </p:sp>
      <p:sp>
        <p:nvSpPr>
          <p:cNvPr id="5" name="Slide Number Placeholder 4"/>
          <p:cNvSpPr>
            <a:spLocks noGrp="1"/>
          </p:cNvSpPr>
          <p:nvPr>
            <p:ph type="sldNum" sz="quarter" idx="10"/>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81EBE26-7965-48B1-9580-6FDC786AFA7B}" type="slidenum">
              <a:rPr lang="en-US">
                <a:solidFill>
                  <a:srgbClr val="222222"/>
                </a:solidFill>
                <a:latin typeface="Arial" panose="020B0604020202020204" pitchFamily="34" charset="0"/>
              </a:rPr>
              <a:pPr eaLnBrk="1" hangingPunct="1"/>
              <a:t>77</a:t>
            </a:fld>
            <a:endParaRPr lang="en-US">
              <a:solidFill>
                <a:srgbClr val="222222"/>
              </a:solidFill>
              <a:latin typeface="Arial" panose="020B0604020202020204" pitchFamily="34" charset="0"/>
            </a:endParaRPr>
          </a:p>
        </p:txBody>
      </p:sp>
    </p:spTree>
    <p:extLst>
      <p:ext uri="{BB962C8B-B14F-4D97-AF65-F5344CB8AC3E}">
        <p14:creationId xmlns:p14="http://schemas.microsoft.com/office/powerpoint/2010/main" val="11915052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p>
        </p:txBody>
      </p:sp>
      <p:sp>
        <p:nvSpPr>
          <p:cNvPr id="146435" name="Rectangle 3"/>
          <p:cNvSpPr>
            <a:spLocks noGrp="1" noChangeArrowheads="1"/>
          </p:cNvSpPr>
          <p:nvPr>
            <p:ph idx="1"/>
          </p:nvPr>
        </p:nvSpPr>
        <p:spPr/>
        <p:txBody>
          <a:bodyPr/>
          <a:lstStyle/>
          <a:p>
            <a:r>
              <a:rPr lang="en-US" smtClean="0"/>
              <a:t>Problems with nondatabase approaches to data management: redundancy, difficulties accessing related data, limited security features, limited data sharing features, and potential size limitations</a:t>
            </a:r>
          </a:p>
          <a:p>
            <a:r>
              <a:rPr lang="en-US" smtClean="0"/>
              <a:t>Entity: person, place, object, event, or idea for which you want to store and process data</a:t>
            </a:r>
          </a:p>
          <a:p>
            <a:r>
              <a:rPr lang="en-US" smtClean="0"/>
              <a:t>Attribute, field, or column: characteristic or property of an entity</a:t>
            </a:r>
          </a:p>
          <a:p>
            <a:r>
              <a:rPr lang="en-US" smtClean="0"/>
              <a:t>Relationship: an association between entities</a:t>
            </a:r>
          </a:p>
        </p:txBody>
      </p:sp>
      <p:sp>
        <p:nvSpPr>
          <p:cNvPr id="14643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01A25A7-6B20-443D-8CA6-753AC3CA3A24}" type="slidenum">
              <a:rPr lang="en-US" sz="2000"/>
              <a:pPr>
                <a:spcBef>
                  <a:spcPct val="0"/>
                </a:spcBef>
                <a:buFontTx/>
                <a:buNone/>
              </a:pPr>
              <a:t>78</a:t>
            </a:fld>
            <a:endParaRPr lang="en-US" sz="2000"/>
          </a:p>
        </p:txBody>
      </p:sp>
    </p:spTree>
    <p:extLst>
      <p:ext uri="{BB962C8B-B14F-4D97-AF65-F5344CB8AC3E}">
        <p14:creationId xmlns:p14="http://schemas.microsoft.com/office/powerpoint/2010/main" val="23273315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smtClean="0"/>
              <a:t>Summary (continued)</a:t>
            </a:r>
          </a:p>
        </p:txBody>
      </p:sp>
      <p:sp>
        <p:nvSpPr>
          <p:cNvPr id="148483" name="Rectangle 3"/>
          <p:cNvSpPr>
            <a:spLocks noGrp="1" noChangeArrowheads="1"/>
          </p:cNvSpPr>
          <p:nvPr>
            <p:ph idx="1"/>
          </p:nvPr>
        </p:nvSpPr>
        <p:spPr>
          <a:xfrm>
            <a:off x="2133600" y="1524000"/>
            <a:ext cx="8077200" cy="4572000"/>
          </a:xfrm>
        </p:spPr>
        <p:txBody>
          <a:bodyPr>
            <a:normAutofit fontScale="85000" lnSpcReduction="20000"/>
          </a:bodyPr>
          <a:lstStyle/>
          <a:p>
            <a:r>
              <a:rPr lang="en-US" smtClean="0"/>
              <a:t>One-to-many relationship: each occurrence of first entity is related to many occurrences of the second entity and each occurrence of the second entity is related to only one occurrence of the first entity</a:t>
            </a:r>
          </a:p>
          <a:p>
            <a:r>
              <a:rPr lang="en-US" smtClean="0"/>
              <a:t>Database: structure that can store information about multiple types of entities, attributes of entities, and relationships among entities</a:t>
            </a:r>
          </a:p>
          <a:p>
            <a:r>
              <a:rPr lang="en-US" smtClean="0"/>
              <a:t>Premiere Products requires information about reps, customers, parts, orders, and order lines</a:t>
            </a:r>
          </a:p>
          <a:p>
            <a:r>
              <a:rPr lang="en-US" smtClean="0"/>
              <a:t>Entity-relationship (E-R) diagram: represents a database visually by using various symbols</a:t>
            </a:r>
          </a:p>
        </p:txBody>
      </p:sp>
      <p:sp>
        <p:nvSpPr>
          <p:cNvPr id="14848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A9BA68B-AC40-4C30-9FEF-AB10F0FA0C2E}" type="slidenum">
              <a:rPr lang="en-US" sz="2000"/>
              <a:pPr>
                <a:spcBef>
                  <a:spcPct val="0"/>
                </a:spcBef>
                <a:buFontTx/>
                <a:buNone/>
              </a:pPr>
              <a:t>79</a:t>
            </a:fld>
            <a:endParaRPr lang="en-US" sz="2000"/>
          </a:p>
        </p:txBody>
      </p:sp>
    </p:spTree>
    <p:extLst>
      <p:ext uri="{BB962C8B-B14F-4D97-AF65-F5344CB8AC3E}">
        <p14:creationId xmlns:p14="http://schemas.microsoft.com/office/powerpoint/2010/main" val="1265022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57400" y="0"/>
            <a:ext cx="8077200" cy="914400"/>
          </a:xfrm>
        </p:spPr>
        <p:txBody>
          <a:bodyPr/>
          <a:lstStyle/>
          <a:p>
            <a:r>
              <a:rPr lang="en-US" smtClean="0">
                <a:latin typeface="Verdana" pitchFamily="34" charset="0"/>
                <a:ea typeface="Verdana" pitchFamily="34" charset="0"/>
                <a:cs typeface="Verdana" pitchFamily="34" charset="0"/>
              </a:rPr>
              <a:t>Database Background</a:t>
            </a:r>
          </a:p>
        </p:txBody>
      </p:sp>
      <p:sp>
        <p:nvSpPr>
          <p:cNvPr id="78851" name="Rectangle 3"/>
          <p:cNvSpPr>
            <a:spLocks noGrp="1" noChangeArrowheads="1"/>
          </p:cNvSpPr>
          <p:nvPr>
            <p:ph idx="1"/>
          </p:nvPr>
        </p:nvSpPr>
        <p:spPr>
          <a:xfrm>
            <a:off x="1833883" y="1104900"/>
            <a:ext cx="8077200" cy="666750"/>
          </a:xfrm>
        </p:spPr>
        <p:txBody>
          <a:bodyPr/>
          <a:lstStyle/>
          <a:p>
            <a:r>
              <a:rPr lang="en-US" sz="2400" b="1" dirty="0" smtClean="0">
                <a:latin typeface="Verdana" pitchFamily="34" charset="0"/>
                <a:ea typeface="Verdana" pitchFamily="34" charset="0"/>
                <a:cs typeface="Verdana" pitchFamily="34" charset="0"/>
              </a:rPr>
              <a:t>Entity for </a:t>
            </a:r>
            <a:r>
              <a:rPr lang="en-US" sz="2400" b="1" i="1" dirty="0" smtClean="0">
                <a:latin typeface="Verdana" pitchFamily="34" charset="0"/>
                <a:ea typeface="Verdana" pitchFamily="34" charset="0"/>
                <a:cs typeface="Verdana" pitchFamily="34" charset="0"/>
              </a:rPr>
              <a:t>Premier Products</a:t>
            </a: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pPr lvl="1"/>
            <a:endParaRPr lang="en-US" dirty="0" smtClean="0">
              <a:latin typeface="Verdana" pitchFamily="34" charset="0"/>
              <a:ea typeface="Verdana" pitchFamily="34" charset="0"/>
              <a:cs typeface="Verdana" pitchFamily="34" charset="0"/>
            </a:endParaRPr>
          </a:p>
          <a:p>
            <a:endParaRPr lang="en-US" dirty="0" smtClean="0">
              <a:latin typeface="Verdana" pitchFamily="34" charset="0"/>
              <a:ea typeface="Verdana" pitchFamily="34" charset="0"/>
              <a:cs typeface="Verdana" pitchFamily="34" charset="0"/>
            </a:endParaRPr>
          </a:p>
        </p:txBody>
      </p:sp>
      <p:sp>
        <p:nvSpPr>
          <p:cNvPr id="788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74CA260-8A66-489B-AA75-52561055017A}" type="slidenum">
              <a:rPr lang="en-US" sz="2000">
                <a:latin typeface="Verdana" pitchFamily="34" charset="0"/>
                <a:ea typeface="Verdana" pitchFamily="34" charset="0"/>
                <a:cs typeface="Verdana" pitchFamily="34" charset="0"/>
              </a:rPr>
              <a:pPr>
                <a:spcBef>
                  <a:spcPct val="0"/>
                </a:spcBef>
                <a:buFontTx/>
                <a:buNone/>
              </a:pPr>
              <a:t>8</a:t>
            </a:fld>
            <a:endParaRPr lang="en-US" sz="2000">
              <a:latin typeface="Verdana" pitchFamily="34" charset="0"/>
              <a:ea typeface="Verdana" pitchFamily="34" charset="0"/>
              <a:cs typeface="Verdana" pitchFamily="34" charset="0"/>
            </a:endParaRPr>
          </a:p>
        </p:txBody>
      </p:sp>
      <p:sp>
        <p:nvSpPr>
          <p:cNvPr id="7" name="TextBox 6"/>
          <p:cNvSpPr txBox="1"/>
          <p:nvPr/>
        </p:nvSpPr>
        <p:spPr>
          <a:xfrm>
            <a:off x="3352800" y="2000251"/>
            <a:ext cx="2057400" cy="461963"/>
          </a:xfrm>
          <a:prstGeom prst="rect">
            <a:avLst/>
          </a:prstGeom>
          <a:noFill/>
        </p:spPr>
        <p:txBody>
          <a:bodyPr>
            <a:spAutoFit/>
          </a:bodyPr>
          <a:lstStyle/>
          <a:p>
            <a:pPr eaLnBrk="1" hangingPunct="1">
              <a:defRPr/>
            </a:pPr>
            <a:r>
              <a:rPr lang="en-US" sz="2400" dirty="0">
                <a:latin typeface="Verdana" pitchFamily="34" charset="0"/>
                <a:ea typeface="Verdana" pitchFamily="34" charset="0"/>
                <a:cs typeface="Verdana" pitchFamily="34" charset="0"/>
              </a:rPr>
              <a:t>Sales Rep </a:t>
            </a:r>
          </a:p>
        </p:txBody>
      </p:sp>
      <p:sp>
        <p:nvSpPr>
          <p:cNvPr id="9" name="TextBox 8"/>
          <p:cNvSpPr txBox="1"/>
          <p:nvPr/>
        </p:nvSpPr>
        <p:spPr>
          <a:xfrm>
            <a:off x="4953001" y="3067051"/>
            <a:ext cx="1838965" cy="461665"/>
          </a:xfrm>
          <a:prstGeom prst="rect">
            <a:avLst/>
          </a:prstGeom>
          <a:noFill/>
        </p:spPr>
        <p:txBody>
          <a:bodyPr wrap="none">
            <a:spAutoFit/>
          </a:bodyPr>
          <a:lstStyle/>
          <a:p>
            <a:pPr eaLnBrk="1" hangingPunct="1">
              <a:defRPr/>
            </a:pPr>
            <a:r>
              <a:rPr lang="en-US" sz="2400" dirty="0">
                <a:latin typeface="Verdana" pitchFamily="34" charset="0"/>
                <a:ea typeface="Verdana" pitchFamily="34" charset="0"/>
                <a:cs typeface="Verdana" pitchFamily="34" charset="0"/>
              </a:rPr>
              <a:t>Customers</a:t>
            </a:r>
          </a:p>
        </p:txBody>
      </p:sp>
      <p:sp>
        <p:nvSpPr>
          <p:cNvPr id="10" name="TextBox 9"/>
          <p:cNvSpPr txBox="1"/>
          <p:nvPr/>
        </p:nvSpPr>
        <p:spPr>
          <a:xfrm>
            <a:off x="7143750" y="2000250"/>
            <a:ext cx="4038600" cy="707886"/>
          </a:xfrm>
          <a:prstGeom prst="rect">
            <a:avLst/>
          </a:prstGeom>
          <a:noFill/>
        </p:spPr>
        <p:txBody>
          <a:bodyPr>
            <a:spAutoFit/>
          </a:bodyPr>
          <a:lstStyle/>
          <a:p>
            <a:pPr eaLnBrk="1" hangingPunct="1">
              <a:defRPr/>
            </a:pPr>
            <a:r>
              <a:rPr lang="en-US" sz="2000" dirty="0">
                <a:latin typeface="Verdana" pitchFamily="34" charset="0"/>
                <a:ea typeface="Verdana" pitchFamily="34" charset="0"/>
                <a:cs typeface="Verdana" pitchFamily="34" charset="0"/>
              </a:rPr>
              <a:t>(an example for Person entity)</a:t>
            </a:r>
          </a:p>
        </p:txBody>
      </p:sp>
      <p:sp>
        <p:nvSpPr>
          <p:cNvPr id="11" name="TextBox 10"/>
          <p:cNvSpPr txBox="1"/>
          <p:nvPr/>
        </p:nvSpPr>
        <p:spPr>
          <a:xfrm>
            <a:off x="7192963" y="3143250"/>
            <a:ext cx="4191000" cy="400110"/>
          </a:xfrm>
          <a:prstGeom prst="rect">
            <a:avLst/>
          </a:prstGeom>
          <a:noFill/>
        </p:spPr>
        <p:txBody>
          <a:bodyPr>
            <a:spAutoFit/>
          </a:bodyPr>
          <a:lstStyle/>
          <a:p>
            <a:pPr eaLnBrk="1" hangingPunct="1">
              <a:defRPr/>
            </a:pPr>
            <a:r>
              <a:rPr lang="en-US" sz="2000" dirty="0">
                <a:latin typeface="Verdana" pitchFamily="34" charset="0"/>
                <a:ea typeface="Verdana" pitchFamily="34" charset="0"/>
                <a:cs typeface="Verdana" pitchFamily="34" charset="0"/>
              </a:rPr>
              <a:t>(an example for Person entity)</a:t>
            </a:r>
          </a:p>
        </p:txBody>
      </p:sp>
      <p:sp>
        <p:nvSpPr>
          <p:cNvPr id="13" name="TextBox 12"/>
          <p:cNvSpPr txBox="1"/>
          <p:nvPr/>
        </p:nvSpPr>
        <p:spPr>
          <a:xfrm>
            <a:off x="3276601" y="4286251"/>
            <a:ext cx="1225015" cy="461665"/>
          </a:xfrm>
          <a:prstGeom prst="rect">
            <a:avLst/>
          </a:prstGeom>
          <a:noFill/>
        </p:spPr>
        <p:txBody>
          <a:bodyPr wrap="none">
            <a:spAutoFit/>
          </a:bodyPr>
          <a:lstStyle/>
          <a:p>
            <a:pPr eaLnBrk="1" hangingPunct="1">
              <a:defRPr/>
            </a:pPr>
            <a:r>
              <a:rPr lang="en-US" sz="2400" dirty="0">
                <a:latin typeface="Verdana" pitchFamily="34" charset="0"/>
                <a:ea typeface="Verdana" pitchFamily="34" charset="0"/>
                <a:cs typeface="Verdana" pitchFamily="34" charset="0"/>
              </a:rPr>
              <a:t>Orders</a:t>
            </a:r>
          </a:p>
        </p:txBody>
      </p:sp>
      <p:sp>
        <p:nvSpPr>
          <p:cNvPr id="14" name="TextBox 13"/>
          <p:cNvSpPr txBox="1"/>
          <p:nvPr/>
        </p:nvSpPr>
        <p:spPr>
          <a:xfrm>
            <a:off x="7218363" y="4514850"/>
            <a:ext cx="4191000" cy="707886"/>
          </a:xfrm>
          <a:prstGeom prst="rect">
            <a:avLst/>
          </a:prstGeom>
          <a:noFill/>
        </p:spPr>
        <p:txBody>
          <a:bodyPr>
            <a:spAutoFit/>
          </a:bodyPr>
          <a:lstStyle/>
          <a:p>
            <a:pPr eaLnBrk="1" hangingPunct="1">
              <a:defRPr/>
            </a:pPr>
            <a:r>
              <a:rPr lang="en-US" sz="2000" dirty="0">
                <a:latin typeface="Verdana" pitchFamily="34" charset="0"/>
                <a:ea typeface="Verdana" pitchFamily="34" charset="0"/>
                <a:cs typeface="Verdana" pitchFamily="34" charset="0"/>
              </a:rPr>
              <a:t>(an example for Concept or Idea entity )</a:t>
            </a:r>
          </a:p>
        </p:txBody>
      </p:sp>
      <p:sp>
        <p:nvSpPr>
          <p:cNvPr id="16" name="TextBox 15"/>
          <p:cNvSpPr txBox="1"/>
          <p:nvPr/>
        </p:nvSpPr>
        <p:spPr>
          <a:xfrm>
            <a:off x="4648200" y="5581651"/>
            <a:ext cx="961032" cy="461665"/>
          </a:xfrm>
          <a:prstGeom prst="rect">
            <a:avLst/>
          </a:prstGeom>
          <a:noFill/>
        </p:spPr>
        <p:txBody>
          <a:bodyPr wrap="none">
            <a:spAutoFit/>
          </a:bodyPr>
          <a:lstStyle/>
          <a:p>
            <a:pPr eaLnBrk="1" hangingPunct="1">
              <a:defRPr/>
            </a:pPr>
            <a:r>
              <a:rPr lang="en-US" sz="2400" dirty="0">
                <a:latin typeface="Verdana" pitchFamily="34" charset="0"/>
                <a:ea typeface="Verdana" pitchFamily="34" charset="0"/>
                <a:cs typeface="Verdana" pitchFamily="34" charset="0"/>
              </a:rPr>
              <a:t>Parts</a:t>
            </a:r>
          </a:p>
        </p:txBody>
      </p:sp>
      <p:sp>
        <p:nvSpPr>
          <p:cNvPr id="17" name="TextBox 16"/>
          <p:cNvSpPr txBox="1"/>
          <p:nvPr/>
        </p:nvSpPr>
        <p:spPr>
          <a:xfrm>
            <a:off x="7210425" y="5734050"/>
            <a:ext cx="4191000" cy="400110"/>
          </a:xfrm>
          <a:prstGeom prst="rect">
            <a:avLst/>
          </a:prstGeom>
          <a:noFill/>
        </p:spPr>
        <p:txBody>
          <a:bodyPr>
            <a:spAutoFit/>
          </a:bodyPr>
          <a:lstStyle/>
          <a:p>
            <a:pPr eaLnBrk="1" hangingPunct="1">
              <a:defRPr/>
            </a:pPr>
            <a:r>
              <a:rPr lang="en-US" sz="2000" dirty="0">
                <a:latin typeface="Verdana" pitchFamily="34" charset="0"/>
                <a:ea typeface="Verdana" pitchFamily="34" charset="0"/>
                <a:cs typeface="Verdana" pitchFamily="34" charset="0"/>
              </a:rPr>
              <a:t>(an example of Object entity )</a:t>
            </a:r>
          </a:p>
        </p:txBody>
      </p:sp>
      <p:sp>
        <p:nvSpPr>
          <p:cNvPr id="118786" name="Form"/>
          <p:cNvSpPr>
            <a:spLocks noEditPoints="1" noChangeArrowheads="1"/>
          </p:cNvSpPr>
          <p:nvPr/>
        </p:nvSpPr>
        <p:spPr bwMode="auto">
          <a:xfrm>
            <a:off x="2057400" y="3905250"/>
            <a:ext cx="914400" cy="129540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 name="T21" fmla="*/ 4740 w 21600"/>
              <a:gd name="T22" fmla="*/ 1309 h 21600"/>
              <a:gd name="T23" fmla="*/ 19410 w 21600"/>
              <a:gd name="T24" fmla="*/ 16331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Verdana" pitchFamily="34" charset="0"/>
              <a:ea typeface="Verdana" pitchFamily="34" charset="0"/>
              <a:cs typeface="Verdana" pitchFamily="34" charset="0"/>
            </a:endParaRPr>
          </a:p>
        </p:txBody>
      </p:sp>
      <p:pic>
        <p:nvPicPr>
          <p:cNvPr id="21" name="Picture 20" descr="MP9003165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505450"/>
            <a:ext cx="14493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MC90043394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5675" y="260985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MP900443455.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771650"/>
            <a:ext cx="1447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439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in)">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8786"/>
                                        </p:tgtEl>
                                        <p:attrNameLst>
                                          <p:attrName>style.visibility</p:attrName>
                                        </p:attrNameLst>
                                      </p:cBhvr>
                                      <p:to>
                                        <p:strVal val="visible"/>
                                      </p:to>
                                    </p:set>
                                    <p:animEffect transition="in" filter="blinds(horizontal)">
                                      <p:cBhvr>
                                        <p:cTn id="39" dur="500"/>
                                        <p:tgtEl>
                                          <p:spTgt spid="11878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ox(in)">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ox(in)">
                                      <p:cBhvr>
                                        <p:cTn id="60" dur="500"/>
                                        <p:tgtEl>
                                          <p:spTgt spid="1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3" grpId="0"/>
      <p:bldP spid="14" grpId="0"/>
      <p:bldP spid="16" grpId="0"/>
      <p:bldP spid="17" grpId="0"/>
      <p:bldP spid="11878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mtClean="0"/>
              <a:t>Summary (continued)</a:t>
            </a:r>
          </a:p>
        </p:txBody>
      </p:sp>
      <p:sp>
        <p:nvSpPr>
          <p:cNvPr id="150531" name="Rectangle 3"/>
          <p:cNvSpPr>
            <a:spLocks noGrp="1" noChangeArrowheads="1"/>
          </p:cNvSpPr>
          <p:nvPr>
            <p:ph idx="1"/>
          </p:nvPr>
        </p:nvSpPr>
        <p:spPr>
          <a:xfrm>
            <a:off x="2139286" y="1320421"/>
            <a:ext cx="8077200" cy="5537579"/>
          </a:xfrm>
        </p:spPr>
        <p:txBody>
          <a:bodyPr/>
          <a:lstStyle/>
          <a:p>
            <a:r>
              <a:rPr lang="en-US" sz="2800" dirty="0" smtClean="0"/>
              <a:t>Database management system (DBMS): program through which users interact with a database; lets you create forms and reports quickly and easily and obtain answers to questions about the data</a:t>
            </a:r>
          </a:p>
          <a:p>
            <a:r>
              <a:rPr lang="en-US" sz="2800" dirty="0" smtClean="0"/>
              <a:t>Advantages of database processing: getting more information from the same amount of data, sharing data, balancing conflicting requirements, controlling redundancy, facilitating consistency, improving integrity, expanding security, increasing productivity, and providing data independence</a:t>
            </a:r>
          </a:p>
        </p:txBody>
      </p:sp>
      <p:sp>
        <p:nvSpPr>
          <p:cNvPr id="15053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14373F4-2E9F-4F7A-9372-271B1D5C29D1}" type="slidenum">
              <a:rPr lang="en-US" sz="2000"/>
              <a:pPr>
                <a:spcBef>
                  <a:spcPct val="0"/>
                </a:spcBef>
                <a:buFontTx/>
                <a:buNone/>
              </a:pPr>
              <a:t>80</a:t>
            </a:fld>
            <a:endParaRPr lang="en-US" sz="2000"/>
          </a:p>
        </p:txBody>
      </p:sp>
    </p:spTree>
    <p:extLst>
      <p:ext uri="{BB962C8B-B14F-4D97-AF65-F5344CB8AC3E}">
        <p14:creationId xmlns:p14="http://schemas.microsoft.com/office/powerpoint/2010/main" val="14450735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smtClean="0"/>
              <a:t>Summary (continued)</a:t>
            </a:r>
          </a:p>
        </p:txBody>
      </p:sp>
      <p:sp>
        <p:nvSpPr>
          <p:cNvPr id="152579" name="Rectangle 3"/>
          <p:cNvSpPr>
            <a:spLocks noGrp="1" noChangeArrowheads="1"/>
          </p:cNvSpPr>
          <p:nvPr>
            <p:ph idx="1"/>
          </p:nvPr>
        </p:nvSpPr>
        <p:spPr>
          <a:xfrm>
            <a:off x="2057400" y="1447800"/>
            <a:ext cx="8077200" cy="4572000"/>
          </a:xfrm>
        </p:spPr>
        <p:txBody>
          <a:bodyPr/>
          <a:lstStyle/>
          <a:p>
            <a:r>
              <a:rPr lang="en-US" sz="2800" dirty="0" smtClean="0"/>
              <a:t>Disadvantages of database processing: larger file size, increased complexity, greater impact of failure, and more difficult recovery</a:t>
            </a:r>
          </a:p>
          <a:p>
            <a:r>
              <a:rPr lang="en-US" sz="2800" dirty="0" smtClean="0"/>
              <a:t>Henry Books needs to store information about: branches, publishers, authors, books, inventory, and author sequence</a:t>
            </a:r>
          </a:p>
          <a:p>
            <a:r>
              <a:rPr lang="en-US" sz="2800" dirty="0" err="1" smtClean="0"/>
              <a:t>Alexamara</a:t>
            </a:r>
            <a:r>
              <a:rPr lang="en-US" sz="2800" dirty="0" smtClean="0"/>
              <a:t> Marina Group needs to store information about: marinas, owners, marina slips, service categories, and service requests</a:t>
            </a:r>
          </a:p>
        </p:txBody>
      </p:sp>
      <p:sp>
        <p:nvSpPr>
          <p:cNvPr id="15258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1B285D-A238-4399-B357-6C6C0C387065}" type="slidenum">
              <a:rPr lang="en-US" sz="2000"/>
              <a:pPr>
                <a:spcBef>
                  <a:spcPct val="0"/>
                </a:spcBef>
                <a:buFontTx/>
                <a:buNone/>
              </a:pPr>
              <a:t>81</a:t>
            </a:fld>
            <a:endParaRPr lang="en-US" sz="2000"/>
          </a:p>
        </p:txBody>
      </p:sp>
    </p:spTree>
    <p:extLst>
      <p:ext uri="{BB962C8B-B14F-4D97-AF65-F5344CB8AC3E}">
        <p14:creationId xmlns:p14="http://schemas.microsoft.com/office/powerpoint/2010/main" val="155927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latin typeface="Verdana" pitchFamily="34" charset="0"/>
                <a:ea typeface="Verdana" pitchFamily="34" charset="0"/>
                <a:cs typeface="Verdana" pitchFamily="34" charset="0"/>
              </a:rPr>
              <a:t>Database Background (continued)</a:t>
            </a:r>
          </a:p>
        </p:txBody>
      </p:sp>
      <p:sp>
        <p:nvSpPr>
          <p:cNvPr id="80899" name="Rectangle 3"/>
          <p:cNvSpPr>
            <a:spLocks noGrp="1" noChangeArrowheads="1"/>
          </p:cNvSpPr>
          <p:nvPr>
            <p:ph idx="1"/>
          </p:nvPr>
        </p:nvSpPr>
        <p:spPr/>
        <p:txBody>
          <a:bodyPr/>
          <a:lstStyle/>
          <a:p>
            <a:pPr marL="0" indent="0">
              <a:buNone/>
            </a:pPr>
            <a:r>
              <a:rPr lang="en-US" b="1" dirty="0" smtClean="0">
                <a:latin typeface="Verdana" pitchFamily="34" charset="0"/>
                <a:ea typeface="Verdana" pitchFamily="34" charset="0"/>
                <a:cs typeface="Verdana" pitchFamily="34" charset="0"/>
              </a:rPr>
              <a:t>Could you name possible Entities for the following?</a:t>
            </a:r>
          </a:p>
          <a:p>
            <a:pPr>
              <a:buFontTx/>
              <a:buNone/>
            </a:pPr>
            <a:endParaRPr lang="en-US" b="1" dirty="0" smtClean="0">
              <a:latin typeface="Verdana" pitchFamily="34" charset="0"/>
              <a:ea typeface="Verdana" pitchFamily="34" charset="0"/>
              <a:cs typeface="Verdana" pitchFamily="34" charset="0"/>
            </a:endParaRPr>
          </a:p>
          <a:p>
            <a:pPr lvl="1"/>
            <a:r>
              <a:rPr lang="en-US" dirty="0" smtClean="0">
                <a:latin typeface="Verdana" pitchFamily="34" charset="0"/>
                <a:ea typeface="Verdana" pitchFamily="34" charset="0"/>
                <a:cs typeface="Verdana" pitchFamily="34" charset="0"/>
              </a:rPr>
              <a:t>Our College</a:t>
            </a:r>
          </a:p>
          <a:p>
            <a:pPr lvl="1"/>
            <a:r>
              <a:rPr lang="en-US" dirty="0" smtClean="0">
                <a:latin typeface="Verdana" pitchFamily="34" charset="0"/>
                <a:ea typeface="Verdana" pitchFamily="34" charset="0"/>
                <a:cs typeface="Verdana" pitchFamily="34" charset="0"/>
              </a:rPr>
              <a:t>Library</a:t>
            </a:r>
          </a:p>
        </p:txBody>
      </p:sp>
      <p:sp>
        <p:nvSpPr>
          <p:cNvPr id="8090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7EF0519-C6C2-4FD3-BBBC-66CB28183D06}" type="slidenum">
              <a:rPr lang="en-US" sz="2000">
                <a:latin typeface="Verdana" pitchFamily="34" charset="0"/>
                <a:ea typeface="Verdana" pitchFamily="34" charset="0"/>
                <a:cs typeface="Verdana" pitchFamily="34" charset="0"/>
              </a:rPr>
              <a:pPr>
                <a:spcBef>
                  <a:spcPct val="0"/>
                </a:spcBef>
                <a:buFontTx/>
                <a:buNone/>
              </a:pPr>
              <a:t>9</a:t>
            </a:fld>
            <a:endParaRPr lang="en-US" sz="20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32529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Norton Intro template 13">
      <a:dk1>
        <a:srgbClr val="000000"/>
      </a:dk1>
      <a:lt1>
        <a:srgbClr val="FFFFFF"/>
      </a:lt1>
      <a:dk2>
        <a:srgbClr val="000000"/>
      </a:dk2>
      <a:lt2>
        <a:srgbClr val="000000"/>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Norton Intro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Norton Intro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ton Intro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ton Intro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ton Intro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ton Intro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ton Intro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ton Intro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ton Intro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ton Intro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ton Intro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ton Intro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ton Intro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ton Intro template 13">
        <a:dk1>
          <a:srgbClr val="000000"/>
        </a:dk1>
        <a:lt1>
          <a:srgbClr val="FFFFFF"/>
        </a:lt1>
        <a:dk2>
          <a:srgbClr val="000000"/>
        </a:dk2>
        <a:lt2>
          <a:srgbClr val="000000"/>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1011</TotalTime>
  <Words>3262</Words>
  <Application>Microsoft Office PowerPoint</Application>
  <PresentationFormat>Custom</PresentationFormat>
  <Paragraphs>922</Paragraphs>
  <Slides>81</Slides>
  <Notes>71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Theme2</vt:lpstr>
      <vt:lpstr>Chapter 2</vt:lpstr>
      <vt:lpstr>Outline</vt:lpstr>
      <vt:lpstr>Relational Database</vt:lpstr>
      <vt:lpstr>Relational Database Management System</vt:lpstr>
      <vt:lpstr>Relational Database Management System</vt:lpstr>
      <vt:lpstr>Database Background</vt:lpstr>
      <vt:lpstr>Database Background</vt:lpstr>
      <vt:lpstr>Database Background</vt:lpstr>
      <vt:lpstr>Database Background (continued)</vt:lpstr>
      <vt:lpstr>Database Background (continued)</vt:lpstr>
      <vt:lpstr>Database Background (continued)</vt:lpstr>
      <vt:lpstr>Database Background (continued)</vt:lpstr>
      <vt:lpstr>Database Background (continued)</vt:lpstr>
      <vt:lpstr>Database Background (continued)</vt:lpstr>
      <vt:lpstr>Database Background (continued)</vt:lpstr>
      <vt:lpstr>Database Background (continued)</vt:lpstr>
      <vt:lpstr>Database Background (continued)</vt:lpstr>
      <vt:lpstr>Database Background (continued)</vt:lpstr>
      <vt:lpstr>PowerPoint Presentation</vt:lpstr>
      <vt:lpstr>PowerPoint Presentation</vt:lpstr>
      <vt:lpstr>PowerPoint Presentation</vt:lpstr>
      <vt:lpstr>PowerPoint Presentation</vt:lpstr>
      <vt:lpstr>PowerPoint Presentation</vt:lpstr>
      <vt:lpstr>Database Background (continued)</vt:lpstr>
      <vt:lpstr>Database Background (continued)</vt:lpstr>
      <vt:lpstr>PowerPoint Presentation</vt:lpstr>
      <vt:lpstr>Normalization</vt:lpstr>
      <vt:lpstr>Introduction (continued)</vt:lpstr>
      <vt:lpstr>Functional Dependence</vt:lpstr>
      <vt:lpstr>Functional Dependence (continued)</vt:lpstr>
      <vt:lpstr>Functional Dependence (continued)</vt:lpstr>
      <vt:lpstr>Functional Dependence (continued)</vt:lpstr>
      <vt:lpstr>Let us examine Rep table on Premier Database</vt:lpstr>
      <vt:lpstr>Question?</vt:lpstr>
      <vt:lpstr>Exercise</vt:lpstr>
      <vt:lpstr>Primary Key and Functional Depedence</vt:lpstr>
      <vt:lpstr>Nothing but the Key</vt:lpstr>
      <vt:lpstr>Three Normal Forms Mnemonics</vt:lpstr>
      <vt:lpstr>First Normal Form</vt:lpstr>
      <vt:lpstr> First Normal Form (continued)</vt:lpstr>
      <vt:lpstr> First Normal Form (continued)</vt:lpstr>
      <vt:lpstr>PowerPoint Presentation</vt:lpstr>
      <vt:lpstr>PowerPoint Presentation</vt:lpstr>
      <vt:lpstr>PowerPoint Presentation</vt:lpstr>
      <vt:lpstr>PowerPoint Presentation</vt:lpstr>
      <vt:lpstr>PowerPoint Presentation</vt:lpstr>
      <vt:lpstr>PowerPoint Presentation</vt:lpstr>
      <vt:lpstr>Exercise</vt:lpstr>
      <vt:lpstr>Second Normal Form (continued)</vt:lpstr>
      <vt:lpstr>Second Normal Form</vt:lpstr>
      <vt:lpstr>Converting to Second Normal Form</vt:lpstr>
      <vt:lpstr>Converting to Second Normal Form</vt:lpstr>
      <vt:lpstr>Converting to Second Normal Form</vt:lpstr>
      <vt:lpstr>Converting to Second Normal Form</vt:lpstr>
      <vt:lpstr>Converting to Second Normal Form</vt:lpstr>
      <vt:lpstr>Second Normal Form (continued)</vt:lpstr>
      <vt:lpstr>PowerPoint Presentation</vt:lpstr>
      <vt:lpstr>PowerPoint Presentation</vt:lpstr>
      <vt:lpstr>PowerPoint Presentation</vt:lpstr>
      <vt:lpstr>Third Normal Form (continued)</vt:lpstr>
      <vt:lpstr>Third Normal Form (continued)</vt:lpstr>
      <vt:lpstr>Third Normal Form</vt:lpstr>
      <vt:lpstr>Third Normal Form (continued)</vt:lpstr>
      <vt:lpstr>Third Normal Form (continued)</vt:lpstr>
      <vt:lpstr>Third Normal Form (continued)</vt:lpstr>
      <vt:lpstr>Incorrect Decompositions</vt:lpstr>
      <vt:lpstr>Incorrect Decompositions (continued)</vt:lpstr>
      <vt:lpstr>Incorrect Decompositions (continued)</vt:lpstr>
      <vt:lpstr>Incorrect Decompositions (continued)</vt:lpstr>
      <vt:lpstr>Incorrect Decompositions (continued)</vt:lpstr>
      <vt:lpstr>PowerPoint Presentation</vt:lpstr>
      <vt:lpstr>PowerPoint Presentation</vt:lpstr>
      <vt:lpstr>PowerPoint Presentation</vt:lpstr>
      <vt:lpstr>PowerPoint Presentation</vt:lpstr>
      <vt:lpstr>Summary</vt:lpstr>
      <vt:lpstr>Summary (continued)</vt:lpstr>
      <vt:lpstr>Summary (continued)</vt:lpstr>
      <vt:lpstr>Summary</vt:lpstr>
      <vt:lpstr>Summary (continued)</vt:lpstr>
      <vt:lpstr>Summary (continued)</vt:lpstr>
      <vt:lpstr>Summary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Yany</dc:creator>
  <cp:lastModifiedBy>My Name</cp:lastModifiedBy>
  <cp:revision>37</cp:revision>
  <dcterms:created xsi:type="dcterms:W3CDTF">2014-11-15T09:57:51Z</dcterms:created>
  <dcterms:modified xsi:type="dcterms:W3CDTF">2016-01-12T12:32:26Z</dcterms:modified>
</cp:coreProperties>
</file>