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A5F84-8056-417B-87E3-6A631E181982}" v="502" dt="2022-08-09T19:58:22.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4741"/>
            <a:ext cx="9144000" cy="935487"/>
          </a:xfrm>
        </p:spPr>
        <p:txBody>
          <a:bodyPr>
            <a:normAutofit/>
          </a:bodyPr>
          <a:lstStyle/>
          <a:p>
            <a:r>
              <a:rPr lang="en-US" sz="4400" b="1" dirty="0">
                <a:cs typeface="Calibri Light"/>
              </a:rPr>
              <a:t>Approach</a:t>
            </a:r>
            <a:r>
              <a:rPr lang="en-US" b="1" dirty="0">
                <a:latin typeface="Calibri Light"/>
                <a:cs typeface="Calibri Light"/>
              </a:rPr>
              <a:t> </a:t>
            </a:r>
            <a:r>
              <a:rPr lang="en-US" sz="4400" b="1" dirty="0">
                <a:cs typeface="Calibri Light"/>
              </a:rPr>
              <a:t>and Assumptions</a:t>
            </a:r>
            <a:endParaRPr lang="en-US" sz="4400" b="1">
              <a:cs typeface="Calibri Light"/>
            </a:endParaRPr>
          </a:p>
        </p:txBody>
      </p:sp>
      <p:sp>
        <p:nvSpPr>
          <p:cNvPr id="3" name="Subtitle 2"/>
          <p:cNvSpPr>
            <a:spLocks noGrp="1"/>
          </p:cNvSpPr>
          <p:nvPr>
            <p:ph type="subTitle" idx="1"/>
          </p:nvPr>
        </p:nvSpPr>
        <p:spPr>
          <a:xfrm>
            <a:off x="1524000" y="1560454"/>
            <a:ext cx="9144000" cy="4401836"/>
          </a:xfrm>
        </p:spPr>
        <p:txBody>
          <a:bodyPr vert="horz" lIns="91440" tIns="45720" rIns="91440" bIns="45720" rtlCol="0" anchor="t">
            <a:normAutofit/>
          </a:bodyPr>
          <a:lstStyle/>
          <a:p>
            <a:pPr marL="342900" indent="-342900" algn="l">
              <a:buChar char="•"/>
            </a:pPr>
            <a:r>
              <a:rPr lang="en-US" dirty="0">
                <a:cs typeface="Calibri" panose="020F0502020204030204"/>
              </a:rPr>
              <a:t>I have chosen python, pandas and </a:t>
            </a:r>
            <a:r>
              <a:rPr lang="en-US" dirty="0" err="1">
                <a:cs typeface="Calibri" panose="020F0502020204030204"/>
              </a:rPr>
              <a:t>matplot</a:t>
            </a:r>
            <a:r>
              <a:rPr lang="en-US" dirty="0">
                <a:cs typeface="Calibri" panose="020F0502020204030204"/>
              </a:rPr>
              <a:t> to come with the solution, the client was mentioning about larger dataset in future, we may need to leverage bigdata solutions such as </a:t>
            </a:r>
            <a:r>
              <a:rPr lang="en-US" dirty="0" err="1">
                <a:cs typeface="Calibri" panose="020F0502020204030204"/>
              </a:rPr>
              <a:t>databricks</a:t>
            </a:r>
            <a:r>
              <a:rPr lang="en-US" dirty="0">
                <a:cs typeface="Calibri" panose="020F0502020204030204"/>
              </a:rPr>
              <a:t> and </a:t>
            </a:r>
            <a:r>
              <a:rPr lang="en-US" dirty="0" err="1">
                <a:cs typeface="Calibri" panose="020F0502020204030204"/>
              </a:rPr>
              <a:t>pyspark</a:t>
            </a:r>
            <a:r>
              <a:rPr lang="en-US" dirty="0">
                <a:cs typeface="Calibri" panose="020F0502020204030204"/>
              </a:rPr>
              <a:t> if the data volume is too huge.</a:t>
            </a:r>
          </a:p>
          <a:p>
            <a:pPr marL="342900" indent="-342900" algn="l">
              <a:buChar char="•"/>
            </a:pPr>
            <a:r>
              <a:rPr lang="en-US" dirty="0">
                <a:cs typeface="Calibri" panose="020F0502020204030204"/>
              </a:rPr>
              <a:t>For the classic car scenario, I had drawn the trend of sales against </a:t>
            </a:r>
            <a:r>
              <a:rPr lang="en-US" dirty="0" err="1">
                <a:cs typeface="Calibri" panose="020F0502020204030204"/>
              </a:rPr>
              <a:t>year_month</a:t>
            </a:r>
            <a:r>
              <a:rPr lang="en-US" dirty="0">
                <a:cs typeface="Calibri" panose="020F0502020204030204"/>
              </a:rPr>
              <a:t> to get a better visualization of the sales over the years. Hope it meets the clients expectation, let me know otherwise.</a:t>
            </a:r>
          </a:p>
          <a:p>
            <a:pPr marL="342900" indent="-342900" algn="l">
              <a:buChar char="•"/>
            </a:pPr>
            <a:r>
              <a:rPr lang="en-US" dirty="0">
                <a:cs typeface="Calibri" panose="020F0502020204030204"/>
              </a:rPr>
              <a:t>For the discount scenario, I have calculated the discounted amount for mentioned product line and plotted against year, it will provide how much discount they provide over the years for different product lines. Hope it serves the purpose.</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3C52-7AB9-28D2-7C80-E7EB2C33B57D}"/>
              </a:ext>
            </a:extLst>
          </p:cNvPr>
          <p:cNvSpPr>
            <a:spLocks noGrp="1"/>
          </p:cNvSpPr>
          <p:nvPr>
            <p:ph type="title"/>
          </p:nvPr>
        </p:nvSpPr>
        <p:spPr>
          <a:xfrm>
            <a:off x="838200" y="5692"/>
            <a:ext cx="10515600" cy="851111"/>
          </a:xfrm>
        </p:spPr>
        <p:txBody>
          <a:bodyPr/>
          <a:lstStyle/>
          <a:p>
            <a:pPr algn="ctr"/>
            <a:r>
              <a:rPr lang="en-US" b="1" dirty="0">
                <a:cs typeface="Calibri Light"/>
              </a:rPr>
              <a:t>Results</a:t>
            </a:r>
          </a:p>
        </p:txBody>
      </p:sp>
      <p:pic>
        <p:nvPicPr>
          <p:cNvPr id="4" name="Picture 4">
            <a:extLst>
              <a:ext uri="{FF2B5EF4-FFF2-40B4-BE49-F238E27FC236}">
                <a16:creationId xmlns:a16="http://schemas.microsoft.com/office/drawing/2014/main" id="{1FFBE72D-4BED-43E8-B98E-90E5761B892A}"/>
              </a:ext>
            </a:extLst>
          </p:cNvPr>
          <p:cNvPicPr>
            <a:picLocks noGrp="1" noChangeAspect="1"/>
          </p:cNvPicPr>
          <p:nvPr>
            <p:ph idx="1"/>
          </p:nvPr>
        </p:nvPicPr>
        <p:blipFill>
          <a:blip r:embed="rId2"/>
          <a:stretch>
            <a:fillRect/>
          </a:stretch>
        </p:blipFill>
        <p:spPr>
          <a:xfrm>
            <a:off x="1221372" y="919851"/>
            <a:ext cx="5306651" cy="2769829"/>
          </a:xfrm>
        </p:spPr>
      </p:pic>
      <p:pic>
        <p:nvPicPr>
          <p:cNvPr id="5" name="Picture 5">
            <a:extLst>
              <a:ext uri="{FF2B5EF4-FFF2-40B4-BE49-F238E27FC236}">
                <a16:creationId xmlns:a16="http://schemas.microsoft.com/office/drawing/2014/main" id="{C6EC5ACD-B0A2-D492-C69F-F97C8ED1178D}"/>
              </a:ext>
            </a:extLst>
          </p:cNvPr>
          <p:cNvPicPr>
            <a:picLocks noChangeAspect="1"/>
          </p:cNvPicPr>
          <p:nvPr/>
        </p:nvPicPr>
        <p:blipFill>
          <a:blip r:embed="rId3"/>
          <a:stretch>
            <a:fillRect/>
          </a:stretch>
        </p:blipFill>
        <p:spPr>
          <a:xfrm>
            <a:off x="6780362" y="922980"/>
            <a:ext cx="4669765" cy="2452869"/>
          </a:xfrm>
          <a:prstGeom prst="rect">
            <a:avLst/>
          </a:prstGeom>
        </p:spPr>
      </p:pic>
      <p:pic>
        <p:nvPicPr>
          <p:cNvPr id="6" name="Picture 6">
            <a:extLst>
              <a:ext uri="{FF2B5EF4-FFF2-40B4-BE49-F238E27FC236}">
                <a16:creationId xmlns:a16="http://schemas.microsoft.com/office/drawing/2014/main" id="{E76AC7D9-418D-1346-9C80-841BFD40FA26}"/>
              </a:ext>
            </a:extLst>
          </p:cNvPr>
          <p:cNvPicPr>
            <a:picLocks noChangeAspect="1"/>
          </p:cNvPicPr>
          <p:nvPr/>
        </p:nvPicPr>
        <p:blipFill>
          <a:blip r:embed="rId4"/>
          <a:stretch>
            <a:fillRect/>
          </a:stretch>
        </p:blipFill>
        <p:spPr>
          <a:xfrm>
            <a:off x="1173193" y="3812830"/>
            <a:ext cx="5216103" cy="2539133"/>
          </a:xfrm>
          <a:prstGeom prst="rect">
            <a:avLst/>
          </a:prstGeom>
        </p:spPr>
      </p:pic>
      <p:pic>
        <p:nvPicPr>
          <p:cNvPr id="7" name="Picture 7">
            <a:extLst>
              <a:ext uri="{FF2B5EF4-FFF2-40B4-BE49-F238E27FC236}">
                <a16:creationId xmlns:a16="http://schemas.microsoft.com/office/drawing/2014/main" id="{5F94968F-B784-A7B2-D866-CF2AC1720EA6}"/>
              </a:ext>
            </a:extLst>
          </p:cNvPr>
          <p:cNvPicPr>
            <a:picLocks noChangeAspect="1"/>
          </p:cNvPicPr>
          <p:nvPr/>
        </p:nvPicPr>
        <p:blipFill>
          <a:blip r:embed="rId5"/>
          <a:stretch>
            <a:fillRect/>
          </a:stretch>
        </p:blipFill>
        <p:spPr>
          <a:xfrm>
            <a:off x="6521571" y="3812829"/>
            <a:ext cx="5014821" cy="2582266"/>
          </a:xfrm>
          <a:prstGeom prst="rect">
            <a:avLst/>
          </a:prstGeom>
        </p:spPr>
      </p:pic>
    </p:spTree>
    <p:extLst>
      <p:ext uri="{BB962C8B-B14F-4D97-AF65-F5344CB8AC3E}">
        <p14:creationId xmlns:p14="http://schemas.microsoft.com/office/powerpoint/2010/main" val="37966584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Approach and Assumptions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
  <cp:lastModifiedBy/>
  <cp:revision>101</cp:revision>
  <dcterms:created xsi:type="dcterms:W3CDTF">2022-08-09T19:41:15Z</dcterms:created>
  <dcterms:modified xsi:type="dcterms:W3CDTF">2022-08-09T19:58:28Z</dcterms:modified>
</cp:coreProperties>
</file>