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3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Data </a:t>
          </a:r>
          <a:r>
            <a:rPr lang="en-US" dirty="0" smtClean="0">
              <a:latin typeface="Book Antiqua" panose="02040602050305030304" pitchFamily="18" charset="0"/>
            </a:rPr>
            <a:t>Ingestion</a:t>
          </a:r>
          <a:endParaRPr lang="en-US" dirty="0">
            <a:latin typeface="Book Antiqua" panose="02040602050305030304" pitchFamily="18" charset="0"/>
          </a:endParaRPr>
        </a:p>
      </dgm:t>
    </dgm:pt>
    <dgm:pt modelId="{9D98CF5D-4FDD-4E24-B671-FB3FF1E7351E}" type="parTrans" cxnId="{454406D7-4ED0-40AC-ADED-6E6FCDF4048A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6942AA6F-5B44-4DBE-ABDF-56719CD44AD3}" type="sibTrans" cxnId="{454406D7-4ED0-40AC-ADED-6E6FCDF4048A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DBA699F6-65CB-4367-8C21-5AD468C460BD}">
      <dgm:prSet phldrT="[Text]"/>
      <dgm:spPr/>
      <dgm:t>
        <a:bodyPr/>
        <a:lstStyle/>
        <a:p>
          <a:r>
            <a:rPr lang="en-US" dirty="0" smtClean="0">
              <a:latin typeface="Book Antiqua" panose="02040602050305030304" pitchFamily="18" charset="0"/>
            </a:rPr>
            <a:t>Data Preprocessing</a:t>
          </a:r>
          <a:endParaRPr lang="en-US" dirty="0">
            <a:latin typeface="Book Antiqua" panose="02040602050305030304" pitchFamily="18" charset="0"/>
          </a:endParaRPr>
        </a:p>
      </dgm:t>
    </dgm:pt>
    <dgm:pt modelId="{CA912F94-C42F-49DA-8316-172990925315}" type="parTrans" cxnId="{CE91451E-EE4F-4194-9C54-FD8B2F064042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76395EA4-C31D-4A22-9562-F42A260F1C64}" type="sibTrans" cxnId="{CE91451E-EE4F-4194-9C54-FD8B2F064042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D89C87ED-2FAD-4F72-AE09-AEBE4A9DB8DF}">
      <dgm:prSet phldrT="[Text]"/>
      <dgm:spPr/>
      <dgm:t>
        <a:bodyPr/>
        <a:lstStyle/>
        <a:p>
          <a:r>
            <a:rPr lang="en-US" dirty="0" smtClean="0">
              <a:latin typeface="Book Antiqua" panose="02040602050305030304" pitchFamily="18" charset="0"/>
            </a:rPr>
            <a:t>EDA</a:t>
          </a:r>
          <a:endParaRPr lang="en-US" dirty="0">
            <a:latin typeface="Book Antiqua" panose="02040602050305030304" pitchFamily="18" charset="0"/>
          </a:endParaRPr>
        </a:p>
      </dgm:t>
    </dgm:pt>
    <dgm:pt modelId="{9481E79B-19FB-4368-A09D-2769EEE5332C}" type="parTrans" cxnId="{12E6913F-A5A5-4F46-8955-3A8490C77D80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1217AA2C-A49A-4103-A06A-DE9085E82534}" type="sibTrans" cxnId="{12E6913F-A5A5-4F46-8955-3A8490C77D80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15E503D-3D94-45C9-8EE4-489C5CB281F5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Model Building</a:t>
          </a:r>
        </a:p>
      </dgm:t>
    </dgm:pt>
    <dgm:pt modelId="{160D72E4-DD4F-4550-8B04-0B2A85F12C6D}" type="parTrans" cxnId="{A2FCCB6D-1350-4207-B5E4-51F62A7BCC2A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02312CAA-611D-490C-BC2C-39C4E94E969A}" type="sibTrans" cxnId="{A2FCCB6D-1350-4207-B5E4-51F62A7BCC2A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D002E219-8024-46AF-AB37-54864510F131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Model Testing</a:t>
          </a:r>
        </a:p>
      </dgm:t>
    </dgm:pt>
    <dgm:pt modelId="{1828A0E5-A435-49C2-9E17-34EDC54632B7}" type="parTrans" cxnId="{01029EDB-AA46-4816-836D-0FAAC7D924C4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517C0A8E-016D-4A81-B686-A26773558B92}" type="sibTrans" cxnId="{01029EDB-AA46-4816-836D-0FAAC7D924C4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3FC24E0-5FE9-4E94-AEDF-7B947FBBB903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Flask Setup</a:t>
          </a:r>
        </a:p>
      </dgm:t>
    </dgm:pt>
    <dgm:pt modelId="{A4D37406-EBF2-4392-B607-1AD6CA83981F}" type="parTrans" cxnId="{9941AA60-6B58-4F74-9602-9FAA37E4001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45252935-866F-4389-87BD-2A6A2F0C9E65}" type="sibTrans" cxnId="{9941AA60-6B58-4F74-9602-9FAA37E4001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DEA0227C-6394-414C-AEFC-0510192172FC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Deployment</a:t>
          </a:r>
        </a:p>
      </dgm:t>
    </dgm:pt>
    <dgm:pt modelId="{2CE1BC59-E97F-4B37-A44B-3DF61BABA75B}" type="parTrans" cxnId="{D61E5ADA-3CC4-4944-8575-62D832280D2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7AA3B5A-B14E-4475-9D28-CF916ABA5377}" type="sibTrans" cxnId="{D61E5ADA-3CC4-4944-8575-62D832280D2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11703B7-AEA2-4C16-9F32-191EE9ED6157}" type="pres">
      <dgm:prSet presAssocID="{AC60D69A-050F-4426-B940-F2DB5CF59C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F1825F-DAF3-49A8-8C5D-355D03876E56}" type="pres">
      <dgm:prSet presAssocID="{32DF14FF-C4F3-482F-BFE4-C6525ECF8998}" presName="node" presStyleLbl="node1" presStyleIdx="0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332D1D1E-1AA4-41C9-97B6-A15CB180051A}" type="pres">
      <dgm:prSet presAssocID="{6942AA6F-5B44-4DBE-ABDF-56719CD44AD3}" presName="sibTrans" presStyleLbl="sibTrans1D1" presStyleIdx="0" presStyleCnt="6"/>
      <dgm:spPr/>
      <dgm:t>
        <a:bodyPr/>
        <a:lstStyle/>
        <a:p>
          <a:endParaRPr lang="en-US"/>
        </a:p>
      </dgm:t>
    </dgm:pt>
    <dgm:pt modelId="{A7CFA124-5BA8-444C-B7B3-B744CE0FD960}" type="pres">
      <dgm:prSet presAssocID="{6942AA6F-5B44-4DBE-ABDF-56719CD44AD3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ECEA7595-061E-4248-98ED-5FFB8AE590AB}" type="pres">
      <dgm:prSet presAssocID="{DBA699F6-65CB-4367-8C21-5AD468C460BD}" presName="node" presStyleLbl="node1" presStyleIdx="1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85517CD2-BF39-48D2-AB9A-17C5A7C5B17D}" type="pres">
      <dgm:prSet presAssocID="{76395EA4-C31D-4A22-9562-F42A260F1C6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B2F59F6-18DF-45F1-A23B-35CC4969A3B0}" type="pres">
      <dgm:prSet presAssocID="{76395EA4-C31D-4A22-9562-F42A260F1C64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D11F19A0-0EA2-423C-8EB9-F56C63311EB9}" type="pres">
      <dgm:prSet presAssocID="{D89C87ED-2FAD-4F72-AE09-AEBE4A9DB8DF}" presName="node" presStyleLbl="node1" presStyleIdx="2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EF2A9270-3E6B-4215-8F2C-7C1607A9A1AD}" type="pres">
      <dgm:prSet presAssocID="{1217AA2C-A49A-4103-A06A-DE9085E82534}" presName="sibTrans" presStyleLbl="sibTrans1D1" presStyleIdx="2" presStyleCnt="6"/>
      <dgm:spPr/>
      <dgm:t>
        <a:bodyPr/>
        <a:lstStyle/>
        <a:p>
          <a:endParaRPr lang="en-US"/>
        </a:p>
      </dgm:t>
    </dgm:pt>
    <dgm:pt modelId="{A5432035-4624-4118-945F-91CCF9590E19}" type="pres">
      <dgm:prSet presAssocID="{1217AA2C-A49A-4103-A06A-DE9085E82534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6ED44179-28AB-461C-A0FA-F1942EA97056}" type="pres">
      <dgm:prSet presAssocID="{815E503D-3D94-45C9-8EE4-489C5CB281F5}" presName="node" presStyleLbl="node1" presStyleIdx="3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933A89AD-43AA-46EC-BB2D-C84A9A6C7B38}" type="pres">
      <dgm:prSet presAssocID="{02312CAA-611D-490C-BC2C-39C4E94E969A}" presName="sibTrans" presStyleLbl="sibTrans1D1" presStyleIdx="3" presStyleCnt="6"/>
      <dgm:spPr/>
      <dgm:t>
        <a:bodyPr/>
        <a:lstStyle/>
        <a:p>
          <a:endParaRPr lang="en-US"/>
        </a:p>
      </dgm:t>
    </dgm:pt>
    <dgm:pt modelId="{2AC792E7-F6F7-4A63-9551-F4AEC1C3E867}" type="pres">
      <dgm:prSet presAssocID="{02312CAA-611D-490C-BC2C-39C4E94E969A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58BEE848-9A98-4CB9-8AE3-B2D35BFCC54F}" type="pres">
      <dgm:prSet presAssocID="{D002E219-8024-46AF-AB37-54864510F131}" presName="node" presStyleLbl="node1" presStyleIdx="4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142178F7-DB78-448A-914A-2AA0601DDBC4}" type="pres">
      <dgm:prSet presAssocID="{517C0A8E-016D-4A81-B686-A26773558B92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4266619-22D3-4583-AA6F-4C3683133F3F}" type="pres">
      <dgm:prSet presAssocID="{517C0A8E-016D-4A81-B686-A26773558B92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A029659F-46FA-49C1-8B09-F94C49DFFB9F}" type="pres">
      <dgm:prSet presAssocID="{B3FC24E0-5FE9-4E94-AEDF-7B947FBBB903}" presName="node" presStyleLbl="node1" presStyleIdx="5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831D6119-C443-499A-9E17-9632F919DD81}" type="pres">
      <dgm:prSet presAssocID="{45252935-866F-4389-87BD-2A6A2F0C9E65}" presName="sibTrans" presStyleLbl="sibTrans1D1" presStyleIdx="5" presStyleCnt="6"/>
      <dgm:spPr/>
      <dgm:t>
        <a:bodyPr/>
        <a:lstStyle/>
        <a:p>
          <a:endParaRPr lang="en-US"/>
        </a:p>
      </dgm:t>
    </dgm:pt>
    <dgm:pt modelId="{3DE9F0E1-B29A-4807-B813-D61F837A58AB}" type="pres">
      <dgm:prSet presAssocID="{45252935-866F-4389-87BD-2A6A2F0C9E65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F7E04C52-AD5F-4FC4-AA3D-4B63EFBBF7AB}" type="pres">
      <dgm:prSet presAssocID="{DEA0227C-6394-414C-AEFC-0510192172FC}" presName="node" presStyleLbl="node1" presStyleIdx="6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</dgm:ptLst>
  <dgm:cxnLst>
    <dgm:cxn modelId="{B887D083-13FD-4A2E-96DE-EB16041492DC}" type="presOf" srcId="{76395EA4-C31D-4A22-9562-F42A260F1C64}" destId="{2B2F59F6-18DF-45F1-A23B-35CC4969A3B0}" srcOrd="1" destOrd="0" presId="urn:microsoft.com/office/officeart/2005/8/layout/bProcess3"/>
    <dgm:cxn modelId="{A2FCCB6D-1350-4207-B5E4-51F62A7BCC2A}" srcId="{AC60D69A-050F-4426-B940-F2DB5CF59C67}" destId="{815E503D-3D94-45C9-8EE4-489C5CB281F5}" srcOrd="3" destOrd="0" parTransId="{160D72E4-DD4F-4550-8B04-0B2A85F12C6D}" sibTransId="{02312CAA-611D-490C-BC2C-39C4E94E969A}"/>
    <dgm:cxn modelId="{E9DD9451-0018-4A4D-97CA-BB3A7AADB062}" type="presOf" srcId="{6942AA6F-5B44-4DBE-ABDF-56719CD44AD3}" destId="{332D1D1E-1AA4-41C9-97B6-A15CB180051A}" srcOrd="0" destOrd="0" presId="urn:microsoft.com/office/officeart/2005/8/layout/bProcess3"/>
    <dgm:cxn modelId="{9941AA60-6B58-4F74-9602-9FAA37E40019}" srcId="{AC60D69A-050F-4426-B940-F2DB5CF59C67}" destId="{B3FC24E0-5FE9-4E94-AEDF-7B947FBBB903}" srcOrd="5" destOrd="0" parTransId="{A4D37406-EBF2-4392-B607-1AD6CA83981F}" sibTransId="{45252935-866F-4389-87BD-2A6A2F0C9E65}"/>
    <dgm:cxn modelId="{556F15CF-E63D-4EEB-8C5B-D51A10CBB350}" type="presOf" srcId="{32DF14FF-C4F3-482F-BFE4-C6525ECF8998}" destId="{DCF1825F-DAF3-49A8-8C5D-355D03876E56}" srcOrd="0" destOrd="0" presId="urn:microsoft.com/office/officeart/2005/8/layout/bProcess3"/>
    <dgm:cxn modelId="{01029EDB-AA46-4816-836D-0FAAC7D924C4}" srcId="{AC60D69A-050F-4426-B940-F2DB5CF59C67}" destId="{D002E219-8024-46AF-AB37-54864510F131}" srcOrd="4" destOrd="0" parTransId="{1828A0E5-A435-49C2-9E17-34EDC54632B7}" sibTransId="{517C0A8E-016D-4A81-B686-A26773558B92}"/>
    <dgm:cxn modelId="{12496965-3CC7-42CD-B730-C5B9CA667CFE}" type="presOf" srcId="{1217AA2C-A49A-4103-A06A-DE9085E82534}" destId="{A5432035-4624-4118-945F-91CCF9590E19}" srcOrd="1" destOrd="0" presId="urn:microsoft.com/office/officeart/2005/8/layout/bProcess3"/>
    <dgm:cxn modelId="{66E4B397-70E0-4003-B40C-0373249061F5}" type="presOf" srcId="{1217AA2C-A49A-4103-A06A-DE9085E82534}" destId="{EF2A9270-3E6B-4215-8F2C-7C1607A9A1AD}" srcOrd="0" destOrd="0" presId="urn:microsoft.com/office/officeart/2005/8/layout/bProcess3"/>
    <dgm:cxn modelId="{9840400A-923A-4E2F-B36E-ED0CE7353D06}" type="presOf" srcId="{DBA699F6-65CB-4367-8C21-5AD468C460BD}" destId="{ECEA7595-061E-4248-98ED-5FFB8AE590AB}" srcOrd="0" destOrd="0" presId="urn:microsoft.com/office/officeart/2005/8/layout/bProcess3"/>
    <dgm:cxn modelId="{AFFF6F54-C2EC-493A-B9C0-7C262EE8FEEB}" type="presOf" srcId="{76395EA4-C31D-4A22-9562-F42A260F1C64}" destId="{85517CD2-BF39-48D2-AB9A-17C5A7C5B17D}" srcOrd="0" destOrd="0" presId="urn:microsoft.com/office/officeart/2005/8/layout/bProcess3"/>
    <dgm:cxn modelId="{1BDB44A9-410B-45DD-98E2-3FB99BE3A703}" type="presOf" srcId="{D89C87ED-2FAD-4F72-AE09-AEBE4A9DB8DF}" destId="{D11F19A0-0EA2-423C-8EB9-F56C63311EB9}" srcOrd="0" destOrd="0" presId="urn:microsoft.com/office/officeart/2005/8/layout/bProcess3"/>
    <dgm:cxn modelId="{8C985254-D1A5-45C2-9133-E942AF1BA13A}" type="presOf" srcId="{D002E219-8024-46AF-AB37-54864510F131}" destId="{58BEE848-9A98-4CB9-8AE3-B2D35BFCC54F}" srcOrd="0" destOrd="0" presId="urn:microsoft.com/office/officeart/2005/8/layout/bProcess3"/>
    <dgm:cxn modelId="{BE214C87-201F-41FE-A4A6-7D3C467ECA20}" type="presOf" srcId="{AC60D69A-050F-4426-B940-F2DB5CF59C67}" destId="{B11703B7-AEA2-4C16-9F32-191EE9ED6157}" srcOrd="0" destOrd="0" presId="urn:microsoft.com/office/officeart/2005/8/layout/bProcess3"/>
    <dgm:cxn modelId="{BEF79E0E-AD13-4790-B651-2351AC647EE8}" type="presOf" srcId="{02312CAA-611D-490C-BC2C-39C4E94E969A}" destId="{933A89AD-43AA-46EC-BB2D-C84A9A6C7B38}" srcOrd="0" destOrd="0" presId="urn:microsoft.com/office/officeart/2005/8/layout/bProcess3"/>
    <dgm:cxn modelId="{EA070F12-56C7-4E68-B78C-26E5F8B56669}" type="presOf" srcId="{517C0A8E-016D-4A81-B686-A26773558B92}" destId="{E4266619-22D3-4583-AA6F-4C3683133F3F}" srcOrd="1" destOrd="0" presId="urn:microsoft.com/office/officeart/2005/8/layout/bProcess3"/>
    <dgm:cxn modelId="{99C3AA6F-4AA2-4156-84E8-3EEBB7E8587B}" type="presOf" srcId="{45252935-866F-4389-87BD-2A6A2F0C9E65}" destId="{831D6119-C443-499A-9E17-9632F919DD81}" srcOrd="0" destOrd="0" presId="urn:microsoft.com/office/officeart/2005/8/layout/bProcess3"/>
    <dgm:cxn modelId="{454406D7-4ED0-40AC-ADED-6E6FCDF4048A}" srcId="{AC60D69A-050F-4426-B940-F2DB5CF59C67}" destId="{32DF14FF-C4F3-482F-BFE4-C6525ECF8998}" srcOrd="0" destOrd="0" parTransId="{9D98CF5D-4FDD-4E24-B671-FB3FF1E7351E}" sibTransId="{6942AA6F-5B44-4DBE-ABDF-56719CD44AD3}"/>
    <dgm:cxn modelId="{720ACD1B-5823-4C00-A0D2-C658FB75FC08}" type="presOf" srcId="{6942AA6F-5B44-4DBE-ABDF-56719CD44AD3}" destId="{A7CFA124-5BA8-444C-B7B3-B744CE0FD960}" srcOrd="1" destOrd="0" presId="urn:microsoft.com/office/officeart/2005/8/layout/bProcess3"/>
    <dgm:cxn modelId="{CE91451E-EE4F-4194-9C54-FD8B2F064042}" srcId="{AC60D69A-050F-4426-B940-F2DB5CF59C67}" destId="{DBA699F6-65CB-4367-8C21-5AD468C460BD}" srcOrd="1" destOrd="0" parTransId="{CA912F94-C42F-49DA-8316-172990925315}" sibTransId="{76395EA4-C31D-4A22-9562-F42A260F1C64}"/>
    <dgm:cxn modelId="{AD9C6794-7C21-4800-8E61-64B9A7CAF821}" type="presOf" srcId="{815E503D-3D94-45C9-8EE4-489C5CB281F5}" destId="{6ED44179-28AB-461C-A0FA-F1942EA97056}" srcOrd="0" destOrd="0" presId="urn:microsoft.com/office/officeart/2005/8/layout/bProcess3"/>
    <dgm:cxn modelId="{B3A9426A-3DEC-4F51-9568-8C04B7117AEA}" type="presOf" srcId="{DEA0227C-6394-414C-AEFC-0510192172FC}" destId="{F7E04C52-AD5F-4FC4-AA3D-4B63EFBBF7AB}" srcOrd="0" destOrd="0" presId="urn:microsoft.com/office/officeart/2005/8/layout/bProcess3"/>
    <dgm:cxn modelId="{CFA7F7DE-07B7-497B-B17A-46CA437D4B5F}" type="presOf" srcId="{517C0A8E-016D-4A81-B686-A26773558B92}" destId="{142178F7-DB78-448A-914A-2AA0601DDBC4}" srcOrd="0" destOrd="0" presId="urn:microsoft.com/office/officeart/2005/8/layout/bProcess3"/>
    <dgm:cxn modelId="{2A57D720-CC28-438A-A620-7D6540D03DFB}" type="presOf" srcId="{02312CAA-611D-490C-BC2C-39C4E94E969A}" destId="{2AC792E7-F6F7-4A63-9551-F4AEC1C3E867}" srcOrd="1" destOrd="0" presId="urn:microsoft.com/office/officeart/2005/8/layout/bProcess3"/>
    <dgm:cxn modelId="{198C3FAF-8881-4A7F-BAD9-3B8598E7FE7F}" type="presOf" srcId="{45252935-866F-4389-87BD-2A6A2F0C9E65}" destId="{3DE9F0E1-B29A-4807-B813-D61F837A58AB}" srcOrd="1" destOrd="0" presId="urn:microsoft.com/office/officeart/2005/8/layout/bProcess3"/>
    <dgm:cxn modelId="{12E6913F-A5A5-4F46-8955-3A8490C77D80}" srcId="{AC60D69A-050F-4426-B940-F2DB5CF59C67}" destId="{D89C87ED-2FAD-4F72-AE09-AEBE4A9DB8DF}" srcOrd="2" destOrd="0" parTransId="{9481E79B-19FB-4368-A09D-2769EEE5332C}" sibTransId="{1217AA2C-A49A-4103-A06A-DE9085E82534}"/>
    <dgm:cxn modelId="{D61E5ADA-3CC4-4944-8575-62D832280D28}" srcId="{AC60D69A-050F-4426-B940-F2DB5CF59C67}" destId="{DEA0227C-6394-414C-AEFC-0510192172FC}" srcOrd="6" destOrd="0" parTransId="{2CE1BC59-E97F-4B37-A44B-3DF61BABA75B}" sibTransId="{B7AA3B5A-B14E-4475-9D28-CF916ABA5377}"/>
    <dgm:cxn modelId="{54F28FA7-3096-4730-8B99-3FD286AE48E3}" type="presOf" srcId="{B3FC24E0-5FE9-4E94-AEDF-7B947FBBB903}" destId="{A029659F-46FA-49C1-8B09-F94C49DFFB9F}" srcOrd="0" destOrd="0" presId="urn:microsoft.com/office/officeart/2005/8/layout/bProcess3"/>
    <dgm:cxn modelId="{6C553E37-835C-4A71-9F11-92AFC389CD11}" type="presParOf" srcId="{B11703B7-AEA2-4C16-9F32-191EE9ED6157}" destId="{DCF1825F-DAF3-49A8-8C5D-355D03876E56}" srcOrd="0" destOrd="0" presId="urn:microsoft.com/office/officeart/2005/8/layout/bProcess3"/>
    <dgm:cxn modelId="{2505FFD9-7241-4D82-ABBE-387B74AEA1A8}" type="presParOf" srcId="{B11703B7-AEA2-4C16-9F32-191EE9ED6157}" destId="{332D1D1E-1AA4-41C9-97B6-A15CB180051A}" srcOrd="1" destOrd="0" presId="urn:microsoft.com/office/officeart/2005/8/layout/bProcess3"/>
    <dgm:cxn modelId="{8C68B13E-0E98-48A0-A40A-EF90742DCC3C}" type="presParOf" srcId="{332D1D1E-1AA4-41C9-97B6-A15CB180051A}" destId="{A7CFA124-5BA8-444C-B7B3-B744CE0FD960}" srcOrd="0" destOrd="0" presId="urn:microsoft.com/office/officeart/2005/8/layout/bProcess3"/>
    <dgm:cxn modelId="{D1975C10-4492-42F4-99A5-FC7524493D43}" type="presParOf" srcId="{B11703B7-AEA2-4C16-9F32-191EE9ED6157}" destId="{ECEA7595-061E-4248-98ED-5FFB8AE590AB}" srcOrd="2" destOrd="0" presId="urn:microsoft.com/office/officeart/2005/8/layout/bProcess3"/>
    <dgm:cxn modelId="{65312205-02F3-4301-9FD0-67F81B931E0C}" type="presParOf" srcId="{B11703B7-AEA2-4C16-9F32-191EE9ED6157}" destId="{85517CD2-BF39-48D2-AB9A-17C5A7C5B17D}" srcOrd="3" destOrd="0" presId="urn:microsoft.com/office/officeart/2005/8/layout/bProcess3"/>
    <dgm:cxn modelId="{9B11E5AF-D2CE-4AAE-86AF-B935D00A8F44}" type="presParOf" srcId="{85517CD2-BF39-48D2-AB9A-17C5A7C5B17D}" destId="{2B2F59F6-18DF-45F1-A23B-35CC4969A3B0}" srcOrd="0" destOrd="0" presId="urn:microsoft.com/office/officeart/2005/8/layout/bProcess3"/>
    <dgm:cxn modelId="{B4F56649-203D-4CB9-BCAA-57DEB0B55B14}" type="presParOf" srcId="{B11703B7-AEA2-4C16-9F32-191EE9ED6157}" destId="{D11F19A0-0EA2-423C-8EB9-F56C63311EB9}" srcOrd="4" destOrd="0" presId="urn:microsoft.com/office/officeart/2005/8/layout/bProcess3"/>
    <dgm:cxn modelId="{871C7A18-B05F-47AD-BB8A-C9CCE39DFD10}" type="presParOf" srcId="{B11703B7-AEA2-4C16-9F32-191EE9ED6157}" destId="{EF2A9270-3E6B-4215-8F2C-7C1607A9A1AD}" srcOrd="5" destOrd="0" presId="urn:microsoft.com/office/officeart/2005/8/layout/bProcess3"/>
    <dgm:cxn modelId="{89F4E4A1-99A3-4E36-AE64-8EBD07A04CF6}" type="presParOf" srcId="{EF2A9270-3E6B-4215-8F2C-7C1607A9A1AD}" destId="{A5432035-4624-4118-945F-91CCF9590E19}" srcOrd="0" destOrd="0" presId="urn:microsoft.com/office/officeart/2005/8/layout/bProcess3"/>
    <dgm:cxn modelId="{62DCF40A-A39D-4CD1-A19B-EB665746999C}" type="presParOf" srcId="{B11703B7-AEA2-4C16-9F32-191EE9ED6157}" destId="{6ED44179-28AB-461C-A0FA-F1942EA97056}" srcOrd="6" destOrd="0" presId="urn:microsoft.com/office/officeart/2005/8/layout/bProcess3"/>
    <dgm:cxn modelId="{5A6BEAC8-E322-49FC-9066-301B8A14FCEF}" type="presParOf" srcId="{B11703B7-AEA2-4C16-9F32-191EE9ED6157}" destId="{933A89AD-43AA-46EC-BB2D-C84A9A6C7B38}" srcOrd="7" destOrd="0" presId="urn:microsoft.com/office/officeart/2005/8/layout/bProcess3"/>
    <dgm:cxn modelId="{36CBC1F0-F84C-42DC-B7FF-DCA8F6BB6D77}" type="presParOf" srcId="{933A89AD-43AA-46EC-BB2D-C84A9A6C7B38}" destId="{2AC792E7-F6F7-4A63-9551-F4AEC1C3E867}" srcOrd="0" destOrd="0" presId="urn:microsoft.com/office/officeart/2005/8/layout/bProcess3"/>
    <dgm:cxn modelId="{BCB628D3-F9AF-4D3D-987E-E79880800803}" type="presParOf" srcId="{B11703B7-AEA2-4C16-9F32-191EE9ED6157}" destId="{58BEE848-9A98-4CB9-8AE3-B2D35BFCC54F}" srcOrd="8" destOrd="0" presId="urn:microsoft.com/office/officeart/2005/8/layout/bProcess3"/>
    <dgm:cxn modelId="{71F50601-96E9-47A7-9A94-641CD38419EE}" type="presParOf" srcId="{B11703B7-AEA2-4C16-9F32-191EE9ED6157}" destId="{142178F7-DB78-448A-914A-2AA0601DDBC4}" srcOrd="9" destOrd="0" presId="urn:microsoft.com/office/officeart/2005/8/layout/bProcess3"/>
    <dgm:cxn modelId="{296127E4-6524-4387-AEF7-65400DD73AD9}" type="presParOf" srcId="{142178F7-DB78-448A-914A-2AA0601DDBC4}" destId="{E4266619-22D3-4583-AA6F-4C3683133F3F}" srcOrd="0" destOrd="0" presId="urn:microsoft.com/office/officeart/2005/8/layout/bProcess3"/>
    <dgm:cxn modelId="{E8B7141A-9115-468C-B0DC-F72EE4F5D9BE}" type="presParOf" srcId="{B11703B7-AEA2-4C16-9F32-191EE9ED6157}" destId="{A029659F-46FA-49C1-8B09-F94C49DFFB9F}" srcOrd="10" destOrd="0" presId="urn:microsoft.com/office/officeart/2005/8/layout/bProcess3"/>
    <dgm:cxn modelId="{105DB595-AE79-417B-8338-F89DDC3836DF}" type="presParOf" srcId="{B11703B7-AEA2-4C16-9F32-191EE9ED6157}" destId="{831D6119-C443-499A-9E17-9632F919DD81}" srcOrd="11" destOrd="0" presId="urn:microsoft.com/office/officeart/2005/8/layout/bProcess3"/>
    <dgm:cxn modelId="{5E99485B-0210-46AD-A511-41E70672EAD5}" type="presParOf" srcId="{831D6119-C443-499A-9E17-9632F919DD81}" destId="{3DE9F0E1-B29A-4807-B813-D61F837A58AB}" srcOrd="0" destOrd="0" presId="urn:microsoft.com/office/officeart/2005/8/layout/bProcess3"/>
    <dgm:cxn modelId="{08F8B03A-5855-42DC-AD0B-ADD23DD75A7F}" type="presParOf" srcId="{B11703B7-AEA2-4C16-9F32-191EE9ED6157}" destId="{F7E04C52-AD5F-4FC4-AA3D-4B63EFBBF7AB}" srcOrd="12" destOrd="0" presId="urn:microsoft.com/office/officeart/2005/8/layout/b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D97FBD-02D5-4A4A-92CC-EBFC89CDE755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F01399-0799-421D-8486-EB77F284942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1F2615-6A25-4721-AD1E-91FCE8D94793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EE1EBB-BB6F-4CB5-A0D0-6DE3D64515A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184FA0-1F06-4309-84DF-E5577EA33839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C1303C-5520-4A21-A57E-1AFA10DCB710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47ADB8-A195-451B-8F9E-79D940CB2323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9D3F2A-1DEA-472E-A1A3-E7E5979B8A51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1AF3F6-D04F-4444-91EC-A073E47C29E9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21BD3C-37B7-42AF-8B5A-F1856EDDD5CA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B27CB6-E83D-4E82-B78E-15519D0DD1A3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0B1DEB-FFE7-4CFC-A9A9-6047C98B09E0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6FD746-E39D-4B16-8901-96A769C1A6B2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23E6FB-BE8B-455E-BC0D-CA2922A287F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9AF096-D0C0-4ACC-B1B7-CB419A39DBD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D34892-D97F-4954-A6D7-E80A9B707224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CB244B-A021-4BAC-B5DF-BE4D1E114D03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9C7044-AB24-465A-8453-AC6007965AC4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4C7F29-D7C4-4AD8-B14A-5A274BA1708D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C44D71-3385-4E96-9317-024B9E49543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F1A490-5CE1-45EA-9093-7E098E136797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9E678E-16B8-4300-8AE4-74E1E1D03D04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8C70D0-7636-466C-8544-0635FE8FF36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DDFA95-AF98-45C1-9EDE-C6E164EAA484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E84C22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E84C22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EA10FE-209E-4C32-86DE-6636E9927F54}" type="slidenum">
              <a:rPr lang="en-US" sz="900" b="0" strike="noStrike" spc="-1">
                <a:solidFill>
                  <a:srgbClr val="E84C22"/>
                </a:solidFill>
                <a:latin typeface="Trebuchet MS"/>
              </a:rPr>
              <a:pPr algn="r">
                <a:lnSpc>
                  <a:spcPct val="100000"/>
                </a:lnSpc>
                <a:buNone/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E84C22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E84C22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C4EA1B-BD11-4272-BF9A-232972C2071F}" type="slidenum">
              <a:rPr lang="en-US" sz="900" b="0" strike="noStrike" spc="-1">
                <a:solidFill>
                  <a:srgbClr val="E84C22"/>
                </a:solidFill>
                <a:latin typeface="Trebuchet MS"/>
              </a:rPr>
              <a:pPr algn="r">
                <a:lnSpc>
                  <a:spcPct val="100000"/>
                </a:lnSpc>
                <a:buNone/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E84C22"/>
                </a:solidFill>
                <a:latin typeface="Baskerville Old Face"/>
              </a:rPr>
              <a:t>Insurance Premium Prediction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16" name="Picture 2" descr="Money Image"/>
          <p:cNvPicPr/>
          <p:nvPr/>
        </p:nvPicPr>
        <p:blipFill>
          <a:blip r:embed="rId2"/>
          <a:stretch/>
        </p:blipFill>
        <p:spPr>
          <a:xfrm>
            <a:off x="647280" y="3335400"/>
            <a:ext cx="4838400" cy="295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657000" y="1139040"/>
            <a:ext cx="8915040" cy="468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4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72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7200" b="1" strike="noStrike" spc="-1" dirty="0">
                <a:solidFill>
                  <a:srgbClr val="404040"/>
                </a:solidFill>
                <a:latin typeface="Trebuchet MS"/>
              </a:rPr>
              <a:t>Q5) How training was done or what models were used?</a:t>
            </a:r>
            <a:endParaRPr lang="en-US" sz="72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300" b="0" strike="noStrike" spc="-1" dirty="0">
                <a:solidFill>
                  <a:srgbClr val="404040"/>
                </a:solidFill>
                <a:latin typeface="Trebuchet MS"/>
              </a:rPr>
              <a:t>	The dataset was split into training and testing sets.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4800" b="1" strike="noStrike" spc="-1" dirty="0" smtClean="0">
                <a:solidFill>
                  <a:srgbClr val="404040"/>
                </a:solidFill>
                <a:latin typeface="Trebuchet MS"/>
              </a:rPr>
              <a:t>Algorithm </a:t>
            </a:r>
            <a:r>
              <a:rPr lang="en-US" sz="4800" b="1" strike="noStrike" spc="-1" dirty="0">
                <a:solidFill>
                  <a:srgbClr val="404040"/>
                </a:solidFill>
                <a:latin typeface="Trebuchet MS"/>
              </a:rPr>
              <a:t>Selection:</a:t>
            </a:r>
            <a:endParaRPr lang="en-US" sz="4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404040"/>
                </a:solidFill>
                <a:latin typeface="Trebuchet MS"/>
              </a:rPr>
              <a:t>	</a:t>
            </a:r>
            <a:r>
              <a:rPr lang="en-US" sz="4300" b="0" strike="noStrike" spc="-1" dirty="0">
                <a:solidFill>
                  <a:srgbClr val="404040"/>
                </a:solidFill>
                <a:latin typeface="Trebuchet MS"/>
              </a:rPr>
              <a:t>Multiple algorithms were explored, including Linear Regression, Decision Trees, Random Forest, Gradient Boosting and </a:t>
            </a:r>
            <a:r>
              <a:rPr lang="en-US" sz="4300" b="0" strike="noStrike" spc="-1" dirty="0" err="1">
                <a:solidFill>
                  <a:srgbClr val="404040"/>
                </a:solidFill>
                <a:latin typeface="Trebuchet MS"/>
              </a:rPr>
              <a:t>XGBoost</a:t>
            </a:r>
            <a:r>
              <a:rPr lang="en-US" sz="4300" b="0" strike="noStrike" spc="-1" dirty="0">
                <a:solidFill>
                  <a:srgbClr val="404040"/>
                </a:solidFill>
                <a:latin typeface="Trebuchet MS"/>
              </a:rPr>
              <a:t>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3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4800" b="1" strike="noStrike" spc="-1" dirty="0">
                <a:solidFill>
                  <a:srgbClr val="404040"/>
                </a:solidFill>
                <a:latin typeface="Trebuchet MS"/>
              </a:rPr>
              <a:t>Model Training:</a:t>
            </a:r>
            <a:endParaRPr lang="en-US" sz="4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600" b="0" strike="noStrike" spc="-1" dirty="0">
                <a:solidFill>
                  <a:srgbClr val="404040"/>
                </a:solidFill>
                <a:latin typeface="Trebuchet MS"/>
              </a:rPr>
              <a:t>The Gradient Boosting algorithm was selected for its superior performance in regression tasks.</a:t>
            </a: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600" b="0" strike="noStrike" spc="-1" dirty="0">
                <a:solidFill>
                  <a:srgbClr val="404040"/>
                </a:solidFill>
                <a:latin typeface="Trebuchet MS"/>
              </a:rPr>
              <a:t>Iterative optimization was performed to achieve optimal model performance.</a:t>
            </a: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4800" b="1" strike="noStrike" spc="-1" dirty="0">
                <a:solidFill>
                  <a:srgbClr val="404040"/>
                </a:solidFill>
                <a:latin typeface="Trebuchet MS"/>
              </a:rPr>
              <a:t>Model Evaluation Metrics:</a:t>
            </a:r>
            <a:endParaRPr lang="en-US" sz="4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404040"/>
                </a:solidFill>
                <a:latin typeface="Trebuchet MS"/>
              </a:rPr>
              <a:t>	Model performance was evaluated using key metrics such as accuracy, precision, recall, and F1-score.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677160" y="879840"/>
            <a:ext cx="8596440" cy="516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Book Antiqua"/>
              </a:rPr>
              <a:t>Q6) How prediction was done?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Book Antiqua"/>
              </a:rPr>
              <a:t>On the basis of trained model, the prediction was performed. We also created API interface for estimating cost of premium on the basis of personal health information/status.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Book Antiqua"/>
              </a:rPr>
              <a:t>Q7) What are the different stages of deployment?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3" name="Picture 2"/>
          <p:cNvPicPr/>
          <p:nvPr/>
        </p:nvPicPr>
        <p:blipFill>
          <a:blip r:embed="rId2">
            <a:lum contrast="17000"/>
          </a:blip>
          <a:stretch/>
        </p:blipFill>
        <p:spPr>
          <a:xfrm>
            <a:off x="2104200" y="2324520"/>
            <a:ext cx="4427280" cy="358416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586800" y="995400"/>
            <a:ext cx="8915040" cy="505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Baskerville Old Face"/>
              </a:rPr>
              <a:t>Project Objective: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Develop a Machine Learning model to predict insurance premiums based on individual factors such as age, sex, BMI, number of children, smoking status, and region.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Baskerville Old Face"/>
              </a:rPr>
              <a:t>Scope: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Provide accurate and personalized premium predictions for insurance applicants.</a:t>
            </a: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Explore opportunities for model enhancements and improvements over time.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Baskerville Old Face"/>
              </a:rPr>
              <a:t>Key Focus: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Deliver a reliable and user-friendly solution for insurance premium estimation.</a:t>
            </a: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Foster ongoing monitoring, user feedback integration, and adaptability to ensure sustained success.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Baskerville Old Face"/>
              </a:rPr>
              <a:t>Architecture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p15="http://schemas.microsoft.com/office/powerpoint/2012/main" xmlns="" val="1356009712"/>
              </p:ext>
            </p:extLst>
          </p:nvPr>
        </p:nvGraphicFramePr>
        <p:xfrm>
          <a:off x="419040" y="1582560"/>
          <a:ext cx="8596080" cy="388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Data Sources: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			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Dataset was obtained from the Machine Learning course website (Spring 2017) from Professor Eric Suess - CSU East Bay College of Science. 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Data Validation: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" charset="2"/>
              <a:buChar char=""/>
              <a:tabLst>
                <a:tab pos="0" algn="l"/>
              </a:tabLst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Rigorous validation procedures to ensure accuracy and reliability.</a:t>
            </a: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" charset="2"/>
              <a:buChar char=""/>
              <a:tabLst>
                <a:tab pos="0" algn="l"/>
              </a:tabLst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Handling missing values, outliers, and maintaining data consistency.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sz="3600"/>
              <a:t/>
            </a:r>
            <a:br>
              <a:rPr sz="3600"/>
            </a:br>
            <a:r>
              <a:rPr lang="en-US" sz="3600" b="1" strike="noStrike" spc="-1">
                <a:solidFill>
                  <a:srgbClr val="000000"/>
                </a:solidFill>
                <a:latin typeface="Baskerville Old Face"/>
              </a:rPr>
              <a:t>Data Collection and validation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13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404040"/>
                </a:solidFill>
                <a:latin typeface="Baskerville Old Face"/>
              </a:rPr>
              <a:t>Data Pre-processing 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768960" y="1656360"/>
            <a:ext cx="8915040" cy="447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Objective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	Ensure the preparedness of data for effective model training.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Steps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Handling missing values, outliers, and addressing data inconsistencies.</a:t>
            </a: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Normalizing numerical features and encoding categorical variables.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2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68880" y="920160"/>
            <a:ext cx="8596440" cy="72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Baskerville Old Face"/>
              </a:rPr>
              <a:t>Exploratory Data Analysis (EDA)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Objective: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Gain insights into data distributions, relationships, and patterns.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Key Activities: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Visualizing age distribution, BMI variations, and regional trends.</a:t>
            </a: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Analyzing correlations between variables.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Visual Elements: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Incorporate visualizations such as histograms, scatter plots, and correlation matrices.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13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Baskerville Old Face"/>
              </a:rPr>
              <a:t>Model Building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98160" y="1570320"/>
            <a:ext cx="8915040" cy="447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Training Process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700" b="0" strike="noStrike" spc="-1">
                <a:solidFill>
                  <a:srgbClr val="404040"/>
                </a:solidFill>
                <a:latin typeface="Trebuchet MS"/>
              </a:rPr>
              <a:t>Data split into training and testing sets for iterative model training.</a:t>
            </a: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strike="noStrike" spc="-1">
                <a:solidFill>
                  <a:srgbClr val="404040"/>
                </a:solidFill>
                <a:latin typeface="Trebuchet MS"/>
              </a:rPr>
              <a:t> Optimization efforts for achieving optimal performance.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Algorithm Selection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	Tried and tested multiple algorithms; GradientBoosting selected for its superior performance in regression tasks.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Algorithms Explored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indent="-28584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strike="noStrike" spc="-1">
                <a:solidFill>
                  <a:srgbClr val="404040"/>
                </a:solidFill>
                <a:latin typeface="Trebuchet MS"/>
              </a:rPr>
              <a:t>Linear Regression, Decision Trees, Random Forest, Gradient Boosting, Extreme Gradient Boosting 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rebuchet MS"/>
              </a:rPr>
              <a:t>Model Evaluation Metrics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strike="noStrike" spc="-1">
                <a:solidFill>
                  <a:srgbClr val="404040"/>
                </a:solidFill>
                <a:latin typeface="Trebuchet MS"/>
              </a:rPr>
              <a:t>		RMSE (Root mean squared error) and r2_score (R-squared). 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13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sz="2400"/>
              <a:t/>
            </a:r>
            <a:br>
              <a:rPr sz="2400"/>
            </a:br>
            <a:r>
              <a:rPr lang="en-US" sz="3600" b="1" strike="noStrike" spc="-1">
                <a:solidFill>
                  <a:srgbClr val="000000"/>
                </a:solidFill>
                <a:latin typeface="Baskerville Old Face"/>
              </a:rPr>
              <a:t>Predictions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4680" y="1690920"/>
            <a:ext cx="8915040" cy="447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Trebuchet MS"/>
              </a:rPr>
              <a:t>           </a:t>
            </a:r>
            <a:endParaRPr lang="en-US" sz="22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All the trained models were used for validating test set.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The best RMSE and r2 score model were saved for developing API for prediction of premium.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13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Trebuchet MS"/>
              </a:rPr>
              <a:t>Q &amp; A</a:t>
            </a:r>
            <a:endParaRPr lang="en-US" sz="2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96520" y="1570320"/>
            <a:ext cx="8915040" cy="447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5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404040"/>
                </a:solidFill>
                <a:latin typeface="Trebuchet MS"/>
              </a:rPr>
              <a:t>Q1) What is the source data?</a:t>
            </a:r>
            <a:endParaRPr lang="en-US" sz="72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600" b="0" strike="noStrike" spc="-1">
                <a:solidFill>
                  <a:srgbClr val="404040"/>
                </a:solidFill>
                <a:latin typeface="Trebuchet MS"/>
              </a:rPr>
              <a:t>	</a:t>
            </a:r>
            <a:r>
              <a:rPr lang="en-US" sz="4300" b="0" strike="noStrike" spc="-1">
                <a:solidFill>
                  <a:srgbClr val="404040"/>
                </a:solidFill>
                <a:latin typeface="Trebuchet MS"/>
              </a:rPr>
              <a:t>Dataset was obtained from the Machine Learning course website (Spring 2017) conducted by Professor 	Eric Suess - CSU East Bay College of Science. 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404040"/>
                </a:solidFill>
                <a:latin typeface="Trebuchet MS"/>
              </a:rPr>
              <a:t>Q2) What was the type of the data?</a:t>
            </a:r>
            <a:endParaRPr lang="en-US" sz="7200" b="0" strike="noStrike" spc="-1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404040"/>
                </a:solidFill>
                <a:latin typeface="Trebuchet MS"/>
              </a:rPr>
              <a:t>The data was combination of categorical and numerical values.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404040"/>
                </a:solidFill>
                <a:latin typeface="Trebuchet MS"/>
              </a:rPr>
              <a:t>Q3) What’s the complete flow you followed in this project?</a:t>
            </a:r>
            <a:endParaRPr lang="en-US" sz="72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600" b="0" strike="noStrike" spc="-1">
                <a:solidFill>
                  <a:srgbClr val="404040"/>
                </a:solidFill>
                <a:latin typeface="Trebuchet MS"/>
              </a:rPr>
              <a:t>	Refer the 3</a:t>
            </a:r>
            <a:r>
              <a:rPr lang="en-US" sz="5600" b="0" strike="noStrike" spc="-1" baseline="30000">
                <a:solidFill>
                  <a:srgbClr val="404040"/>
                </a:solidFill>
                <a:latin typeface="Trebuchet MS"/>
              </a:rPr>
              <a:t>rd</a:t>
            </a:r>
            <a:r>
              <a:rPr lang="en-US" sz="5600" b="0" strike="noStrike" spc="-1">
                <a:solidFill>
                  <a:srgbClr val="404040"/>
                </a:solidFill>
                <a:latin typeface="Trebuchet MS"/>
              </a:rPr>
              <a:t> slide for better understanding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404040"/>
                </a:solidFill>
                <a:latin typeface="Trebuchet MS"/>
              </a:rPr>
              <a:t>Q4) What techniques were you using for data pre-processing?</a:t>
            </a:r>
            <a:endParaRPr lang="en-US" sz="72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z="5600" b="0" strike="noStrike" spc="-1">
                <a:solidFill>
                  <a:srgbClr val="404040"/>
                </a:solidFill>
                <a:latin typeface="Trebuchet MS"/>
              </a:rPr>
              <a:t>Handling missing values, outliers, and addressing data inconsistencies.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E84C22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z="5600" b="0" strike="noStrike" spc="-1">
                <a:solidFill>
                  <a:srgbClr val="404040"/>
                </a:solidFill>
                <a:latin typeface="Trebuchet MS"/>
              </a:rPr>
              <a:t>Normalizing numerical features and encoding categorical variables.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sz="2200"/>
              <a:t/>
            </a:r>
            <a:br>
              <a:rPr sz="2200"/>
            </a:br>
            <a:endParaRPr lang="en-US" sz="22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956</TotalTime>
  <Words>287</Words>
  <Application>LibreOffice/7.3.2.2$Windows_X86_64 LibreOffice_project/49f2b1bff42cfccbd8f788c8dc32c1c309559be0</Application>
  <PresentationFormat>Custom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Insurance Premium Prediction</vt:lpstr>
      <vt:lpstr>Slide 2</vt:lpstr>
      <vt:lpstr>Architecture</vt:lpstr>
      <vt:lpstr> Data Collection and validation</vt:lpstr>
      <vt:lpstr>Data Pre-processing </vt:lpstr>
      <vt:lpstr>Exploratory Data Analysis (EDA)</vt:lpstr>
      <vt:lpstr>Model Building</vt:lpstr>
      <vt:lpstr> Predictions</vt:lpstr>
      <vt:lpstr>Q &amp; A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subject/>
  <dc:creator>Nikhil Patil</dc:creator>
  <dc:description/>
  <cp:lastModifiedBy>tester</cp:lastModifiedBy>
  <cp:revision>27</cp:revision>
  <dcterms:created xsi:type="dcterms:W3CDTF">2021-08-31T07:31:57Z</dcterms:created>
  <dcterms:modified xsi:type="dcterms:W3CDTF">2023-12-02T12:27:12Z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11</vt:i4>
  </property>
</Properties>
</file>