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4" r:id="rId8"/>
    <p:sldId id="261" r:id="rId9"/>
    <p:sldId id="266" r:id="rId10"/>
    <p:sldId id="263" r:id="rId11"/>
    <p:sldId id="267" r:id="rId12"/>
    <p:sldId id="269" r:id="rId13"/>
    <p:sldId id="270" r:id="rId14"/>
    <p:sldId id="271" r:id="rId15"/>
    <p:sldId id="272" r:id="rId16"/>
    <p:sldId id="268" r:id="rId17"/>
    <p:sldId id="273" r:id="rId18"/>
    <p:sldId id="274" r:id="rId19"/>
    <p:sldId id="276" r:id="rId20"/>
    <p:sldId id="277" r:id="rId21"/>
    <p:sldId id="280" r:id="rId22"/>
    <p:sldId id="281" r:id="rId23"/>
    <p:sldId id="282" r:id="rId24"/>
    <p:sldId id="283" r:id="rId25"/>
    <p:sldId id="278" r:id="rId26"/>
    <p:sldId id="286"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3E043-4499-477C-92F1-DDD7AA81B43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B0594F05-9F8A-4A8A-ACBD-F0C49B128438}">
      <dgm:prSet phldrT="[Text]"/>
      <dgm:spPr/>
      <dgm:t>
        <a:bodyPr/>
        <a:lstStyle/>
        <a:p>
          <a:r>
            <a:rPr lang="en-US" dirty="0" smtClean="0"/>
            <a:t>TAX</a:t>
          </a:r>
          <a:endParaRPr lang="en-US" dirty="0"/>
        </a:p>
      </dgm:t>
    </dgm:pt>
    <dgm:pt modelId="{30EBE13B-EC35-4D78-BD53-28D7113E5D4B}" type="parTrans" cxnId="{78F6244C-87E9-4BAF-A76B-EC3CA7E541FA}">
      <dgm:prSet/>
      <dgm:spPr/>
      <dgm:t>
        <a:bodyPr/>
        <a:lstStyle/>
        <a:p>
          <a:endParaRPr lang="en-US"/>
        </a:p>
      </dgm:t>
    </dgm:pt>
    <dgm:pt modelId="{9C198596-93ED-41AC-9D9B-516719B67E50}" type="sibTrans" cxnId="{78F6244C-87E9-4BAF-A76B-EC3CA7E541FA}">
      <dgm:prSet/>
      <dgm:spPr/>
      <dgm:t>
        <a:bodyPr/>
        <a:lstStyle/>
        <a:p>
          <a:endParaRPr lang="en-US"/>
        </a:p>
      </dgm:t>
    </dgm:pt>
    <dgm:pt modelId="{7FC61549-897D-4FB9-85CC-D93CD8B68941}">
      <dgm:prSet phldrT="[Text]"/>
      <dgm:spPr/>
      <dgm:t>
        <a:bodyPr/>
        <a:lstStyle/>
        <a:p>
          <a:r>
            <a:rPr lang="en-US" dirty="0" smtClean="0"/>
            <a:t>INDIRECT TAX</a:t>
          </a:r>
          <a:endParaRPr lang="en-US" dirty="0"/>
        </a:p>
      </dgm:t>
    </dgm:pt>
    <dgm:pt modelId="{3D7F0265-C294-4B50-9CF2-F11ED498DC70}" type="parTrans" cxnId="{66BB47BF-346C-4C30-A60E-680AE6836E95}">
      <dgm:prSet/>
      <dgm:spPr/>
      <dgm:t>
        <a:bodyPr/>
        <a:lstStyle/>
        <a:p>
          <a:endParaRPr lang="en-US"/>
        </a:p>
      </dgm:t>
    </dgm:pt>
    <dgm:pt modelId="{9B94ABD5-576E-4273-8B80-7468FC27D09C}" type="sibTrans" cxnId="{66BB47BF-346C-4C30-A60E-680AE6836E95}">
      <dgm:prSet/>
      <dgm:spPr/>
      <dgm:t>
        <a:bodyPr/>
        <a:lstStyle/>
        <a:p>
          <a:endParaRPr lang="en-US"/>
        </a:p>
      </dgm:t>
    </dgm:pt>
    <dgm:pt modelId="{A9A6C538-481C-4026-9F10-FBA9595208BC}">
      <dgm:prSet phldrT="[Text]"/>
      <dgm:spPr/>
      <dgm:t>
        <a:bodyPr/>
        <a:lstStyle/>
        <a:p>
          <a:r>
            <a:rPr lang="en-US" dirty="0" smtClean="0"/>
            <a:t>DIRECT  TAX</a:t>
          </a:r>
          <a:endParaRPr lang="en-US" dirty="0"/>
        </a:p>
      </dgm:t>
    </dgm:pt>
    <dgm:pt modelId="{D2D2F462-9E53-48BE-8FBC-F11564970D23}" type="parTrans" cxnId="{AD885DEA-A072-4306-A915-282AE19743A1}">
      <dgm:prSet/>
      <dgm:spPr/>
      <dgm:t>
        <a:bodyPr/>
        <a:lstStyle/>
        <a:p>
          <a:endParaRPr lang="en-US"/>
        </a:p>
      </dgm:t>
    </dgm:pt>
    <dgm:pt modelId="{4DBBE3C5-B8D9-4067-B5B8-F7373F70764D}" type="sibTrans" cxnId="{AD885DEA-A072-4306-A915-282AE19743A1}">
      <dgm:prSet/>
      <dgm:spPr/>
      <dgm:t>
        <a:bodyPr/>
        <a:lstStyle/>
        <a:p>
          <a:endParaRPr lang="en-US"/>
        </a:p>
      </dgm:t>
    </dgm:pt>
    <dgm:pt modelId="{C01DEFC0-75DC-4DC5-A054-ED68DB8E9121}" type="pres">
      <dgm:prSet presAssocID="{C413E043-4499-477C-92F1-DDD7AA81B431}" presName="Name0" presStyleCnt="0">
        <dgm:presLayoutVars>
          <dgm:dir/>
          <dgm:resizeHandles val="exact"/>
        </dgm:presLayoutVars>
      </dgm:prSet>
      <dgm:spPr/>
      <dgm:t>
        <a:bodyPr/>
        <a:lstStyle/>
        <a:p>
          <a:endParaRPr lang="en-US"/>
        </a:p>
      </dgm:t>
    </dgm:pt>
    <dgm:pt modelId="{BB068F48-DC63-4840-89C5-297A6F017FA3}" type="pres">
      <dgm:prSet presAssocID="{B0594F05-9F8A-4A8A-ACBD-F0C49B128438}" presName="node" presStyleLbl="node1" presStyleIdx="0" presStyleCnt="3" custRadScaleRad="105006" custRadScaleInc="-1325">
        <dgm:presLayoutVars>
          <dgm:bulletEnabled val="1"/>
        </dgm:presLayoutVars>
      </dgm:prSet>
      <dgm:spPr/>
      <dgm:t>
        <a:bodyPr/>
        <a:lstStyle/>
        <a:p>
          <a:endParaRPr lang="en-US"/>
        </a:p>
      </dgm:t>
    </dgm:pt>
    <dgm:pt modelId="{0D47F26C-6AC5-470C-9ADC-74618D30F184}" type="pres">
      <dgm:prSet presAssocID="{9C198596-93ED-41AC-9D9B-516719B67E50}" presName="sibTrans" presStyleLbl="sibTrans2D1" presStyleIdx="0" presStyleCnt="3"/>
      <dgm:spPr/>
      <dgm:t>
        <a:bodyPr/>
        <a:lstStyle/>
        <a:p>
          <a:endParaRPr lang="en-US"/>
        </a:p>
      </dgm:t>
    </dgm:pt>
    <dgm:pt modelId="{834EAABE-6601-403C-A936-A218E2F1925D}" type="pres">
      <dgm:prSet presAssocID="{9C198596-93ED-41AC-9D9B-516719B67E50}" presName="connectorText" presStyleLbl="sibTrans2D1" presStyleIdx="0" presStyleCnt="3"/>
      <dgm:spPr/>
      <dgm:t>
        <a:bodyPr/>
        <a:lstStyle/>
        <a:p>
          <a:endParaRPr lang="en-US"/>
        </a:p>
      </dgm:t>
    </dgm:pt>
    <dgm:pt modelId="{442634E3-9F32-402A-92CC-3F1117A1C46A}" type="pres">
      <dgm:prSet presAssocID="{7FC61549-897D-4FB9-85CC-D93CD8B68941}" presName="node" presStyleLbl="node1" presStyleIdx="1" presStyleCnt="3" custRadScaleRad="96963" custRadScaleInc="-5786">
        <dgm:presLayoutVars>
          <dgm:bulletEnabled val="1"/>
        </dgm:presLayoutVars>
      </dgm:prSet>
      <dgm:spPr/>
      <dgm:t>
        <a:bodyPr/>
        <a:lstStyle/>
        <a:p>
          <a:endParaRPr lang="en-US"/>
        </a:p>
      </dgm:t>
    </dgm:pt>
    <dgm:pt modelId="{630258B6-8211-4D27-92CD-5EA778B5538A}" type="pres">
      <dgm:prSet presAssocID="{9B94ABD5-576E-4273-8B80-7468FC27D09C}" presName="sibTrans" presStyleLbl="sibTrans2D1" presStyleIdx="1" presStyleCnt="3"/>
      <dgm:spPr/>
      <dgm:t>
        <a:bodyPr/>
        <a:lstStyle/>
        <a:p>
          <a:endParaRPr lang="en-US"/>
        </a:p>
      </dgm:t>
    </dgm:pt>
    <dgm:pt modelId="{698785E0-1209-4969-AA70-C98FDE0EB1DA}" type="pres">
      <dgm:prSet presAssocID="{9B94ABD5-576E-4273-8B80-7468FC27D09C}" presName="connectorText" presStyleLbl="sibTrans2D1" presStyleIdx="1" presStyleCnt="3"/>
      <dgm:spPr/>
      <dgm:t>
        <a:bodyPr/>
        <a:lstStyle/>
        <a:p>
          <a:endParaRPr lang="en-US"/>
        </a:p>
      </dgm:t>
    </dgm:pt>
    <dgm:pt modelId="{DC0DD2DE-B87A-411F-A71A-948468698D0F}" type="pres">
      <dgm:prSet presAssocID="{A9A6C538-481C-4026-9F10-FBA9595208BC}" presName="node" presStyleLbl="node1" presStyleIdx="2" presStyleCnt="3" custRadScaleRad="96526" custRadScaleInc="8990">
        <dgm:presLayoutVars>
          <dgm:bulletEnabled val="1"/>
        </dgm:presLayoutVars>
      </dgm:prSet>
      <dgm:spPr/>
      <dgm:t>
        <a:bodyPr/>
        <a:lstStyle/>
        <a:p>
          <a:endParaRPr lang="en-US"/>
        </a:p>
      </dgm:t>
    </dgm:pt>
    <dgm:pt modelId="{BAD475A5-C08D-410B-9F23-D2BCCD24F7A8}" type="pres">
      <dgm:prSet presAssocID="{4DBBE3C5-B8D9-4067-B5B8-F7373F70764D}" presName="sibTrans" presStyleLbl="sibTrans2D1" presStyleIdx="2" presStyleCnt="3"/>
      <dgm:spPr/>
      <dgm:t>
        <a:bodyPr/>
        <a:lstStyle/>
        <a:p>
          <a:endParaRPr lang="en-US"/>
        </a:p>
      </dgm:t>
    </dgm:pt>
    <dgm:pt modelId="{4C5155DF-DFAA-4DBD-935A-00C9A2CD9CB1}" type="pres">
      <dgm:prSet presAssocID="{4DBBE3C5-B8D9-4067-B5B8-F7373F70764D}" presName="connectorText" presStyleLbl="sibTrans2D1" presStyleIdx="2" presStyleCnt="3"/>
      <dgm:spPr/>
      <dgm:t>
        <a:bodyPr/>
        <a:lstStyle/>
        <a:p>
          <a:endParaRPr lang="en-US"/>
        </a:p>
      </dgm:t>
    </dgm:pt>
  </dgm:ptLst>
  <dgm:cxnLst>
    <dgm:cxn modelId="{2A64092A-8629-4B81-84EB-5987FE23B710}" type="presOf" srcId="{4DBBE3C5-B8D9-4067-B5B8-F7373F70764D}" destId="{BAD475A5-C08D-410B-9F23-D2BCCD24F7A8}" srcOrd="0" destOrd="0" presId="urn:microsoft.com/office/officeart/2005/8/layout/cycle7"/>
    <dgm:cxn modelId="{12250DD2-0F80-44A7-9E46-2CF09C74D27B}" type="presOf" srcId="{9C198596-93ED-41AC-9D9B-516719B67E50}" destId="{834EAABE-6601-403C-A936-A218E2F1925D}" srcOrd="1" destOrd="0" presId="urn:microsoft.com/office/officeart/2005/8/layout/cycle7"/>
    <dgm:cxn modelId="{7A797BC3-A58F-4305-88BB-CD86056C93F0}" type="presOf" srcId="{7FC61549-897D-4FB9-85CC-D93CD8B68941}" destId="{442634E3-9F32-402A-92CC-3F1117A1C46A}" srcOrd="0" destOrd="0" presId="urn:microsoft.com/office/officeart/2005/8/layout/cycle7"/>
    <dgm:cxn modelId="{D0E808D4-4BFD-4285-A6E6-822DEB7009A3}" type="presOf" srcId="{9C198596-93ED-41AC-9D9B-516719B67E50}" destId="{0D47F26C-6AC5-470C-9ADC-74618D30F184}" srcOrd="0" destOrd="0" presId="urn:microsoft.com/office/officeart/2005/8/layout/cycle7"/>
    <dgm:cxn modelId="{16E7537E-1102-4B49-AAC5-D66712C576F1}" type="presOf" srcId="{9B94ABD5-576E-4273-8B80-7468FC27D09C}" destId="{698785E0-1209-4969-AA70-C98FDE0EB1DA}" srcOrd="1" destOrd="0" presId="urn:microsoft.com/office/officeart/2005/8/layout/cycle7"/>
    <dgm:cxn modelId="{66BB47BF-346C-4C30-A60E-680AE6836E95}" srcId="{C413E043-4499-477C-92F1-DDD7AA81B431}" destId="{7FC61549-897D-4FB9-85CC-D93CD8B68941}" srcOrd="1" destOrd="0" parTransId="{3D7F0265-C294-4B50-9CF2-F11ED498DC70}" sibTransId="{9B94ABD5-576E-4273-8B80-7468FC27D09C}"/>
    <dgm:cxn modelId="{AD885DEA-A072-4306-A915-282AE19743A1}" srcId="{C413E043-4499-477C-92F1-DDD7AA81B431}" destId="{A9A6C538-481C-4026-9F10-FBA9595208BC}" srcOrd="2" destOrd="0" parTransId="{D2D2F462-9E53-48BE-8FBC-F11564970D23}" sibTransId="{4DBBE3C5-B8D9-4067-B5B8-F7373F70764D}"/>
    <dgm:cxn modelId="{2AC51F98-285B-406D-9EFE-112C157DE617}" type="presOf" srcId="{C413E043-4499-477C-92F1-DDD7AA81B431}" destId="{C01DEFC0-75DC-4DC5-A054-ED68DB8E9121}" srcOrd="0" destOrd="0" presId="urn:microsoft.com/office/officeart/2005/8/layout/cycle7"/>
    <dgm:cxn modelId="{78F6244C-87E9-4BAF-A76B-EC3CA7E541FA}" srcId="{C413E043-4499-477C-92F1-DDD7AA81B431}" destId="{B0594F05-9F8A-4A8A-ACBD-F0C49B128438}" srcOrd="0" destOrd="0" parTransId="{30EBE13B-EC35-4D78-BD53-28D7113E5D4B}" sibTransId="{9C198596-93ED-41AC-9D9B-516719B67E50}"/>
    <dgm:cxn modelId="{0E61BE85-BFB1-423E-8250-28B8C21131B6}" type="presOf" srcId="{B0594F05-9F8A-4A8A-ACBD-F0C49B128438}" destId="{BB068F48-DC63-4840-89C5-297A6F017FA3}" srcOrd="0" destOrd="0" presId="urn:microsoft.com/office/officeart/2005/8/layout/cycle7"/>
    <dgm:cxn modelId="{955D885E-21B3-43F0-806F-77D9B7E28766}" type="presOf" srcId="{9B94ABD5-576E-4273-8B80-7468FC27D09C}" destId="{630258B6-8211-4D27-92CD-5EA778B5538A}" srcOrd="0" destOrd="0" presId="urn:microsoft.com/office/officeart/2005/8/layout/cycle7"/>
    <dgm:cxn modelId="{247AC467-5FD5-40CD-AF64-E2FB3BEDC811}" type="presOf" srcId="{4DBBE3C5-B8D9-4067-B5B8-F7373F70764D}" destId="{4C5155DF-DFAA-4DBD-935A-00C9A2CD9CB1}" srcOrd="1" destOrd="0" presId="urn:microsoft.com/office/officeart/2005/8/layout/cycle7"/>
    <dgm:cxn modelId="{CD573B21-0D71-49EE-AE25-A54975385BD3}" type="presOf" srcId="{A9A6C538-481C-4026-9F10-FBA9595208BC}" destId="{DC0DD2DE-B87A-411F-A71A-948468698D0F}" srcOrd="0" destOrd="0" presId="urn:microsoft.com/office/officeart/2005/8/layout/cycle7"/>
    <dgm:cxn modelId="{C5267005-52B5-45E9-B426-F61763E484F2}" type="presParOf" srcId="{C01DEFC0-75DC-4DC5-A054-ED68DB8E9121}" destId="{BB068F48-DC63-4840-89C5-297A6F017FA3}" srcOrd="0" destOrd="0" presId="urn:microsoft.com/office/officeart/2005/8/layout/cycle7"/>
    <dgm:cxn modelId="{F976DD10-4E35-41C7-B990-3FC68EFDCE1B}" type="presParOf" srcId="{C01DEFC0-75DC-4DC5-A054-ED68DB8E9121}" destId="{0D47F26C-6AC5-470C-9ADC-74618D30F184}" srcOrd="1" destOrd="0" presId="urn:microsoft.com/office/officeart/2005/8/layout/cycle7"/>
    <dgm:cxn modelId="{C66A85C3-6C81-49EA-B2E1-70BF765B07DF}" type="presParOf" srcId="{0D47F26C-6AC5-470C-9ADC-74618D30F184}" destId="{834EAABE-6601-403C-A936-A218E2F1925D}" srcOrd="0" destOrd="0" presId="urn:microsoft.com/office/officeart/2005/8/layout/cycle7"/>
    <dgm:cxn modelId="{5347FF9D-9498-4BFA-B48E-6FDAD5AECF88}" type="presParOf" srcId="{C01DEFC0-75DC-4DC5-A054-ED68DB8E9121}" destId="{442634E3-9F32-402A-92CC-3F1117A1C46A}" srcOrd="2" destOrd="0" presId="urn:microsoft.com/office/officeart/2005/8/layout/cycle7"/>
    <dgm:cxn modelId="{0E6BF358-4B6A-4239-93B9-9B989F02716E}" type="presParOf" srcId="{C01DEFC0-75DC-4DC5-A054-ED68DB8E9121}" destId="{630258B6-8211-4D27-92CD-5EA778B5538A}" srcOrd="3" destOrd="0" presId="urn:microsoft.com/office/officeart/2005/8/layout/cycle7"/>
    <dgm:cxn modelId="{AC1CFD1F-C0B4-4FBD-A7F2-A98C6ACE5CE2}" type="presParOf" srcId="{630258B6-8211-4D27-92CD-5EA778B5538A}" destId="{698785E0-1209-4969-AA70-C98FDE0EB1DA}" srcOrd="0" destOrd="0" presId="urn:microsoft.com/office/officeart/2005/8/layout/cycle7"/>
    <dgm:cxn modelId="{FCAA8EC7-C1E9-41F8-9BB8-B53CF5DA7F14}" type="presParOf" srcId="{C01DEFC0-75DC-4DC5-A054-ED68DB8E9121}" destId="{DC0DD2DE-B87A-411F-A71A-948468698D0F}" srcOrd="4" destOrd="0" presId="urn:microsoft.com/office/officeart/2005/8/layout/cycle7"/>
    <dgm:cxn modelId="{8F52710C-DB16-48C2-B293-7C9C44F0FF16}" type="presParOf" srcId="{C01DEFC0-75DC-4DC5-A054-ED68DB8E9121}" destId="{BAD475A5-C08D-410B-9F23-D2BCCD24F7A8}" srcOrd="5" destOrd="0" presId="urn:microsoft.com/office/officeart/2005/8/layout/cycle7"/>
    <dgm:cxn modelId="{676B3B98-45EC-4D4D-8E82-BC89725431C2}" type="presParOf" srcId="{BAD475A5-C08D-410B-9F23-D2BCCD24F7A8}" destId="{4C5155DF-DFAA-4DBD-935A-00C9A2CD9CB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68F48-DC63-4840-89C5-297A6F017FA3}">
      <dsp:nvSpPr>
        <dsp:cNvPr id="0" name=""/>
        <dsp:cNvSpPr/>
      </dsp:nvSpPr>
      <dsp:spPr>
        <a:xfrm>
          <a:off x="2872290" y="0"/>
          <a:ext cx="2566168" cy="12830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TAX</a:t>
          </a:r>
          <a:endParaRPr lang="en-US" sz="3400" kern="1200" dirty="0"/>
        </a:p>
      </dsp:txBody>
      <dsp:txXfrm>
        <a:off x="2909870" y="37580"/>
        <a:ext cx="2491008" cy="1207924"/>
      </dsp:txXfrm>
    </dsp:sp>
    <dsp:sp modelId="{0D47F26C-6AC5-470C-9ADC-74618D30F184}">
      <dsp:nvSpPr>
        <dsp:cNvPr id="0" name=""/>
        <dsp:cNvSpPr/>
      </dsp:nvSpPr>
      <dsp:spPr>
        <a:xfrm rot="3503643">
          <a:off x="4553313" y="2169603"/>
          <a:ext cx="1361039" cy="44907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88037" y="2259419"/>
        <a:ext cx="1091591" cy="269447"/>
      </dsp:txXfrm>
    </dsp:sp>
    <dsp:sp modelId="{442634E3-9F32-402A-92CC-3F1117A1C46A}">
      <dsp:nvSpPr>
        <dsp:cNvPr id="0" name=""/>
        <dsp:cNvSpPr/>
      </dsp:nvSpPr>
      <dsp:spPr>
        <a:xfrm>
          <a:off x="5029206" y="3505202"/>
          <a:ext cx="2566168" cy="12830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INDIRECT TAX</a:t>
          </a:r>
          <a:endParaRPr lang="en-US" sz="3400" kern="1200" dirty="0"/>
        </a:p>
      </dsp:txBody>
      <dsp:txXfrm>
        <a:off x="5066786" y="3542782"/>
        <a:ext cx="2491008" cy="1207924"/>
      </dsp:txXfrm>
    </dsp:sp>
    <dsp:sp modelId="{630258B6-8211-4D27-92CD-5EA778B5538A}">
      <dsp:nvSpPr>
        <dsp:cNvPr id="0" name=""/>
        <dsp:cNvSpPr/>
      </dsp:nvSpPr>
      <dsp:spPr>
        <a:xfrm rot="10861387">
          <a:off x="3498173" y="3884101"/>
          <a:ext cx="1361039" cy="44907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632897" y="3973917"/>
        <a:ext cx="1091591" cy="269447"/>
      </dsp:txXfrm>
    </dsp:sp>
    <dsp:sp modelId="{DC0DD2DE-B87A-411F-A71A-948468698D0F}">
      <dsp:nvSpPr>
        <dsp:cNvPr id="0" name=""/>
        <dsp:cNvSpPr/>
      </dsp:nvSpPr>
      <dsp:spPr>
        <a:xfrm>
          <a:off x="762009" y="3428996"/>
          <a:ext cx="2566168" cy="12830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DIRECT  TAX</a:t>
          </a:r>
          <a:endParaRPr lang="en-US" sz="3400" kern="1200" dirty="0"/>
        </a:p>
      </dsp:txBody>
      <dsp:txXfrm>
        <a:off x="799589" y="3466576"/>
        <a:ext cx="2491008" cy="1207924"/>
      </dsp:txXfrm>
    </dsp:sp>
    <dsp:sp modelId="{BAD475A5-C08D-410B-9F23-D2BCCD24F7A8}">
      <dsp:nvSpPr>
        <dsp:cNvPr id="0" name=""/>
        <dsp:cNvSpPr/>
      </dsp:nvSpPr>
      <dsp:spPr>
        <a:xfrm rot="18096544">
          <a:off x="2419714" y="2131500"/>
          <a:ext cx="1361039" cy="449079"/>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554438" y="2221316"/>
        <a:ext cx="1091591" cy="26944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2/13/2018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7848600" cy="4343400"/>
          </a:xfrm>
        </p:spPr>
        <p:txBody>
          <a:bodyPr>
            <a:normAutofit/>
          </a:bodyPr>
          <a:lstStyle/>
          <a:p>
            <a:r>
              <a:rPr lang="en-US" sz="5400" dirty="0" smtClean="0">
                <a:latin typeface="Times New Roman" pitchFamily="18" charset="0"/>
                <a:cs typeface="Times New Roman" pitchFamily="18" charset="0"/>
              </a:rPr>
              <a:t>INDIAN TAX SYSTEM</a:t>
            </a:r>
            <a:br>
              <a:rPr lang="en-US" sz="54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AND</a:t>
            </a:r>
            <a:br>
              <a:rPr lang="en-US" sz="4800" dirty="0" smtClean="0">
                <a:latin typeface="Times New Roman" pitchFamily="18" charset="0"/>
                <a:cs typeface="Times New Roman" pitchFamily="18" charset="0"/>
              </a:rPr>
            </a:br>
            <a:r>
              <a:rPr lang="en-US" sz="4800" dirty="0" smtClean="0">
                <a:latin typeface="Times New Roman" pitchFamily="18" charset="0"/>
                <a:cs typeface="Times New Roman" pitchFamily="18" charset="0"/>
              </a:rPr>
              <a:t>GST</a:t>
            </a:r>
            <a:r>
              <a:rPr lang="en-US" sz="4800" dirty="0"/>
              <a:t/>
            </a:r>
            <a:br>
              <a:rPr lang="en-US" sz="4800" dirty="0"/>
            </a:br>
            <a:endParaRPr lang="en-US" sz="4800" dirty="0"/>
          </a:p>
        </p:txBody>
      </p:sp>
      <p:sp>
        <p:nvSpPr>
          <p:cNvPr id="3" name="Subtitle 2"/>
          <p:cNvSpPr>
            <a:spLocks noGrp="1"/>
          </p:cNvSpPr>
          <p:nvPr>
            <p:ph type="subTitle" idx="1"/>
          </p:nvPr>
        </p:nvSpPr>
        <p:spPr>
          <a:xfrm>
            <a:off x="1295400" y="5638800"/>
            <a:ext cx="6400800" cy="177800"/>
          </a:xfrm>
        </p:spPr>
        <p:txBody>
          <a:bodyPr>
            <a:normAutofit fontScale="25000" lnSpcReduction="20000"/>
          </a:bodyPr>
          <a:lstStyle/>
          <a:p>
            <a:endParaRPr lang="en-US" sz="3200" dirty="0"/>
          </a:p>
        </p:txBody>
      </p:sp>
    </p:spTree>
    <p:extLst>
      <p:ext uri="{BB962C8B-B14F-4D97-AF65-F5344CB8AC3E}">
        <p14:creationId xmlns:p14="http://schemas.microsoft.com/office/powerpoint/2010/main" val="3230607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When </a:t>
            </a:r>
            <a:r>
              <a:rPr lang="en-US" sz="3200" dirty="0"/>
              <a:t>the impact and incidence falls on </a:t>
            </a:r>
            <a:r>
              <a:rPr lang="en-US" sz="3200" dirty="0" smtClean="0"/>
              <a:t>different person, then it is known as indirect tax.</a:t>
            </a:r>
            <a:endParaRPr lang="en-US" sz="3200" dirty="0"/>
          </a:p>
          <a:p>
            <a:endParaRPr lang="en-US" dirty="0"/>
          </a:p>
        </p:txBody>
      </p:sp>
      <p:sp>
        <p:nvSpPr>
          <p:cNvPr id="3" name="Title 2"/>
          <p:cNvSpPr>
            <a:spLocks noGrp="1"/>
          </p:cNvSpPr>
          <p:nvPr>
            <p:ph type="title"/>
          </p:nvPr>
        </p:nvSpPr>
        <p:spPr/>
        <p:txBody>
          <a:bodyPr/>
          <a:lstStyle/>
          <a:p>
            <a:r>
              <a:rPr lang="en-US" u="sng" dirty="0" smtClean="0"/>
              <a:t>INDIRECT TAX</a:t>
            </a:r>
            <a:endParaRPr lang="en-US" u="sng" dirty="0"/>
          </a:p>
        </p:txBody>
      </p:sp>
    </p:spTree>
    <p:extLst>
      <p:ext uri="{BB962C8B-B14F-4D97-AF65-F5344CB8AC3E}">
        <p14:creationId xmlns:p14="http://schemas.microsoft.com/office/powerpoint/2010/main" val="2156166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200000"/>
              </a:lnSpc>
            </a:pPr>
            <a:r>
              <a:rPr lang="en-US" sz="3200" dirty="0" smtClean="0"/>
              <a:t>SERVICE TAX</a:t>
            </a:r>
          </a:p>
          <a:p>
            <a:pPr>
              <a:lnSpc>
                <a:spcPct val="200000"/>
              </a:lnSpc>
            </a:pPr>
            <a:r>
              <a:rPr lang="en-US" sz="3200" dirty="0" smtClean="0"/>
              <a:t>SALES TAX</a:t>
            </a:r>
          </a:p>
          <a:p>
            <a:pPr>
              <a:lnSpc>
                <a:spcPct val="200000"/>
              </a:lnSpc>
            </a:pPr>
            <a:r>
              <a:rPr lang="en-US" sz="3200" dirty="0" smtClean="0"/>
              <a:t>VALUE ADDED TAX</a:t>
            </a:r>
          </a:p>
          <a:p>
            <a:pPr>
              <a:lnSpc>
                <a:spcPct val="200000"/>
              </a:lnSpc>
            </a:pPr>
            <a:r>
              <a:rPr lang="en-US" sz="3200" dirty="0" smtClean="0"/>
              <a:t>GST etc…</a:t>
            </a:r>
          </a:p>
          <a:p>
            <a:endParaRPr lang="en-US" dirty="0"/>
          </a:p>
        </p:txBody>
      </p:sp>
      <p:sp>
        <p:nvSpPr>
          <p:cNvPr id="3" name="Title 2"/>
          <p:cNvSpPr>
            <a:spLocks noGrp="1"/>
          </p:cNvSpPr>
          <p:nvPr>
            <p:ph type="title"/>
          </p:nvPr>
        </p:nvSpPr>
        <p:spPr/>
        <p:txBody>
          <a:bodyPr/>
          <a:lstStyle/>
          <a:p>
            <a:r>
              <a:rPr lang="en-US" dirty="0" smtClean="0"/>
              <a:t>EXAMPLES OF INDIRECT TAX</a:t>
            </a:r>
            <a:endParaRPr lang="en-US" dirty="0"/>
          </a:p>
        </p:txBody>
      </p:sp>
    </p:spTree>
    <p:extLst>
      <p:ext uri="{BB962C8B-B14F-4D97-AF65-F5344CB8AC3E}">
        <p14:creationId xmlns:p14="http://schemas.microsoft.com/office/powerpoint/2010/main" val="667172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A sales tax is a </a:t>
            </a:r>
            <a:r>
              <a:rPr lang="en-US" sz="3200" dirty="0" smtClean="0"/>
              <a:t>consumption tax</a:t>
            </a:r>
            <a:r>
              <a:rPr lang="en-US" sz="3200" dirty="0"/>
              <a:t> imposed by the government on the sale of goods and services. </a:t>
            </a:r>
            <a:r>
              <a:rPr lang="en-US" sz="3200" dirty="0" smtClean="0"/>
              <a:t>Sales </a:t>
            </a:r>
            <a:r>
              <a:rPr lang="en-US" sz="3200" dirty="0"/>
              <a:t>tax is levied at the </a:t>
            </a:r>
            <a:r>
              <a:rPr lang="en-US" sz="3200" dirty="0" smtClean="0"/>
              <a:t>point of sale, </a:t>
            </a:r>
            <a:r>
              <a:rPr lang="en-US" sz="3200" dirty="0"/>
              <a:t>collected by the retailer and passed on to the </a:t>
            </a:r>
            <a:r>
              <a:rPr lang="en-US" sz="3200" dirty="0" smtClean="0"/>
              <a:t>government.</a:t>
            </a:r>
            <a:endParaRPr lang="en-US" sz="3200" dirty="0"/>
          </a:p>
        </p:txBody>
      </p:sp>
      <p:sp>
        <p:nvSpPr>
          <p:cNvPr id="3" name="Title 2"/>
          <p:cNvSpPr>
            <a:spLocks noGrp="1"/>
          </p:cNvSpPr>
          <p:nvPr>
            <p:ph type="title"/>
          </p:nvPr>
        </p:nvSpPr>
        <p:spPr/>
        <p:txBody>
          <a:bodyPr/>
          <a:lstStyle/>
          <a:p>
            <a:r>
              <a:rPr lang="en-US" u="sng" dirty="0" smtClean="0"/>
              <a:t>Sales Tax(1938)</a:t>
            </a:r>
            <a:endParaRPr lang="en-US" u="sng" dirty="0"/>
          </a:p>
        </p:txBody>
      </p:sp>
    </p:spTree>
    <p:extLst>
      <p:ext uri="{BB962C8B-B14F-4D97-AF65-F5344CB8AC3E}">
        <p14:creationId xmlns:p14="http://schemas.microsoft.com/office/powerpoint/2010/main" val="2460036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76400"/>
            <a:ext cx="7848600" cy="4800600"/>
          </a:xfrm>
        </p:spPr>
        <p:txBody>
          <a:bodyPr>
            <a:normAutofit/>
          </a:bodyPr>
          <a:lstStyle/>
          <a:p>
            <a:r>
              <a:rPr lang="en-US" sz="3200" dirty="0"/>
              <a:t>S</a:t>
            </a:r>
            <a:r>
              <a:rPr lang="en-US" sz="3200" dirty="0" smtClean="0"/>
              <a:t>ales </a:t>
            </a:r>
            <a:r>
              <a:rPr lang="en-US" sz="3200" dirty="0"/>
              <a:t>taxes are only charged to the </a:t>
            </a:r>
            <a:r>
              <a:rPr lang="en-US" sz="3200" dirty="0" smtClean="0"/>
              <a:t>end user</a:t>
            </a:r>
            <a:r>
              <a:rPr lang="en-US" sz="3200" dirty="0"/>
              <a:t> of a good or service. Because the majority of goods in modern economies pass through a number of stages of manufacturing, often handled by different entities, a significant amount of documentation is necessary to prove who is ultimately liable for sales tax.</a:t>
            </a:r>
            <a:br>
              <a:rPr lang="en-US" sz="3200" dirty="0"/>
            </a:b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41685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a:t>V</a:t>
            </a:r>
            <a:r>
              <a:rPr lang="en-US" sz="3200" dirty="0" smtClean="0"/>
              <a:t>alue-added </a:t>
            </a:r>
            <a:r>
              <a:rPr lang="en-US" sz="3200" dirty="0"/>
              <a:t>tax (VAT) is a type </a:t>
            </a:r>
            <a:r>
              <a:rPr lang="en-US" sz="3200" dirty="0" smtClean="0"/>
              <a:t>of consumption tax that </a:t>
            </a:r>
            <a:r>
              <a:rPr lang="en-US" sz="3200" dirty="0"/>
              <a:t>is placed on a product whenever value is added at a stage of production and at the point of </a:t>
            </a:r>
            <a:r>
              <a:rPr lang="en-US" sz="3200" dirty="0" smtClean="0"/>
              <a:t>retail sale.</a:t>
            </a:r>
            <a:r>
              <a:rPr lang="en-US" sz="3200" dirty="0"/>
              <a:t> </a:t>
            </a:r>
            <a:br>
              <a:rPr lang="en-US" sz="3200" dirty="0"/>
            </a:br>
            <a:r>
              <a:rPr lang="en-US" sz="3200" dirty="0"/>
              <a:t/>
            </a:r>
            <a:br>
              <a:rPr lang="en-US" sz="3200" dirty="0"/>
            </a:br>
            <a:endParaRPr lang="en-US" sz="3200" dirty="0"/>
          </a:p>
        </p:txBody>
      </p:sp>
      <p:sp>
        <p:nvSpPr>
          <p:cNvPr id="3" name="Title 2"/>
          <p:cNvSpPr>
            <a:spLocks noGrp="1"/>
          </p:cNvSpPr>
          <p:nvPr>
            <p:ph type="title"/>
          </p:nvPr>
        </p:nvSpPr>
        <p:spPr/>
        <p:txBody>
          <a:bodyPr/>
          <a:lstStyle/>
          <a:p>
            <a:r>
              <a:rPr lang="en-US" u="sng" dirty="0" smtClean="0"/>
              <a:t>Value Added Tax</a:t>
            </a:r>
            <a:endParaRPr lang="en-US" u="sng" dirty="0"/>
          </a:p>
        </p:txBody>
      </p:sp>
    </p:spTree>
    <p:extLst>
      <p:ext uri="{BB962C8B-B14F-4D97-AF65-F5344CB8AC3E}">
        <p14:creationId xmlns:p14="http://schemas.microsoft.com/office/powerpoint/2010/main" val="247057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VAT is levied on the gross margin at each point in the </a:t>
            </a:r>
            <a:r>
              <a:rPr lang="en-US" sz="3200" dirty="0" smtClean="0"/>
              <a:t>manufacturing-distribution-sales</a:t>
            </a:r>
            <a:r>
              <a:rPr lang="en-US" sz="3200" dirty="0"/>
              <a:t> process of an item. The tax is assessed and collected at each stage</a:t>
            </a:r>
            <a:br>
              <a:rPr lang="en-US" sz="3200" dirty="0"/>
            </a:b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7698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599" cy="4267200"/>
          </a:xfrm>
        </p:spPr>
        <p:txBody>
          <a:bodyPr>
            <a:normAutofit fontScale="92500" lnSpcReduction="20000"/>
          </a:bodyPr>
          <a:lstStyle/>
          <a:p>
            <a:r>
              <a:rPr lang="en-US" sz="3200" dirty="0" smtClean="0"/>
              <a:t>GST is an indirect tax levied on the supply of goods and services.</a:t>
            </a:r>
            <a:r>
              <a:rPr lang="en-US" sz="3200" dirty="0"/>
              <a:t> “GST is a comprehensive, </a:t>
            </a:r>
            <a:r>
              <a:rPr lang="en-US" sz="3200" b="1" dirty="0"/>
              <a:t>multi-stage</a:t>
            </a:r>
            <a:r>
              <a:rPr lang="en-US" sz="3200" dirty="0"/>
              <a:t>, </a:t>
            </a:r>
            <a:r>
              <a:rPr lang="en-US" sz="3200" b="1" dirty="0"/>
              <a:t>destination-based tax</a:t>
            </a:r>
            <a:r>
              <a:rPr lang="en-US" sz="3200" dirty="0"/>
              <a:t> that will be levied on every </a:t>
            </a:r>
            <a:r>
              <a:rPr lang="en-US" sz="3200" b="1" dirty="0"/>
              <a:t>value addition</a:t>
            </a:r>
            <a:r>
              <a:rPr lang="en-US" sz="3200" dirty="0"/>
              <a:t>.”</a:t>
            </a:r>
            <a:endParaRPr lang="en-US" sz="3200" dirty="0" smtClean="0"/>
          </a:p>
          <a:p>
            <a:r>
              <a:rPr lang="en-US" sz="3200" dirty="0" smtClean="0"/>
              <a:t>The </a:t>
            </a:r>
            <a:r>
              <a:rPr lang="en-US" sz="3200" dirty="0"/>
              <a:t>main objective of incorporating the GST is to eliminate tax on tax i.e. </a:t>
            </a:r>
            <a:r>
              <a:rPr lang="en-US" sz="3200" dirty="0" smtClean="0"/>
              <a:t>double taxation which </a:t>
            </a:r>
            <a:r>
              <a:rPr lang="en-US" sz="3200" dirty="0"/>
              <a:t>cascades from the manufacturing level to the consumption level.</a:t>
            </a:r>
            <a:r>
              <a:rPr lang="en-US" dirty="0"/>
              <a:t/>
            </a:r>
            <a:br>
              <a:rPr lang="en-US" dirty="0"/>
            </a:br>
            <a:r>
              <a:rPr lang="en-US" dirty="0"/>
              <a:t/>
            </a:r>
            <a:br>
              <a:rPr lang="en-US" dirty="0"/>
            </a:br>
            <a:endParaRPr lang="en-US" dirty="0"/>
          </a:p>
        </p:txBody>
      </p:sp>
      <p:sp>
        <p:nvSpPr>
          <p:cNvPr id="3" name="Title 2"/>
          <p:cNvSpPr>
            <a:spLocks noGrp="1"/>
          </p:cNvSpPr>
          <p:nvPr>
            <p:ph type="title"/>
          </p:nvPr>
        </p:nvSpPr>
        <p:spPr/>
        <p:txBody>
          <a:bodyPr/>
          <a:lstStyle/>
          <a:p>
            <a:r>
              <a:rPr lang="en-US" sz="4800" u="sng" dirty="0" smtClean="0"/>
              <a:t>GST</a:t>
            </a:r>
            <a:endParaRPr lang="en-US" u="sng" dirty="0"/>
          </a:p>
        </p:txBody>
      </p:sp>
    </p:spTree>
    <p:extLst>
      <p:ext uri="{BB962C8B-B14F-4D97-AF65-F5344CB8AC3E}">
        <p14:creationId xmlns:p14="http://schemas.microsoft.com/office/powerpoint/2010/main" val="200555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a:bodyPr>
          <a:lstStyle/>
          <a:p>
            <a:r>
              <a:rPr lang="en-US" sz="3200" dirty="0"/>
              <a:t>The Goods and Services Tax (GST) is a value-added tax levied on most goods and services sold for domestic consumption. The GST is paid by consumers, but it is remitted to the government by the businesses selling the goods and services.</a:t>
            </a:r>
            <a:br>
              <a:rPr lang="en-US" sz="3200" dirty="0"/>
            </a:br>
            <a:endParaRPr lang="en-US" sz="32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95301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066800"/>
            <a:ext cx="8305800" cy="5334000"/>
          </a:xfrm>
        </p:spPr>
        <p:txBody>
          <a:bodyPr>
            <a:normAutofit fontScale="92500"/>
          </a:bodyPr>
          <a:lstStyle/>
          <a:p>
            <a:r>
              <a:rPr lang="en-US" dirty="0"/>
              <a:t/>
            </a:r>
            <a:br>
              <a:rPr lang="en-US" dirty="0"/>
            </a:br>
            <a:r>
              <a:rPr lang="en-US" dirty="0"/>
              <a:t/>
            </a:r>
            <a:br>
              <a:rPr lang="en-US" dirty="0"/>
            </a:br>
            <a:endParaRPr lang="en-US" dirty="0" smtClean="0"/>
          </a:p>
          <a:p>
            <a:r>
              <a:rPr lang="en-US" sz="3200" dirty="0" smtClean="0"/>
              <a:t>France </a:t>
            </a:r>
            <a:r>
              <a:rPr lang="en-US" sz="3200" dirty="0"/>
              <a:t>was the first country to implement the GST in </a:t>
            </a:r>
            <a:r>
              <a:rPr lang="en-US" sz="3200" dirty="0" smtClean="0"/>
              <a:t>1954</a:t>
            </a:r>
          </a:p>
          <a:p>
            <a:endParaRPr lang="en-US" sz="3200" dirty="0" smtClean="0"/>
          </a:p>
          <a:p>
            <a:r>
              <a:rPr lang="en-US" sz="3200" dirty="0"/>
              <a:t>Some of the countries with GST include Canada, Vietnam, Australia, Singapore, UK, Monaco, Spain, Italy, Nigeria, Brazil, and South Korea. India is set to join the GST group on July 1, 2017.</a:t>
            </a:r>
            <a:br>
              <a:rPr lang="en-US" sz="3200" dirty="0"/>
            </a:b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34967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descr="GST: What is GS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980424"/>
            <a:ext cx="7702380" cy="5144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86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209800"/>
            <a:ext cx="8305800" cy="4114800"/>
          </a:xfrm>
        </p:spPr>
        <p:txBody>
          <a:bodyPr>
            <a:normAutofit/>
          </a:bodyPr>
          <a:lstStyle/>
          <a:p>
            <a:pPr marL="0" indent="0" algn="just">
              <a:lnSpc>
                <a:spcPct val="150000"/>
              </a:lnSpc>
              <a:buNone/>
            </a:pPr>
            <a:r>
              <a:rPr lang="en-US" sz="3600" b="1" dirty="0">
                <a:latin typeface="Times New Roman" pitchFamily="18" charset="0"/>
                <a:cs typeface="Times New Roman" pitchFamily="18" charset="0"/>
              </a:rPr>
              <a:t>T</a:t>
            </a:r>
            <a:r>
              <a:rPr lang="en-US" sz="3600" b="1" dirty="0" smtClean="0">
                <a:latin typeface="Times New Roman" pitchFamily="18" charset="0"/>
                <a:cs typeface="Times New Roman" pitchFamily="18" charset="0"/>
              </a:rPr>
              <a:t>ax</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is a mandatory financial charge </a:t>
            </a:r>
            <a:r>
              <a:rPr lang="en-US" sz="3600" dirty="0" smtClean="0">
                <a:latin typeface="Times New Roman" pitchFamily="18" charset="0"/>
                <a:cs typeface="Times New Roman" pitchFamily="18" charset="0"/>
              </a:rPr>
              <a:t>imposed </a:t>
            </a:r>
            <a:r>
              <a:rPr lang="en-US" sz="3600" dirty="0">
                <a:latin typeface="Times New Roman" pitchFamily="18" charset="0"/>
                <a:cs typeface="Times New Roman" pitchFamily="18" charset="0"/>
              </a:rPr>
              <a:t>upon a taxpayer (an individual or other </a:t>
            </a:r>
            <a:r>
              <a:rPr lang="en-US" sz="3600" dirty="0" smtClean="0">
                <a:latin typeface="Times New Roman" pitchFamily="18" charset="0"/>
                <a:cs typeface="Times New Roman" pitchFamily="18" charset="0"/>
              </a:rPr>
              <a:t>legal entity) </a:t>
            </a:r>
            <a:r>
              <a:rPr lang="en-US" sz="3600" dirty="0">
                <a:latin typeface="Times New Roman" pitchFamily="18" charset="0"/>
                <a:cs typeface="Times New Roman" pitchFamily="18" charset="0"/>
              </a:rPr>
              <a:t>by </a:t>
            </a:r>
            <a:r>
              <a:rPr lang="en-US" sz="3600" dirty="0" smtClean="0">
                <a:latin typeface="Times New Roman" pitchFamily="18" charset="0"/>
                <a:cs typeface="Times New Roman" pitchFamily="18" charset="0"/>
              </a:rPr>
              <a:t> government, in </a:t>
            </a:r>
            <a:r>
              <a:rPr lang="en-US" sz="3600" dirty="0">
                <a:latin typeface="Times New Roman" pitchFamily="18" charset="0"/>
                <a:cs typeface="Times New Roman" pitchFamily="18" charset="0"/>
              </a:rPr>
              <a:t>order to fund various public </a:t>
            </a:r>
            <a:r>
              <a:rPr lang="en-US" sz="3600" dirty="0" smtClean="0">
                <a:latin typeface="Times New Roman" pitchFamily="18" charset="0"/>
                <a:cs typeface="Times New Roman" pitchFamily="18" charset="0"/>
              </a:rPr>
              <a:t>expenditures.</a:t>
            </a:r>
          </a:p>
        </p:txBody>
      </p:sp>
      <p:sp>
        <p:nvSpPr>
          <p:cNvPr id="3" name="Title 2"/>
          <p:cNvSpPr>
            <a:spLocks noGrp="1"/>
          </p:cNvSpPr>
          <p:nvPr>
            <p:ph type="title"/>
          </p:nvPr>
        </p:nvSpPr>
        <p:spPr/>
        <p:txBody>
          <a:bodyPr/>
          <a:lstStyle/>
          <a:p>
            <a:r>
              <a:rPr lang="en-US" dirty="0" smtClean="0"/>
              <a:t>TAX</a:t>
            </a:r>
            <a:endParaRPr lang="en-US" dirty="0"/>
          </a:p>
        </p:txBody>
      </p:sp>
    </p:spTree>
    <p:extLst>
      <p:ext uri="{BB962C8B-B14F-4D97-AF65-F5344CB8AC3E}">
        <p14:creationId xmlns:p14="http://schemas.microsoft.com/office/powerpoint/2010/main" val="3055569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077199" cy="5334000"/>
          </a:xfrm>
        </p:spPr>
        <p:txBody>
          <a:bodyPr/>
          <a:lstStyle/>
          <a:p>
            <a:pPr algn="ctr"/>
            <a:r>
              <a:rPr lang="en-US" sz="3200" b="1" u="sng" dirty="0" smtClean="0"/>
              <a:t>Destination-Based</a:t>
            </a:r>
          </a:p>
          <a:p>
            <a:endParaRPr lang="en-US" sz="3200" dirty="0"/>
          </a:p>
          <a:p>
            <a:pPr algn="just"/>
            <a:r>
              <a:rPr lang="en-US" sz="3200" dirty="0"/>
              <a:t>Consider goods manufactured in Maharashtra and are sold to the final consumer in Karnataka. Since Goods &amp; Service Tax (GST) is levied at the point of consumption, in this case, Karnataka, the entire tax revenue will go to Karnataka and not Maharashtra</a:t>
            </a: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endParaRPr lang="en-US" dirty="0"/>
          </a:p>
        </p:txBody>
      </p:sp>
    </p:spTree>
    <p:extLst>
      <p:ext uri="{BB962C8B-B14F-4D97-AF65-F5344CB8AC3E}">
        <p14:creationId xmlns:p14="http://schemas.microsoft.com/office/powerpoint/2010/main" val="3444815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7899400" cy="5287963"/>
          </a:xfrm>
        </p:spPr>
        <p:txBody>
          <a:bodyPr>
            <a:normAutofit lnSpcReduction="10000"/>
          </a:bodyPr>
          <a:lstStyle/>
          <a:p>
            <a:pPr algn="ctr">
              <a:lnSpc>
                <a:spcPct val="150000"/>
              </a:lnSpc>
            </a:pPr>
            <a:r>
              <a:rPr lang="en-US" sz="2800" b="1" u="sng" dirty="0"/>
              <a:t>C</a:t>
            </a:r>
            <a:r>
              <a:rPr lang="en-US" sz="2800" b="1" u="sng" dirty="0" smtClean="0"/>
              <a:t>omponents </a:t>
            </a:r>
            <a:r>
              <a:rPr lang="en-US" sz="2800" b="1" u="sng" dirty="0"/>
              <a:t>of </a:t>
            </a:r>
            <a:r>
              <a:rPr lang="en-US" sz="2800" b="1" u="sng" dirty="0" smtClean="0"/>
              <a:t>GST</a:t>
            </a:r>
            <a:endParaRPr lang="en-US" sz="2800" u="sng" dirty="0"/>
          </a:p>
          <a:p>
            <a:pPr>
              <a:lnSpc>
                <a:spcPct val="150000"/>
              </a:lnSpc>
            </a:pPr>
            <a:r>
              <a:rPr lang="en-US" sz="2800" dirty="0"/>
              <a:t>There are 3 taxes applicable under GST: </a:t>
            </a:r>
          </a:p>
          <a:p>
            <a:pPr>
              <a:lnSpc>
                <a:spcPct val="150000"/>
              </a:lnSpc>
            </a:pPr>
            <a:r>
              <a:rPr lang="en-US" sz="2800" b="1" dirty="0"/>
              <a:t>CGST:</a:t>
            </a:r>
            <a:r>
              <a:rPr lang="en-US" sz="2800" dirty="0"/>
              <a:t> Collected by the Central Government on an intra-state sale (</a:t>
            </a:r>
            <a:r>
              <a:rPr lang="en-US" sz="2800" dirty="0" err="1"/>
              <a:t>Eg</a:t>
            </a:r>
            <a:r>
              <a:rPr lang="en-US" sz="2800" dirty="0"/>
              <a:t>: Within Maharashtra)</a:t>
            </a:r>
          </a:p>
          <a:p>
            <a:pPr>
              <a:lnSpc>
                <a:spcPct val="150000"/>
              </a:lnSpc>
            </a:pPr>
            <a:r>
              <a:rPr lang="en-US" sz="2800" b="1" dirty="0"/>
              <a:t>SGST:</a:t>
            </a:r>
            <a:r>
              <a:rPr lang="en-US" sz="2800" dirty="0"/>
              <a:t> Collected by the State Government on an intra-state sale (</a:t>
            </a:r>
            <a:r>
              <a:rPr lang="en-US" sz="2800" dirty="0" err="1"/>
              <a:t>Eg</a:t>
            </a:r>
            <a:r>
              <a:rPr lang="en-US" sz="2800" dirty="0"/>
              <a:t>: Within </a:t>
            </a:r>
            <a:r>
              <a:rPr lang="en-US" sz="2800" dirty="0" err="1"/>
              <a:t>Mahaashtra</a:t>
            </a:r>
            <a:r>
              <a:rPr lang="en-US" sz="2800" dirty="0"/>
              <a:t>)</a:t>
            </a:r>
          </a:p>
          <a:p>
            <a:pPr>
              <a:lnSpc>
                <a:spcPct val="150000"/>
              </a:lnSpc>
            </a:pPr>
            <a:r>
              <a:rPr lang="en-US" sz="2800" b="1" dirty="0"/>
              <a:t>IGST:</a:t>
            </a:r>
            <a:r>
              <a:rPr lang="en-US" sz="2800" dirty="0"/>
              <a:t> Collected by the Central Government for inter-state sale (</a:t>
            </a:r>
            <a:r>
              <a:rPr lang="en-US" sz="2800" dirty="0" err="1"/>
              <a:t>Eg</a:t>
            </a:r>
            <a:r>
              <a:rPr lang="en-US" sz="2800" dirty="0"/>
              <a:t>: Maharashtra to Tamil Nadu)</a:t>
            </a: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endParaRPr lang="en-US" dirty="0"/>
          </a:p>
        </p:txBody>
      </p:sp>
    </p:spTree>
    <p:extLst>
      <p:ext uri="{BB962C8B-B14F-4D97-AF65-F5344CB8AC3E}">
        <p14:creationId xmlns:p14="http://schemas.microsoft.com/office/powerpoint/2010/main" val="1090068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610599" cy="5181600"/>
          </a:xfrm>
        </p:spPr>
        <p:txBody>
          <a:bodyPr>
            <a:normAutofit/>
          </a:bodyPr>
          <a:lstStyle/>
          <a:p>
            <a:r>
              <a:rPr lang="en-US" b="1" dirty="0"/>
              <a:t>Illustration: </a:t>
            </a:r>
            <a:endParaRPr lang="en-US" dirty="0"/>
          </a:p>
          <a:p>
            <a:r>
              <a:rPr lang="en-US" dirty="0"/>
              <a:t>Let us assume that a dealer in </a:t>
            </a:r>
            <a:r>
              <a:rPr lang="en-US" dirty="0" err="1"/>
              <a:t>Gujrat</a:t>
            </a:r>
            <a:r>
              <a:rPr lang="en-US" dirty="0"/>
              <a:t> had sold the goods to a dealer in Punjab worth </a:t>
            </a:r>
            <a:r>
              <a:rPr lang="en-US" dirty="0" err="1"/>
              <a:t>Rs</a:t>
            </a:r>
            <a:r>
              <a:rPr lang="en-US" dirty="0"/>
              <a:t>. 50,000. The GST rate is 18% comprising of only IGST.</a:t>
            </a:r>
          </a:p>
          <a:p>
            <a:r>
              <a:rPr lang="en-US" dirty="0"/>
              <a:t>In such case, the dealer has to charge </a:t>
            </a:r>
            <a:r>
              <a:rPr lang="en-US" dirty="0" err="1"/>
              <a:t>Rs</a:t>
            </a:r>
            <a:r>
              <a:rPr lang="en-US" dirty="0"/>
              <a:t>. 9,000 as IGST. This IGST revenue will go to the Central Government.</a:t>
            </a:r>
          </a:p>
          <a:p>
            <a:r>
              <a:rPr lang="en-US" dirty="0"/>
              <a:t>The same dealer sells goods to a consumer in </a:t>
            </a:r>
            <a:r>
              <a:rPr lang="en-US" dirty="0" err="1"/>
              <a:t>Gujrat</a:t>
            </a:r>
            <a:r>
              <a:rPr lang="en-US" dirty="0"/>
              <a:t> worth </a:t>
            </a:r>
            <a:r>
              <a:rPr lang="en-US" dirty="0" err="1"/>
              <a:t>Rs</a:t>
            </a:r>
            <a:r>
              <a:rPr lang="en-US" dirty="0"/>
              <a:t>. 50,000. The GST rate on the good is 12%. This rate comprises of  CGST at 6% and SGST at 6%.</a:t>
            </a:r>
          </a:p>
          <a:p>
            <a:r>
              <a:rPr lang="en-US" dirty="0"/>
              <a:t>The dealer has to collect </a:t>
            </a:r>
            <a:r>
              <a:rPr lang="en-US" dirty="0" err="1"/>
              <a:t>Rs</a:t>
            </a:r>
            <a:r>
              <a:rPr lang="en-US" dirty="0"/>
              <a:t>. 6,000 as Goods and Service Tax. </a:t>
            </a:r>
            <a:r>
              <a:rPr lang="en-US" dirty="0" err="1"/>
              <a:t>Rs</a:t>
            </a:r>
            <a:r>
              <a:rPr lang="en-US" dirty="0"/>
              <a:t>. 3,000 will go to the Central Government and </a:t>
            </a:r>
            <a:r>
              <a:rPr lang="en-US" dirty="0" err="1"/>
              <a:t>Rs</a:t>
            </a:r>
            <a:r>
              <a:rPr lang="en-US" dirty="0"/>
              <a:t>. 3,000 will go to the Gujarat government as the sale is within the state</a:t>
            </a:r>
          </a:p>
          <a:p>
            <a:endParaRPr lang="en-US" dirty="0"/>
          </a:p>
        </p:txBody>
      </p:sp>
      <p:sp>
        <p:nvSpPr>
          <p:cNvPr id="3" name="Title 2"/>
          <p:cNvSpPr>
            <a:spLocks noGrp="1"/>
          </p:cNvSpPr>
          <p:nvPr>
            <p:ph type="title"/>
          </p:nvPr>
        </p:nvSpPr>
        <p:spPr>
          <a:xfrm>
            <a:off x="457200" y="338328"/>
            <a:ext cx="8229600" cy="423672"/>
          </a:xfrm>
        </p:spPr>
        <p:txBody>
          <a:bodyPr>
            <a:normAutofit fontScale="90000"/>
          </a:bodyPr>
          <a:lstStyle/>
          <a:p>
            <a:endParaRPr lang="en-US" dirty="0"/>
          </a:p>
        </p:txBody>
      </p:sp>
    </p:spTree>
    <p:extLst>
      <p:ext uri="{BB962C8B-B14F-4D97-AF65-F5344CB8AC3E}">
        <p14:creationId xmlns:p14="http://schemas.microsoft.com/office/powerpoint/2010/main" val="813727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0666166"/>
              </p:ext>
            </p:extLst>
          </p:nvPr>
        </p:nvGraphicFramePr>
        <p:xfrm>
          <a:off x="457199" y="1828801"/>
          <a:ext cx="8382000" cy="4724399"/>
        </p:xfrm>
        <a:graphic>
          <a:graphicData uri="http://schemas.openxmlformats.org/drawingml/2006/table">
            <a:tbl>
              <a:tblPr/>
              <a:tblGrid>
                <a:gridCol w="2095500"/>
                <a:gridCol w="2095500"/>
                <a:gridCol w="2095500"/>
                <a:gridCol w="2095500"/>
              </a:tblGrid>
              <a:tr h="623977">
                <a:tc>
                  <a:txBody>
                    <a:bodyPr/>
                    <a:lstStyle/>
                    <a:p>
                      <a:pPr algn="ctr" fontAlgn="t"/>
                      <a:r>
                        <a:rPr lang="en-US" b="1" dirty="0">
                          <a:effectLst/>
                        </a:rPr>
                        <a:t>Action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dirty="0">
                          <a:effectLst/>
                        </a:rPr>
                        <a:t>Cost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a:effectLst/>
                        </a:rPr>
                        <a:t>10% Tax</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a:effectLst/>
                        </a:rPr>
                        <a:t>Total</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3977">
                <a:tc>
                  <a:txBody>
                    <a:bodyPr/>
                    <a:lstStyle/>
                    <a:p>
                      <a:pPr algn="ctr" fontAlgn="t"/>
                      <a:r>
                        <a:rPr lang="en-US">
                          <a:effectLst/>
                        </a:rPr>
                        <a:t>Manufacturer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26234">
                <a:tc>
                  <a:txBody>
                    <a:bodyPr/>
                    <a:lstStyle/>
                    <a:p>
                      <a:pPr algn="ctr" fontAlgn="t"/>
                      <a:r>
                        <a:rPr lang="en-US">
                          <a:effectLst/>
                        </a:rPr>
                        <a:t>Warehouse adds label and repacks @ 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1,400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1,540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26234">
                <a:tc>
                  <a:txBody>
                    <a:bodyPr/>
                    <a:lstStyle/>
                    <a:p>
                      <a:pPr algn="ctr" fontAlgn="t"/>
                      <a:r>
                        <a:rPr lang="en-US">
                          <a:effectLst/>
                        </a:rPr>
                        <a:t>Retailer advertises @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2,040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204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2,244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3977">
                <a:tc>
                  <a:txBody>
                    <a:bodyPr/>
                    <a:lstStyle/>
                    <a:p>
                      <a:pPr algn="ctr" fontAlgn="t"/>
                      <a:r>
                        <a:rPr lang="en-US">
                          <a:effectLst/>
                        </a:rPr>
                        <a:t>Total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1,800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444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2,244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rmAutofit/>
          </a:bodyPr>
          <a:lstStyle/>
          <a:p>
            <a:r>
              <a:rPr lang="en-US" sz="3600" b="1" dirty="0">
                <a:solidFill>
                  <a:srgbClr val="1E314F"/>
                </a:solidFill>
                <a:latin typeface="Times New Roman" pitchFamily="18" charset="0"/>
                <a:cs typeface="Times New Roman" pitchFamily="18" charset="0"/>
              </a:rPr>
              <a:t>Tax calculations in Pre GST regime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725615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01571504"/>
              </p:ext>
            </p:extLst>
          </p:nvPr>
        </p:nvGraphicFramePr>
        <p:xfrm>
          <a:off x="381000" y="1981200"/>
          <a:ext cx="8458200" cy="4116239"/>
        </p:xfrm>
        <a:graphic>
          <a:graphicData uri="http://schemas.openxmlformats.org/drawingml/2006/table">
            <a:tbl>
              <a:tblPr/>
              <a:tblGrid>
                <a:gridCol w="4449896"/>
                <a:gridCol w="1002076"/>
                <a:gridCol w="1002076"/>
                <a:gridCol w="1002076"/>
                <a:gridCol w="1002076"/>
              </a:tblGrid>
              <a:tr h="1219200">
                <a:tc>
                  <a:txBody>
                    <a:bodyPr/>
                    <a:lstStyle/>
                    <a:p>
                      <a:pPr algn="ctr" fontAlgn="t"/>
                      <a:r>
                        <a:rPr lang="en-US" b="1" dirty="0">
                          <a:effectLst/>
                        </a:rPr>
                        <a:t>Action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b="1">
                          <a:effectLst/>
                        </a:rPr>
                        <a:t>Cost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b="1">
                          <a:effectLst/>
                        </a:rPr>
                        <a:t>10% Tax</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b="1">
                          <a:effectLst/>
                        </a:rPr>
                        <a:t>Actual Liability</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b="1">
                          <a:effectLst/>
                        </a:rPr>
                        <a:t>Total</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3978">
                <a:tc>
                  <a:txBody>
                    <a:bodyPr/>
                    <a:lstStyle/>
                    <a:p>
                      <a:pPr algn="ctr" fontAlgn="t"/>
                      <a:r>
                        <a:rPr lang="en-US" dirty="0">
                          <a:effectLst/>
                        </a:rPr>
                        <a:t>Manufacturer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25105">
                <a:tc>
                  <a:txBody>
                    <a:bodyPr/>
                    <a:lstStyle/>
                    <a:p>
                      <a:pPr algn="ctr" fontAlgn="t"/>
                      <a:r>
                        <a:rPr lang="en-US" dirty="0">
                          <a:effectLst/>
                        </a:rPr>
                        <a:t>Warehouse adds label and repacks @ 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1,300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130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1,430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3978">
                <a:tc>
                  <a:txBody>
                    <a:bodyPr/>
                    <a:lstStyle/>
                    <a:p>
                      <a:pPr algn="ctr" fontAlgn="t"/>
                      <a:r>
                        <a:rPr lang="en-US">
                          <a:effectLst/>
                        </a:rPr>
                        <a:t>Retailer advertises @ 500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1,800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180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1,980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23978">
                <a:tc>
                  <a:txBody>
                    <a:bodyPr/>
                    <a:lstStyle/>
                    <a:p>
                      <a:pPr algn="ctr" fontAlgn="t"/>
                      <a:r>
                        <a:rPr lang="en-US">
                          <a:effectLst/>
                        </a:rPr>
                        <a:t>Total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1,800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180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1,980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itle 2"/>
          <p:cNvSpPr>
            <a:spLocks noGrp="1"/>
          </p:cNvSpPr>
          <p:nvPr>
            <p:ph type="title"/>
          </p:nvPr>
        </p:nvSpPr>
        <p:spPr/>
        <p:txBody>
          <a:bodyPr/>
          <a:lstStyle/>
          <a:p>
            <a:r>
              <a:rPr lang="en-US" b="1" dirty="0"/>
              <a:t>Tax calculations in GST regime</a:t>
            </a:r>
            <a:endParaRPr lang="en-US" dirty="0"/>
          </a:p>
        </p:txBody>
      </p:sp>
      <p:sp>
        <p:nvSpPr>
          <p:cNvPr id="5" name="Rectangle 1"/>
          <p:cNvSpPr>
            <a:spLocks noChangeArrowheads="1"/>
          </p:cNvSpPr>
          <p:nvPr/>
        </p:nvSpPr>
        <p:spPr bwMode="auto">
          <a:xfrm>
            <a:off x="1360488"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38045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descr="GST India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65" y="228600"/>
            <a:ext cx="8391099" cy="615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597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3600" dirty="0" smtClean="0"/>
              <a:t>Removing cascading effect of tax</a:t>
            </a:r>
          </a:p>
          <a:p>
            <a:pPr algn="just"/>
            <a:r>
              <a:rPr lang="en-US" sz="3600" dirty="0" smtClean="0"/>
              <a:t>Higher threshold for registration</a:t>
            </a:r>
          </a:p>
          <a:p>
            <a:pPr algn="just"/>
            <a:r>
              <a:rPr lang="en-US" sz="3600" dirty="0" smtClean="0"/>
              <a:t>Defined treatment for e-commerce</a:t>
            </a:r>
          </a:p>
          <a:p>
            <a:pPr algn="just"/>
            <a:r>
              <a:rPr lang="en-US" sz="3600" dirty="0" smtClean="0"/>
              <a:t>Increased efficiency in logistics</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b="1" dirty="0"/>
              <a:t>Advantages Of GST</a:t>
            </a:r>
            <a:endParaRPr lang="en-US" dirty="0"/>
          </a:p>
        </p:txBody>
      </p:sp>
    </p:spTree>
    <p:extLst>
      <p:ext uri="{BB962C8B-B14F-4D97-AF65-F5344CB8AC3E}">
        <p14:creationId xmlns:p14="http://schemas.microsoft.com/office/powerpoint/2010/main" val="23508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Increased costs due to software purchase</a:t>
            </a:r>
          </a:p>
          <a:p>
            <a:r>
              <a:rPr lang="en-US" sz="3200" dirty="0" smtClean="0"/>
              <a:t>Increase in operational cost</a:t>
            </a:r>
          </a:p>
          <a:p>
            <a:r>
              <a:rPr lang="en-US" sz="3200" dirty="0" smtClean="0"/>
              <a:t>SME will have a higher tax burden</a:t>
            </a:r>
            <a:endParaRPr lang="en-US" sz="3200" dirty="0"/>
          </a:p>
        </p:txBody>
      </p:sp>
      <p:sp>
        <p:nvSpPr>
          <p:cNvPr id="3" name="Title 2"/>
          <p:cNvSpPr>
            <a:spLocks noGrp="1"/>
          </p:cNvSpPr>
          <p:nvPr>
            <p:ph type="title"/>
          </p:nvPr>
        </p:nvSpPr>
        <p:spPr/>
        <p:txBody>
          <a:bodyPr/>
          <a:lstStyle/>
          <a:p>
            <a:r>
              <a:rPr lang="en-US" b="1" dirty="0" smtClean="0"/>
              <a:t>Disadvantages </a:t>
            </a:r>
            <a:r>
              <a:rPr lang="en-US" b="1" dirty="0"/>
              <a:t>Of GST</a:t>
            </a:r>
            <a:endParaRPr lang="en-US" dirty="0"/>
          </a:p>
        </p:txBody>
      </p:sp>
    </p:spTree>
    <p:extLst>
      <p:ext uri="{BB962C8B-B14F-4D97-AF65-F5344CB8AC3E}">
        <p14:creationId xmlns:p14="http://schemas.microsoft.com/office/powerpoint/2010/main" val="316488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pic>
        <p:nvPicPr>
          <p:cNvPr id="1026" name="Picture 2" descr="C:\Users\home\Desktop\thank-you-185078737-58adfa013df78c345b0837e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9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905000"/>
            <a:ext cx="8610600" cy="4495799"/>
          </a:xfrm>
        </p:spPr>
        <p:txBody>
          <a:bodyPr>
            <a:normAutofit fontScale="92500"/>
          </a:bodyPr>
          <a:lstStyle/>
          <a:p>
            <a:pPr algn="just">
              <a:lnSpc>
                <a:spcPct val="150000"/>
              </a:lnSpc>
            </a:pPr>
            <a:r>
              <a:rPr lang="en-US" sz="3200" dirty="0">
                <a:solidFill>
                  <a:schemeClr val="tx1"/>
                </a:solidFill>
                <a:latin typeface="Times New Roman" pitchFamily="18" charset="0"/>
                <a:cs typeface="Times New Roman" pitchFamily="18" charset="0"/>
              </a:rPr>
              <a:t>P</a:t>
            </a:r>
            <a:r>
              <a:rPr lang="en-US" sz="3200" dirty="0" smtClean="0">
                <a:solidFill>
                  <a:schemeClr val="tx1"/>
                </a:solidFill>
                <a:latin typeface="Times New Roman" pitchFamily="18" charset="0"/>
                <a:cs typeface="Times New Roman" pitchFamily="18" charset="0"/>
              </a:rPr>
              <a:t>ublic </a:t>
            </a:r>
            <a:r>
              <a:rPr lang="en-US" sz="3200" dirty="0">
                <a:solidFill>
                  <a:schemeClr val="tx1"/>
                </a:solidFill>
                <a:latin typeface="Times New Roman" pitchFamily="18" charset="0"/>
                <a:cs typeface="Times New Roman" pitchFamily="18" charset="0"/>
              </a:rPr>
              <a:t>expenditures include expenditures on economic infrastructure </a:t>
            </a:r>
            <a:r>
              <a:rPr lang="en-US" sz="3200" dirty="0" smtClean="0">
                <a:solidFill>
                  <a:schemeClr val="tx1"/>
                </a:solidFill>
                <a:latin typeface="Times New Roman" pitchFamily="18" charset="0"/>
                <a:cs typeface="Times New Roman" pitchFamily="18" charset="0"/>
              </a:rPr>
              <a:t>(roads, </a:t>
            </a:r>
            <a:r>
              <a:rPr lang="en-US" sz="3200" dirty="0">
                <a:solidFill>
                  <a:schemeClr val="tx1"/>
                </a:solidFill>
                <a:latin typeface="Times New Roman" pitchFamily="18" charset="0"/>
                <a:cs typeface="Times New Roman" pitchFamily="18" charset="0"/>
              </a:rPr>
              <a:t>public transportation, sanitation, legal systems, public safety, education</a:t>
            </a:r>
            <a:r>
              <a:rPr lang="en-US" sz="3200" dirty="0" smtClean="0">
                <a:solidFill>
                  <a:schemeClr val="tx1"/>
                </a:solidFill>
                <a:latin typeface="Times New Roman" pitchFamily="18" charset="0"/>
                <a:cs typeface="Times New Roman" pitchFamily="18" charset="0"/>
              </a:rPr>
              <a:t>, health-care systems), </a:t>
            </a:r>
            <a:r>
              <a:rPr lang="en-US" sz="3200" dirty="0">
                <a:solidFill>
                  <a:schemeClr val="tx1"/>
                </a:solidFill>
                <a:latin typeface="Times New Roman" pitchFamily="18" charset="0"/>
                <a:cs typeface="Times New Roman" pitchFamily="18" charset="0"/>
              </a:rPr>
              <a:t>military, scientific research, culture and the arts, </a:t>
            </a:r>
            <a:r>
              <a:rPr lang="en-US" sz="3200" dirty="0" smtClean="0">
                <a:solidFill>
                  <a:schemeClr val="tx1"/>
                </a:solidFill>
                <a:latin typeface="Times New Roman" pitchFamily="18" charset="0"/>
                <a:cs typeface="Times New Roman" pitchFamily="18" charset="0"/>
              </a:rPr>
              <a:t>distribution,, </a:t>
            </a:r>
            <a:r>
              <a:rPr lang="en-US" sz="3200" dirty="0">
                <a:solidFill>
                  <a:schemeClr val="tx1"/>
                </a:solidFill>
                <a:latin typeface="Times New Roman" pitchFamily="18" charset="0"/>
                <a:cs typeface="Times New Roman" pitchFamily="18" charset="0"/>
              </a:rPr>
              <a:t>and the operation of government </a:t>
            </a:r>
            <a:r>
              <a:rPr lang="en-US" sz="3200" dirty="0" smtClean="0">
                <a:solidFill>
                  <a:schemeClr val="tx1"/>
                </a:solidFill>
                <a:latin typeface="Times New Roman" pitchFamily="18" charset="0"/>
                <a:cs typeface="Times New Roman" pitchFamily="18" charset="0"/>
              </a:rPr>
              <a:t>itself</a:t>
            </a:r>
            <a:endParaRPr lang="en-US" sz="32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800" dirty="0" smtClean="0">
                <a:solidFill>
                  <a:schemeClr val="tx1"/>
                </a:solidFill>
                <a:latin typeface="Times New Roman" pitchFamily="18" charset="0"/>
                <a:cs typeface="Times New Roman" pitchFamily="18" charset="0"/>
              </a:rPr>
              <a:t>Public Expenditures</a:t>
            </a:r>
            <a:endParaRPr lang="en-US" sz="4800" dirty="0"/>
          </a:p>
        </p:txBody>
      </p:sp>
    </p:spTree>
    <p:extLst>
      <p:ext uri="{BB962C8B-B14F-4D97-AF65-F5344CB8AC3E}">
        <p14:creationId xmlns:p14="http://schemas.microsoft.com/office/powerpoint/2010/main" val="1186718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38310750"/>
              </p:ext>
            </p:extLst>
          </p:nvPr>
        </p:nvGraphicFramePr>
        <p:xfrm>
          <a:off x="381000" y="1219200"/>
          <a:ext cx="8382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457200" y="338328"/>
            <a:ext cx="8229600" cy="652272"/>
          </a:xfrm>
        </p:spPr>
        <p:txBody>
          <a:bodyPr>
            <a:normAutofit fontScale="90000"/>
          </a:bodyPr>
          <a:lstStyle/>
          <a:p>
            <a:endParaRPr lang="en-US" dirty="0"/>
          </a:p>
        </p:txBody>
      </p:sp>
    </p:spTree>
    <p:extLst>
      <p:ext uri="{BB962C8B-B14F-4D97-AF65-F5344CB8AC3E}">
        <p14:creationId xmlns:p14="http://schemas.microsoft.com/office/powerpoint/2010/main" val="1639520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A direct tax is paid directly by an individual or organization to an imposing entity. </a:t>
            </a:r>
            <a:endParaRPr lang="en-US" sz="2800" dirty="0" smtClean="0"/>
          </a:p>
          <a:p>
            <a:r>
              <a:rPr lang="en-US" sz="2800" dirty="0" smtClean="0"/>
              <a:t>In direct tax the impact and incidence falls on same person</a:t>
            </a:r>
          </a:p>
          <a:p>
            <a:r>
              <a:rPr lang="en-US" sz="2800" dirty="0" smtClean="0"/>
              <a:t>Impact means immediate burden and incidence means ultimate burden</a:t>
            </a:r>
            <a:endParaRPr lang="en-US" sz="2800" dirty="0"/>
          </a:p>
        </p:txBody>
      </p:sp>
      <p:sp>
        <p:nvSpPr>
          <p:cNvPr id="3" name="Title 2"/>
          <p:cNvSpPr>
            <a:spLocks noGrp="1"/>
          </p:cNvSpPr>
          <p:nvPr>
            <p:ph type="title"/>
          </p:nvPr>
        </p:nvSpPr>
        <p:spPr/>
        <p:txBody>
          <a:bodyPr/>
          <a:lstStyle/>
          <a:p>
            <a:r>
              <a:rPr lang="en-US" dirty="0" smtClean="0"/>
              <a:t>DIRECT TAX</a:t>
            </a:r>
            <a:endParaRPr lang="en-US" dirty="0"/>
          </a:p>
        </p:txBody>
      </p:sp>
    </p:spTree>
    <p:extLst>
      <p:ext uri="{BB962C8B-B14F-4D97-AF65-F5344CB8AC3E}">
        <p14:creationId xmlns:p14="http://schemas.microsoft.com/office/powerpoint/2010/main" val="1356825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00000"/>
              </a:lnSpc>
            </a:pPr>
            <a:r>
              <a:rPr lang="en-US" sz="3200" dirty="0" smtClean="0"/>
              <a:t>INCOME TAX</a:t>
            </a:r>
          </a:p>
          <a:p>
            <a:pPr>
              <a:lnSpc>
                <a:spcPct val="200000"/>
              </a:lnSpc>
            </a:pPr>
            <a:r>
              <a:rPr lang="en-US" sz="3200" dirty="0" smtClean="0"/>
              <a:t>CORPORATE TAX</a:t>
            </a:r>
          </a:p>
          <a:p>
            <a:pPr>
              <a:lnSpc>
                <a:spcPct val="200000"/>
              </a:lnSpc>
            </a:pPr>
            <a:r>
              <a:rPr lang="en-US" sz="3200" dirty="0" smtClean="0"/>
              <a:t>GIFT TAX etc…</a:t>
            </a:r>
            <a:endParaRPr lang="en-US" sz="3200" dirty="0"/>
          </a:p>
        </p:txBody>
      </p:sp>
      <p:sp>
        <p:nvSpPr>
          <p:cNvPr id="3" name="Title 2"/>
          <p:cNvSpPr>
            <a:spLocks noGrp="1"/>
          </p:cNvSpPr>
          <p:nvPr>
            <p:ph type="title"/>
          </p:nvPr>
        </p:nvSpPr>
        <p:spPr/>
        <p:txBody>
          <a:bodyPr/>
          <a:lstStyle/>
          <a:p>
            <a:r>
              <a:rPr lang="en-US" dirty="0" smtClean="0"/>
              <a:t>EXAMPLES OF DIRECT TAX</a:t>
            </a:r>
            <a:endParaRPr lang="en-US" dirty="0"/>
          </a:p>
        </p:txBody>
      </p:sp>
    </p:spTree>
    <p:extLst>
      <p:ext uri="{BB962C8B-B14F-4D97-AF65-F5344CB8AC3E}">
        <p14:creationId xmlns:p14="http://schemas.microsoft.com/office/powerpoint/2010/main" val="3868487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14600"/>
            <a:ext cx="7408333" cy="3611563"/>
          </a:xfrm>
        </p:spPr>
        <p:txBody>
          <a:bodyPr/>
          <a:lstStyle/>
          <a:p>
            <a:r>
              <a:rPr lang="en-US" dirty="0" smtClean="0"/>
              <a:t>Income tax is an annual tax on income</a:t>
            </a:r>
          </a:p>
          <a:p>
            <a:r>
              <a:rPr lang="en-US" dirty="0" smtClean="0"/>
              <a:t>Income of previous year is taxable in the next following assessment year</a:t>
            </a:r>
          </a:p>
          <a:p>
            <a:endParaRPr lang="en-US" dirty="0"/>
          </a:p>
        </p:txBody>
      </p:sp>
      <p:sp>
        <p:nvSpPr>
          <p:cNvPr id="3" name="Title 2"/>
          <p:cNvSpPr>
            <a:spLocks noGrp="1"/>
          </p:cNvSpPr>
          <p:nvPr>
            <p:ph type="title"/>
          </p:nvPr>
        </p:nvSpPr>
        <p:spPr/>
        <p:txBody>
          <a:bodyPr/>
          <a:lstStyle/>
          <a:p>
            <a:r>
              <a:rPr lang="en-US" dirty="0" smtClean="0"/>
              <a:t>INCOME TAX</a:t>
            </a:r>
            <a:endParaRPr lang="en-US" dirty="0"/>
          </a:p>
        </p:txBody>
      </p:sp>
    </p:spTree>
    <p:extLst>
      <p:ext uri="{BB962C8B-B14F-4D97-AF65-F5344CB8AC3E}">
        <p14:creationId xmlns:p14="http://schemas.microsoft.com/office/powerpoint/2010/main" val="4087749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t>SALARIES</a:t>
            </a:r>
          </a:p>
          <a:p>
            <a:pPr>
              <a:lnSpc>
                <a:spcPct val="150000"/>
              </a:lnSpc>
            </a:pPr>
            <a:r>
              <a:rPr lang="en-US" dirty="0" smtClean="0"/>
              <a:t>INCOME FROM HOUSE PROPERTY</a:t>
            </a:r>
          </a:p>
          <a:p>
            <a:pPr>
              <a:lnSpc>
                <a:spcPct val="150000"/>
              </a:lnSpc>
            </a:pPr>
            <a:r>
              <a:rPr lang="en-US" dirty="0" smtClean="0"/>
              <a:t>PROFIT AND GAINS OF BUSINESS OR PROFESSION</a:t>
            </a:r>
          </a:p>
          <a:p>
            <a:pPr>
              <a:lnSpc>
                <a:spcPct val="150000"/>
              </a:lnSpc>
            </a:pPr>
            <a:r>
              <a:rPr lang="en-US" dirty="0" smtClean="0"/>
              <a:t>CAPITAL GAINS</a:t>
            </a:r>
          </a:p>
          <a:p>
            <a:pPr>
              <a:lnSpc>
                <a:spcPct val="150000"/>
              </a:lnSpc>
            </a:pPr>
            <a:r>
              <a:rPr lang="en-US" dirty="0" smtClean="0"/>
              <a:t>INCOME FROM OTHER SOURCE</a:t>
            </a:r>
          </a:p>
          <a:p>
            <a:endParaRPr lang="en-US" dirty="0"/>
          </a:p>
        </p:txBody>
      </p:sp>
      <p:sp>
        <p:nvSpPr>
          <p:cNvPr id="3" name="Title 2"/>
          <p:cNvSpPr>
            <a:spLocks noGrp="1"/>
          </p:cNvSpPr>
          <p:nvPr>
            <p:ph type="title"/>
          </p:nvPr>
        </p:nvSpPr>
        <p:spPr/>
        <p:txBody>
          <a:bodyPr/>
          <a:lstStyle/>
          <a:p>
            <a:r>
              <a:rPr lang="en-US" dirty="0" smtClean="0"/>
              <a:t>HEADS OF INCOME</a:t>
            </a:r>
            <a:endParaRPr lang="en-US" dirty="0"/>
          </a:p>
        </p:txBody>
      </p:sp>
    </p:spTree>
    <p:extLst>
      <p:ext uri="{BB962C8B-B14F-4D97-AF65-F5344CB8AC3E}">
        <p14:creationId xmlns:p14="http://schemas.microsoft.com/office/powerpoint/2010/main" val="1573022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71600"/>
            <a:ext cx="7814733" cy="5029200"/>
          </a:xfrm>
        </p:spPr>
        <p:txBody>
          <a:bodyPr>
            <a:normAutofit/>
          </a:bodyPr>
          <a:lstStyle/>
          <a:p>
            <a:pPr algn="ctr"/>
            <a:r>
              <a:rPr lang="en-US" b="1" u="sng" dirty="0"/>
              <a:t>AY </a:t>
            </a:r>
            <a:r>
              <a:rPr lang="en-US" b="1" u="sng" dirty="0" smtClean="0"/>
              <a:t>2018-2019 </a:t>
            </a:r>
            <a:r>
              <a:rPr lang="en-US" b="1" u="sng" dirty="0"/>
              <a:t>	FY </a:t>
            </a:r>
            <a:r>
              <a:rPr lang="en-US" b="1" u="sng" dirty="0" smtClean="0"/>
              <a:t>2017-2018</a:t>
            </a:r>
            <a:endParaRPr lang="en-US" b="1" u="sng" dirty="0"/>
          </a:p>
          <a:p>
            <a:pPr>
              <a:lnSpc>
                <a:spcPct val="200000"/>
              </a:lnSpc>
            </a:pPr>
            <a:r>
              <a:rPr lang="en-US" dirty="0"/>
              <a:t>Up to </a:t>
            </a:r>
            <a:r>
              <a:rPr lang="en-US" dirty="0" err="1"/>
              <a:t>Rs</a:t>
            </a:r>
            <a:r>
              <a:rPr lang="en-US" dirty="0"/>
              <a:t>. 2,50,000		Nil</a:t>
            </a:r>
          </a:p>
          <a:p>
            <a:pPr>
              <a:lnSpc>
                <a:spcPct val="200000"/>
              </a:lnSpc>
            </a:pPr>
            <a:r>
              <a:rPr lang="en-US" dirty="0"/>
              <a:t>2,50,000- 5,00,000		5</a:t>
            </a:r>
            <a:r>
              <a:rPr lang="en-US" dirty="0" smtClean="0"/>
              <a:t>%</a:t>
            </a:r>
            <a:endParaRPr lang="en-US" dirty="0"/>
          </a:p>
          <a:p>
            <a:pPr>
              <a:lnSpc>
                <a:spcPct val="200000"/>
              </a:lnSpc>
            </a:pPr>
            <a:r>
              <a:rPr lang="en-US" dirty="0"/>
              <a:t>5,00,000- 10,00,000	20%</a:t>
            </a:r>
          </a:p>
          <a:p>
            <a:pPr>
              <a:lnSpc>
                <a:spcPct val="200000"/>
              </a:lnSpc>
            </a:pPr>
            <a:r>
              <a:rPr lang="en-US" dirty="0"/>
              <a:t>Above </a:t>
            </a:r>
            <a:r>
              <a:rPr lang="en-US" dirty="0" smtClean="0"/>
              <a:t>10,00,000</a:t>
            </a:r>
            <a:r>
              <a:rPr lang="en-US" dirty="0"/>
              <a:t>		30%</a:t>
            </a:r>
          </a:p>
          <a:p>
            <a:endParaRPr lang="en-US" dirty="0"/>
          </a:p>
        </p:txBody>
      </p:sp>
      <p:sp>
        <p:nvSpPr>
          <p:cNvPr id="3" name="Title 2"/>
          <p:cNvSpPr>
            <a:spLocks noGrp="1"/>
          </p:cNvSpPr>
          <p:nvPr>
            <p:ph type="title"/>
          </p:nvPr>
        </p:nvSpPr>
        <p:spPr>
          <a:xfrm>
            <a:off x="457200" y="338328"/>
            <a:ext cx="8229600" cy="347472"/>
          </a:xfrm>
        </p:spPr>
        <p:txBody>
          <a:bodyPr>
            <a:normAutofit fontScale="90000"/>
          </a:bodyPr>
          <a:lstStyle/>
          <a:p>
            <a:endParaRPr lang="en-US"/>
          </a:p>
        </p:txBody>
      </p:sp>
    </p:spTree>
    <p:extLst>
      <p:ext uri="{BB962C8B-B14F-4D97-AF65-F5344CB8AC3E}">
        <p14:creationId xmlns:p14="http://schemas.microsoft.com/office/powerpoint/2010/main" val="1800011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293</TotalTime>
  <Words>467</Words>
  <Application>Microsoft Office PowerPoint</Application>
  <PresentationFormat>On-screen Show (4:3)</PresentationFormat>
  <Paragraphs>121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Waveform</vt:lpstr>
      <vt:lpstr>INDIAN TAX SYSTEM AND GST </vt:lpstr>
      <vt:lpstr>TAX</vt:lpstr>
      <vt:lpstr>Public Expenditures</vt:lpstr>
      <vt:lpstr>PowerPoint Presentation</vt:lpstr>
      <vt:lpstr>DIRECT TAX</vt:lpstr>
      <vt:lpstr>EXAMPLES OF DIRECT TAX</vt:lpstr>
      <vt:lpstr>INCOME TAX</vt:lpstr>
      <vt:lpstr>HEADS OF INCOME</vt:lpstr>
      <vt:lpstr>PowerPoint Presentation</vt:lpstr>
      <vt:lpstr>INDIRECT TAX</vt:lpstr>
      <vt:lpstr>EXAMPLES OF INDIRECT TAX</vt:lpstr>
      <vt:lpstr>Sales Tax(1938)</vt:lpstr>
      <vt:lpstr>PowerPoint Presentation</vt:lpstr>
      <vt:lpstr>Value Added Tax</vt:lpstr>
      <vt:lpstr>PowerPoint Presentation</vt:lpstr>
      <vt:lpstr>GST</vt:lpstr>
      <vt:lpstr>PowerPoint Presentation</vt:lpstr>
      <vt:lpstr>PowerPoint Presentation</vt:lpstr>
      <vt:lpstr>PowerPoint Presentation</vt:lpstr>
      <vt:lpstr>PowerPoint Presentation</vt:lpstr>
      <vt:lpstr>PowerPoint Presentation</vt:lpstr>
      <vt:lpstr>PowerPoint Presentation</vt:lpstr>
      <vt:lpstr>Tax calculations in Pre GST regime</vt:lpstr>
      <vt:lpstr>Tax calculations in GST regime</vt:lpstr>
      <vt:lpstr>PowerPoint Presentation</vt:lpstr>
      <vt:lpstr>Advantages Of GST</vt:lpstr>
      <vt:lpstr>Disadvantages Of GST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41</cp:revision>
  <dcterms:created xsi:type="dcterms:W3CDTF">2006-08-16T00:00:00Z</dcterms:created>
  <dcterms:modified xsi:type="dcterms:W3CDTF">2018-02-14T03:38:31Z</dcterms:modified>
</cp:coreProperties>
</file>