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40" d="100"/>
          <a:sy n="40" d="100"/>
        </p:scale>
        <p:origin x="9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FBDB61-9FE9-68C1-F7F0-9B8C2F3413D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C8FF2BA-8F5B-F053-145D-99E6310A8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065892A-BE74-E2AA-B8A7-39A178ED5942}"/>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5" name="Espace réservé du pied de page 4">
            <a:extLst>
              <a:ext uri="{FF2B5EF4-FFF2-40B4-BE49-F238E27FC236}">
                <a16:creationId xmlns:a16="http://schemas.microsoft.com/office/drawing/2014/main" id="{30826229-1A2B-F18B-BE00-7C2B0E79B7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794D41-1D61-2EC8-AA10-12A83DF8EDBB}"/>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314613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B876C3-C458-0588-2D79-3A93F2B1F26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7E7C4BF-B6DE-7FC4-35B3-49179607A48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060204-E658-4E54-0F8A-3C6AC10A9010}"/>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5" name="Espace réservé du pied de page 4">
            <a:extLst>
              <a:ext uri="{FF2B5EF4-FFF2-40B4-BE49-F238E27FC236}">
                <a16:creationId xmlns:a16="http://schemas.microsoft.com/office/drawing/2014/main" id="{EA8028A9-20AC-1532-4FC7-0DE151A2C9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19A72E-1D6A-A5E9-C97D-9541A3B710F9}"/>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186207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5A789CE-5563-5A38-9C4D-CB91DCF0F1E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81BA27D-343E-08E3-FF2F-0DFAA61DE0E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D822E1-D9A2-5EBD-6B22-96CF91593169}"/>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5" name="Espace réservé du pied de page 4">
            <a:extLst>
              <a:ext uri="{FF2B5EF4-FFF2-40B4-BE49-F238E27FC236}">
                <a16:creationId xmlns:a16="http://schemas.microsoft.com/office/drawing/2014/main" id="{126C7121-CE23-0A2C-A295-9B90A3517F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C002FC-9805-B77C-792A-121BD198A3D4}"/>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110538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1F8D5-61EB-5813-D201-3663A54EB5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DBE4E6-37D7-556A-79A4-FAEA94E1564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133CC1D-7CD3-D84A-8F87-ECF1404B18F9}"/>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5" name="Espace réservé du pied de page 4">
            <a:extLst>
              <a:ext uri="{FF2B5EF4-FFF2-40B4-BE49-F238E27FC236}">
                <a16:creationId xmlns:a16="http://schemas.microsoft.com/office/drawing/2014/main" id="{CD7DF054-BDA3-66B3-E2DF-BC971DE6BC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6FBB16-D6DE-8BEC-4E6D-0A07A111A777}"/>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193050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0C376-9593-234A-7A00-C976FF5E16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6071CC-606E-6776-4870-A39FB2FAE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A41F63-5E0B-856F-EAEA-0FB04E2C1BE1}"/>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5" name="Espace réservé du pied de page 4">
            <a:extLst>
              <a:ext uri="{FF2B5EF4-FFF2-40B4-BE49-F238E27FC236}">
                <a16:creationId xmlns:a16="http://schemas.microsoft.com/office/drawing/2014/main" id="{54C724B8-B734-2827-8939-EA9999C710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0145D1-0189-8B5E-14AE-2937F0D1AD82}"/>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235294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ABB27-8682-E1CE-8C97-EFAD799F5D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08F718-15C2-E595-C274-0E60B31B0E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2BD8701-9519-466C-57A1-F03047C908A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8B7CBC-8618-0484-3D61-A10467BFAA35}"/>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6" name="Espace réservé du pied de page 5">
            <a:extLst>
              <a:ext uri="{FF2B5EF4-FFF2-40B4-BE49-F238E27FC236}">
                <a16:creationId xmlns:a16="http://schemas.microsoft.com/office/drawing/2014/main" id="{AD9B0A1F-88C4-DEA0-5F36-D2B2449B03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34C5C0A-278C-5467-BC97-E334ED387BF7}"/>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392229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BDC32A-2C79-689D-08C2-88EA5A21883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010FFF6-D3C2-1467-5779-F434C19A3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614896E-8A69-552F-E450-397AA297BE2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5F39739-262E-A41F-C60D-30F4A4AECD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DFEFF6D-79BD-5272-F10F-AB6F0F9AD61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B599B1E-0353-066D-9D4F-2593AAF28291}"/>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8" name="Espace réservé du pied de page 7">
            <a:extLst>
              <a:ext uri="{FF2B5EF4-FFF2-40B4-BE49-F238E27FC236}">
                <a16:creationId xmlns:a16="http://schemas.microsoft.com/office/drawing/2014/main" id="{3B9FA345-5A3A-2394-DB73-2142786897A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1C72082-C737-2FC6-0C71-729B59F6F7A5}"/>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18571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7DF02-05C9-0628-E379-8EE1BBD147A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691C654-B240-1309-FDC1-D2CA6E18F234}"/>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4" name="Espace réservé du pied de page 3">
            <a:extLst>
              <a:ext uri="{FF2B5EF4-FFF2-40B4-BE49-F238E27FC236}">
                <a16:creationId xmlns:a16="http://schemas.microsoft.com/office/drawing/2014/main" id="{56C9CD60-250E-C84B-564B-A3EEF640B28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6192584-3A33-8FCC-7E98-D4C63AA04ABB}"/>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126590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76B4530-C01A-25FC-85BA-4EB616A59FB3}"/>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3" name="Espace réservé du pied de page 2">
            <a:extLst>
              <a:ext uri="{FF2B5EF4-FFF2-40B4-BE49-F238E27FC236}">
                <a16:creationId xmlns:a16="http://schemas.microsoft.com/office/drawing/2014/main" id="{26B87F75-1873-B8C0-77B6-06442E995D8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0D0D4A5-72FD-5A1D-B186-958F97ED749A}"/>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38746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0092B8-C899-B3CA-3C6C-BE2A47D44F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E9092E9-659A-CAE3-F827-6005EF456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1C2F8F7-F38F-418D-AC04-ECBC052B8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901341-12DA-8924-6EE5-21760A9D1418}"/>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6" name="Espace réservé du pied de page 5">
            <a:extLst>
              <a:ext uri="{FF2B5EF4-FFF2-40B4-BE49-F238E27FC236}">
                <a16:creationId xmlns:a16="http://schemas.microsoft.com/office/drawing/2014/main" id="{4FAAF537-0CBE-9915-0995-CC0DFF4BAA4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804766-1D5D-917E-B492-8936FF0C5540}"/>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29110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54E21-CCEC-466B-1931-173F61B28E8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8661BF3-BC64-72F0-8494-447165DF3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795DC95-C679-4BA2-1B63-FD4206AB0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E016D74-E8EA-261C-B162-74070F8608A2}"/>
              </a:ext>
            </a:extLst>
          </p:cNvPr>
          <p:cNvSpPr>
            <a:spLocks noGrp="1"/>
          </p:cNvSpPr>
          <p:nvPr>
            <p:ph type="dt" sz="half" idx="10"/>
          </p:nvPr>
        </p:nvSpPr>
        <p:spPr/>
        <p:txBody>
          <a:bodyPr/>
          <a:lstStyle/>
          <a:p>
            <a:fld id="{C6179D58-D30B-493E-87AE-450CF676DF3E}" type="datetimeFigureOut">
              <a:rPr lang="fr-FR" smtClean="0"/>
              <a:t>13/02/2024</a:t>
            </a:fld>
            <a:endParaRPr lang="fr-FR"/>
          </a:p>
        </p:txBody>
      </p:sp>
      <p:sp>
        <p:nvSpPr>
          <p:cNvPr id="6" name="Espace réservé du pied de page 5">
            <a:extLst>
              <a:ext uri="{FF2B5EF4-FFF2-40B4-BE49-F238E27FC236}">
                <a16:creationId xmlns:a16="http://schemas.microsoft.com/office/drawing/2014/main" id="{4BDAB463-5928-7E29-0068-66D29A72BBE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F68A18-9E72-9640-3C86-EF06F20DE864}"/>
              </a:ext>
            </a:extLst>
          </p:cNvPr>
          <p:cNvSpPr>
            <a:spLocks noGrp="1"/>
          </p:cNvSpPr>
          <p:nvPr>
            <p:ph type="sldNum" sz="quarter" idx="12"/>
          </p:nvPr>
        </p:nvSpPr>
        <p:spPr/>
        <p:txBody>
          <a:bodyPr/>
          <a:lstStyle/>
          <a:p>
            <a:fld id="{F14D30EE-627F-4C5A-84C9-71C2439D25E5}" type="slidenum">
              <a:rPr lang="fr-FR" smtClean="0"/>
              <a:t>‹N°›</a:t>
            </a:fld>
            <a:endParaRPr lang="fr-FR"/>
          </a:p>
        </p:txBody>
      </p:sp>
    </p:spTree>
    <p:extLst>
      <p:ext uri="{BB962C8B-B14F-4D97-AF65-F5344CB8AC3E}">
        <p14:creationId xmlns:p14="http://schemas.microsoft.com/office/powerpoint/2010/main" val="404938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F88855-17D9-9D07-E047-00CFB41F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0EB534-2FFB-F585-B3B3-7C3AD14AD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9ACFD9-6018-8C29-FEC3-AAA97E700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79D58-D30B-493E-87AE-450CF676DF3E}" type="datetimeFigureOut">
              <a:rPr lang="fr-FR" smtClean="0"/>
              <a:t>13/02/2024</a:t>
            </a:fld>
            <a:endParaRPr lang="fr-FR"/>
          </a:p>
        </p:txBody>
      </p:sp>
      <p:sp>
        <p:nvSpPr>
          <p:cNvPr id="5" name="Espace réservé du pied de page 4">
            <a:extLst>
              <a:ext uri="{FF2B5EF4-FFF2-40B4-BE49-F238E27FC236}">
                <a16:creationId xmlns:a16="http://schemas.microsoft.com/office/drawing/2014/main" id="{B6EF1945-0996-F892-E25C-347B7A0E9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AD6F388-67E4-40AB-2B95-B946187AD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D30EE-627F-4C5A-84C9-71C2439D25E5}" type="slidenum">
              <a:rPr lang="fr-FR" smtClean="0"/>
              <a:t>‹N°›</a:t>
            </a:fld>
            <a:endParaRPr lang="fr-FR"/>
          </a:p>
        </p:txBody>
      </p:sp>
    </p:spTree>
    <p:extLst>
      <p:ext uri="{BB962C8B-B14F-4D97-AF65-F5344CB8AC3E}">
        <p14:creationId xmlns:p14="http://schemas.microsoft.com/office/powerpoint/2010/main" val="328280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54EA5-5DE3-5DA7-D859-A6585F03E84F}"/>
              </a:ext>
            </a:extLst>
          </p:cNvPr>
          <p:cNvSpPr>
            <a:spLocks noGrp="1"/>
          </p:cNvSpPr>
          <p:nvPr>
            <p:ph type="ctrTitle"/>
          </p:nvPr>
        </p:nvSpPr>
        <p:spPr/>
        <p:txBody>
          <a:bodyPr/>
          <a:lstStyle/>
          <a:p>
            <a:r>
              <a:rPr lang="fr-FR" dirty="0"/>
              <a:t>MONGO VS SQL</a:t>
            </a:r>
          </a:p>
        </p:txBody>
      </p:sp>
      <p:sp>
        <p:nvSpPr>
          <p:cNvPr id="3" name="Sous-titre 2">
            <a:extLst>
              <a:ext uri="{FF2B5EF4-FFF2-40B4-BE49-F238E27FC236}">
                <a16:creationId xmlns:a16="http://schemas.microsoft.com/office/drawing/2014/main" id="{A1015DFF-E83E-1ADB-555E-24798A85C0A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57513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C9B3D-F47E-DB51-057D-FC82004D504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85F7E4F-F333-3EAD-9249-F7B83A3BC1E4}"/>
              </a:ext>
            </a:extLst>
          </p:cNvPr>
          <p:cNvSpPr>
            <a:spLocks noGrp="1"/>
          </p:cNvSpPr>
          <p:nvPr>
            <p:ph idx="1"/>
          </p:nvPr>
        </p:nvSpPr>
        <p:spPr/>
        <p:txBody>
          <a:bodyPr/>
          <a:lstStyle/>
          <a:p>
            <a:r>
              <a:rPr lang="fr-FR" b="0" i="0" dirty="0">
                <a:solidFill>
                  <a:srgbClr val="333333"/>
                </a:solidFill>
                <a:effectLst/>
                <a:latin typeface="AmazonEmber"/>
              </a:rPr>
              <a:t>MongoDB et MySQL sont deux systèmes de gestion de base de données que vous pouvez utiliser pour stocker et gérer des données. MySQL est un système de base de données relationnelle qui stocke les données dans un format tabulaire structuré. En revanche, MongoDB stocke les données sous forme de documents JSON dans un format plus flexible. Les deux offrent des performances et une capacité de mise à l'échelle, mais ils offrent de meilleures performances pour des cas d'utilisation différents.</a:t>
            </a:r>
            <a:endParaRPr lang="fr-FR" dirty="0"/>
          </a:p>
        </p:txBody>
      </p:sp>
    </p:spTree>
    <p:extLst>
      <p:ext uri="{BB962C8B-B14F-4D97-AF65-F5344CB8AC3E}">
        <p14:creationId xmlns:p14="http://schemas.microsoft.com/office/powerpoint/2010/main" val="237655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FB358-9A8C-77AB-0F88-495CFD951326}"/>
              </a:ext>
            </a:extLst>
          </p:cNvPr>
          <p:cNvSpPr>
            <a:spLocks noGrp="1"/>
          </p:cNvSpPr>
          <p:nvPr>
            <p:ph type="title"/>
          </p:nvPr>
        </p:nvSpPr>
        <p:spPr/>
        <p:txBody>
          <a:bodyPr/>
          <a:lstStyle/>
          <a:p>
            <a:endParaRPr lang="fr-FR"/>
          </a:p>
        </p:txBody>
      </p:sp>
      <p:graphicFrame>
        <p:nvGraphicFramePr>
          <p:cNvPr id="4" name="Espace réservé du contenu 3">
            <a:extLst>
              <a:ext uri="{FF2B5EF4-FFF2-40B4-BE49-F238E27FC236}">
                <a16:creationId xmlns:a16="http://schemas.microsoft.com/office/drawing/2014/main" id="{3DC2D3CD-5BE8-3290-7AA6-F38A35CFBE24}"/>
              </a:ext>
            </a:extLst>
          </p:cNvPr>
          <p:cNvGraphicFramePr>
            <a:graphicFrameLocks noGrp="1"/>
          </p:cNvGraphicFramePr>
          <p:nvPr>
            <p:ph idx="1"/>
            <p:extLst>
              <p:ext uri="{D42A27DB-BD31-4B8C-83A1-F6EECF244321}">
                <p14:modId xmlns:p14="http://schemas.microsoft.com/office/powerpoint/2010/main" val="1310340140"/>
              </p:ext>
            </p:extLst>
          </p:nvPr>
        </p:nvGraphicFramePr>
        <p:xfrm>
          <a:off x="838200" y="2550286"/>
          <a:ext cx="10515600" cy="1463040"/>
        </p:xfrm>
        <a:graphic>
          <a:graphicData uri="http://schemas.openxmlformats.org/drawingml/2006/table">
            <a:tbl>
              <a:tblPr/>
              <a:tblGrid>
                <a:gridCol w="10515600">
                  <a:extLst>
                    <a:ext uri="{9D8B030D-6E8A-4147-A177-3AD203B41FA5}">
                      <a16:colId xmlns:a16="http://schemas.microsoft.com/office/drawing/2014/main" val="4158884845"/>
                    </a:ext>
                  </a:extLst>
                </a:gridCol>
              </a:tblGrid>
              <a:tr h="0">
                <a:tc>
                  <a:txBody>
                    <a:bodyPr/>
                    <a:lstStyle/>
                    <a:p>
                      <a:br>
                        <a:rPr lang="fr-FR" dirty="0">
                          <a:effectLst/>
                        </a:rPr>
                      </a:br>
                      <a:r>
                        <a:rPr lang="fr-FR" dirty="0">
                          <a:effectLst/>
                        </a:rPr>
                        <a:t>MongoDB utilise la réplication et le partitionnement pour une mise à l'échelle horizontale.</a:t>
                      </a:r>
                    </a:p>
                    <a:p>
                      <a:endParaRPr lang="fr-FR" dirty="0">
                        <a:effectLst/>
                      </a:endParaRPr>
                    </a:p>
                    <a:p>
                      <a:r>
                        <a:rPr lang="fr-FR" sz="1800" b="0" i="0" kern="1200" dirty="0">
                          <a:solidFill>
                            <a:schemeClr val="tx1"/>
                          </a:solidFill>
                          <a:effectLst/>
                          <a:latin typeface="+mn-lt"/>
                          <a:ea typeface="+mn-ea"/>
                          <a:cs typeface="+mn-cs"/>
                        </a:rPr>
                        <a:t>MySQL utilise la mise à l'échelle verticale et les réplicas en lecture pour améliorer les performances, quelle que soit l'échelle.</a:t>
                      </a:r>
                      <a:endParaRPr lang="fr-FR" dirty="0">
                        <a:effectLst/>
                      </a:endParaRPr>
                    </a:p>
                  </a:txBody>
                  <a:tcPr anchor="ctr">
                    <a:lnL>
                      <a:noFill/>
                    </a:lnL>
                    <a:lnR>
                      <a:noFill/>
                    </a:lnR>
                    <a:lnT>
                      <a:noFill/>
                    </a:lnT>
                    <a:lnB>
                      <a:noFill/>
                    </a:lnB>
                    <a:noFill/>
                  </a:tcPr>
                </a:tc>
                <a:extLst>
                  <a:ext uri="{0D108BD9-81ED-4DB2-BD59-A6C34878D82A}">
                    <a16:rowId xmlns:a16="http://schemas.microsoft.com/office/drawing/2014/main" val="2105381350"/>
                  </a:ext>
                </a:extLst>
              </a:tr>
            </a:tbl>
          </a:graphicData>
        </a:graphic>
      </p:graphicFrame>
    </p:spTree>
    <p:extLst>
      <p:ext uri="{BB962C8B-B14F-4D97-AF65-F5344CB8AC3E}">
        <p14:creationId xmlns:p14="http://schemas.microsoft.com/office/powerpoint/2010/main" val="262868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CAEDA-129C-2B10-2EB3-6C83659790F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8D529C7-B15D-9A83-1D67-FA0B011FE8D3}"/>
              </a:ext>
            </a:extLst>
          </p:cNvPr>
          <p:cNvSpPr>
            <a:spLocks noGrp="1"/>
          </p:cNvSpPr>
          <p:nvPr>
            <p:ph idx="1"/>
          </p:nvPr>
        </p:nvSpPr>
        <p:spPr/>
        <p:txBody>
          <a:bodyPr/>
          <a:lstStyle/>
          <a:p>
            <a:r>
              <a:rPr lang="fr-FR" b="0" i="0" dirty="0">
                <a:solidFill>
                  <a:srgbClr val="333333"/>
                </a:solidFill>
                <a:effectLst/>
                <a:latin typeface="AmazonEmber"/>
              </a:rPr>
              <a:t>MongoDB ne possède pas de schéma, ce qui lui confère plus de flexibilité et lui permet de fonctionner avec des données non structurées, semi-structurées et structurées.</a:t>
            </a:r>
          </a:p>
          <a:p>
            <a:endParaRPr lang="fr-FR" dirty="0">
              <a:solidFill>
                <a:srgbClr val="333333"/>
              </a:solidFill>
              <a:latin typeface="AmazonEmber"/>
            </a:endParaRPr>
          </a:p>
          <a:p>
            <a:r>
              <a:rPr lang="fr-FR" b="0" i="0">
                <a:solidFill>
                  <a:srgbClr val="333333"/>
                </a:solidFill>
                <a:effectLst/>
                <a:latin typeface="AmazonEmber"/>
              </a:rPr>
              <a:t>MySQL possède un schéma rigide qui fonctionne bien avec les données structurées.</a:t>
            </a:r>
            <a:endParaRPr lang="fr-FR"/>
          </a:p>
        </p:txBody>
      </p:sp>
    </p:spTree>
    <p:extLst>
      <p:ext uri="{BB962C8B-B14F-4D97-AF65-F5344CB8AC3E}">
        <p14:creationId xmlns:p14="http://schemas.microsoft.com/office/powerpoint/2010/main" val="31550959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167</Words>
  <Application>Microsoft Office PowerPoint</Application>
  <PresentationFormat>Grand écran</PresentationFormat>
  <Paragraphs>8</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AmazonEmber</vt:lpstr>
      <vt:lpstr>Arial</vt:lpstr>
      <vt:lpstr>Calibri</vt:lpstr>
      <vt:lpstr>Calibri Light</vt:lpstr>
      <vt:lpstr>Thème Office</vt:lpstr>
      <vt:lpstr>MONGO VS SQL</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 VS SQL</dc:title>
  <dc:creator>Joel N'dri</dc:creator>
  <cp:lastModifiedBy>Joel N'dri</cp:lastModifiedBy>
  <cp:revision>1</cp:revision>
  <dcterms:created xsi:type="dcterms:W3CDTF">2024-02-13T14:22:19Z</dcterms:created>
  <dcterms:modified xsi:type="dcterms:W3CDTF">2024-02-13T14:25:45Z</dcterms:modified>
</cp:coreProperties>
</file>