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90" r:id="rId5"/>
    <p:sldId id="291" r:id="rId6"/>
    <p:sldId id="292" r:id="rId7"/>
    <p:sldId id="293" r:id="rId8"/>
    <p:sldId id="282" r:id="rId9"/>
    <p:sldId id="289" r:id="rId10"/>
    <p:sldId id="258" r:id="rId11"/>
    <p:sldId id="260" r:id="rId12"/>
    <p:sldId id="261" r:id="rId13"/>
    <p:sldId id="262" r:id="rId14"/>
    <p:sldId id="263" r:id="rId15"/>
    <p:sldId id="264" r:id="rId16"/>
    <p:sldId id="265" r:id="rId17"/>
    <p:sldId id="284" r:id="rId18"/>
    <p:sldId id="266" r:id="rId19"/>
    <p:sldId id="269" r:id="rId20"/>
    <p:sldId id="267" r:id="rId21"/>
    <p:sldId id="268" r:id="rId22"/>
    <p:sldId id="259" r:id="rId23"/>
    <p:sldId id="285" r:id="rId24"/>
    <p:sldId id="270" r:id="rId25"/>
    <p:sldId id="271" r:id="rId26"/>
    <p:sldId id="272" r:id="rId27"/>
    <p:sldId id="273" r:id="rId28"/>
    <p:sldId id="286" r:id="rId29"/>
    <p:sldId id="274" r:id="rId30"/>
    <p:sldId id="276" r:id="rId31"/>
    <p:sldId id="277" r:id="rId32"/>
    <p:sldId id="275" r:id="rId33"/>
    <p:sldId id="287" r:id="rId34"/>
    <p:sldId id="278" r:id="rId35"/>
    <p:sldId id="280" r:id="rId36"/>
    <p:sldId id="288"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varScale="1">
        <p:scale>
          <a:sx n="80" d="100"/>
          <a:sy n="80" d="100"/>
        </p:scale>
        <p:origin x="8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819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5A751-DD88-4D2F-A771-DF8903A7FCFD}"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85360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412303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89970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223352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570961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378272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18868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01372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62926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30339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5A751-DD88-4D2F-A771-DF8903A7FCFD}"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41452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25A751-DD88-4D2F-A771-DF8903A7FCFD}" type="datetimeFigureOut">
              <a:rPr lang="en-US" smtClean="0"/>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08272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25A751-DD88-4D2F-A771-DF8903A7FCFD}"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40411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5A751-DD88-4D2F-A771-DF8903A7FCFD}" type="datetimeFigureOut">
              <a:rPr lang="en-US" smtClean="0"/>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71485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5A751-DD88-4D2F-A771-DF8903A7FCFD}"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95638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5A751-DD88-4D2F-A771-DF8903A7FCFD}"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27791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25A751-DD88-4D2F-A771-DF8903A7FCFD}" type="datetimeFigureOut">
              <a:rPr lang="en-US" smtClean="0"/>
              <a:t>7/14/2025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72E4C9-EC7F-4FE2-9A01-994C5D8AFC24}" type="slidenum">
              <a:rPr lang="en-US" smtClean="0"/>
              <a:t>‹#›</a:t>
            </a:fld>
            <a:endParaRPr lang="en-US"/>
          </a:p>
        </p:txBody>
      </p:sp>
    </p:spTree>
    <p:extLst>
      <p:ext uri="{BB962C8B-B14F-4D97-AF65-F5344CB8AC3E}">
        <p14:creationId xmlns:p14="http://schemas.microsoft.com/office/powerpoint/2010/main" val="1036450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rkiattisak/salaly-prediction-for-beginer"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4A42-24F8-F512-BF89-F70C4470D4BF}"/>
              </a:ext>
            </a:extLst>
          </p:cNvPr>
          <p:cNvSpPr>
            <a:spLocks noGrp="1"/>
          </p:cNvSpPr>
          <p:nvPr>
            <p:ph type="ctrTitle"/>
          </p:nvPr>
        </p:nvSpPr>
        <p:spPr>
          <a:xfrm>
            <a:off x="2928401" y="-1"/>
            <a:ext cx="8574622" cy="3621505"/>
          </a:xfrm>
        </p:spPr>
        <p:txBody>
          <a:bodyPr>
            <a:normAutofit fontScale="90000"/>
          </a:bodyPr>
          <a:lstStyle/>
          <a:p>
            <a:pPr algn="l"/>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5300" dirty="0"/>
              <a:t>Analysis of the Salary Prediction Dataset using R Visualizations </a:t>
            </a:r>
            <a:br>
              <a:rPr lang="en-US" sz="5300" dirty="0"/>
            </a:br>
            <a:endParaRPr lang="en-US" sz="5300" dirty="0"/>
          </a:p>
        </p:txBody>
      </p:sp>
      <p:sp>
        <p:nvSpPr>
          <p:cNvPr id="3" name="Subtitle 2">
            <a:extLst>
              <a:ext uri="{FF2B5EF4-FFF2-40B4-BE49-F238E27FC236}">
                <a16:creationId xmlns:a16="http://schemas.microsoft.com/office/drawing/2014/main" id="{55C9649C-DD29-5D92-E42A-80EA20CB44BC}"/>
              </a:ext>
            </a:extLst>
          </p:cNvPr>
          <p:cNvSpPr>
            <a:spLocks noGrp="1"/>
          </p:cNvSpPr>
          <p:nvPr>
            <p:ph type="subTitle" idx="1"/>
          </p:nvPr>
        </p:nvSpPr>
        <p:spPr/>
        <p:txBody>
          <a:bodyPr>
            <a:normAutofit fontScale="92500" lnSpcReduction="20000"/>
          </a:bodyPr>
          <a:lstStyle/>
          <a:p>
            <a:r>
              <a:rPr lang="en-US" dirty="0"/>
              <a:t>Bill Fitzpatrick</a:t>
            </a:r>
            <a:br>
              <a:rPr lang="en-US" dirty="0"/>
            </a:br>
            <a:r>
              <a:rPr lang="en-US" dirty="0"/>
              <a:t>                                Mihaela E. </a:t>
            </a:r>
            <a:r>
              <a:rPr lang="en-US" dirty="0" err="1"/>
              <a:t>Sardiu</a:t>
            </a:r>
            <a:r>
              <a:rPr lang="en-US" dirty="0"/>
              <a:t>, Ph.D.</a:t>
            </a:r>
            <a:br>
              <a:rPr lang="en-US" dirty="0"/>
            </a:br>
            <a:r>
              <a:rPr lang="en-US" dirty="0"/>
              <a:t>                                Data 824 Final Project</a:t>
            </a:r>
            <a:br>
              <a:rPr lang="en-US" dirty="0"/>
            </a:br>
            <a:r>
              <a:rPr lang="en-US" dirty="0"/>
              <a:t>                                July 2025</a:t>
            </a:r>
            <a:br>
              <a:rPr lang="en-US" dirty="0"/>
            </a:br>
            <a:endParaRPr lang="en-US" dirty="0"/>
          </a:p>
        </p:txBody>
      </p:sp>
    </p:spTree>
    <p:extLst>
      <p:ext uri="{BB962C8B-B14F-4D97-AF65-F5344CB8AC3E}">
        <p14:creationId xmlns:p14="http://schemas.microsoft.com/office/powerpoint/2010/main" val="3473748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98A87C-5E46-AF2C-DE12-E6DE2B4257C2}"/>
              </a:ext>
            </a:extLst>
          </p:cNvPr>
          <p:cNvSpPr txBox="1"/>
          <p:nvPr/>
        </p:nvSpPr>
        <p:spPr>
          <a:xfrm>
            <a:off x="2392471" y="5187096"/>
            <a:ext cx="8880954" cy="1015663"/>
          </a:xfrm>
          <a:prstGeom prst="rect">
            <a:avLst/>
          </a:prstGeom>
          <a:noFill/>
        </p:spPr>
        <p:txBody>
          <a:bodyPr wrap="square" rtlCol="0">
            <a:spAutoFit/>
          </a:bodyPr>
          <a:lstStyle/>
          <a:p>
            <a:r>
              <a:rPr lang="en-US" sz="2000" dirty="0"/>
              <a:t>This histogram shows the distribution of the employee ages. Below the histogram are summary statistics. Most of the employees are between the ages of 28 and 37 with an unusual spike around 44 years of age. </a:t>
            </a:r>
          </a:p>
        </p:txBody>
      </p:sp>
      <p:sp>
        <p:nvSpPr>
          <p:cNvPr id="7" name="TextBox 6">
            <a:extLst>
              <a:ext uri="{FF2B5EF4-FFF2-40B4-BE49-F238E27FC236}">
                <a16:creationId xmlns:a16="http://schemas.microsoft.com/office/drawing/2014/main" id="{45FC2586-BFC4-F171-C019-F89CC9A49E81}"/>
              </a:ext>
            </a:extLst>
          </p:cNvPr>
          <p:cNvSpPr txBox="1"/>
          <p:nvPr/>
        </p:nvSpPr>
        <p:spPr>
          <a:xfrm>
            <a:off x="3046956" y="3891419"/>
            <a:ext cx="7966553" cy="369332"/>
          </a:xfrm>
          <a:prstGeom prst="rect">
            <a:avLst/>
          </a:prstGeom>
          <a:noFill/>
        </p:spPr>
        <p:txBody>
          <a:bodyPr wrap="square">
            <a:spAutoFit/>
          </a:bodyPr>
          <a:lstStyle/>
          <a:p>
            <a:r>
              <a:rPr lang="en-US" dirty="0"/>
              <a:t> </a:t>
            </a:r>
          </a:p>
        </p:txBody>
      </p:sp>
      <p:sp>
        <p:nvSpPr>
          <p:cNvPr id="9" name="TextBox 8">
            <a:extLst>
              <a:ext uri="{FF2B5EF4-FFF2-40B4-BE49-F238E27FC236}">
                <a16:creationId xmlns:a16="http://schemas.microsoft.com/office/drawing/2014/main" id="{EA7C7B06-A141-132E-082B-3A1D0D61AE0A}"/>
              </a:ext>
            </a:extLst>
          </p:cNvPr>
          <p:cNvSpPr txBox="1"/>
          <p:nvPr/>
        </p:nvSpPr>
        <p:spPr>
          <a:xfrm>
            <a:off x="3046956" y="2350428"/>
            <a:ext cx="6093912" cy="369332"/>
          </a:xfrm>
          <a:prstGeom prst="rect">
            <a:avLst/>
          </a:prstGeom>
          <a:noFill/>
        </p:spPr>
        <p:txBody>
          <a:bodyPr wrap="square">
            <a:spAutoFit/>
          </a:bodyPr>
          <a:lstStyle/>
          <a:p>
            <a:r>
              <a:rPr lang="en-US" dirty="0"/>
              <a:t> </a:t>
            </a:r>
          </a:p>
        </p:txBody>
      </p:sp>
      <p:sp>
        <p:nvSpPr>
          <p:cNvPr id="11" name="TextBox 10">
            <a:extLst>
              <a:ext uri="{FF2B5EF4-FFF2-40B4-BE49-F238E27FC236}">
                <a16:creationId xmlns:a16="http://schemas.microsoft.com/office/drawing/2014/main" id="{27EE9738-FCE2-D2C2-9421-73BC91961385}"/>
              </a:ext>
            </a:extLst>
          </p:cNvPr>
          <p:cNvSpPr txBox="1"/>
          <p:nvPr/>
        </p:nvSpPr>
        <p:spPr>
          <a:xfrm>
            <a:off x="2392471" y="4400758"/>
            <a:ext cx="9269259" cy="646331"/>
          </a:xfrm>
          <a:prstGeom prst="rect">
            <a:avLst/>
          </a:prstGeom>
          <a:noFill/>
        </p:spPr>
        <p:txBody>
          <a:bodyPr wrap="square">
            <a:spAutoFit/>
          </a:bodyPr>
          <a:lstStyle/>
          <a:p>
            <a:r>
              <a:rPr lang="en-US" dirty="0">
                <a:solidFill>
                  <a:schemeClr val="tx2">
                    <a:lumMod val="75000"/>
                    <a:lumOff val="25000"/>
                  </a:schemeClr>
                </a:solidFill>
              </a:rPr>
              <a:t>           n      mean     </a:t>
            </a:r>
            <a:r>
              <a:rPr lang="en-US" dirty="0" err="1">
                <a:solidFill>
                  <a:schemeClr val="tx2">
                    <a:lumMod val="75000"/>
                    <a:lumOff val="25000"/>
                  </a:schemeClr>
                </a:solidFill>
              </a:rPr>
              <a:t>sd</a:t>
            </a:r>
            <a:r>
              <a:rPr lang="en-US" dirty="0">
                <a:solidFill>
                  <a:schemeClr val="tx2">
                    <a:lumMod val="75000"/>
                    <a:lumOff val="25000"/>
                  </a:schemeClr>
                </a:solidFill>
              </a:rPr>
              <a:t>     median  trimmed   mad   min   max   range   skew   kurtosis    se</a:t>
            </a:r>
          </a:p>
          <a:p>
            <a:r>
              <a:rPr lang="en-US" dirty="0">
                <a:solidFill>
                  <a:schemeClr val="tx2">
                    <a:lumMod val="75000"/>
                    <a:lumOff val="25000"/>
                  </a:schemeClr>
                </a:solidFill>
              </a:rPr>
              <a:t>         373     37.43    7.07        36           37.25        8.9      23       53        30         0.2       -1.03      0.37</a:t>
            </a:r>
          </a:p>
        </p:txBody>
      </p:sp>
      <p:pic>
        <p:nvPicPr>
          <p:cNvPr id="12" name="Picture 11">
            <a:extLst>
              <a:ext uri="{FF2B5EF4-FFF2-40B4-BE49-F238E27FC236}">
                <a16:creationId xmlns:a16="http://schemas.microsoft.com/office/drawing/2014/main" id="{B8062F65-94C9-A097-0A61-85FE2CEA102C}"/>
              </a:ext>
            </a:extLst>
          </p:cNvPr>
          <p:cNvPicPr>
            <a:picLocks noChangeAspect="1"/>
          </p:cNvPicPr>
          <p:nvPr/>
        </p:nvPicPr>
        <p:blipFill>
          <a:blip r:embed="rId2"/>
          <a:stretch>
            <a:fillRect/>
          </a:stretch>
        </p:blipFill>
        <p:spPr>
          <a:xfrm>
            <a:off x="2526631" y="279301"/>
            <a:ext cx="8486877" cy="3981450"/>
          </a:xfrm>
          <a:prstGeom prst="rect">
            <a:avLst/>
          </a:prstGeom>
        </p:spPr>
      </p:pic>
    </p:spTree>
    <p:extLst>
      <p:ext uri="{BB962C8B-B14F-4D97-AF65-F5344CB8AC3E}">
        <p14:creationId xmlns:p14="http://schemas.microsoft.com/office/powerpoint/2010/main" val="68100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0D84F-43B0-B292-D5F5-E0BF4DF883F6}"/>
              </a:ext>
            </a:extLst>
          </p:cNvPr>
          <p:cNvSpPr txBox="1"/>
          <p:nvPr/>
        </p:nvSpPr>
        <p:spPr>
          <a:xfrm>
            <a:off x="2642991" y="4793348"/>
            <a:ext cx="8279703" cy="1323439"/>
          </a:xfrm>
          <a:prstGeom prst="rect">
            <a:avLst/>
          </a:prstGeom>
          <a:noFill/>
        </p:spPr>
        <p:txBody>
          <a:bodyPr wrap="square" rtlCol="0">
            <a:spAutoFit/>
          </a:bodyPr>
          <a:lstStyle/>
          <a:p>
            <a:r>
              <a:rPr lang="en-US" sz="2000" dirty="0"/>
              <a:t>This bar chart shows the education levels of the employees. More than double of the employees have Bachelor’s Degrees than Master’s Degrees. The number of employees with Master’s Degrees double the amount of PhD degrees.</a:t>
            </a:r>
          </a:p>
        </p:txBody>
      </p:sp>
      <p:pic>
        <p:nvPicPr>
          <p:cNvPr id="4" name="Picture 3">
            <a:extLst>
              <a:ext uri="{FF2B5EF4-FFF2-40B4-BE49-F238E27FC236}">
                <a16:creationId xmlns:a16="http://schemas.microsoft.com/office/drawing/2014/main" id="{885662E1-851A-BF2E-49FC-B6A1ACA86D3A}"/>
              </a:ext>
            </a:extLst>
          </p:cNvPr>
          <p:cNvPicPr>
            <a:picLocks noChangeAspect="1"/>
          </p:cNvPicPr>
          <p:nvPr/>
        </p:nvPicPr>
        <p:blipFill>
          <a:blip r:embed="rId2"/>
          <a:stretch>
            <a:fillRect/>
          </a:stretch>
        </p:blipFill>
        <p:spPr>
          <a:xfrm>
            <a:off x="2768600" y="511175"/>
            <a:ext cx="7899400" cy="3981450"/>
          </a:xfrm>
          <a:prstGeom prst="rect">
            <a:avLst/>
          </a:prstGeom>
        </p:spPr>
      </p:pic>
    </p:spTree>
    <p:extLst>
      <p:ext uri="{BB962C8B-B14F-4D97-AF65-F5344CB8AC3E}">
        <p14:creationId xmlns:p14="http://schemas.microsoft.com/office/powerpoint/2010/main" val="154152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87CD6A-22F2-B00F-7BA2-4F2CC74A7F17}"/>
              </a:ext>
            </a:extLst>
          </p:cNvPr>
          <p:cNvSpPr txBox="1"/>
          <p:nvPr/>
        </p:nvSpPr>
        <p:spPr>
          <a:xfrm>
            <a:off x="2279023" y="4406029"/>
            <a:ext cx="8631147" cy="646331"/>
          </a:xfrm>
          <a:prstGeom prst="rect">
            <a:avLst/>
          </a:prstGeom>
          <a:noFill/>
        </p:spPr>
        <p:txBody>
          <a:bodyPr wrap="square">
            <a:spAutoFit/>
          </a:bodyPr>
          <a:lstStyle/>
          <a:p>
            <a:r>
              <a:rPr lang="en-US" dirty="0">
                <a:solidFill>
                  <a:schemeClr val="tx2">
                    <a:lumMod val="75000"/>
                    <a:lumOff val="25000"/>
                  </a:schemeClr>
                </a:solidFill>
              </a:rPr>
              <a:t>             n     mean    </a:t>
            </a:r>
            <a:r>
              <a:rPr lang="en-US" dirty="0" err="1">
                <a:solidFill>
                  <a:schemeClr val="tx2">
                    <a:lumMod val="75000"/>
                    <a:lumOff val="25000"/>
                  </a:schemeClr>
                </a:solidFill>
              </a:rPr>
              <a:t>sd</a:t>
            </a:r>
            <a:r>
              <a:rPr lang="en-US" dirty="0">
                <a:solidFill>
                  <a:schemeClr val="tx2">
                    <a:lumMod val="75000"/>
                    <a:lumOff val="25000"/>
                  </a:schemeClr>
                </a:solidFill>
              </a:rPr>
              <a:t>    median  trimmed   mad   min   max   range   skew   kurtosis    se</a:t>
            </a:r>
          </a:p>
          <a:p>
            <a:r>
              <a:rPr lang="en-US" dirty="0">
                <a:solidFill>
                  <a:schemeClr val="tx2">
                    <a:lumMod val="75000"/>
                    <a:lumOff val="25000"/>
                  </a:schemeClr>
                </a:solidFill>
              </a:rPr>
              <a:t>           373   10.03   6.56        9            9.67          8.9       0        25        25        0.36     -1.06      0.34</a:t>
            </a:r>
          </a:p>
        </p:txBody>
      </p:sp>
      <p:sp>
        <p:nvSpPr>
          <p:cNvPr id="5" name="TextBox 4">
            <a:extLst>
              <a:ext uri="{FF2B5EF4-FFF2-40B4-BE49-F238E27FC236}">
                <a16:creationId xmlns:a16="http://schemas.microsoft.com/office/drawing/2014/main" id="{0C48D159-D3A9-84DE-F71E-A0F5CA2B4AE7}"/>
              </a:ext>
            </a:extLst>
          </p:cNvPr>
          <p:cNvSpPr txBox="1"/>
          <p:nvPr/>
        </p:nvSpPr>
        <p:spPr>
          <a:xfrm>
            <a:off x="2367420" y="5250451"/>
            <a:ext cx="8542750" cy="1015663"/>
          </a:xfrm>
          <a:prstGeom prst="rect">
            <a:avLst/>
          </a:prstGeom>
          <a:noFill/>
        </p:spPr>
        <p:txBody>
          <a:bodyPr wrap="square" rtlCol="0">
            <a:spAutoFit/>
          </a:bodyPr>
          <a:lstStyle/>
          <a:p>
            <a:r>
              <a:rPr lang="en-US" sz="2000" dirty="0"/>
              <a:t>Here is the distribution of the employee’s years of experience again with the summary statistics below it. The peak is around 2 -5 years of experience which declines in general as the years go up with a sharp decline after around 22 years. </a:t>
            </a:r>
          </a:p>
        </p:txBody>
      </p:sp>
      <p:pic>
        <p:nvPicPr>
          <p:cNvPr id="6" name="Picture 5">
            <a:extLst>
              <a:ext uri="{FF2B5EF4-FFF2-40B4-BE49-F238E27FC236}">
                <a16:creationId xmlns:a16="http://schemas.microsoft.com/office/drawing/2014/main" id="{5B6AEC49-E72A-B7F8-BC9F-850E43816415}"/>
              </a:ext>
            </a:extLst>
          </p:cNvPr>
          <p:cNvPicPr>
            <a:picLocks noChangeAspect="1"/>
          </p:cNvPicPr>
          <p:nvPr/>
        </p:nvPicPr>
        <p:blipFill>
          <a:blip r:embed="rId2"/>
          <a:stretch>
            <a:fillRect/>
          </a:stretch>
        </p:blipFill>
        <p:spPr>
          <a:xfrm>
            <a:off x="2496301" y="226488"/>
            <a:ext cx="8301849" cy="3981450"/>
          </a:xfrm>
          <a:prstGeom prst="rect">
            <a:avLst/>
          </a:prstGeom>
        </p:spPr>
      </p:pic>
    </p:spTree>
    <p:extLst>
      <p:ext uri="{BB962C8B-B14F-4D97-AF65-F5344CB8AC3E}">
        <p14:creationId xmlns:p14="http://schemas.microsoft.com/office/powerpoint/2010/main" val="4144924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B0B563-ED24-1609-4A72-3852D8899F39}"/>
              </a:ext>
            </a:extLst>
          </p:cNvPr>
          <p:cNvSpPr txBox="1"/>
          <p:nvPr/>
        </p:nvSpPr>
        <p:spPr>
          <a:xfrm>
            <a:off x="1804738" y="4479874"/>
            <a:ext cx="10614253" cy="646331"/>
          </a:xfrm>
          <a:prstGeom prst="rect">
            <a:avLst/>
          </a:prstGeom>
          <a:noFill/>
        </p:spPr>
        <p:txBody>
          <a:bodyPr wrap="square">
            <a:spAutoFit/>
          </a:bodyPr>
          <a:lstStyle/>
          <a:p>
            <a:r>
              <a:rPr lang="en-US" dirty="0">
                <a:solidFill>
                  <a:schemeClr val="tx2">
                    <a:lumMod val="75000"/>
                    <a:lumOff val="25000"/>
                  </a:schemeClr>
                </a:solidFill>
              </a:rPr>
              <a:t>  n        mean             </a:t>
            </a:r>
            <a:r>
              <a:rPr lang="en-US" dirty="0" err="1">
                <a:solidFill>
                  <a:schemeClr val="tx2">
                    <a:lumMod val="75000"/>
                    <a:lumOff val="25000"/>
                  </a:schemeClr>
                </a:solidFill>
              </a:rPr>
              <a:t>sd</a:t>
            </a:r>
            <a:r>
              <a:rPr lang="en-US" dirty="0">
                <a:solidFill>
                  <a:schemeClr val="tx2">
                    <a:lumMod val="75000"/>
                    <a:lumOff val="25000"/>
                  </a:schemeClr>
                </a:solidFill>
              </a:rPr>
              <a:t>           median    trimmed     mad       min         max       range     skew   kurtosis      se</a:t>
            </a:r>
          </a:p>
          <a:p>
            <a:r>
              <a:rPr lang="en-US" dirty="0">
                <a:solidFill>
                  <a:schemeClr val="tx2">
                    <a:lumMod val="75000"/>
                    <a:lumOff val="25000"/>
                  </a:schemeClr>
                </a:solidFill>
              </a:rPr>
              <a:t>373   100670.2   48079.58     95000     97943.14   59304   30000    250000   220000    0.41      -0.77     2489.47</a:t>
            </a:r>
          </a:p>
        </p:txBody>
      </p:sp>
      <p:sp>
        <p:nvSpPr>
          <p:cNvPr id="5" name="TextBox 4">
            <a:extLst>
              <a:ext uri="{FF2B5EF4-FFF2-40B4-BE49-F238E27FC236}">
                <a16:creationId xmlns:a16="http://schemas.microsoft.com/office/drawing/2014/main" id="{217A6330-4F58-75C9-9C95-682F0736DC89}"/>
              </a:ext>
            </a:extLst>
          </p:cNvPr>
          <p:cNvSpPr txBox="1"/>
          <p:nvPr/>
        </p:nvSpPr>
        <p:spPr>
          <a:xfrm>
            <a:off x="1840832" y="5298015"/>
            <a:ext cx="10170073" cy="707886"/>
          </a:xfrm>
          <a:prstGeom prst="rect">
            <a:avLst/>
          </a:prstGeom>
          <a:noFill/>
        </p:spPr>
        <p:txBody>
          <a:bodyPr wrap="square" rtlCol="0">
            <a:spAutoFit/>
          </a:bodyPr>
          <a:lstStyle/>
          <a:p>
            <a:r>
              <a:rPr lang="en-US" sz="2000" dirty="0"/>
              <a:t>Most employees make between $25,000 to $60,000 with a spike around $90,000. Between $100,000 and $170,000, the number of employees having those salaries stays consistent. </a:t>
            </a:r>
          </a:p>
        </p:txBody>
      </p:sp>
      <p:pic>
        <p:nvPicPr>
          <p:cNvPr id="6" name="Picture 5">
            <a:extLst>
              <a:ext uri="{FF2B5EF4-FFF2-40B4-BE49-F238E27FC236}">
                <a16:creationId xmlns:a16="http://schemas.microsoft.com/office/drawing/2014/main" id="{61AB7307-1B03-5DAF-9C77-2ED70AD132DB}"/>
              </a:ext>
            </a:extLst>
          </p:cNvPr>
          <p:cNvPicPr>
            <a:picLocks noChangeAspect="1"/>
          </p:cNvPicPr>
          <p:nvPr/>
        </p:nvPicPr>
        <p:blipFill>
          <a:blip r:embed="rId2"/>
          <a:stretch>
            <a:fillRect/>
          </a:stretch>
        </p:blipFill>
        <p:spPr>
          <a:xfrm>
            <a:off x="1840832" y="326614"/>
            <a:ext cx="9781673" cy="3981450"/>
          </a:xfrm>
          <a:prstGeom prst="rect">
            <a:avLst/>
          </a:prstGeom>
        </p:spPr>
      </p:pic>
    </p:spTree>
    <p:extLst>
      <p:ext uri="{BB962C8B-B14F-4D97-AF65-F5344CB8AC3E}">
        <p14:creationId xmlns:p14="http://schemas.microsoft.com/office/powerpoint/2010/main" val="418077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2C939-C578-EB75-46F9-AFA7E973C34C}"/>
              </a:ext>
            </a:extLst>
          </p:cNvPr>
          <p:cNvPicPr>
            <a:picLocks noChangeAspect="1"/>
          </p:cNvPicPr>
          <p:nvPr/>
        </p:nvPicPr>
        <p:blipFill>
          <a:blip r:embed="rId2"/>
          <a:stretch>
            <a:fillRect/>
          </a:stretch>
        </p:blipFill>
        <p:spPr>
          <a:xfrm>
            <a:off x="2339888" y="562382"/>
            <a:ext cx="8777289" cy="4324851"/>
          </a:xfrm>
          <a:prstGeom prst="rect">
            <a:avLst/>
          </a:prstGeom>
        </p:spPr>
      </p:pic>
      <p:sp>
        <p:nvSpPr>
          <p:cNvPr id="3" name="TextBox 2">
            <a:extLst>
              <a:ext uri="{FF2B5EF4-FFF2-40B4-BE49-F238E27FC236}">
                <a16:creationId xmlns:a16="http://schemas.microsoft.com/office/drawing/2014/main" id="{89DCFCAA-5345-E327-2E50-703E0C3A9018}"/>
              </a:ext>
            </a:extLst>
          </p:cNvPr>
          <p:cNvSpPr txBox="1"/>
          <p:nvPr/>
        </p:nvSpPr>
        <p:spPr>
          <a:xfrm>
            <a:off x="2339889" y="5310733"/>
            <a:ext cx="8777289" cy="984885"/>
          </a:xfrm>
          <a:prstGeom prst="rect">
            <a:avLst/>
          </a:prstGeom>
          <a:noFill/>
        </p:spPr>
        <p:txBody>
          <a:bodyPr wrap="square" rtlCol="0">
            <a:spAutoFit/>
          </a:bodyPr>
          <a:lstStyle/>
          <a:p>
            <a:r>
              <a:rPr lang="en-US" sz="2000" dirty="0"/>
              <a:t>Here are all 4 graphs shown previously all on one page showing the frequency of employee age, education level, years of experience, salary.</a:t>
            </a:r>
          </a:p>
          <a:p>
            <a:endParaRPr lang="en-US" dirty="0"/>
          </a:p>
        </p:txBody>
      </p:sp>
    </p:spTree>
    <p:extLst>
      <p:ext uri="{BB962C8B-B14F-4D97-AF65-F5344CB8AC3E}">
        <p14:creationId xmlns:p14="http://schemas.microsoft.com/office/powerpoint/2010/main" val="190609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248768-AE16-F09F-3D3E-57370D7DB40B}"/>
              </a:ext>
            </a:extLst>
          </p:cNvPr>
          <p:cNvSpPr txBox="1"/>
          <p:nvPr/>
        </p:nvSpPr>
        <p:spPr>
          <a:xfrm>
            <a:off x="2667877" y="5041233"/>
            <a:ext cx="8554452" cy="1015663"/>
          </a:xfrm>
          <a:prstGeom prst="rect">
            <a:avLst/>
          </a:prstGeom>
          <a:noFill/>
        </p:spPr>
        <p:txBody>
          <a:bodyPr wrap="square" rtlCol="0">
            <a:spAutoFit/>
          </a:bodyPr>
          <a:lstStyle/>
          <a:p>
            <a:r>
              <a:rPr lang="en-US" sz="2000" dirty="0"/>
              <a:t>Here is the bar graph and pie chart side by side. The split between male and female employees is very close with male employees outnumbering female employees by a very narrow margin. </a:t>
            </a:r>
          </a:p>
        </p:txBody>
      </p:sp>
      <p:pic>
        <p:nvPicPr>
          <p:cNvPr id="4" name="Picture 3">
            <a:extLst>
              <a:ext uri="{FF2B5EF4-FFF2-40B4-BE49-F238E27FC236}">
                <a16:creationId xmlns:a16="http://schemas.microsoft.com/office/drawing/2014/main" id="{509A31EE-4F5F-0BFF-4B3E-CCB6D6B114AF}"/>
              </a:ext>
            </a:extLst>
          </p:cNvPr>
          <p:cNvPicPr>
            <a:picLocks noChangeAspect="1"/>
          </p:cNvPicPr>
          <p:nvPr/>
        </p:nvPicPr>
        <p:blipFill>
          <a:blip r:embed="rId2"/>
          <a:stretch>
            <a:fillRect/>
          </a:stretch>
        </p:blipFill>
        <p:spPr>
          <a:xfrm>
            <a:off x="2797091" y="692318"/>
            <a:ext cx="7800975" cy="3981450"/>
          </a:xfrm>
          <a:prstGeom prst="rect">
            <a:avLst/>
          </a:prstGeom>
        </p:spPr>
      </p:pic>
    </p:spTree>
    <p:extLst>
      <p:ext uri="{BB962C8B-B14F-4D97-AF65-F5344CB8AC3E}">
        <p14:creationId xmlns:p14="http://schemas.microsoft.com/office/powerpoint/2010/main" val="319560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5E406-4A64-A725-C08D-133FE91A6CEF}"/>
              </a:ext>
            </a:extLst>
          </p:cNvPr>
          <p:cNvPicPr>
            <a:picLocks noChangeAspect="1"/>
          </p:cNvPicPr>
          <p:nvPr/>
        </p:nvPicPr>
        <p:blipFill>
          <a:blip r:embed="rId2"/>
          <a:stretch>
            <a:fillRect/>
          </a:stretch>
        </p:blipFill>
        <p:spPr>
          <a:xfrm>
            <a:off x="2785059" y="836696"/>
            <a:ext cx="7800975" cy="3981450"/>
          </a:xfrm>
          <a:prstGeom prst="rect">
            <a:avLst/>
          </a:prstGeom>
        </p:spPr>
      </p:pic>
      <p:sp>
        <p:nvSpPr>
          <p:cNvPr id="6" name="TextBox 5">
            <a:extLst>
              <a:ext uri="{FF2B5EF4-FFF2-40B4-BE49-F238E27FC236}">
                <a16:creationId xmlns:a16="http://schemas.microsoft.com/office/drawing/2014/main" id="{1AA73ED1-506C-C7C8-8E11-D07524F46E59}"/>
              </a:ext>
            </a:extLst>
          </p:cNvPr>
          <p:cNvSpPr txBox="1"/>
          <p:nvPr/>
        </p:nvSpPr>
        <p:spPr>
          <a:xfrm>
            <a:off x="2779295" y="5245768"/>
            <a:ext cx="7832558" cy="1015663"/>
          </a:xfrm>
          <a:prstGeom prst="rect">
            <a:avLst/>
          </a:prstGeom>
          <a:noFill/>
        </p:spPr>
        <p:txBody>
          <a:bodyPr wrap="square" rtlCol="0">
            <a:spAutoFit/>
          </a:bodyPr>
          <a:lstStyle/>
          <a:p>
            <a:r>
              <a:rPr lang="en-US" sz="2000" dirty="0"/>
              <a:t>This visualization shows the bar graph and pie chart of employee education level side by side. The pie chart shows the exact percentages for the three education levels. </a:t>
            </a:r>
          </a:p>
        </p:txBody>
      </p:sp>
    </p:spTree>
    <p:extLst>
      <p:ext uri="{BB962C8B-B14F-4D97-AF65-F5344CB8AC3E}">
        <p14:creationId xmlns:p14="http://schemas.microsoft.com/office/powerpoint/2010/main" val="2489561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7093D-5650-1C1F-900C-C875A234DAED}"/>
              </a:ext>
            </a:extLst>
          </p:cNvPr>
          <p:cNvSpPr txBox="1"/>
          <p:nvPr/>
        </p:nvSpPr>
        <p:spPr>
          <a:xfrm>
            <a:off x="3108158" y="2382253"/>
            <a:ext cx="9336505" cy="1569660"/>
          </a:xfrm>
          <a:prstGeom prst="rect">
            <a:avLst/>
          </a:prstGeom>
          <a:noFill/>
        </p:spPr>
        <p:txBody>
          <a:bodyPr wrap="square" rtlCol="0">
            <a:spAutoFit/>
          </a:bodyPr>
          <a:lstStyle/>
          <a:p>
            <a:r>
              <a:rPr lang="en-US" sz="9600" dirty="0"/>
              <a:t>Scatter Plots</a:t>
            </a:r>
          </a:p>
        </p:txBody>
      </p:sp>
    </p:spTree>
    <p:extLst>
      <p:ext uri="{BB962C8B-B14F-4D97-AF65-F5344CB8AC3E}">
        <p14:creationId xmlns:p14="http://schemas.microsoft.com/office/powerpoint/2010/main" val="120217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BE5F80-0548-A185-6A45-C2CFFA0D6E96}"/>
              </a:ext>
            </a:extLst>
          </p:cNvPr>
          <p:cNvPicPr>
            <a:picLocks noChangeAspect="1"/>
          </p:cNvPicPr>
          <p:nvPr/>
        </p:nvPicPr>
        <p:blipFill>
          <a:blip r:embed="rId2"/>
          <a:stretch>
            <a:fillRect/>
          </a:stretch>
        </p:blipFill>
        <p:spPr>
          <a:xfrm>
            <a:off x="2249906" y="158249"/>
            <a:ext cx="8831178" cy="4228598"/>
          </a:xfrm>
          <a:prstGeom prst="rect">
            <a:avLst/>
          </a:prstGeom>
        </p:spPr>
      </p:pic>
      <p:sp>
        <p:nvSpPr>
          <p:cNvPr id="5" name="TextBox 4">
            <a:extLst>
              <a:ext uri="{FF2B5EF4-FFF2-40B4-BE49-F238E27FC236}">
                <a16:creationId xmlns:a16="http://schemas.microsoft.com/office/drawing/2014/main" id="{10F56215-9302-4C2B-FA45-1BC5F2C8B49B}"/>
              </a:ext>
            </a:extLst>
          </p:cNvPr>
          <p:cNvSpPr txBox="1"/>
          <p:nvPr/>
        </p:nvSpPr>
        <p:spPr>
          <a:xfrm>
            <a:off x="2249906" y="4535237"/>
            <a:ext cx="8932778" cy="1938992"/>
          </a:xfrm>
          <a:prstGeom prst="rect">
            <a:avLst/>
          </a:prstGeom>
          <a:noFill/>
        </p:spPr>
        <p:txBody>
          <a:bodyPr wrap="square" rtlCol="0">
            <a:spAutoFit/>
          </a:bodyPr>
          <a:lstStyle/>
          <a:p>
            <a:r>
              <a:rPr lang="en-US" sz="2000" dirty="0"/>
              <a:t>Here is a scatter plot of employee age vs employee salary with a linear regression line. These two variables are highly positively correlated which is not surprising. In general, the older the employee, the more experience an employee has. There are three possible outliers with one at $220,000 salary which is the Chief Data Officer and two at $250,000 salaries being the CEO and Chief Technology Officer. All three of these positions are held my male employees. </a:t>
            </a:r>
          </a:p>
        </p:txBody>
      </p:sp>
    </p:spTree>
    <p:extLst>
      <p:ext uri="{BB962C8B-B14F-4D97-AF65-F5344CB8AC3E}">
        <p14:creationId xmlns:p14="http://schemas.microsoft.com/office/powerpoint/2010/main" val="144196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00C0E3-B348-2F4A-D7CF-B33458CEF24D}"/>
              </a:ext>
            </a:extLst>
          </p:cNvPr>
          <p:cNvPicPr>
            <a:picLocks noChangeAspect="1"/>
          </p:cNvPicPr>
          <p:nvPr/>
        </p:nvPicPr>
        <p:blipFill>
          <a:blip r:embed="rId2"/>
          <a:stretch>
            <a:fillRect/>
          </a:stretch>
        </p:blipFill>
        <p:spPr>
          <a:xfrm>
            <a:off x="2394283" y="547938"/>
            <a:ext cx="8662737" cy="3981450"/>
          </a:xfrm>
          <a:prstGeom prst="rect">
            <a:avLst/>
          </a:prstGeom>
        </p:spPr>
      </p:pic>
      <p:sp>
        <p:nvSpPr>
          <p:cNvPr id="6" name="TextBox 5">
            <a:extLst>
              <a:ext uri="{FF2B5EF4-FFF2-40B4-BE49-F238E27FC236}">
                <a16:creationId xmlns:a16="http://schemas.microsoft.com/office/drawing/2014/main" id="{0080F5AF-2D89-AE3A-AB8B-654DA155C7FC}"/>
              </a:ext>
            </a:extLst>
          </p:cNvPr>
          <p:cNvSpPr txBox="1"/>
          <p:nvPr/>
        </p:nvSpPr>
        <p:spPr>
          <a:xfrm>
            <a:off x="2273968" y="4932947"/>
            <a:ext cx="8891337" cy="923330"/>
          </a:xfrm>
          <a:prstGeom prst="rect">
            <a:avLst/>
          </a:prstGeom>
          <a:noFill/>
        </p:spPr>
        <p:txBody>
          <a:bodyPr wrap="square" rtlCol="0">
            <a:spAutoFit/>
          </a:bodyPr>
          <a:lstStyle/>
          <a:p>
            <a:r>
              <a:rPr lang="en-US" dirty="0"/>
              <a:t>This scatterplot of gender vs. salary shows that the salaries for males and females are almost identical. The trend line has a slight upward slope probably because the three highest paid employees in the company are male with all three making over $200,000.</a:t>
            </a:r>
          </a:p>
        </p:txBody>
      </p:sp>
    </p:spTree>
    <p:extLst>
      <p:ext uri="{BB962C8B-B14F-4D97-AF65-F5344CB8AC3E}">
        <p14:creationId xmlns:p14="http://schemas.microsoft.com/office/powerpoint/2010/main" val="349521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838B4-1D6F-C244-880B-8195260893A0}"/>
              </a:ext>
            </a:extLst>
          </p:cNvPr>
          <p:cNvSpPr txBox="1"/>
          <p:nvPr/>
        </p:nvSpPr>
        <p:spPr>
          <a:xfrm>
            <a:off x="2225842" y="757989"/>
            <a:ext cx="8855242" cy="769441"/>
          </a:xfrm>
          <a:prstGeom prst="rect">
            <a:avLst/>
          </a:prstGeom>
          <a:noFill/>
        </p:spPr>
        <p:txBody>
          <a:bodyPr wrap="square" rtlCol="0">
            <a:spAutoFit/>
          </a:bodyPr>
          <a:lstStyle/>
          <a:p>
            <a:r>
              <a:rPr lang="en-US" sz="4400" dirty="0"/>
              <a:t>INTRODUCTION</a:t>
            </a:r>
          </a:p>
        </p:txBody>
      </p:sp>
      <p:sp>
        <p:nvSpPr>
          <p:cNvPr id="3" name="TextBox 2">
            <a:extLst>
              <a:ext uri="{FF2B5EF4-FFF2-40B4-BE49-F238E27FC236}">
                <a16:creationId xmlns:a16="http://schemas.microsoft.com/office/drawing/2014/main" id="{EDAFF23C-57E0-60E6-F73A-EAF90C75C0E6}"/>
              </a:ext>
            </a:extLst>
          </p:cNvPr>
          <p:cNvSpPr txBox="1"/>
          <p:nvPr/>
        </p:nvSpPr>
        <p:spPr>
          <a:xfrm>
            <a:off x="2815389" y="2274838"/>
            <a:ext cx="8771020" cy="2308324"/>
          </a:xfrm>
          <a:prstGeom prst="rect">
            <a:avLst/>
          </a:prstGeom>
          <a:noFill/>
        </p:spPr>
        <p:txBody>
          <a:bodyPr wrap="square" rtlCol="0">
            <a:spAutoFit/>
          </a:bodyPr>
          <a:lstStyle/>
          <a:p>
            <a:r>
              <a:rPr lang="en-US" dirty="0"/>
              <a:t>In this presentation I will be performing an analysis of the Salary Prediction dataset using mostly visualizations. I downloaded the dataset from the Kaggle website. The dataset was generated from large language models and not collected from actual data sources. </a:t>
            </a:r>
          </a:p>
          <a:p>
            <a:endParaRPr lang="en-US" dirty="0"/>
          </a:p>
          <a:p>
            <a:endParaRPr lang="en-US" dirty="0"/>
          </a:p>
          <a:p>
            <a:r>
              <a:rPr lang="en-US" dirty="0"/>
              <a:t>Link to the Salary Prediction dataset on Kaggle:</a:t>
            </a:r>
          </a:p>
          <a:p>
            <a:r>
              <a:rPr lang="en-US" dirty="0">
                <a:hlinkClick r:id="rId2"/>
              </a:rPr>
              <a:t>Salary Prediction dataset</a:t>
            </a:r>
            <a:endParaRPr lang="en-US" dirty="0"/>
          </a:p>
          <a:p>
            <a:endParaRPr lang="en-US" dirty="0"/>
          </a:p>
        </p:txBody>
      </p:sp>
    </p:spTree>
    <p:extLst>
      <p:ext uri="{BB962C8B-B14F-4D97-AF65-F5344CB8AC3E}">
        <p14:creationId xmlns:p14="http://schemas.microsoft.com/office/powerpoint/2010/main" val="149115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C37E8-B75A-8B2D-5844-F5122F6114D6}"/>
              </a:ext>
            </a:extLst>
          </p:cNvPr>
          <p:cNvSpPr txBox="1"/>
          <p:nvPr/>
        </p:nvSpPr>
        <p:spPr>
          <a:xfrm>
            <a:off x="2225842" y="4940968"/>
            <a:ext cx="9107905" cy="1323439"/>
          </a:xfrm>
          <a:prstGeom prst="rect">
            <a:avLst/>
          </a:prstGeom>
          <a:noFill/>
        </p:spPr>
        <p:txBody>
          <a:bodyPr wrap="square" rtlCol="0">
            <a:spAutoFit/>
          </a:bodyPr>
          <a:lstStyle/>
          <a:p>
            <a:r>
              <a:rPr lang="en-US" sz="2000" dirty="0"/>
              <a:t>This visualization displays the level of employee education vs the employee salary. Again, there is a high positive correlation which is shown by the linear regression line. There are no surprises with the results of this scatter plot with higher employee levels of education receiving higher salaries.</a:t>
            </a:r>
          </a:p>
        </p:txBody>
      </p:sp>
      <p:pic>
        <p:nvPicPr>
          <p:cNvPr id="4" name="Picture 3">
            <a:extLst>
              <a:ext uri="{FF2B5EF4-FFF2-40B4-BE49-F238E27FC236}">
                <a16:creationId xmlns:a16="http://schemas.microsoft.com/office/drawing/2014/main" id="{48304B8B-D0F3-0BA5-E562-AF0892587834}"/>
              </a:ext>
            </a:extLst>
          </p:cNvPr>
          <p:cNvPicPr>
            <a:picLocks noChangeAspect="1"/>
          </p:cNvPicPr>
          <p:nvPr/>
        </p:nvPicPr>
        <p:blipFill>
          <a:blip r:embed="rId2"/>
          <a:stretch>
            <a:fillRect/>
          </a:stretch>
        </p:blipFill>
        <p:spPr>
          <a:xfrm>
            <a:off x="2310063" y="230536"/>
            <a:ext cx="9023684" cy="4582764"/>
          </a:xfrm>
          <a:prstGeom prst="rect">
            <a:avLst/>
          </a:prstGeom>
        </p:spPr>
      </p:pic>
    </p:spTree>
    <p:extLst>
      <p:ext uri="{BB962C8B-B14F-4D97-AF65-F5344CB8AC3E}">
        <p14:creationId xmlns:p14="http://schemas.microsoft.com/office/powerpoint/2010/main" val="117228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B7730A-38FB-FD3A-FA96-D295DD751E49}"/>
              </a:ext>
            </a:extLst>
          </p:cNvPr>
          <p:cNvPicPr>
            <a:picLocks noChangeAspect="1"/>
          </p:cNvPicPr>
          <p:nvPr/>
        </p:nvPicPr>
        <p:blipFill>
          <a:blip r:embed="rId2"/>
          <a:stretch>
            <a:fillRect/>
          </a:stretch>
        </p:blipFill>
        <p:spPr>
          <a:xfrm>
            <a:off x="2438400" y="298881"/>
            <a:ext cx="8940800" cy="4106231"/>
          </a:xfrm>
          <a:prstGeom prst="rect">
            <a:avLst/>
          </a:prstGeom>
        </p:spPr>
      </p:pic>
      <p:sp>
        <p:nvSpPr>
          <p:cNvPr id="4" name="TextBox 3">
            <a:extLst>
              <a:ext uri="{FF2B5EF4-FFF2-40B4-BE49-F238E27FC236}">
                <a16:creationId xmlns:a16="http://schemas.microsoft.com/office/drawing/2014/main" id="{495F8B8B-2738-9D42-47FE-7CFF639621EA}"/>
              </a:ext>
            </a:extLst>
          </p:cNvPr>
          <p:cNvSpPr txBox="1"/>
          <p:nvPr/>
        </p:nvSpPr>
        <p:spPr>
          <a:xfrm>
            <a:off x="2334126" y="4620127"/>
            <a:ext cx="9300409" cy="1938992"/>
          </a:xfrm>
          <a:prstGeom prst="rect">
            <a:avLst/>
          </a:prstGeom>
          <a:noFill/>
        </p:spPr>
        <p:txBody>
          <a:bodyPr wrap="square" rtlCol="0">
            <a:spAutoFit/>
          </a:bodyPr>
          <a:lstStyle/>
          <a:p>
            <a:r>
              <a:rPr lang="en-US" sz="2000" dirty="0"/>
              <a:t>This scatter plot of employee years of experience vs salary shows a positive linear correlation which makes total sense. The data points do not look to be as tight around the linear regression line as age vs salary meaning there is more variation. The highest concentration of employees appears to be around 2.5 years of experience. The top two salaries with 23 and 25 years of experience correspond to the CEO and the Chief Technology Officer.</a:t>
            </a:r>
          </a:p>
        </p:txBody>
      </p:sp>
    </p:spTree>
    <p:extLst>
      <p:ext uri="{BB962C8B-B14F-4D97-AF65-F5344CB8AC3E}">
        <p14:creationId xmlns:p14="http://schemas.microsoft.com/office/powerpoint/2010/main" val="833096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D3384-F4A6-5E58-A0CB-F2162901F82F}"/>
              </a:ext>
            </a:extLst>
          </p:cNvPr>
          <p:cNvSpPr txBox="1"/>
          <p:nvPr/>
        </p:nvSpPr>
        <p:spPr>
          <a:xfrm>
            <a:off x="1993900" y="4977113"/>
            <a:ext cx="9525000" cy="1323439"/>
          </a:xfrm>
          <a:prstGeom prst="rect">
            <a:avLst/>
          </a:prstGeom>
          <a:noFill/>
        </p:spPr>
        <p:txBody>
          <a:bodyPr wrap="square" rtlCol="0">
            <a:spAutoFit/>
          </a:bodyPr>
          <a:lstStyle/>
          <a:p>
            <a:r>
              <a:rPr lang="en-US" sz="2000" dirty="0"/>
              <a:t>This shows all 4 scatter plots of employee salary vs age, salary vs education, salary vs experience, and salary vs gender. Salary has a positive correlation  with all four variables but only slightly with gender. It appears that age and yrs of experience correlate to higher salaries more than level of education but not by much.</a:t>
            </a:r>
          </a:p>
        </p:txBody>
      </p:sp>
      <p:pic>
        <p:nvPicPr>
          <p:cNvPr id="6" name="Picture 5">
            <a:extLst>
              <a:ext uri="{FF2B5EF4-FFF2-40B4-BE49-F238E27FC236}">
                <a16:creationId xmlns:a16="http://schemas.microsoft.com/office/drawing/2014/main" id="{1E0E7909-C525-F29B-8E26-5ACCBA90DD1E}"/>
              </a:ext>
            </a:extLst>
          </p:cNvPr>
          <p:cNvPicPr>
            <a:picLocks noChangeAspect="1"/>
          </p:cNvPicPr>
          <p:nvPr/>
        </p:nvPicPr>
        <p:blipFill>
          <a:blip r:embed="rId2"/>
          <a:stretch>
            <a:fillRect/>
          </a:stretch>
        </p:blipFill>
        <p:spPr>
          <a:xfrm>
            <a:off x="2105526" y="223086"/>
            <a:ext cx="9288379" cy="4529388"/>
          </a:xfrm>
          <a:prstGeom prst="rect">
            <a:avLst/>
          </a:prstGeom>
        </p:spPr>
      </p:pic>
    </p:spTree>
    <p:extLst>
      <p:ext uri="{BB962C8B-B14F-4D97-AF65-F5344CB8AC3E}">
        <p14:creationId xmlns:p14="http://schemas.microsoft.com/office/powerpoint/2010/main" val="165254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8F57CE-E303-86F0-7948-A32EB194E982}"/>
              </a:ext>
            </a:extLst>
          </p:cNvPr>
          <p:cNvSpPr txBox="1"/>
          <p:nvPr/>
        </p:nvSpPr>
        <p:spPr>
          <a:xfrm>
            <a:off x="3814010" y="2273969"/>
            <a:ext cx="9035716" cy="1569660"/>
          </a:xfrm>
          <a:prstGeom prst="rect">
            <a:avLst/>
          </a:prstGeom>
          <a:noFill/>
        </p:spPr>
        <p:txBody>
          <a:bodyPr wrap="square" rtlCol="0">
            <a:spAutoFit/>
          </a:bodyPr>
          <a:lstStyle/>
          <a:p>
            <a:r>
              <a:rPr lang="en-US" sz="9600" dirty="0"/>
              <a:t>Box Plots</a:t>
            </a:r>
          </a:p>
        </p:txBody>
      </p:sp>
    </p:spTree>
    <p:extLst>
      <p:ext uri="{BB962C8B-B14F-4D97-AF65-F5344CB8AC3E}">
        <p14:creationId xmlns:p14="http://schemas.microsoft.com/office/powerpoint/2010/main" val="321623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DA9BB-3935-95ED-F097-771AF050EBC2}"/>
              </a:ext>
            </a:extLst>
          </p:cNvPr>
          <p:cNvSpPr txBox="1"/>
          <p:nvPr/>
        </p:nvSpPr>
        <p:spPr>
          <a:xfrm>
            <a:off x="2082800" y="4549676"/>
            <a:ext cx="9842499" cy="2031325"/>
          </a:xfrm>
          <a:prstGeom prst="rect">
            <a:avLst/>
          </a:prstGeom>
          <a:noFill/>
        </p:spPr>
        <p:txBody>
          <a:bodyPr wrap="square" rtlCol="0">
            <a:spAutoFit/>
          </a:bodyPr>
          <a:lstStyle/>
          <a:p>
            <a:r>
              <a:rPr lang="en-US" dirty="0"/>
              <a:t>This box plot shows the same trend as the scatter plot but displays the distribution within each age. The box displays the interquartile range (middle 50% of the data) while the line inside the box shows the median value. The whiskers extending outside the box reach from Q1 to the minimum value and from Q3 to the maximum value within the range [Q1 - 1.5*IQR, Q3 + 1.5*IQR]. The dots outside the whiskers are data points considered outliers and are typically marked as individual points. The employees between ages 32 and 44 show a wider variance in their salaries than other employees. </a:t>
            </a:r>
          </a:p>
          <a:p>
            <a:endParaRPr lang="en-US" dirty="0"/>
          </a:p>
        </p:txBody>
      </p:sp>
      <p:pic>
        <p:nvPicPr>
          <p:cNvPr id="4" name="Picture 3">
            <a:extLst>
              <a:ext uri="{FF2B5EF4-FFF2-40B4-BE49-F238E27FC236}">
                <a16:creationId xmlns:a16="http://schemas.microsoft.com/office/drawing/2014/main" id="{8D2092FF-EBBA-A8EF-AF66-7EC2E66A185C}"/>
              </a:ext>
            </a:extLst>
          </p:cNvPr>
          <p:cNvPicPr>
            <a:picLocks noChangeAspect="1"/>
          </p:cNvPicPr>
          <p:nvPr/>
        </p:nvPicPr>
        <p:blipFill>
          <a:blip r:embed="rId2"/>
          <a:stretch>
            <a:fillRect/>
          </a:stretch>
        </p:blipFill>
        <p:spPr>
          <a:xfrm>
            <a:off x="2177715" y="175977"/>
            <a:ext cx="9430085" cy="4264694"/>
          </a:xfrm>
          <a:prstGeom prst="rect">
            <a:avLst/>
          </a:prstGeom>
        </p:spPr>
      </p:pic>
    </p:spTree>
    <p:extLst>
      <p:ext uri="{BB962C8B-B14F-4D97-AF65-F5344CB8AC3E}">
        <p14:creationId xmlns:p14="http://schemas.microsoft.com/office/powerpoint/2010/main" val="79705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8E365-3D8A-CE8F-06FB-872CDCA6195D}"/>
              </a:ext>
            </a:extLst>
          </p:cNvPr>
          <p:cNvSpPr txBox="1"/>
          <p:nvPr/>
        </p:nvSpPr>
        <p:spPr>
          <a:xfrm>
            <a:off x="2133600" y="4686300"/>
            <a:ext cx="9334500" cy="1631216"/>
          </a:xfrm>
          <a:prstGeom prst="rect">
            <a:avLst/>
          </a:prstGeom>
          <a:noFill/>
        </p:spPr>
        <p:txBody>
          <a:bodyPr wrap="square" rtlCol="0">
            <a:spAutoFit/>
          </a:bodyPr>
          <a:lstStyle/>
          <a:p>
            <a:r>
              <a:rPr lang="en-US" sz="2000" dirty="0"/>
              <a:t>This shows some interesting observations. The CEO who is a male aged 50 who is tied for the highest salary at $250,000 only obtained a bachelor’s degree. The Sales Director who is a male aged 51 also has a bachelor’s degree with salary of $180,000. The salaries of PhD’s have a tight interquartile range with a salary between $150,000 and $160,000. The PhD employees have a very wide variability in their salaries which I find surprising. </a:t>
            </a:r>
          </a:p>
        </p:txBody>
      </p:sp>
      <p:pic>
        <p:nvPicPr>
          <p:cNvPr id="5" name="Picture 4">
            <a:extLst>
              <a:ext uri="{FF2B5EF4-FFF2-40B4-BE49-F238E27FC236}">
                <a16:creationId xmlns:a16="http://schemas.microsoft.com/office/drawing/2014/main" id="{4F4710C0-95E7-E933-BF74-EE4326A911CF}"/>
              </a:ext>
            </a:extLst>
          </p:cNvPr>
          <p:cNvPicPr>
            <a:picLocks noChangeAspect="1"/>
          </p:cNvPicPr>
          <p:nvPr/>
        </p:nvPicPr>
        <p:blipFill>
          <a:blip r:embed="rId2"/>
          <a:stretch>
            <a:fillRect/>
          </a:stretch>
        </p:blipFill>
        <p:spPr>
          <a:xfrm>
            <a:off x="2222500" y="317500"/>
            <a:ext cx="9067800" cy="4203699"/>
          </a:xfrm>
          <a:prstGeom prst="rect">
            <a:avLst/>
          </a:prstGeom>
        </p:spPr>
      </p:pic>
    </p:spTree>
    <p:extLst>
      <p:ext uri="{BB962C8B-B14F-4D97-AF65-F5344CB8AC3E}">
        <p14:creationId xmlns:p14="http://schemas.microsoft.com/office/powerpoint/2010/main" val="1709107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B1E98C-2E05-5B38-A8B0-985487E8B8AE}"/>
              </a:ext>
            </a:extLst>
          </p:cNvPr>
          <p:cNvPicPr>
            <a:picLocks noChangeAspect="1"/>
          </p:cNvPicPr>
          <p:nvPr/>
        </p:nvPicPr>
        <p:blipFill>
          <a:blip r:embed="rId2"/>
          <a:stretch>
            <a:fillRect/>
          </a:stretch>
        </p:blipFill>
        <p:spPr>
          <a:xfrm>
            <a:off x="2225842" y="247148"/>
            <a:ext cx="8915400" cy="4578851"/>
          </a:xfrm>
          <a:prstGeom prst="rect">
            <a:avLst/>
          </a:prstGeom>
        </p:spPr>
      </p:pic>
      <p:sp>
        <p:nvSpPr>
          <p:cNvPr id="4" name="TextBox 3">
            <a:extLst>
              <a:ext uri="{FF2B5EF4-FFF2-40B4-BE49-F238E27FC236}">
                <a16:creationId xmlns:a16="http://schemas.microsoft.com/office/drawing/2014/main" id="{F178AE7E-273F-7168-38C8-95860D53FD67}"/>
              </a:ext>
            </a:extLst>
          </p:cNvPr>
          <p:cNvSpPr txBox="1"/>
          <p:nvPr/>
        </p:nvSpPr>
        <p:spPr>
          <a:xfrm>
            <a:off x="2141621" y="4989763"/>
            <a:ext cx="8999621" cy="1200329"/>
          </a:xfrm>
          <a:prstGeom prst="rect">
            <a:avLst/>
          </a:prstGeom>
          <a:noFill/>
        </p:spPr>
        <p:txBody>
          <a:bodyPr wrap="square" rtlCol="0">
            <a:spAutoFit/>
          </a:bodyPr>
          <a:lstStyle/>
          <a:p>
            <a:r>
              <a:rPr lang="en-US" dirty="0"/>
              <a:t>There is not much that stands out here. The range and amount of variability start to go up at around 5 years of experience. Employees at two years experience have a very small interquartile range with no whiskers with 4 possible outliers above and one below. Maybe the outliers above are employees with a PhD.</a:t>
            </a:r>
          </a:p>
        </p:txBody>
      </p:sp>
    </p:spTree>
    <p:extLst>
      <p:ext uri="{BB962C8B-B14F-4D97-AF65-F5344CB8AC3E}">
        <p14:creationId xmlns:p14="http://schemas.microsoft.com/office/powerpoint/2010/main" val="2153213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4D6BFC-1CA3-21FF-F477-A56EB1323C7A}"/>
              </a:ext>
            </a:extLst>
          </p:cNvPr>
          <p:cNvPicPr>
            <a:picLocks noChangeAspect="1"/>
          </p:cNvPicPr>
          <p:nvPr/>
        </p:nvPicPr>
        <p:blipFill>
          <a:blip r:embed="rId2"/>
          <a:stretch>
            <a:fillRect/>
          </a:stretch>
        </p:blipFill>
        <p:spPr>
          <a:xfrm>
            <a:off x="2683042" y="421105"/>
            <a:ext cx="8289757" cy="4116305"/>
          </a:xfrm>
          <a:prstGeom prst="rect">
            <a:avLst/>
          </a:prstGeom>
        </p:spPr>
      </p:pic>
      <p:sp>
        <p:nvSpPr>
          <p:cNvPr id="3" name="TextBox 2">
            <a:extLst>
              <a:ext uri="{FF2B5EF4-FFF2-40B4-BE49-F238E27FC236}">
                <a16:creationId xmlns:a16="http://schemas.microsoft.com/office/drawing/2014/main" id="{5816139C-E5AD-4EF4-DBFA-63C9E830CE0E}"/>
              </a:ext>
            </a:extLst>
          </p:cNvPr>
          <p:cNvSpPr txBox="1"/>
          <p:nvPr/>
        </p:nvSpPr>
        <p:spPr>
          <a:xfrm>
            <a:off x="2769269" y="4823994"/>
            <a:ext cx="8540416" cy="1323439"/>
          </a:xfrm>
          <a:prstGeom prst="rect">
            <a:avLst/>
          </a:prstGeom>
          <a:noFill/>
        </p:spPr>
        <p:txBody>
          <a:bodyPr wrap="square" rtlCol="0">
            <a:spAutoFit/>
          </a:bodyPr>
          <a:lstStyle/>
          <a:p>
            <a:r>
              <a:rPr lang="en-US" sz="2000" dirty="0"/>
              <a:t>This box plot of gender shows that male and female salaries are very similar. There is a larger interquartile range for females, but upper whisker is longer because of those two males who make $250,000 representing the maximum value.</a:t>
            </a:r>
          </a:p>
        </p:txBody>
      </p:sp>
    </p:spTree>
    <p:extLst>
      <p:ext uri="{BB962C8B-B14F-4D97-AF65-F5344CB8AC3E}">
        <p14:creationId xmlns:p14="http://schemas.microsoft.com/office/powerpoint/2010/main" val="115517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7A36A3-14C1-3A61-F092-43DF3448CC35}"/>
              </a:ext>
            </a:extLst>
          </p:cNvPr>
          <p:cNvSpPr txBox="1"/>
          <p:nvPr/>
        </p:nvSpPr>
        <p:spPr>
          <a:xfrm>
            <a:off x="2803358" y="2069432"/>
            <a:ext cx="7856621" cy="2123658"/>
          </a:xfrm>
          <a:prstGeom prst="rect">
            <a:avLst/>
          </a:prstGeom>
          <a:noFill/>
        </p:spPr>
        <p:txBody>
          <a:bodyPr wrap="square" rtlCol="0">
            <a:spAutoFit/>
          </a:bodyPr>
          <a:lstStyle/>
          <a:p>
            <a:r>
              <a:rPr lang="en-US" sz="6600" dirty="0"/>
              <a:t>Box Plots with Scatter Plots</a:t>
            </a:r>
          </a:p>
        </p:txBody>
      </p:sp>
    </p:spTree>
    <p:extLst>
      <p:ext uri="{BB962C8B-B14F-4D97-AF65-F5344CB8AC3E}">
        <p14:creationId xmlns:p14="http://schemas.microsoft.com/office/powerpoint/2010/main" val="98301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34957-3241-6BEC-BB79-106E8B2F40BA}"/>
              </a:ext>
            </a:extLst>
          </p:cNvPr>
          <p:cNvSpPr txBox="1"/>
          <p:nvPr/>
        </p:nvSpPr>
        <p:spPr>
          <a:xfrm>
            <a:off x="1606549" y="4737768"/>
            <a:ext cx="10244555" cy="1323439"/>
          </a:xfrm>
          <a:prstGeom prst="rect">
            <a:avLst/>
          </a:prstGeom>
          <a:noFill/>
        </p:spPr>
        <p:txBody>
          <a:bodyPr wrap="square" rtlCol="0">
            <a:spAutoFit/>
          </a:bodyPr>
          <a:lstStyle/>
          <a:p>
            <a:r>
              <a:rPr lang="en-US" sz="2000" dirty="0"/>
              <a:t>The next four pages show a scatter plot on top and a box plot on the bottom. We have already gone over these graphs and plots by themselves earlier in the presentation. The scatter plots show the data points, and the box plots show the distribution of those data points including the interquartile range (box), the median (line in box), whiskers (lines outside box), and the outliers. </a:t>
            </a:r>
          </a:p>
        </p:txBody>
      </p:sp>
      <p:pic>
        <p:nvPicPr>
          <p:cNvPr id="4" name="Picture 3">
            <a:extLst>
              <a:ext uri="{FF2B5EF4-FFF2-40B4-BE49-F238E27FC236}">
                <a16:creationId xmlns:a16="http://schemas.microsoft.com/office/drawing/2014/main" id="{58C88634-A0BC-7DA1-3DB2-F2F1FACE35D7}"/>
              </a:ext>
            </a:extLst>
          </p:cNvPr>
          <p:cNvPicPr>
            <a:picLocks noChangeAspect="1"/>
          </p:cNvPicPr>
          <p:nvPr/>
        </p:nvPicPr>
        <p:blipFill>
          <a:blip r:embed="rId2"/>
          <a:stretch>
            <a:fillRect/>
          </a:stretch>
        </p:blipFill>
        <p:spPr>
          <a:xfrm>
            <a:off x="1720516" y="300789"/>
            <a:ext cx="9747584" cy="4319337"/>
          </a:xfrm>
          <a:prstGeom prst="rect">
            <a:avLst/>
          </a:prstGeom>
        </p:spPr>
      </p:pic>
    </p:spTree>
    <p:extLst>
      <p:ext uri="{BB962C8B-B14F-4D97-AF65-F5344CB8AC3E}">
        <p14:creationId xmlns:p14="http://schemas.microsoft.com/office/powerpoint/2010/main" val="249118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026C0-D9B9-F584-817F-2761AC619850}"/>
              </a:ext>
            </a:extLst>
          </p:cNvPr>
          <p:cNvPicPr>
            <a:picLocks noChangeAspect="1"/>
          </p:cNvPicPr>
          <p:nvPr/>
        </p:nvPicPr>
        <p:blipFill>
          <a:blip r:embed="rId2"/>
          <a:stretch>
            <a:fillRect/>
          </a:stretch>
        </p:blipFill>
        <p:spPr>
          <a:xfrm>
            <a:off x="2454442" y="132349"/>
            <a:ext cx="9528158" cy="2165684"/>
          </a:xfrm>
          <a:prstGeom prst="rect">
            <a:avLst/>
          </a:prstGeom>
        </p:spPr>
      </p:pic>
      <p:sp>
        <p:nvSpPr>
          <p:cNvPr id="5" name="TextBox 4">
            <a:extLst>
              <a:ext uri="{FF2B5EF4-FFF2-40B4-BE49-F238E27FC236}">
                <a16:creationId xmlns:a16="http://schemas.microsoft.com/office/drawing/2014/main" id="{F24D922D-051F-B40C-4F22-E27462ECAAE5}"/>
              </a:ext>
            </a:extLst>
          </p:cNvPr>
          <p:cNvSpPr txBox="1"/>
          <p:nvPr/>
        </p:nvSpPr>
        <p:spPr>
          <a:xfrm>
            <a:off x="2366811" y="2159311"/>
            <a:ext cx="9762473" cy="4801314"/>
          </a:xfrm>
          <a:prstGeom prst="rect">
            <a:avLst/>
          </a:prstGeom>
          <a:noFill/>
        </p:spPr>
        <p:txBody>
          <a:bodyPr wrap="square" rtlCol="0">
            <a:spAutoFit/>
          </a:bodyPr>
          <a:lstStyle/>
          <a:p>
            <a:endParaRPr lang="en-US" sz="1600" dirty="0"/>
          </a:p>
          <a:p>
            <a:r>
              <a:rPr lang="en-US" sz="1600" dirty="0"/>
              <a:t>Here are the first 6 records of the Salary dataset  The dataset contains information about the salaries of employees at a company. Each row represents a different employee, and the columns include information such as age, gender, education level, job title, years of experience, and salary. The dataset started 375 employees with two having N/A values so they were removed leaving 373 employees.</a:t>
            </a:r>
          </a:p>
          <a:p>
            <a:endParaRPr lang="en-US" sz="1600" dirty="0"/>
          </a:p>
          <a:p>
            <a:pPr fontAlgn="base"/>
            <a:r>
              <a:rPr lang="en-US" sz="1600" dirty="0"/>
              <a:t>Columns:</a:t>
            </a:r>
          </a:p>
          <a:p>
            <a:pPr fontAlgn="base"/>
            <a:r>
              <a:rPr lang="en-US" sz="1600" b="1" dirty="0"/>
              <a:t>Age:</a:t>
            </a:r>
            <a:r>
              <a:rPr lang="en-US" sz="1600" dirty="0"/>
              <a:t> This column represents the age of each employee in years. The values are numeric.</a:t>
            </a:r>
          </a:p>
          <a:p>
            <a:pPr fontAlgn="base"/>
            <a:r>
              <a:rPr lang="en-US" sz="1600" b="1" dirty="0"/>
              <a:t>Gender:</a:t>
            </a:r>
            <a:r>
              <a:rPr lang="en-US" sz="1600" dirty="0"/>
              <a:t> This column contains the gender of each employee. The values in this column are categorical.</a:t>
            </a:r>
          </a:p>
          <a:p>
            <a:pPr fontAlgn="base"/>
            <a:r>
              <a:rPr lang="en-US" sz="1600" b="1" dirty="0"/>
              <a:t>Education Level:</a:t>
            </a:r>
            <a:r>
              <a:rPr lang="en-US" sz="1600" dirty="0"/>
              <a:t> This column contains the educational level of each employee, which can be high school, bachelor's degree, master's degree, or PhD. The values in this column are categorical.</a:t>
            </a:r>
          </a:p>
          <a:p>
            <a:pPr fontAlgn="base"/>
            <a:r>
              <a:rPr lang="en-US" sz="1600" b="1" dirty="0"/>
              <a:t>Job Title:</a:t>
            </a:r>
            <a:r>
              <a:rPr lang="en-US" sz="1600" dirty="0"/>
              <a:t> This column contains the job title of each employee. The job titles can vary depending on the company and may include positions such as manager, analyst, engineer, or administrator. The values in this column are categorical.</a:t>
            </a:r>
          </a:p>
          <a:p>
            <a:pPr fontAlgn="base"/>
            <a:r>
              <a:rPr lang="en-US" sz="1600" b="1" dirty="0"/>
              <a:t>Years of Experience:</a:t>
            </a:r>
            <a:r>
              <a:rPr lang="en-US" sz="1600" dirty="0"/>
              <a:t> This column represents the number of years of work experience of each employee. The values in this column are numeric.</a:t>
            </a:r>
          </a:p>
          <a:p>
            <a:pPr fontAlgn="base"/>
            <a:r>
              <a:rPr lang="en-US" sz="1600" b="1" dirty="0"/>
              <a:t>Salary:</a:t>
            </a:r>
            <a:r>
              <a:rPr lang="en-US" sz="1600" dirty="0"/>
              <a:t> This column represents the annual salary of each employee in US dollars. The values in this column are numeric and can vary depending on factors such as job title, years of experience, and education level.</a:t>
            </a:r>
          </a:p>
          <a:p>
            <a:endParaRPr lang="en-US" dirty="0"/>
          </a:p>
        </p:txBody>
      </p:sp>
    </p:spTree>
    <p:extLst>
      <p:ext uri="{BB962C8B-B14F-4D97-AF65-F5344CB8AC3E}">
        <p14:creationId xmlns:p14="http://schemas.microsoft.com/office/powerpoint/2010/main" val="39115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6B272-FA3F-705B-ECAA-544851AA1873}"/>
              </a:ext>
            </a:extLst>
          </p:cNvPr>
          <p:cNvPicPr>
            <a:picLocks noChangeAspect="1"/>
          </p:cNvPicPr>
          <p:nvPr/>
        </p:nvPicPr>
        <p:blipFill>
          <a:blip r:embed="rId2"/>
          <a:stretch>
            <a:fillRect/>
          </a:stretch>
        </p:blipFill>
        <p:spPr>
          <a:xfrm>
            <a:off x="2255670" y="467227"/>
            <a:ext cx="9107488" cy="4838700"/>
          </a:xfrm>
          <a:prstGeom prst="rect">
            <a:avLst/>
          </a:prstGeom>
        </p:spPr>
      </p:pic>
      <p:sp>
        <p:nvSpPr>
          <p:cNvPr id="5" name="TextBox 4">
            <a:extLst>
              <a:ext uri="{FF2B5EF4-FFF2-40B4-BE49-F238E27FC236}">
                <a16:creationId xmlns:a16="http://schemas.microsoft.com/office/drawing/2014/main" id="{DAFA0BC7-267A-3C6F-5A6E-21316E4AA718}"/>
              </a:ext>
            </a:extLst>
          </p:cNvPr>
          <p:cNvSpPr txBox="1"/>
          <p:nvPr/>
        </p:nvSpPr>
        <p:spPr>
          <a:xfrm>
            <a:off x="3018589" y="5727032"/>
            <a:ext cx="9173411" cy="400110"/>
          </a:xfrm>
          <a:prstGeom prst="rect">
            <a:avLst/>
          </a:prstGeom>
          <a:noFill/>
        </p:spPr>
        <p:txBody>
          <a:bodyPr wrap="square" rtlCol="0">
            <a:spAutoFit/>
          </a:bodyPr>
          <a:lstStyle/>
          <a:p>
            <a:r>
              <a:rPr lang="en-US" sz="2000" dirty="0"/>
              <a:t>This scatter plot and box plot show salary by employee education level.</a:t>
            </a:r>
          </a:p>
        </p:txBody>
      </p:sp>
    </p:spTree>
    <p:extLst>
      <p:ext uri="{BB962C8B-B14F-4D97-AF65-F5344CB8AC3E}">
        <p14:creationId xmlns:p14="http://schemas.microsoft.com/office/powerpoint/2010/main" val="3489796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35D21F-AA80-D951-6B88-72E616BE58EF}"/>
              </a:ext>
            </a:extLst>
          </p:cNvPr>
          <p:cNvPicPr>
            <a:picLocks noChangeAspect="1"/>
          </p:cNvPicPr>
          <p:nvPr/>
        </p:nvPicPr>
        <p:blipFill>
          <a:blip r:embed="rId2"/>
          <a:stretch>
            <a:fillRect/>
          </a:stretch>
        </p:blipFill>
        <p:spPr>
          <a:xfrm>
            <a:off x="2093494" y="345574"/>
            <a:ext cx="9448800" cy="5245100"/>
          </a:xfrm>
          <a:prstGeom prst="rect">
            <a:avLst/>
          </a:prstGeom>
        </p:spPr>
      </p:pic>
      <p:sp>
        <p:nvSpPr>
          <p:cNvPr id="3" name="TextBox 2">
            <a:extLst>
              <a:ext uri="{FF2B5EF4-FFF2-40B4-BE49-F238E27FC236}">
                <a16:creationId xmlns:a16="http://schemas.microsoft.com/office/drawing/2014/main" id="{F395B057-8602-8580-8329-89D254E2A9C2}"/>
              </a:ext>
            </a:extLst>
          </p:cNvPr>
          <p:cNvSpPr txBox="1"/>
          <p:nvPr/>
        </p:nvSpPr>
        <p:spPr>
          <a:xfrm>
            <a:off x="2815389" y="5907505"/>
            <a:ext cx="9468852" cy="400110"/>
          </a:xfrm>
          <a:prstGeom prst="rect">
            <a:avLst/>
          </a:prstGeom>
          <a:noFill/>
        </p:spPr>
        <p:txBody>
          <a:bodyPr wrap="square" rtlCol="0">
            <a:spAutoFit/>
          </a:bodyPr>
          <a:lstStyle/>
          <a:p>
            <a:r>
              <a:rPr lang="en-US" sz="2000" dirty="0"/>
              <a:t>This scatter plot and box plot show salary by employee years of experience.</a:t>
            </a:r>
          </a:p>
        </p:txBody>
      </p:sp>
    </p:spTree>
    <p:extLst>
      <p:ext uri="{BB962C8B-B14F-4D97-AF65-F5344CB8AC3E}">
        <p14:creationId xmlns:p14="http://schemas.microsoft.com/office/powerpoint/2010/main" val="3410082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7E48B1-6552-F194-B43B-53EFC192AC4A}"/>
              </a:ext>
            </a:extLst>
          </p:cNvPr>
          <p:cNvPicPr>
            <a:picLocks noChangeAspect="1"/>
          </p:cNvPicPr>
          <p:nvPr/>
        </p:nvPicPr>
        <p:blipFill>
          <a:blip r:embed="rId2"/>
          <a:stretch>
            <a:fillRect/>
          </a:stretch>
        </p:blipFill>
        <p:spPr>
          <a:xfrm>
            <a:off x="2187075" y="624806"/>
            <a:ext cx="9093200" cy="4924426"/>
          </a:xfrm>
          <a:prstGeom prst="rect">
            <a:avLst/>
          </a:prstGeom>
        </p:spPr>
      </p:pic>
      <p:sp>
        <p:nvSpPr>
          <p:cNvPr id="5" name="TextBox 4">
            <a:extLst>
              <a:ext uri="{FF2B5EF4-FFF2-40B4-BE49-F238E27FC236}">
                <a16:creationId xmlns:a16="http://schemas.microsoft.com/office/drawing/2014/main" id="{74CA11DF-DF31-AB61-7AEC-719D52C2ED5A}"/>
              </a:ext>
            </a:extLst>
          </p:cNvPr>
          <p:cNvSpPr txBox="1"/>
          <p:nvPr/>
        </p:nvSpPr>
        <p:spPr>
          <a:xfrm>
            <a:off x="3212432" y="5833084"/>
            <a:ext cx="9095873" cy="400110"/>
          </a:xfrm>
          <a:prstGeom prst="rect">
            <a:avLst/>
          </a:prstGeom>
          <a:noFill/>
        </p:spPr>
        <p:txBody>
          <a:bodyPr wrap="square" rtlCol="0">
            <a:spAutoFit/>
          </a:bodyPr>
          <a:lstStyle/>
          <a:p>
            <a:r>
              <a:rPr lang="en-US" sz="2000" dirty="0"/>
              <a:t>This scatter plot and box plot show salary by employee gender.</a:t>
            </a:r>
          </a:p>
        </p:txBody>
      </p:sp>
    </p:spTree>
    <p:extLst>
      <p:ext uri="{BB962C8B-B14F-4D97-AF65-F5344CB8AC3E}">
        <p14:creationId xmlns:p14="http://schemas.microsoft.com/office/powerpoint/2010/main" val="354760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8A89C-A19A-5BBE-3E94-A3056E6CD4E9}"/>
              </a:ext>
            </a:extLst>
          </p:cNvPr>
          <p:cNvSpPr txBox="1"/>
          <p:nvPr/>
        </p:nvSpPr>
        <p:spPr>
          <a:xfrm>
            <a:off x="2382252" y="1900989"/>
            <a:ext cx="8891337" cy="1938992"/>
          </a:xfrm>
          <a:prstGeom prst="rect">
            <a:avLst/>
          </a:prstGeom>
          <a:noFill/>
        </p:spPr>
        <p:txBody>
          <a:bodyPr wrap="square" rtlCol="0">
            <a:spAutoFit/>
          </a:bodyPr>
          <a:lstStyle/>
          <a:p>
            <a:r>
              <a:rPr lang="en-US" sz="6000" dirty="0"/>
              <a:t>Correlation Heatmap and Scatter Plot Matrix</a:t>
            </a:r>
          </a:p>
        </p:txBody>
      </p:sp>
    </p:spTree>
    <p:extLst>
      <p:ext uri="{BB962C8B-B14F-4D97-AF65-F5344CB8AC3E}">
        <p14:creationId xmlns:p14="http://schemas.microsoft.com/office/powerpoint/2010/main" val="4294113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9BF36-C1F8-954B-0FDC-61C9DBE63749}"/>
              </a:ext>
            </a:extLst>
          </p:cNvPr>
          <p:cNvPicPr>
            <a:picLocks noChangeAspect="1"/>
          </p:cNvPicPr>
          <p:nvPr/>
        </p:nvPicPr>
        <p:blipFill>
          <a:blip r:embed="rId2"/>
          <a:stretch>
            <a:fillRect/>
          </a:stretch>
        </p:blipFill>
        <p:spPr>
          <a:xfrm>
            <a:off x="2406316" y="505326"/>
            <a:ext cx="8795084" cy="4168441"/>
          </a:xfrm>
          <a:prstGeom prst="rect">
            <a:avLst/>
          </a:prstGeom>
        </p:spPr>
      </p:pic>
      <p:sp>
        <p:nvSpPr>
          <p:cNvPr id="3" name="TextBox 2">
            <a:extLst>
              <a:ext uri="{FF2B5EF4-FFF2-40B4-BE49-F238E27FC236}">
                <a16:creationId xmlns:a16="http://schemas.microsoft.com/office/drawing/2014/main" id="{FF2FC979-54FC-C79A-F2E5-4A033538B3A8}"/>
              </a:ext>
            </a:extLst>
          </p:cNvPr>
          <p:cNvSpPr txBox="1"/>
          <p:nvPr/>
        </p:nvSpPr>
        <p:spPr>
          <a:xfrm>
            <a:off x="2298033" y="4957011"/>
            <a:ext cx="9023684" cy="1477328"/>
          </a:xfrm>
          <a:prstGeom prst="rect">
            <a:avLst/>
          </a:prstGeom>
          <a:noFill/>
        </p:spPr>
        <p:txBody>
          <a:bodyPr wrap="square" rtlCol="0">
            <a:spAutoFit/>
          </a:bodyPr>
          <a:lstStyle/>
          <a:p>
            <a:r>
              <a:rPr lang="en-US" dirty="0"/>
              <a:t>Here is a correlation heatmap that show the pairwise correlations of all the variables. As we have previously concluded, salary is highly correlated with age and years of experience. I am a little surprised that education is not more correlated with salary. I know that the CEO having only a bachelor’s degree and making $250,000 does bring this correlation value down. Gender does not have a correlation with any of the other variables. </a:t>
            </a:r>
          </a:p>
        </p:txBody>
      </p:sp>
    </p:spTree>
    <p:extLst>
      <p:ext uri="{BB962C8B-B14F-4D97-AF65-F5344CB8AC3E}">
        <p14:creationId xmlns:p14="http://schemas.microsoft.com/office/powerpoint/2010/main" val="3374788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FE655-D8C1-B191-B967-B8EB13EE9EE0}"/>
              </a:ext>
            </a:extLst>
          </p:cNvPr>
          <p:cNvPicPr>
            <a:picLocks noChangeAspect="1"/>
          </p:cNvPicPr>
          <p:nvPr/>
        </p:nvPicPr>
        <p:blipFill>
          <a:blip r:embed="rId2"/>
          <a:stretch>
            <a:fillRect/>
          </a:stretch>
        </p:blipFill>
        <p:spPr>
          <a:xfrm>
            <a:off x="2082800" y="292099"/>
            <a:ext cx="9525000" cy="5001795"/>
          </a:xfrm>
          <a:prstGeom prst="rect">
            <a:avLst/>
          </a:prstGeom>
        </p:spPr>
      </p:pic>
      <p:sp>
        <p:nvSpPr>
          <p:cNvPr id="5" name="TextBox 4">
            <a:extLst>
              <a:ext uri="{FF2B5EF4-FFF2-40B4-BE49-F238E27FC236}">
                <a16:creationId xmlns:a16="http://schemas.microsoft.com/office/drawing/2014/main" id="{322C4FA1-42D5-971E-27D2-CE9FBFD7C426}"/>
              </a:ext>
            </a:extLst>
          </p:cNvPr>
          <p:cNvSpPr txBox="1"/>
          <p:nvPr/>
        </p:nvSpPr>
        <p:spPr>
          <a:xfrm>
            <a:off x="1997243" y="5546558"/>
            <a:ext cx="9610558" cy="369332"/>
          </a:xfrm>
          <a:prstGeom prst="rect">
            <a:avLst/>
          </a:prstGeom>
          <a:noFill/>
        </p:spPr>
        <p:txBody>
          <a:bodyPr wrap="square" rtlCol="0">
            <a:spAutoFit/>
          </a:bodyPr>
          <a:lstStyle/>
          <a:p>
            <a:r>
              <a:rPr lang="en-US" dirty="0"/>
              <a:t>Here is a scatterplot matrix that shows the same thing as the correlation heatmap in a different way.</a:t>
            </a:r>
          </a:p>
        </p:txBody>
      </p:sp>
    </p:spTree>
    <p:extLst>
      <p:ext uri="{BB962C8B-B14F-4D97-AF65-F5344CB8AC3E}">
        <p14:creationId xmlns:p14="http://schemas.microsoft.com/office/powerpoint/2010/main" val="2924266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98A89-91E8-FB00-CA31-881803BC3D87}"/>
              </a:ext>
            </a:extLst>
          </p:cNvPr>
          <p:cNvSpPr txBox="1"/>
          <p:nvPr/>
        </p:nvSpPr>
        <p:spPr>
          <a:xfrm>
            <a:off x="1879600" y="27895"/>
            <a:ext cx="9144000" cy="830997"/>
          </a:xfrm>
          <a:prstGeom prst="rect">
            <a:avLst/>
          </a:prstGeom>
          <a:noFill/>
        </p:spPr>
        <p:txBody>
          <a:bodyPr wrap="square" rtlCol="0">
            <a:spAutoFit/>
          </a:bodyPr>
          <a:lstStyle/>
          <a:p>
            <a:r>
              <a:rPr lang="en-US" sz="4800" dirty="0"/>
              <a:t>Conclusion</a:t>
            </a:r>
          </a:p>
        </p:txBody>
      </p:sp>
      <p:sp>
        <p:nvSpPr>
          <p:cNvPr id="4" name="TextBox 3">
            <a:extLst>
              <a:ext uri="{FF2B5EF4-FFF2-40B4-BE49-F238E27FC236}">
                <a16:creationId xmlns:a16="http://schemas.microsoft.com/office/drawing/2014/main" id="{DD613DCD-862A-E391-9B31-8803BF1E2928}"/>
              </a:ext>
            </a:extLst>
          </p:cNvPr>
          <p:cNvSpPr txBox="1"/>
          <p:nvPr/>
        </p:nvSpPr>
        <p:spPr>
          <a:xfrm>
            <a:off x="2302042" y="1015303"/>
            <a:ext cx="9428747" cy="5663089"/>
          </a:xfrm>
          <a:prstGeom prst="rect">
            <a:avLst/>
          </a:prstGeom>
          <a:noFill/>
        </p:spPr>
        <p:txBody>
          <a:bodyPr wrap="square" rtlCol="0">
            <a:spAutoFit/>
          </a:bodyPr>
          <a:lstStyle/>
          <a:p>
            <a:pPr marL="285750" indent="-285750">
              <a:buFont typeface="Arial" panose="020B0604020202020204" pitchFamily="34" charset="0"/>
              <a:buChar char="•"/>
            </a:pPr>
            <a:r>
              <a:rPr lang="en-US" dirty="0"/>
              <a:t>Most employees are between the ages of 28 and 37 with an unusual spike around 44 years of age. The employees between ages 32 and 44 show a wider variance in their salaries than other employees.</a:t>
            </a:r>
          </a:p>
          <a:p>
            <a:endParaRPr lang="en-US" dirty="0"/>
          </a:p>
          <a:p>
            <a:pPr marL="285750" indent="-285750">
              <a:buFont typeface="Arial" panose="020B0604020202020204" pitchFamily="34" charset="0"/>
              <a:buChar char="•"/>
            </a:pPr>
            <a:r>
              <a:rPr lang="en-US" dirty="0"/>
              <a:t>The split between male and female employees is close with male employees outnumbering female employees by a very small margin. Male and female employee salaries are nearly identical . The average salary is slightly higher for male employees which is mostly because the top three salaries are all male employees.</a:t>
            </a:r>
          </a:p>
          <a:p>
            <a:endParaRPr lang="en-US" dirty="0"/>
          </a:p>
          <a:p>
            <a:pPr marL="285750" indent="-285750">
              <a:buFont typeface="Arial" panose="020B0604020202020204" pitchFamily="34" charset="0"/>
              <a:buChar char="•"/>
            </a:pPr>
            <a:r>
              <a:rPr lang="en-US" dirty="0"/>
              <a:t>More than double of the employees with degrees have Bachelor’s Degrees rather than Master’s Degrees. The number of employees with Master’s Degrees double the amount of PhD degrees.</a:t>
            </a:r>
          </a:p>
          <a:p>
            <a:endParaRPr lang="en-US" dirty="0"/>
          </a:p>
          <a:p>
            <a:pPr marL="285750" indent="-285750">
              <a:buFont typeface="Arial" panose="020B0604020202020204" pitchFamily="34" charset="0"/>
              <a:buChar char="•"/>
            </a:pPr>
            <a:r>
              <a:rPr lang="en-US" dirty="0"/>
              <a:t>The CEO who is a male aged 50 and tied for the highest salary at $250,000 only obtained a bachelor’s degree. The Sales Director who is a male aged 51 also has a bachelor’s degree with salary of $180,000. The salaries of PhD’s have a tight interquartile range (middle 50%) with a salary between $150,000 and $160,000. Because of the tight interquartile range, there are a lot of PhD’s whose salaries are considered outliers both above and below the interquartile salaries.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highest concentration of employees appears to have around 2.5 years of experience.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81188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A1087-4CA7-9B1E-6411-FA0ED05FF0D4}"/>
              </a:ext>
            </a:extLst>
          </p:cNvPr>
          <p:cNvSpPr txBox="1"/>
          <p:nvPr/>
        </p:nvSpPr>
        <p:spPr>
          <a:xfrm>
            <a:off x="2057400" y="180473"/>
            <a:ext cx="6051884" cy="830997"/>
          </a:xfrm>
          <a:prstGeom prst="rect">
            <a:avLst/>
          </a:prstGeom>
          <a:noFill/>
        </p:spPr>
        <p:txBody>
          <a:bodyPr wrap="square" rtlCol="0">
            <a:spAutoFit/>
          </a:bodyPr>
          <a:lstStyle/>
          <a:p>
            <a:r>
              <a:rPr lang="en-US" sz="4800" dirty="0"/>
              <a:t>Conclusion – cont.</a:t>
            </a:r>
          </a:p>
        </p:txBody>
      </p:sp>
      <p:sp>
        <p:nvSpPr>
          <p:cNvPr id="3" name="TextBox 2">
            <a:extLst>
              <a:ext uri="{FF2B5EF4-FFF2-40B4-BE49-F238E27FC236}">
                <a16:creationId xmlns:a16="http://schemas.microsoft.com/office/drawing/2014/main" id="{61AFB815-5343-7CDF-31C2-F76E9B1F0A0E}"/>
              </a:ext>
            </a:extLst>
          </p:cNvPr>
          <p:cNvSpPr txBox="1"/>
          <p:nvPr/>
        </p:nvSpPr>
        <p:spPr>
          <a:xfrm>
            <a:off x="2442411" y="1251284"/>
            <a:ext cx="886727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Most employees make between $25,000 to $60,000 with a spike around $90,000. The number of employees having salaries between $100,000 and $170,000 are similar. </a:t>
            </a:r>
          </a:p>
          <a:p>
            <a:endParaRPr lang="en-US" dirty="0"/>
          </a:p>
          <a:p>
            <a:pPr marL="285750" indent="-285750">
              <a:buFont typeface="Arial" panose="020B0604020202020204" pitchFamily="34" charset="0"/>
              <a:buChar char="•"/>
            </a:pPr>
            <a:r>
              <a:rPr lang="en-US" dirty="0"/>
              <a:t>Age and salary are highly positively correlated. In general, the older the employee, the more experience an employee has which typically means a higher salary. </a:t>
            </a:r>
          </a:p>
          <a:p>
            <a:endParaRPr lang="en-US" dirty="0"/>
          </a:p>
          <a:p>
            <a:pPr marL="285750" indent="-285750">
              <a:buFont typeface="Arial" panose="020B0604020202020204" pitchFamily="34" charset="0"/>
              <a:buChar char="•"/>
            </a:pPr>
            <a:r>
              <a:rPr lang="en-US" dirty="0"/>
              <a:t>There are three salary outliers with one having a salary of $220,000 (Chief Data Officer) and two with a salary of $250,000 (CEO , Chief Technology Officer). All three positions are held my male employees.</a:t>
            </a:r>
          </a:p>
          <a:p>
            <a:endParaRPr lang="en-US" dirty="0"/>
          </a:p>
          <a:p>
            <a:pPr marL="285750" indent="-285750">
              <a:buFont typeface="Arial" panose="020B0604020202020204" pitchFamily="34" charset="0"/>
              <a:buChar char="•"/>
            </a:pPr>
            <a:r>
              <a:rPr lang="en-US" dirty="0"/>
              <a:t>Salary has a positive correlation  with all four variables but only slightly with gender. Age and yrs of experience are correlated to higher salaries more than level of education. </a:t>
            </a:r>
          </a:p>
          <a:p>
            <a:endParaRPr lang="en-US" dirty="0"/>
          </a:p>
          <a:p>
            <a:pPr marL="285750" indent="-285750">
              <a:buFont typeface="Arial" panose="020B0604020202020204" pitchFamily="34" charset="0"/>
              <a:buChar char="•"/>
            </a:pPr>
            <a:r>
              <a:rPr lang="en-US" dirty="0"/>
              <a:t>Education and salary are positively correlated with higher levels of education receiving higher salaries.</a:t>
            </a:r>
          </a:p>
        </p:txBody>
      </p:sp>
    </p:spTree>
    <p:extLst>
      <p:ext uri="{BB962C8B-B14F-4D97-AF65-F5344CB8AC3E}">
        <p14:creationId xmlns:p14="http://schemas.microsoft.com/office/powerpoint/2010/main" val="1290495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12C10-E136-7E28-F6E0-6DF100A9EB3A}"/>
              </a:ext>
            </a:extLst>
          </p:cNvPr>
          <p:cNvSpPr txBox="1"/>
          <p:nvPr/>
        </p:nvSpPr>
        <p:spPr>
          <a:xfrm>
            <a:off x="1852862" y="2646948"/>
            <a:ext cx="9601200" cy="1107996"/>
          </a:xfrm>
          <a:prstGeom prst="rect">
            <a:avLst/>
          </a:prstGeom>
          <a:noFill/>
        </p:spPr>
        <p:txBody>
          <a:bodyPr wrap="square" rtlCol="0">
            <a:spAutoFit/>
          </a:bodyPr>
          <a:lstStyle/>
          <a:p>
            <a:r>
              <a:rPr lang="en-US" sz="6600" b="1" dirty="0"/>
              <a:t>Thank you for watching </a:t>
            </a:r>
            <a:r>
              <a:rPr lang="en-US" sz="6600" b="1" dirty="0">
                <a:sym typeface="Wingdings" panose="05000000000000000000" pitchFamily="2" charset="2"/>
              </a:rPr>
              <a:t></a:t>
            </a:r>
            <a:endParaRPr lang="en-US" sz="6600" b="1" dirty="0"/>
          </a:p>
        </p:txBody>
      </p:sp>
    </p:spTree>
    <p:extLst>
      <p:ext uri="{BB962C8B-B14F-4D97-AF65-F5344CB8AC3E}">
        <p14:creationId xmlns:p14="http://schemas.microsoft.com/office/powerpoint/2010/main" val="57183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4E324-5F0C-AB5F-BE35-7C65611A1FAD}"/>
              </a:ext>
            </a:extLst>
          </p:cNvPr>
          <p:cNvSpPr txBox="1"/>
          <p:nvPr/>
        </p:nvSpPr>
        <p:spPr>
          <a:xfrm>
            <a:off x="2827420" y="2562726"/>
            <a:ext cx="7170821" cy="1107996"/>
          </a:xfrm>
          <a:prstGeom prst="rect">
            <a:avLst/>
          </a:prstGeom>
          <a:noFill/>
        </p:spPr>
        <p:txBody>
          <a:bodyPr wrap="square" rtlCol="0">
            <a:spAutoFit/>
          </a:bodyPr>
          <a:lstStyle/>
          <a:p>
            <a:r>
              <a:rPr lang="en-US" sz="6600" dirty="0"/>
              <a:t>Job Title Bar Graphs</a:t>
            </a:r>
          </a:p>
        </p:txBody>
      </p:sp>
    </p:spTree>
    <p:extLst>
      <p:ext uri="{BB962C8B-B14F-4D97-AF65-F5344CB8AC3E}">
        <p14:creationId xmlns:p14="http://schemas.microsoft.com/office/powerpoint/2010/main" val="391625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2CC10E-F68F-455A-9396-9F496C088F92}"/>
              </a:ext>
            </a:extLst>
          </p:cNvPr>
          <p:cNvSpPr txBox="1"/>
          <p:nvPr/>
        </p:nvSpPr>
        <p:spPr>
          <a:xfrm>
            <a:off x="2260600" y="5448300"/>
            <a:ext cx="9372599" cy="646331"/>
          </a:xfrm>
          <a:prstGeom prst="rect">
            <a:avLst/>
          </a:prstGeom>
          <a:noFill/>
        </p:spPr>
        <p:txBody>
          <a:bodyPr wrap="square" rtlCol="0">
            <a:spAutoFit/>
          </a:bodyPr>
          <a:lstStyle/>
          <a:p>
            <a:r>
              <a:rPr lang="en-US" dirty="0"/>
              <a:t>Here is a bar graph showing the top 20 job titles with the most employees. There are 174 different job titles which is too much to list. </a:t>
            </a:r>
          </a:p>
        </p:txBody>
      </p:sp>
      <p:pic>
        <p:nvPicPr>
          <p:cNvPr id="4" name="Picture 3">
            <a:extLst>
              <a:ext uri="{FF2B5EF4-FFF2-40B4-BE49-F238E27FC236}">
                <a16:creationId xmlns:a16="http://schemas.microsoft.com/office/drawing/2014/main" id="{DE9B96B4-AFDB-1CB2-9556-0E3F50CFD9FD}"/>
              </a:ext>
            </a:extLst>
          </p:cNvPr>
          <p:cNvPicPr>
            <a:picLocks noChangeAspect="1"/>
          </p:cNvPicPr>
          <p:nvPr/>
        </p:nvPicPr>
        <p:blipFill>
          <a:blip r:embed="rId2"/>
          <a:stretch>
            <a:fillRect/>
          </a:stretch>
        </p:blipFill>
        <p:spPr>
          <a:xfrm>
            <a:off x="2370221" y="433137"/>
            <a:ext cx="9095874" cy="4752474"/>
          </a:xfrm>
          <a:prstGeom prst="rect">
            <a:avLst/>
          </a:prstGeom>
        </p:spPr>
      </p:pic>
    </p:spTree>
    <p:extLst>
      <p:ext uri="{BB962C8B-B14F-4D97-AF65-F5344CB8AC3E}">
        <p14:creationId xmlns:p14="http://schemas.microsoft.com/office/powerpoint/2010/main" val="63380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DA4814-79B9-30BB-CA4D-F947680B48AC}"/>
              </a:ext>
            </a:extLst>
          </p:cNvPr>
          <p:cNvSpPr txBox="1"/>
          <p:nvPr/>
        </p:nvSpPr>
        <p:spPr>
          <a:xfrm>
            <a:off x="2053054" y="5402179"/>
            <a:ext cx="9444789" cy="646331"/>
          </a:xfrm>
          <a:prstGeom prst="rect">
            <a:avLst/>
          </a:prstGeom>
          <a:noFill/>
        </p:spPr>
        <p:txBody>
          <a:bodyPr wrap="square" rtlCol="0">
            <a:spAutoFit/>
          </a:bodyPr>
          <a:lstStyle/>
          <a:p>
            <a:r>
              <a:rPr lang="en-US" dirty="0"/>
              <a:t>This bar graph shows the top 20 job titles by average salary. The highest paying jobs are the higher ranked positions as expected. </a:t>
            </a:r>
          </a:p>
        </p:txBody>
      </p:sp>
      <p:pic>
        <p:nvPicPr>
          <p:cNvPr id="7" name="Picture 6">
            <a:extLst>
              <a:ext uri="{FF2B5EF4-FFF2-40B4-BE49-F238E27FC236}">
                <a16:creationId xmlns:a16="http://schemas.microsoft.com/office/drawing/2014/main" id="{D4EBF333-4896-BE09-84FC-0437A57BBF64}"/>
              </a:ext>
            </a:extLst>
          </p:cNvPr>
          <p:cNvPicPr>
            <a:picLocks noChangeAspect="1"/>
          </p:cNvPicPr>
          <p:nvPr/>
        </p:nvPicPr>
        <p:blipFill>
          <a:blip r:embed="rId2"/>
          <a:stretch>
            <a:fillRect/>
          </a:stretch>
        </p:blipFill>
        <p:spPr>
          <a:xfrm>
            <a:off x="2184400" y="370138"/>
            <a:ext cx="9182099" cy="4824162"/>
          </a:xfrm>
          <a:prstGeom prst="rect">
            <a:avLst/>
          </a:prstGeom>
        </p:spPr>
      </p:pic>
    </p:spTree>
    <p:extLst>
      <p:ext uri="{BB962C8B-B14F-4D97-AF65-F5344CB8AC3E}">
        <p14:creationId xmlns:p14="http://schemas.microsoft.com/office/powerpoint/2010/main" val="162141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4F595F-7196-F617-A4B3-10CC0EC0BA6A}"/>
              </a:ext>
            </a:extLst>
          </p:cNvPr>
          <p:cNvPicPr>
            <a:picLocks noChangeAspect="1"/>
          </p:cNvPicPr>
          <p:nvPr/>
        </p:nvPicPr>
        <p:blipFill>
          <a:blip r:embed="rId2"/>
          <a:stretch>
            <a:fillRect/>
          </a:stretch>
        </p:blipFill>
        <p:spPr>
          <a:xfrm>
            <a:off x="2171700" y="422274"/>
            <a:ext cx="9220200" cy="4657725"/>
          </a:xfrm>
          <a:prstGeom prst="rect">
            <a:avLst/>
          </a:prstGeom>
        </p:spPr>
      </p:pic>
      <p:sp>
        <p:nvSpPr>
          <p:cNvPr id="4" name="TextBox 3">
            <a:extLst>
              <a:ext uri="{FF2B5EF4-FFF2-40B4-BE49-F238E27FC236}">
                <a16:creationId xmlns:a16="http://schemas.microsoft.com/office/drawing/2014/main" id="{6EFEB6A0-DFB2-80C2-E6CC-2FE631771ABA}"/>
              </a:ext>
            </a:extLst>
          </p:cNvPr>
          <p:cNvSpPr txBox="1"/>
          <p:nvPr/>
        </p:nvSpPr>
        <p:spPr>
          <a:xfrm>
            <a:off x="2171700" y="5422900"/>
            <a:ext cx="9220200" cy="646331"/>
          </a:xfrm>
          <a:prstGeom prst="rect">
            <a:avLst/>
          </a:prstGeom>
          <a:noFill/>
        </p:spPr>
        <p:txBody>
          <a:bodyPr wrap="square" rtlCol="0">
            <a:spAutoFit/>
          </a:bodyPr>
          <a:lstStyle/>
          <a:p>
            <a:r>
              <a:rPr lang="en-US" dirty="0"/>
              <a:t>This bar graph shows the lowest 20 job titles based on average salary. Of course, most of these jobs are entry level.</a:t>
            </a:r>
          </a:p>
        </p:txBody>
      </p:sp>
    </p:spTree>
    <p:extLst>
      <p:ext uri="{BB962C8B-B14F-4D97-AF65-F5344CB8AC3E}">
        <p14:creationId xmlns:p14="http://schemas.microsoft.com/office/powerpoint/2010/main" val="110150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734F9C-A587-83C6-2850-8D152E15ED2D}"/>
              </a:ext>
            </a:extLst>
          </p:cNvPr>
          <p:cNvSpPr txBox="1"/>
          <p:nvPr/>
        </p:nvSpPr>
        <p:spPr>
          <a:xfrm>
            <a:off x="2081463" y="1765591"/>
            <a:ext cx="9733548" cy="1569660"/>
          </a:xfrm>
          <a:prstGeom prst="rect">
            <a:avLst/>
          </a:prstGeom>
          <a:noFill/>
        </p:spPr>
        <p:txBody>
          <a:bodyPr wrap="square" rtlCol="0">
            <a:spAutoFit/>
          </a:bodyPr>
          <a:lstStyle/>
          <a:p>
            <a:r>
              <a:rPr lang="en-US" sz="4800" dirty="0"/>
              <a:t>Histograms - Pie Charts -  Bar Graph of the remaining variables</a:t>
            </a:r>
          </a:p>
        </p:txBody>
      </p:sp>
    </p:spTree>
    <p:extLst>
      <p:ext uri="{BB962C8B-B14F-4D97-AF65-F5344CB8AC3E}">
        <p14:creationId xmlns:p14="http://schemas.microsoft.com/office/powerpoint/2010/main" val="8325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B1A131-8936-E864-376F-711AA0912140}"/>
              </a:ext>
            </a:extLst>
          </p:cNvPr>
          <p:cNvSpPr txBox="1"/>
          <p:nvPr/>
        </p:nvSpPr>
        <p:spPr>
          <a:xfrm>
            <a:off x="2269954" y="239411"/>
            <a:ext cx="9391651" cy="523220"/>
          </a:xfrm>
          <a:prstGeom prst="rect">
            <a:avLst/>
          </a:prstGeom>
          <a:noFill/>
        </p:spPr>
        <p:txBody>
          <a:bodyPr wrap="square" rtlCol="0">
            <a:spAutoFit/>
          </a:bodyPr>
          <a:lstStyle/>
          <a:p>
            <a:r>
              <a:rPr lang="en-US" sz="2800" dirty="0"/>
              <a:t>Statistical Measures Summarized Below the Graphs and Charts</a:t>
            </a:r>
          </a:p>
        </p:txBody>
      </p:sp>
      <p:sp>
        <p:nvSpPr>
          <p:cNvPr id="9" name="TextBox 8">
            <a:extLst>
              <a:ext uri="{FF2B5EF4-FFF2-40B4-BE49-F238E27FC236}">
                <a16:creationId xmlns:a16="http://schemas.microsoft.com/office/drawing/2014/main" id="{53A8E895-1ED3-5903-F058-99C1552DCBFA}"/>
              </a:ext>
            </a:extLst>
          </p:cNvPr>
          <p:cNvSpPr txBox="1"/>
          <p:nvPr/>
        </p:nvSpPr>
        <p:spPr>
          <a:xfrm>
            <a:off x="2674017" y="816571"/>
            <a:ext cx="8813131" cy="646331"/>
          </a:xfrm>
          <a:prstGeom prst="rect">
            <a:avLst/>
          </a:prstGeom>
          <a:noFill/>
        </p:spPr>
        <p:txBody>
          <a:bodyPr wrap="square">
            <a:spAutoFit/>
          </a:bodyPr>
          <a:lstStyle/>
          <a:p>
            <a:r>
              <a:rPr lang="en-US" dirty="0">
                <a:solidFill>
                  <a:schemeClr val="tx2">
                    <a:lumMod val="75000"/>
                    <a:lumOff val="25000"/>
                  </a:schemeClr>
                </a:solidFill>
              </a:rPr>
              <a:t> </a:t>
            </a:r>
            <a:r>
              <a:rPr lang="en-US" dirty="0">
                <a:solidFill>
                  <a:schemeClr val="tx2">
                    <a:lumMod val="75000"/>
                    <a:lumOff val="25000"/>
                  </a:schemeClr>
                </a:solidFill>
                <a:highlight>
                  <a:srgbClr val="FFFF00"/>
                </a:highlight>
              </a:rPr>
              <a:t>     n       mean      </a:t>
            </a:r>
            <a:r>
              <a:rPr lang="en-US" dirty="0" err="1">
                <a:solidFill>
                  <a:schemeClr val="tx2">
                    <a:lumMod val="75000"/>
                    <a:lumOff val="25000"/>
                  </a:schemeClr>
                </a:solidFill>
                <a:highlight>
                  <a:srgbClr val="FFFF00"/>
                </a:highlight>
              </a:rPr>
              <a:t>sd</a:t>
            </a:r>
            <a:r>
              <a:rPr lang="en-US" dirty="0">
                <a:solidFill>
                  <a:schemeClr val="tx2">
                    <a:lumMod val="75000"/>
                    <a:lumOff val="25000"/>
                  </a:schemeClr>
                </a:solidFill>
                <a:highlight>
                  <a:srgbClr val="FFFF00"/>
                </a:highlight>
              </a:rPr>
              <a:t>      median   trimmed   mad    min    max    range    skew    kurtosis     se</a:t>
            </a:r>
          </a:p>
          <a:p>
            <a:r>
              <a:rPr lang="en-US" dirty="0">
                <a:solidFill>
                  <a:schemeClr val="tx2">
                    <a:lumMod val="75000"/>
                    <a:lumOff val="25000"/>
                  </a:schemeClr>
                </a:solidFill>
                <a:highlight>
                  <a:srgbClr val="FFFF00"/>
                </a:highlight>
              </a:rPr>
              <a:t>    373      37.43     7.07        36             37.25        8.9       23        53         30          0.2        -1.03       0.37</a:t>
            </a:r>
            <a:endParaRPr lang="en-US" dirty="0">
              <a:highlight>
                <a:srgbClr val="FFFF00"/>
              </a:highlight>
            </a:endParaRPr>
          </a:p>
        </p:txBody>
      </p:sp>
      <p:sp>
        <p:nvSpPr>
          <p:cNvPr id="10" name="TextBox 9">
            <a:extLst>
              <a:ext uri="{FF2B5EF4-FFF2-40B4-BE49-F238E27FC236}">
                <a16:creationId xmlns:a16="http://schemas.microsoft.com/office/drawing/2014/main" id="{397116D6-574A-CF50-E7B8-8E67C4E0ACF4}"/>
              </a:ext>
            </a:extLst>
          </p:cNvPr>
          <p:cNvSpPr txBox="1"/>
          <p:nvPr/>
        </p:nvSpPr>
        <p:spPr>
          <a:xfrm>
            <a:off x="2269954" y="1599487"/>
            <a:ext cx="9391651"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t>n</a:t>
            </a:r>
            <a:r>
              <a:rPr lang="en-US" dirty="0"/>
              <a:t>: represents the number of observations or sample size in a dataset.</a:t>
            </a:r>
          </a:p>
          <a:p>
            <a:pPr marL="285750" indent="-285750">
              <a:buFont typeface="Arial" panose="020B0604020202020204" pitchFamily="34" charset="0"/>
              <a:buChar char="•"/>
            </a:pPr>
            <a:r>
              <a:rPr lang="en-US" b="1" dirty="0"/>
              <a:t>mean:</a:t>
            </a:r>
            <a:r>
              <a:rPr lang="en-US" dirty="0"/>
              <a:t> is a measure of central tendency that represents the typical value in a dataset.</a:t>
            </a:r>
          </a:p>
          <a:p>
            <a:pPr marL="285750" indent="-285750">
              <a:buFont typeface="Arial" panose="020B0604020202020204" pitchFamily="34" charset="0"/>
              <a:buChar char="•"/>
            </a:pPr>
            <a:r>
              <a:rPr lang="en-US" b="1" dirty="0" err="1"/>
              <a:t>sd</a:t>
            </a:r>
            <a:r>
              <a:rPr lang="en-US" b="1" dirty="0"/>
              <a:t>: </a:t>
            </a:r>
            <a:r>
              <a:rPr lang="en-US" dirty="0"/>
              <a:t>standard deviation of the x-axis variable values which is a statistical measure  that describes how much the values in a dataset vary or spread out from the mean (average).</a:t>
            </a:r>
          </a:p>
          <a:p>
            <a:pPr marL="285750" indent="-285750">
              <a:buFont typeface="Arial" panose="020B0604020202020204" pitchFamily="34" charset="0"/>
              <a:buChar char="•"/>
            </a:pPr>
            <a:r>
              <a:rPr lang="en-US" b="1" dirty="0"/>
              <a:t>trimmed:</a:t>
            </a:r>
            <a:r>
              <a:rPr lang="en-US" dirty="0"/>
              <a:t> refers to a trimmed mean, which is a way of calculating the average after removing a certain percentage of the lowest and highest values in a dataset.</a:t>
            </a:r>
          </a:p>
          <a:p>
            <a:pPr marL="285750" indent="-285750">
              <a:buFont typeface="Arial" panose="020B0604020202020204" pitchFamily="34" charset="0"/>
              <a:buChar char="•"/>
            </a:pPr>
            <a:r>
              <a:rPr lang="en-US" b="1" dirty="0"/>
              <a:t>mad:</a:t>
            </a:r>
            <a:r>
              <a:rPr lang="en-US" dirty="0"/>
              <a:t> stands for mean absolute deviation. It’s a measure of how spread out the values in a dataset are — specifically, how far each value is from the mean, on average.</a:t>
            </a:r>
          </a:p>
          <a:p>
            <a:pPr marL="285750" indent="-285750">
              <a:buFont typeface="Arial" panose="020B0604020202020204" pitchFamily="34" charset="0"/>
              <a:buChar char="•"/>
            </a:pPr>
            <a:r>
              <a:rPr lang="en-US" b="1" dirty="0"/>
              <a:t>min:</a:t>
            </a:r>
            <a:r>
              <a:rPr lang="en-US" dirty="0"/>
              <a:t> the minimum value of the x-axis variable.</a:t>
            </a:r>
          </a:p>
          <a:p>
            <a:pPr marL="285750" indent="-285750">
              <a:buFont typeface="Arial" panose="020B0604020202020204" pitchFamily="34" charset="0"/>
              <a:buChar char="•"/>
            </a:pPr>
            <a:r>
              <a:rPr lang="en-US" b="1" dirty="0"/>
              <a:t>max:</a:t>
            </a:r>
            <a:r>
              <a:rPr lang="en-US" dirty="0"/>
              <a:t> the maximum value of the x-axis variable.</a:t>
            </a:r>
          </a:p>
          <a:p>
            <a:pPr marL="285750" indent="-285750">
              <a:buFont typeface="Arial" panose="020B0604020202020204" pitchFamily="34" charset="0"/>
              <a:buChar char="•"/>
            </a:pPr>
            <a:r>
              <a:rPr lang="en-US" b="1" dirty="0"/>
              <a:t>range:</a:t>
            </a:r>
            <a:r>
              <a:rPr lang="en-US" dirty="0"/>
              <a:t> the difference between the maximum and minimum x-axis variable. </a:t>
            </a:r>
          </a:p>
          <a:p>
            <a:pPr marL="285750" indent="-285750">
              <a:buFont typeface="Arial" panose="020B0604020202020204" pitchFamily="34" charset="0"/>
              <a:buChar char="•"/>
            </a:pPr>
            <a:r>
              <a:rPr lang="en-US" b="1" dirty="0"/>
              <a:t>skew: </a:t>
            </a:r>
            <a:r>
              <a:rPr lang="en-US" dirty="0"/>
              <a:t>refers to the asymmetry of a data distribution — how much it deviates from being perfectly symmetrical.</a:t>
            </a:r>
          </a:p>
          <a:p>
            <a:pPr marL="285750" indent="-285750">
              <a:buFont typeface="Arial" panose="020B0604020202020204" pitchFamily="34" charset="0"/>
              <a:buChar char="•"/>
            </a:pPr>
            <a:r>
              <a:rPr lang="en-US" b="1" dirty="0"/>
              <a:t>kurtosis: </a:t>
            </a:r>
            <a:r>
              <a:rPr lang="en-US" dirty="0"/>
              <a:t>a statistical measure that describes the shape of a distribution’s tails — specifically, how often extreme values (outliers) occur compared to a normal distribution.</a:t>
            </a:r>
          </a:p>
          <a:p>
            <a:pPr marL="285750" indent="-285750">
              <a:buFont typeface="Arial" panose="020B0604020202020204" pitchFamily="34" charset="0"/>
              <a:buChar char="•"/>
            </a:pPr>
            <a:r>
              <a:rPr lang="en-US" b="1" dirty="0"/>
              <a:t>se: </a:t>
            </a:r>
            <a:r>
              <a:rPr lang="en-US" dirty="0"/>
              <a:t>stands for standard error. It measures how much a sample statistic (like the sample mean) is expected to vary from the true population parameter.</a:t>
            </a:r>
            <a:endParaRPr lang="en-US" b="1" dirty="0"/>
          </a:p>
        </p:txBody>
      </p:sp>
    </p:spTree>
    <p:extLst>
      <p:ext uri="{BB962C8B-B14F-4D97-AF65-F5344CB8AC3E}">
        <p14:creationId xmlns:p14="http://schemas.microsoft.com/office/powerpoint/2010/main" val="1808700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5697</TotalTime>
  <Words>2323</Words>
  <Application>Microsoft Office PowerPoint</Application>
  <PresentationFormat>Widescreen</PresentationFormat>
  <Paragraphs>92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Corbel</vt:lpstr>
      <vt:lpstr>Wingdings</vt:lpstr>
      <vt:lpstr>Parallax</vt:lpstr>
      <vt:lpstr>                            Analysis of the Salary Prediction Dataset using R Visualizations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Fitzpatrick</dc:creator>
  <cp:lastModifiedBy>William Fitzpatrick</cp:lastModifiedBy>
  <cp:revision>9</cp:revision>
  <dcterms:created xsi:type="dcterms:W3CDTF">2025-07-12T18:47:56Z</dcterms:created>
  <dcterms:modified xsi:type="dcterms:W3CDTF">2025-07-18T15:14:15Z</dcterms:modified>
</cp:coreProperties>
</file>