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jo1971" initials="j" lastIdx="3" clrIdx="0">
    <p:extLst>
      <p:ext uri="{19B8F6BF-5375-455C-9EA6-DF929625EA0E}">
        <p15:presenceInfo xmlns:p15="http://schemas.microsoft.com/office/powerpoint/2012/main" xmlns="" userId="jojo197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9DFBF8-C8DD-4D69-8CCD-32694B444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FF7EC4A-FA5E-4BCE-9226-91129B79F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6D08D57-164D-4C2F-B74A-EE181DF4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37F175E-7DAA-478E-9CFB-62F1E183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3A5D9A0-963B-4520-B3D1-BD7910B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260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8233E6-8560-4EB0-A1A7-8D6E3EE2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7450182-2E0D-4AB7-A5B8-687FFA65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08C55A0-E880-4841-B6FC-CA67C28D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6E7154C-57B4-495C-B30F-CF361FED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4B69CD8-779D-4A91-B5F0-819B56FD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15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3113574E-79C6-42FC-83BD-FB6340C9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19CCFE8-C6E8-4824-B838-75F58FE8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EC7C2E0-863C-476E-A67C-F91DEFB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550B1DA-6B07-4385-99BE-AFFF922F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51014B8-0C85-4714-ADFB-22DBEF6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008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734BE6-00C1-481E-A607-8B4457D9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EA23465-DBF7-41D0-B0E9-E56AF80C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6CAE914-259A-4C3B-85C9-6EBC6AFC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EAE7DB2-8BB9-4D53-AEEF-E600D498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077D410-1245-4B81-9F31-D8002AA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880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FEAD4D-E986-4ED3-89AE-541B20D9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804E7FD-226B-4FE1-8F8F-A8B9FCA9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F2D7BAB-121B-449E-A1D2-68DA83F8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B0E5FDF-F4B7-44FD-A57C-CD437C99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A18AC8F-9E05-42A7-8D6F-1D8C4C78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04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EFA87E-4DC1-463A-B457-9BA3E176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52B4A98-7E1F-48B7-BDBC-5308ED10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1A692D6E-69F2-4EAC-B8E9-B03B62132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13E8365-5E7F-4A86-9096-AF1550C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14A6F77-2377-4852-A881-984AF1DC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E34D52A-A190-45B3-B380-36559E88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04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A52D95-DD01-4312-AB78-DB3CB334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1D41E24-B717-4D14-9D04-DEE8317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440BAB8-84BC-4B0F-BA03-92BE782F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872E659-DC6D-478B-BF88-4B81971B2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DA0C9A0E-FC55-4729-8B92-B13630347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FDA00420-00CE-4743-9478-2B2F4BC9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129E3331-ED03-4D55-959B-B6C8F4A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1779DE2-B877-4A34-86FD-72263513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220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79ED06-A1B7-448D-A174-022D898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BC96402-6F56-4A98-8BBF-ACBA601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DCA232-17DE-4127-9522-6E8599B6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169D866-38CD-4F3D-AC29-8B04B101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7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5ACB740-0D23-4ED4-BE3F-A2CB99C8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02C6F8A-765E-406C-9771-4EE79D9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AAB6562-B231-4608-83CA-D3B37C26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608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CB3637-AFA1-4E36-BD7E-9662EECF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4BB823B-2280-4FAE-9DFC-EF3289E2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13884CA-5BFF-4E69-B217-FC260DD5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D800F92-605B-4D3F-95AD-3E2CF75E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20469E9-8042-4408-A4A4-61DDD021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0237908-449C-4FA9-A3D9-CA9AA84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7413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9503C9-ED61-41E7-9372-548B98D7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F4673AF2-3370-421D-B2E9-32AB213C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EE3DD1F-B991-41B8-9DC8-6D9A1541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D202A5B-F68C-4DBD-986B-747AEAB7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4DC4EF2-227E-4954-895B-9E7510F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F715F15-F714-4527-B7A1-C35F9889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25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01FE325-F82E-4D3D-BDF9-E620F58D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D891C84-EE63-4710-B522-0B08B9A9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A285E2-CDC0-481D-A655-EDE95706E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E2B4-BD65-4452-A703-559183B92474}" type="datetimeFigureOut">
              <a:rPr lang="fr-FR" smtClean="0"/>
              <a:pPr/>
              <a:t>27/09/2017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1E369C-2B5C-45B5-B931-2EFCBC11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02FD361-27EF-4485-AEAA-799072DDE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0309-7BFD-4ED6-938B-D366101B1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28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sz="8800" b="1" dirty="0">
                <a:solidFill>
                  <a:srgbClr val="FF0000"/>
                </a:solidFill>
              </a:rPr>
              <a:t>U</a:t>
            </a:r>
            <a:r>
              <a:rPr lang="fr-FR" sz="8800" b="1" dirty="0">
                <a:solidFill>
                  <a:schemeClr val="accent1"/>
                </a:solidFill>
              </a:rPr>
              <a:t>R</a:t>
            </a:r>
            <a:r>
              <a:rPr lang="fr-FR" sz="88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fr-FR" sz="8800" b="1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AF1FF12-A743-443B-8E65-78CFBBD18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U</a:t>
            </a:r>
            <a:r>
              <a:rPr lang="fr-FR" sz="3600" dirty="0"/>
              <a:t>niform </a:t>
            </a:r>
            <a:r>
              <a:rPr lang="fr-FR" sz="3600" dirty="0">
                <a:solidFill>
                  <a:schemeClr val="accent1"/>
                </a:solidFill>
              </a:rPr>
              <a:t>R</a:t>
            </a:r>
            <a:r>
              <a:rPr lang="fr-FR" sz="3600" dirty="0"/>
              <a:t>esource 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fr-FR" sz="3600" dirty="0"/>
              <a:t>ocator</a:t>
            </a:r>
          </a:p>
          <a:p>
            <a:r>
              <a:rPr lang="fr-FR" dirty="0"/>
              <a:t>en français : </a:t>
            </a:r>
          </a:p>
          <a:p>
            <a:r>
              <a:rPr lang="fr-FR" sz="3200" dirty="0"/>
              <a:t>Adresse universelle</a:t>
            </a:r>
            <a:endParaRPr lang="fr-FR" sz="3600" dirty="0"/>
          </a:p>
        </p:txBody>
      </p:sp>
      <p:sp>
        <p:nvSpPr>
          <p:cNvPr id="4" name="Cercle : creux 3">
            <a:extLst>
              <a:ext uri="{FF2B5EF4-FFF2-40B4-BE49-F238E27FC236}">
                <a16:creationId xmlns:a16="http://schemas.microsoft.com/office/drawing/2014/main" xmlns="" id="{6DCEC010-0596-4BF6-8BCB-8089C47AB164}"/>
              </a:ext>
            </a:extLst>
          </p:cNvPr>
          <p:cNvSpPr/>
          <p:nvPr/>
        </p:nvSpPr>
        <p:spPr>
          <a:xfrm>
            <a:off x="6010589" y="2873829"/>
            <a:ext cx="170822" cy="180870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5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509345" y="1334814"/>
            <a:ext cx="6340366" cy="7882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D’ailleurs…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4387" y="1825625"/>
            <a:ext cx="118872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3535" y="3041135"/>
            <a:ext cx="9324931" cy="7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7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0" y="1334814"/>
            <a:ext cx="7181636" cy="7882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Quelques </a:t>
            </a:r>
            <a:r>
              <a:rPr kumimoji="0" lang="fr-FR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extensions______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4387" y="1825625"/>
            <a:ext cx="118872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643954" y="3934440"/>
            <a:ext cx="388705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Suisse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.de : Allemagne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.es : Espagne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uk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Royaume Uni (United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Kingdom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.it : </a:t>
            </a: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Italie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69950" y="2486346"/>
            <a:ext cx="45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.</a:t>
            </a:r>
            <a:r>
              <a:rPr lang="fr-FR" sz="2400" dirty="0" err="1" smtClean="0"/>
              <a:t>fr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289478" y="279285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.</a:t>
            </a:r>
            <a:r>
              <a:rPr lang="fr-FR" sz="2400" dirty="0" err="1" smtClean="0"/>
              <a:t>be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866544" y="2486346"/>
            <a:ext cx="12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France</a:t>
            </a: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64831" y="2875052"/>
            <a:ext cx="12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Belgique</a:t>
            </a: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44284" y="3399034"/>
            <a:ext cx="12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Canada</a:t>
            </a: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962418" y="3359650"/>
            <a:ext cx="47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.ca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470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3600" b="1" dirty="0"/>
              <a:t>Définition:</a:t>
            </a:r>
            <a:br>
              <a:rPr lang="fr-FR" sz="3600" b="1" dirty="0"/>
            </a:br>
            <a:r>
              <a:rPr lang="fr-FR" sz="3100" dirty="0"/>
              <a:t>Une URL est</a:t>
            </a:r>
            <a:r>
              <a:rPr lang="fr-FR" sz="4000" dirty="0"/>
              <a:t> </a:t>
            </a:r>
            <a:r>
              <a:rPr lang="fr-FR" sz="4000" b="1" dirty="0"/>
              <a:t>l’adresse d’un document sur Internet </a:t>
            </a:r>
            <a:r>
              <a:rPr lang="fr-FR" sz="3100" dirty="0"/>
              <a:t>(site, page de site)</a:t>
            </a:r>
            <a:br>
              <a:rPr lang="fr-FR" sz="3100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AF1FF12-A743-443B-8E65-78CFBBD18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dirty="0"/>
              <a:t>Exemple :</a:t>
            </a:r>
          </a:p>
          <a:p>
            <a:r>
              <a:rPr lang="fr-FR" sz="3200" dirty="0">
                <a:hlinkMouseOver r:id="" action="ppaction://hlinkshowjump?jump=nextslide"/>
              </a:rPr>
              <a:t>http</a:t>
            </a:r>
            <a:r>
              <a:rPr lang="fr-FR" sz="3200" dirty="0"/>
              <a:t>://</a:t>
            </a:r>
            <a:r>
              <a:rPr lang="fr-FR" sz="3200" dirty="0">
                <a:hlinkMouseOver r:id="rId2" action="ppaction://hlinksldjump"/>
              </a:rPr>
              <a:t>www</a:t>
            </a:r>
            <a:r>
              <a:rPr lang="fr-FR" sz="3200" dirty="0"/>
              <a:t>.</a:t>
            </a:r>
            <a:r>
              <a:rPr lang="fr-FR" sz="3200" dirty="0">
                <a:hlinkMouseOver r:id="rId3" action="ppaction://hlinksldjump"/>
              </a:rPr>
              <a:t>agriculture</a:t>
            </a:r>
            <a:r>
              <a:rPr lang="fr-FR" sz="3200" dirty="0"/>
              <a:t>.</a:t>
            </a:r>
            <a:r>
              <a:rPr lang="fr-FR" sz="3200" dirty="0">
                <a:hlinkMouseOver r:id="rId4" action="ppaction://hlinksldjump"/>
              </a:rPr>
              <a:t>gouv</a:t>
            </a:r>
            <a:r>
              <a:rPr lang="fr-FR" sz="3200" dirty="0"/>
              <a:t>.</a:t>
            </a:r>
            <a:r>
              <a:rPr lang="fr-FR" sz="3200" dirty="0">
                <a:hlinkMouseOver r:id="rId5" action="ppaction://hlinksldjump"/>
              </a:rPr>
              <a:t>fr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xmlns="" val="6287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2147295"/>
            <a:ext cx="9144000" cy="2387600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3600" b="1" dirty="0">
                <a:solidFill>
                  <a:srgbClr val="C00000"/>
                </a:solidFill>
              </a:rPr>
              <a:t>h</a:t>
            </a:r>
            <a:r>
              <a:rPr lang="fr-FR" sz="3600" b="1" dirty="0">
                <a:solidFill>
                  <a:srgbClr val="92D050"/>
                </a:solidFill>
              </a:rPr>
              <a:t>t</a:t>
            </a:r>
            <a:r>
              <a:rPr lang="fr-FR" sz="3600" b="1" dirty="0">
                <a:solidFill>
                  <a:srgbClr val="00B0F0"/>
                </a:solidFill>
              </a:rPr>
              <a:t>t</a:t>
            </a:r>
            <a:r>
              <a:rPr lang="fr-FR" sz="3600" b="1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>
                <a:solidFill>
                  <a:srgbClr val="FF0000"/>
                </a:solidFill>
              </a:rPr>
              <a:t>: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dirty="0">
                <a:solidFill>
                  <a:srgbClr val="C00000"/>
                </a:solidFill>
              </a:rPr>
              <a:t>H</a:t>
            </a:r>
            <a:r>
              <a:rPr lang="fr-FR" sz="3600" dirty="0"/>
              <a:t>yper </a:t>
            </a:r>
            <a:r>
              <a:rPr lang="fr-FR" sz="3600" dirty="0" err="1">
                <a:solidFill>
                  <a:srgbClr val="92D050"/>
                </a:solidFill>
              </a:rPr>
              <a:t>T</a:t>
            </a:r>
            <a:r>
              <a:rPr lang="fr-FR" sz="3600" dirty="0" err="1"/>
              <a:t>ext</a:t>
            </a:r>
            <a:r>
              <a:rPr lang="fr-FR" sz="3600" dirty="0"/>
              <a:t> </a:t>
            </a:r>
            <a:r>
              <a:rPr lang="fr-FR" sz="3600" dirty="0">
                <a:solidFill>
                  <a:srgbClr val="00B0F0"/>
                </a:solidFill>
              </a:rPr>
              <a:t>T</a:t>
            </a:r>
            <a:r>
              <a:rPr lang="fr-FR" sz="3600" dirty="0"/>
              <a:t>ransfer </a:t>
            </a:r>
            <a:r>
              <a:rPr lang="fr-FR" sz="36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fr-FR" sz="3600" dirty="0"/>
              <a:t>rotocol = Protocole (=langage)</a:t>
            </a:r>
            <a:r>
              <a:rPr lang="fr-FR" sz="3100" dirty="0"/>
              <a:t/>
            </a:r>
            <a:br>
              <a:rPr lang="fr-FR" sz="3100" dirty="0"/>
            </a:br>
            <a:endParaRPr lang="fr-FR" dirty="0"/>
          </a:p>
        </p:txBody>
      </p:sp>
      <p:sp>
        <p:nvSpPr>
          <p:cNvPr id="8" name="Cercle : creux 7">
            <a:hlinkHover r:id="rId2" action="ppaction://hlinksldjump"/>
            <a:extLst>
              <a:ext uri="{FF2B5EF4-FFF2-40B4-BE49-F238E27FC236}">
                <a16:creationId xmlns:a16="http://schemas.microsoft.com/office/drawing/2014/main" xmlns="" id="{0C157E19-CFC1-42E0-983E-553689C98B97}"/>
              </a:ext>
            </a:extLst>
          </p:cNvPr>
          <p:cNvSpPr/>
          <p:nvPr/>
        </p:nvSpPr>
        <p:spPr>
          <a:xfrm>
            <a:off x="5925178" y="3999244"/>
            <a:ext cx="341644" cy="30145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1238491"/>
            <a:ext cx="9144000" cy="3229337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3600" b="1" dirty="0"/>
              <a:t>www</a:t>
            </a:r>
            <a:br>
              <a:rPr lang="fr-FR" sz="3600" b="1" dirty="0"/>
            </a:br>
            <a:r>
              <a:rPr lang="fr-FR" sz="3600" b="1" dirty="0">
                <a:solidFill>
                  <a:srgbClr val="FF0000"/>
                </a:solidFill>
              </a:rPr>
              <a:t>: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fr-FR" sz="3200" dirty="0"/>
              <a:t>orld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fr-FR" sz="3200" dirty="0"/>
              <a:t>ide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fr-FR" sz="3200" dirty="0"/>
              <a:t>eb = </a:t>
            </a:r>
            <a:r>
              <a:rPr lang="fr-FR" sz="2400" dirty="0"/>
              <a:t>Toile d’araignée mondiale</a:t>
            </a:r>
            <a:endParaRPr lang="fr-FR" dirty="0"/>
          </a:p>
        </p:txBody>
      </p:sp>
      <p:sp>
        <p:nvSpPr>
          <p:cNvPr id="8" name="Cercle : creux 7">
            <a:hlinkHover r:id="rId2" action="ppaction://hlinksldjump"/>
            <a:extLst>
              <a:ext uri="{FF2B5EF4-FFF2-40B4-BE49-F238E27FC236}">
                <a16:creationId xmlns:a16="http://schemas.microsoft.com/office/drawing/2014/main" xmlns="" id="{0C157E19-CFC1-42E0-983E-553689C98B97}"/>
              </a:ext>
            </a:extLst>
          </p:cNvPr>
          <p:cNvSpPr/>
          <p:nvPr/>
        </p:nvSpPr>
        <p:spPr>
          <a:xfrm>
            <a:off x="5925178" y="3999244"/>
            <a:ext cx="341644" cy="30145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0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1238491"/>
            <a:ext cx="9144000" cy="3229337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agriculture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>
                <a:solidFill>
                  <a:srgbClr val="FF0000"/>
                </a:solidFill>
              </a:rPr>
              <a:t>: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dirty="0"/>
              <a:t>Nom qui identifie le site</a:t>
            </a:r>
            <a:endParaRPr lang="fr-FR" dirty="0"/>
          </a:p>
        </p:txBody>
      </p:sp>
      <p:sp>
        <p:nvSpPr>
          <p:cNvPr id="8" name="Cercle : creux 7">
            <a:hlinkHover r:id="rId2" action="ppaction://hlinksldjump"/>
            <a:extLst>
              <a:ext uri="{FF2B5EF4-FFF2-40B4-BE49-F238E27FC236}">
                <a16:creationId xmlns:a16="http://schemas.microsoft.com/office/drawing/2014/main" xmlns="" id="{0C157E19-CFC1-42E0-983E-553689C98B97}"/>
              </a:ext>
            </a:extLst>
          </p:cNvPr>
          <p:cNvSpPr/>
          <p:nvPr/>
        </p:nvSpPr>
        <p:spPr>
          <a:xfrm>
            <a:off x="5925178" y="3999244"/>
            <a:ext cx="341644" cy="30145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1238491"/>
            <a:ext cx="9144000" cy="3229337"/>
          </a:xfrm>
        </p:spPr>
        <p:txBody>
          <a:bodyPr anchor="ctr">
            <a:normAutofit/>
          </a:bodyPr>
          <a:lstStyle/>
          <a:p>
            <a:r>
              <a:rPr lang="fr-F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gouv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>
                <a:solidFill>
                  <a:srgbClr val="FF0000"/>
                </a:solidFill>
              </a:rPr>
              <a:t>: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Nom du sous-domaine</a:t>
            </a:r>
            <a:br>
              <a:rPr lang="fr-FR" sz="3200" dirty="0"/>
            </a:br>
            <a:r>
              <a:rPr lang="fr-FR" sz="3200" dirty="0"/>
              <a:t>Gouv = gouvernement</a:t>
            </a:r>
            <a:endParaRPr lang="fr-FR" dirty="0"/>
          </a:p>
        </p:txBody>
      </p:sp>
      <p:sp>
        <p:nvSpPr>
          <p:cNvPr id="8" name="Cercle : creux 7">
            <a:hlinkHover r:id="rId2" action="ppaction://hlinksldjump"/>
            <a:extLst>
              <a:ext uri="{FF2B5EF4-FFF2-40B4-BE49-F238E27FC236}">
                <a16:creationId xmlns:a16="http://schemas.microsoft.com/office/drawing/2014/main" xmlns="" id="{0C157E19-CFC1-42E0-983E-553689C98B97}"/>
              </a:ext>
            </a:extLst>
          </p:cNvPr>
          <p:cNvSpPr/>
          <p:nvPr/>
        </p:nvSpPr>
        <p:spPr>
          <a:xfrm>
            <a:off x="5925178" y="3999244"/>
            <a:ext cx="341644" cy="30145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6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ED9696-9FE2-4624-826B-B5C3832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1238491"/>
            <a:ext cx="9144000" cy="3229337"/>
          </a:xfrm>
        </p:spPr>
        <p:txBody>
          <a:bodyPr anchor="ctr">
            <a:normAutofit/>
          </a:bodyPr>
          <a:lstStyle/>
          <a:p>
            <a:r>
              <a:rPr lang="fr-F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>
                <a:solidFill>
                  <a:srgbClr val="FF0000"/>
                </a:solidFill>
              </a:rPr>
              <a:t>: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Nom du domaine</a:t>
            </a:r>
            <a:br>
              <a:rPr lang="fr-FR" sz="3200" dirty="0"/>
            </a:br>
            <a:r>
              <a:rPr lang="fr-FR" sz="3200" dirty="0">
                <a:solidFill>
                  <a:srgbClr val="00B050"/>
                </a:solidFill>
              </a:rPr>
              <a:t>=&gt;</a:t>
            </a:r>
            <a:r>
              <a:rPr lang="fr-FR" sz="3200" dirty="0"/>
              <a:t> abréviation France</a:t>
            </a:r>
            <a:endParaRPr lang="fr-FR" dirty="0"/>
          </a:p>
        </p:txBody>
      </p:sp>
      <p:sp>
        <p:nvSpPr>
          <p:cNvPr id="8" name="Cercle : creux 7">
            <a:hlinkHover r:id="rId2" action="ppaction://hlinksldjump"/>
            <a:extLst>
              <a:ext uri="{FF2B5EF4-FFF2-40B4-BE49-F238E27FC236}">
                <a16:creationId xmlns:a16="http://schemas.microsoft.com/office/drawing/2014/main" xmlns="" id="{0C157E19-CFC1-42E0-983E-553689C98B97}"/>
              </a:ext>
            </a:extLst>
          </p:cNvPr>
          <p:cNvSpPr/>
          <p:nvPr/>
        </p:nvSpPr>
        <p:spPr>
          <a:xfrm>
            <a:off x="5925178" y="3999244"/>
            <a:ext cx="341644" cy="30145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Propriétés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Chaque adresse est </a:t>
            </a: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</a:t>
            </a: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universelle</a:t>
            </a: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 adresse internet a toujours la même structure 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protocole://nom du site.extension(s)/dossier/page</a:t>
            </a:r>
            <a:endParaRPr kumimoji="0" lang="fr-F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S’en servir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4387" y="1825625"/>
            <a:ext cx="118872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2506663" algn="l"/>
              </a:tabLst>
            </a:pPr>
            <a:r>
              <a:rPr lang="fr-FR" sz="2400" dirty="0" smtClean="0"/>
              <a:t>	</a:t>
            </a:r>
            <a:r>
              <a:rPr lang="fr-FR" sz="2100" dirty="0" smtClean="0"/>
              <a:t>directement </a:t>
            </a:r>
            <a:r>
              <a:rPr lang="fr-FR" sz="2100" dirty="0" smtClean="0"/>
              <a:t>au site en tapant l’adresse dans la barre d’adresse du </a:t>
            </a:r>
            <a:r>
              <a:rPr lang="fr-FR" sz="2100" dirty="0" smtClean="0"/>
              <a:t>navigateur.</a:t>
            </a:r>
          </a:p>
          <a:p>
            <a:pPr>
              <a:tabLst>
                <a:tab pos="2332038" algn="l"/>
              </a:tabLst>
            </a:pPr>
            <a:r>
              <a:rPr lang="fr-FR" sz="2400" b="1" dirty="0" smtClean="0"/>
              <a:t>On peut accéder</a:t>
            </a:r>
            <a:endParaRPr lang="fr-FR" sz="2400" dirty="0" smtClean="0"/>
          </a:p>
          <a:p>
            <a:pPr>
              <a:spcBef>
                <a:spcPts val="600"/>
              </a:spcBef>
              <a:tabLst>
                <a:tab pos="2506663" algn="l"/>
              </a:tabLst>
            </a:pPr>
            <a:r>
              <a:rPr lang="fr-FR" sz="2400" dirty="0" smtClean="0"/>
              <a:t>	à </a:t>
            </a:r>
            <a:r>
              <a:rPr lang="fr-FR" sz="2400" dirty="0" smtClean="0"/>
              <a:t>la page d’accueil d’un site en cours de navigation.</a:t>
            </a:r>
          </a:p>
          <a:p>
            <a:pPr>
              <a:spcBef>
                <a:spcPts val="1200"/>
              </a:spcBef>
            </a:pPr>
            <a:r>
              <a:rPr lang="fr-FR" sz="2400" b="1" spc="300" dirty="0" smtClean="0">
                <a:solidFill>
                  <a:srgbClr val="0070C0"/>
                </a:solidFill>
              </a:rPr>
              <a:t>Exemple :</a:t>
            </a:r>
          </a:p>
          <a:p>
            <a:r>
              <a:rPr lang="fr-FR" sz="2400" dirty="0" smtClean="0"/>
              <a:t>http://www.eplea.metz.educagri.fr/lycee-agricole-ecole-du-paysage-et-de-lagriculture.html </a:t>
            </a:r>
          </a:p>
          <a:p>
            <a:r>
              <a:rPr lang="fr-FR" sz="2400" dirty="0" smtClean="0"/>
              <a:t> </a:t>
            </a:r>
          </a:p>
          <a:p>
            <a:pPr>
              <a:tabLst>
                <a:tab pos="1973263" algn="l"/>
                <a:tab pos="6811963" algn="l"/>
              </a:tabLst>
            </a:pPr>
            <a:r>
              <a:rPr lang="fr-FR" sz="2400" i="1" dirty="0" smtClean="0"/>
              <a:t>	Nom </a:t>
            </a:r>
            <a:r>
              <a:rPr lang="fr-FR" sz="2400" i="1" dirty="0" smtClean="0"/>
              <a:t>du site </a:t>
            </a:r>
            <a:r>
              <a:rPr lang="fr-FR" sz="2400" i="1" dirty="0" smtClean="0"/>
              <a:t>	</a:t>
            </a:r>
            <a:r>
              <a:rPr lang="fr-FR" sz="2400" i="1" dirty="0" smtClean="0"/>
              <a:t> </a:t>
            </a:r>
            <a:r>
              <a:rPr lang="fr-FR" sz="2400" i="1" dirty="0" smtClean="0"/>
              <a:t>J’efface </a:t>
            </a:r>
            <a:r>
              <a:rPr lang="fr-FR" sz="2400" i="1" dirty="0" smtClean="0"/>
              <a:t>cette partie </a:t>
            </a:r>
            <a:r>
              <a:rPr lang="fr-FR" sz="2400" i="1" dirty="0" smtClean="0"/>
              <a:t>		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i="1" dirty="0" smtClean="0"/>
              <a:t>				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ccolade ouvrante 9"/>
          <p:cNvSpPr/>
          <p:nvPr/>
        </p:nvSpPr>
        <p:spPr>
          <a:xfrm rot="16200000">
            <a:off x="2715688" y="2647426"/>
            <a:ext cx="281056" cy="3452116"/>
          </a:xfrm>
          <a:prstGeom prst="leftBrace">
            <a:avLst>
              <a:gd name="adj1" fmla="val 8333"/>
              <a:gd name="adj2" fmla="val 502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16200000">
            <a:off x="8022290" y="904243"/>
            <a:ext cx="281056" cy="6914508"/>
          </a:xfrm>
          <a:prstGeom prst="leftBrace">
            <a:avLst>
              <a:gd name="adj1" fmla="val 8333"/>
              <a:gd name="adj2" fmla="val 502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/>
          <p:cNvSpPr/>
          <p:nvPr/>
        </p:nvSpPr>
        <p:spPr>
          <a:xfrm>
            <a:off x="2404153" y="2352782"/>
            <a:ext cx="308225" cy="914400"/>
          </a:xfrm>
          <a:prstGeom prst="leftBrace">
            <a:avLst>
              <a:gd name="adj1" fmla="val 8333"/>
              <a:gd name="adj2" fmla="val 455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7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78</Words>
  <Application>Microsoft Office PowerPoint</Application>
  <PresentationFormat>Personnalisé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URL  </vt:lpstr>
      <vt:lpstr>Définition: Une URL est l’adresse d’un document sur Internet (site, page de site) </vt:lpstr>
      <vt:lpstr>http : Hyper Text Transfer Protocol = Protocole (=langage) </vt:lpstr>
      <vt:lpstr>www : World Wide Web = Toile d’araignée mondiale</vt:lpstr>
      <vt:lpstr>agriculture : Nom qui identifie le site</vt:lpstr>
      <vt:lpstr>gouv : Nom du sous-domaine Gouv = gouvernement</vt:lpstr>
      <vt:lpstr>fr : Nom du domaine =&gt; abréviation France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</dc:title>
  <dc:creator>jojo1971</dc:creator>
  <cp:lastModifiedBy>jojo2</cp:lastModifiedBy>
  <cp:revision>15</cp:revision>
  <dcterms:created xsi:type="dcterms:W3CDTF">2017-09-26T17:18:52Z</dcterms:created>
  <dcterms:modified xsi:type="dcterms:W3CDTF">2017-09-27T22:17:29Z</dcterms:modified>
</cp:coreProperties>
</file>