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jo1971" initials="j" lastIdx="1" clrIdx="0">
    <p:extLst>
      <p:ext uri="{19B8F6BF-5375-455C-9EA6-DF929625EA0E}">
        <p15:presenceInfo xmlns:p15="http://schemas.microsoft.com/office/powerpoint/2012/main" userId="jojo197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99"/>
    <a:srgbClr val="003366"/>
    <a:srgbClr val="1E4B7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E0547-5101-4045-B293-BF409C989253}" type="datetimeFigureOut">
              <a:rPr lang="fr-FR" smtClean="0"/>
              <a:t>01/01/2018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0E57C-2683-4C7D-BB94-3C2F2199FC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10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B0E57C-2683-4C7D-BB94-3C2F2199FC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66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xmlns="" id="{2D471B32-5CC6-48BF-9A55-4D1A1B4E6A5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823200" cy="6858000"/>
            <a:chOff x="0" y="0"/>
            <a:chExt cx="3696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xmlns="" id="{E337A646-EB29-41B3-A748-780E2D5B5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fr-FR" sz="240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xmlns="" id="{93DC9C89-394A-46CD-A0B7-FAF260776917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fr-FR" sz="240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030210A3-CF61-463A-A5E3-E248DB774489}"/>
              </a:ext>
            </a:extLst>
          </p:cNvPr>
          <p:cNvGrpSpPr>
            <a:grpSpLocks/>
          </p:cNvGrpSpPr>
          <p:nvPr/>
        </p:nvGrpSpPr>
        <p:grpSpPr bwMode="auto">
          <a:xfrm>
            <a:off x="4842933" y="4889500"/>
            <a:ext cx="6502400" cy="319088"/>
            <a:chOff x="2288" y="3080"/>
            <a:chExt cx="3072" cy="201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xmlns="" id="{FCE88182-2A64-4386-AF15-653261ED9D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 sz="1800">
                <a:latin typeface="Arial" charset="0"/>
                <a:cs typeface="Arial" charset="0"/>
              </a:endParaRP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xmlns="" id="{EFA217B8-01E2-44FF-9494-C912D2A44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 sz="1800">
                <a:latin typeface="Arial" charset="0"/>
                <a:cs typeface="Arial" charset="0"/>
              </a:endParaRPr>
            </a:p>
          </p:txBody>
        </p:sp>
      </p:grpSp>
      <p:sp>
        <p:nvSpPr>
          <p:cNvPr id="717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231467" y="2927350"/>
            <a:ext cx="5350933" cy="1822450"/>
          </a:xfr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 style des sous-titres du masque</a:t>
            </a:r>
          </a:p>
        </p:txBody>
      </p:sp>
      <p:sp>
        <p:nvSpPr>
          <p:cNvPr id="718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990600"/>
            <a:ext cx="109728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Cliquez pour modifier le style du titre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xmlns="" id="{5DFE6C6A-4E54-43C9-B239-05896058D34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xmlns="" id="{62CF9BC4-950F-4C5B-961C-065B5343C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xmlns="" id="{75EF0985-1B9C-4F08-89DA-CB2995EDD2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1601" y="6248400"/>
            <a:ext cx="783167" cy="488950"/>
          </a:xfrm>
        </p:spPr>
        <p:txBody>
          <a:bodyPr anchorCtr="0"/>
          <a:lstStyle>
            <a:lvl1pPr>
              <a:defRPr/>
            </a:lvl1pPr>
          </a:lstStyle>
          <a:p>
            <a:fld id="{9D852E76-4DF7-4676-B5D3-52ACB0BB2CE5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14945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06AA477E-0D68-4BE8-BB69-79F457D346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6A209125-77B3-47F8-8553-C796D2B21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922E2F84-E0E0-4BEE-89D2-1A686C02B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3F621-2BF1-4337-8392-69911818930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27260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940800" y="762001"/>
            <a:ext cx="2641600" cy="53244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16000" y="762001"/>
            <a:ext cx="7721600" cy="53244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1C7CC08E-F82C-48B9-9566-BD5C06CC9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42FFE663-5ABF-46B2-B594-5D296317FF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CDBEC423-3EE9-45C5-AD76-9272B07D21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9F2D7-CDEA-43AB-9F4C-AF337A035CFE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11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308E82A4-4A7B-489A-8989-FDA34AD50F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ED6D50E2-1633-4E68-80D9-B632A407C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E0A2CC5B-C884-4DFC-8CBB-ED8E3C3E8E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814C59-3B05-4276-AF97-123C69F2292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2619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xmlns="" id="{20B67903-EB8F-4C88-BEB5-08D6266BF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xmlns="" id="{E047E6BE-C45D-4B6A-A46C-142F83F2B1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xmlns="" id="{BEF6B9C2-509C-4690-8062-4358369969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3DA7BA-35FF-4C92-B09A-130242AC5EE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80699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17601" y="2362201"/>
            <a:ext cx="5027084" cy="37242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47884" y="2362201"/>
            <a:ext cx="5027083" cy="3724275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45A18C06-1559-4EBA-8304-D59BE51E59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B54A8007-9179-41EB-BA16-61A5CF3BB1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1E6F2C93-5C33-4428-B908-158950ADF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D77088-AA33-4405-8B50-371340AC2003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54069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8452C958-F5AA-4D4F-BB5F-EB1A07EC2B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xmlns="" id="{533F8126-2A17-42C3-A2D5-CE9D6B8D32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64D0B256-DC3E-48A7-B674-04D1A639F7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373B4-5FDB-465A-A476-09D89251C307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37638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xmlns="" id="{D84A818C-F240-47E3-81B6-F9A1A43B8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xmlns="" id="{E0BF1C00-C014-4C66-A1D7-AB020BA1E4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xmlns="" id="{74FDC66E-9151-4418-B398-70D508B6F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974BE-DECB-429B-AFDD-3E8472EF14ED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00888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xmlns="" id="{4046CE22-DBC3-4ADC-9F11-0036A19628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xmlns="" id="{FC0BCF69-22CA-4213-963E-BCE0F2C2F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xmlns="" id="{C3B2726F-C0C0-415A-9D76-0A5AA13CD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B84DBA-27D5-44EB-99DC-1E591E27579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0978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F0D9195F-514F-47BA-B423-3862F7A760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85F8F45B-74C6-4A06-9F7B-9D06B4A99D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36084CBF-CE38-4211-AAB8-B9224A831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5CDD0A-81F6-4DA8-8FDA-9A67DB100884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10630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xmlns="" id="{69D71BF3-0516-416F-A2E8-BBCAAF40F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xmlns="" id="{1A244450-5C76-4649-AC3C-535CD0ED2C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E1AB87D8-9328-43E0-87F1-2284BFF3D9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F7EC1-6EB4-4619-B0FE-C4FD4CFDCADF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75031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xmlns="" id="{FD10E4D9-7175-48EB-86F3-0B888F8D08D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016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xmlns="" id="{BB697704-349E-4722-83AC-38C5F842B39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xmlns="" id="{D74A06CD-694F-43AA-A633-04A6A35B50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fr-FR" sz="18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xmlns="" id="{05AD2B52-91F2-4EF6-9EDB-415A9F6BE29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fr-FR" sz="1800"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xmlns="" id="{411EAF08-82B5-4548-B145-B3DE81786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xmlns="" id="{04AAED91-2552-4569-82EA-F703E528A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fr-FR" sz="180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xmlns="" id="{A9332E80-160F-491C-9072-D63F893F5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fr-FR" sz="1800"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xmlns="" id="{0130F184-E5A8-45B9-BDD6-33F4FD5E9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6000" y="762000"/>
            <a:ext cx="105664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xmlns="" id="{BA56DDAD-FBC3-4A6F-987D-A57417D98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1" y="2362201"/>
            <a:ext cx="1025736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xmlns="" id="{F1FEE5E3-574B-4049-AEFB-571CEBE7F3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51201" y="6248401"/>
            <a:ext cx="2840567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xmlns="" id="{83BB0EFB-CA4D-46BC-9823-3A8F865093C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8401"/>
            <a:ext cx="3862917" cy="4746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xmlns="" id="{A163C716-1547-43EE-B1AC-E8924ED341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242050"/>
            <a:ext cx="783167" cy="4889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ACC15104-956E-4423-859D-747153AFA5EC}" type="slidenum">
              <a:rPr lang="fr-FR" altLang="fr-FR"/>
              <a:pPr/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6530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emple_vieux_trateur/tracteu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exemple_vieux_trateur/tracteur_defini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>
            <a:extLst>
              <a:ext uri="{FF2B5EF4-FFF2-40B4-BE49-F238E27FC236}">
                <a16:creationId xmlns:a16="http://schemas.microsoft.com/office/drawing/2014/main" xmlns="" id="{D4363E60-8593-43A4-B60F-51293A831C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L’image numérique</a:t>
            </a:r>
          </a:p>
        </p:txBody>
      </p:sp>
      <p:pic>
        <p:nvPicPr>
          <p:cNvPr id="3075" name="Image 2" descr="t8-tier-4b-overview.png">
            <a:extLst>
              <a:ext uri="{FF2B5EF4-FFF2-40B4-BE49-F238E27FC236}">
                <a16:creationId xmlns:a16="http://schemas.microsoft.com/office/drawing/2014/main" xmlns="" id="{6DD37303-7E9C-46B6-A77D-A19E53CA0A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2565401"/>
            <a:ext cx="3611562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59A186F2-29B9-4B1E-9518-098753464BF1}"/>
              </a:ext>
            </a:extLst>
          </p:cNvPr>
          <p:cNvSpPr txBox="1"/>
          <p:nvPr/>
        </p:nvSpPr>
        <p:spPr>
          <a:xfrm>
            <a:off x="346116" y="6099350"/>
            <a:ext cx="3180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Qu’est-ce que c’est ?</a:t>
            </a:r>
          </a:p>
        </p:txBody>
      </p:sp>
    </p:spTree>
    <p:extLst>
      <p:ext uri="{BB962C8B-B14F-4D97-AF65-F5344CB8AC3E}">
        <p14:creationId xmlns:p14="http://schemas.microsoft.com/office/powerpoint/2010/main" val="975325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/>
              <a:t>Image noir et blanc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6552" y="2382913"/>
            <a:ext cx="8516980" cy="2309668"/>
          </a:xfrm>
        </p:spPr>
        <p:txBody>
          <a:bodyPr/>
          <a:lstStyle/>
          <a:p>
            <a:pPr eaLnBrk="1" hangingPunct="1"/>
            <a:r>
              <a:rPr lang="fr-FR" altLang="fr-FR" dirty="0"/>
              <a:t>Chaque case de la matrice est codée soit 0 (noir), soit 1 (blanc)</a:t>
            </a:r>
          </a:p>
          <a:p>
            <a:pPr eaLnBrk="1" hangingPunct="1"/>
            <a:r>
              <a:rPr lang="fr-FR" altLang="fr-FR" dirty="0"/>
              <a:t>Poids très faible (divisé par environ 20)</a:t>
            </a:r>
          </a:p>
          <a:p>
            <a:pPr eaLnBrk="1" hangingPunct="1"/>
            <a:r>
              <a:rPr lang="fr-FR" altLang="fr-FR" dirty="0"/>
              <a:t>Adapté aux documents texte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E77B275-8C95-4A95-B323-CEA98234CF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26" y="3320694"/>
            <a:ext cx="2461210" cy="328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8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/>
              <a:t>Niveaux de gris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7361" y="2593928"/>
            <a:ext cx="9545039" cy="1988119"/>
          </a:xfrm>
        </p:spPr>
        <p:txBody>
          <a:bodyPr/>
          <a:lstStyle/>
          <a:p>
            <a:pPr eaLnBrk="1" hangingPunct="1"/>
            <a:r>
              <a:rPr lang="fr-FR" altLang="fr-FR" dirty="0"/>
              <a:t>Nuances de gris entre noir et blanc</a:t>
            </a:r>
          </a:p>
          <a:p>
            <a:pPr eaLnBrk="1" hangingPunct="1"/>
            <a:r>
              <a:rPr lang="fr-FR" altLang="fr-FR" dirty="0"/>
              <a:t>Codé en 8 bits, (256 nuances) </a:t>
            </a:r>
          </a:p>
          <a:p>
            <a:pPr marL="400050" lvl="1" indent="0" eaLnBrk="1" hangingPunct="1">
              <a:buNone/>
            </a:pPr>
            <a:r>
              <a:rPr lang="fr-FR" altLang="fr-FR" sz="2800" dirty="0"/>
              <a:t>ou 4 bits (16 nuances)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47280CAA-B546-44E7-ACAC-100895783B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079" y="3215473"/>
            <a:ext cx="2583683" cy="343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66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/>
              <a:t>La couleur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6680" y="2583879"/>
            <a:ext cx="9978683" cy="1586187"/>
          </a:xfrm>
        </p:spPr>
        <p:txBody>
          <a:bodyPr/>
          <a:lstStyle/>
          <a:p>
            <a:pPr eaLnBrk="1" hangingPunct="1"/>
            <a:r>
              <a:rPr lang="fr-FR" altLang="fr-FR" sz="2800" dirty="0"/>
              <a:t>Principe de la synthèse additive</a:t>
            </a:r>
          </a:p>
          <a:p>
            <a:pPr lvl="1" eaLnBrk="1" hangingPunct="1"/>
            <a:r>
              <a:rPr lang="fr-FR" altLang="fr-FR" dirty="0"/>
              <a:t>Le codage RVB (couleur </a:t>
            </a:r>
            <a:r>
              <a:rPr lang="fr-FR" altLang="fr-FR"/>
              <a:t>ou radiation rouge</a:t>
            </a:r>
            <a:r>
              <a:rPr lang="fr-FR" altLang="fr-FR" dirty="0"/>
              <a:t>, vert, bleu)</a:t>
            </a:r>
          </a:p>
          <a:p>
            <a:pPr lvl="1" eaLnBrk="1" hangingPunct="1"/>
            <a:r>
              <a:rPr lang="fr-FR" altLang="fr-FR" dirty="0"/>
              <a:t>Un octet par couleur, soit 2</a:t>
            </a:r>
            <a:r>
              <a:rPr lang="fr-FR" altLang="fr-FR" sz="1830" baseline="46000" dirty="0"/>
              <a:t>24 </a:t>
            </a:r>
            <a:r>
              <a:rPr lang="fr-FR" altLang="fr-FR" dirty="0"/>
              <a:t>possibilités de </a:t>
            </a:r>
            <a:r>
              <a:rPr lang="fr-FR" altLang="fr-FR" sz="1800" baseline="46000" dirty="0"/>
              <a:t> </a:t>
            </a:r>
            <a:r>
              <a:rPr lang="fr-FR" altLang="fr-FR" dirty="0"/>
              <a:t>couleurs (16 millions)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E9DE471-F7DC-4848-AF94-36020A924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48" y="4170066"/>
            <a:ext cx="3362794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6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/>
              <a:t>Schéma de superposition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89591A0-5B1A-432C-B0AD-4CC4A065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1" y="2362201"/>
            <a:ext cx="10257367" cy="561869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Faisceaux rouge, vert, bleu de même intensité lumineuse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8B960021-5D94-4494-A6EA-DA6779EF0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460" y="3282847"/>
            <a:ext cx="379147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7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/>
              <a:t>Types d’image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C900730-22EA-4E19-9BAA-11DDBA0EAB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803" y="2390861"/>
            <a:ext cx="6202794" cy="4361858"/>
          </a:xfrm>
          <a:prstGeom prst="rect">
            <a:avLst/>
          </a:prstGeom>
        </p:spPr>
      </p:pic>
      <p:sp>
        <p:nvSpPr>
          <p:cNvPr id="4" name="Légende à une bordure 1 3"/>
          <p:cNvSpPr/>
          <p:nvPr/>
        </p:nvSpPr>
        <p:spPr>
          <a:xfrm>
            <a:off x="1415424" y="2947922"/>
            <a:ext cx="1354667" cy="270933"/>
          </a:xfrm>
          <a:prstGeom prst="accentCallout1">
            <a:avLst>
              <a:gd name="adj1" fmla="val 52085"/>
              <a:gd name="adj2" fmla="val 75375"/>
              <a:gd name="adj3" fmla="val 139233"/>
              <a:gd name="adj4" fmla="val 139223"/>
            </a:avLst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Bitmap</a:t>
            </a:r>
          </a:p>
        </p:txBody>
      </p:sp>
      <p:sp>
        <p:nvSpPr>
          <p:cNvPr id="5" name="Légende à une bordure 1 4"/>
          <p:cNvSpPr/>
          <p:nvPr/>
        </p:nvSpPr>
        <p:spPr>
          <a:xfrm>
            <a:off x="1061156" y="3691467"/>
            <a:ext cx="1676399" cy="242712"/>
          </a:xfrm>
          <a:prstGeom prst="accentCallout1">
            <a:avLst>
              <a:gd name="adj1" fmla="val 38132"/>
              <a:gd name="adj2" fmla="val 100547"/>
              <a:gd name="adj3" fmla="val 166183"/>
              <a:gd name="adj4" fmla="val 136364"/>
            </a:avLst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Joint </a:t>
            </a:r>
            <a:r>
              <a:rPr lang="fr-FR" sz="1400" dirty="0" err="1">
                <a:solidFill>
                  <a:schemeClr val="tx1"/>
                </a:solidFill>
              </a:rPr>
              <a:t>Photographic</a:t>
            </a:r>
            <a:r>
              <a:rPr lang="fr-FR" sz="1400" dirty="0">
                <a:solidFill>
                  <a:schemeClr val="tx1"/>
                </a:solidFill>
              </a:rPr>
              <a:t> Experts Group</a:t>
            </a:r>
          </a:p>
        </p:txBody>
      </p:sp>
      <p:sp>
        <p:nvSpPr>
          <p:cNvPr id="8" name="Légende à une bordure 1 7"/>
          <p:cNvSpPr/>
          <p:nvPr/>
        </p:nvSpPr>
        <p:spPr>
          <a:xfrm>
            <a:off x="965770" y="4276523"/>
            <a:ext cx="1960905" cy="253999"/>
          </a:xfrm>
          <a:prstGeom prst="accentCallout1">
            <a:avLst>
              <a:gd name="adj1" fmla="val 52641"/>
              <a:gd name="adj2" fmla="val 97051"/>
              <a:gd name="adj3" fmla="val 242685"/>
              <a:gd name="adj4" fmla="val 121240"/>
            </a:avLst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Graphics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Interchange</a:t>
            </a:r>
            <a:r>
              <a:rPr lang="fr-FR" sz="1400" dirty="0">
                <a:solidFill>
                  <a:schemeClr val="tx1"/>
                </a:solidFill>
              </a:rPr>
              <a:t> Format</a:t>
            </a:r>
          </a:p>
        </p:txBody>
      </p:sp>
      <p:sp>
        <p:nvSpPr>
          <p:cNvPr id="7" name="Légende à une bordure 1 6"/>
          <p:cNvSpPr/>
          <p:nvPr/>
        </p:nvSpPr>
        <p:spPr>
          <a:xfrm>
            <a:off x="1259599" y="4867478"/>
            <a:ext cx="1354667" cy="270933"/>
          </a:xfrm>
          <a:prstGeom prst="accentCallout1">
            <a:avLst>
              <a:gd name="adj1" fmla="val 44501"/>
              <a:gd name="adj2" fmla="val 97369"/>
              <a:gd name="adj3" fmla="val 271958"/>
              <a:gd name="adj4" fmla="val 152117"/>
            </a:avLst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Tagged</a:t>
            </a:r>
            <a:r>
              <a:rPr lang="fr-FR" sz="1400" dirty="0">
                <a:solidFill>
                  <a:schemeClr val="tx1"/>
                </a:solidFill>
              </a:rPr>
              <a:t> Image File Format</a:t>
            </a:r>
          </a:p>
        </p:txBody>
      </p:sp>
      <p:sp>
        <p:nvSpPr>
          <p:cNvPr id="9" name="Légende à une bordure 1 8"/>
          <p:cNvSpPr/>
          <p:nvPr/>
        </p:nvSpPr>
        <p:spPr>
          <a:xfrm>
            <a:off x="976045" y="5689411"/>
            <a:ext cx="1966995" cy="270933"/>
          </a:xfrm>
          <a:prstGeom prst="accentCallout1">
            <a:avLst>
              <a:gd name="adj1" fmla="val 59669"/>
              <a:gd name="adj2" fmla="val 88047"/>
              <a:gd name="adj3" fmla="val 135441"/>
              <a:gd name="adj4" fmla="val 120104"/>
            </a:avLst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Portable Network </a:t>
            </a:r>
            <a:r>
              <a:rPr lang="fr-FR" sz="1400" dirty="0" err="1">
                <a:solidFill>
                  <a:schemeClr val="tx1"/>
                </a:solidFill>
              </a:rPr>
              <a:t>Graphics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1" name="Légende à une bordure 1 10"/>
          <p:cNvSpPr/>
          <p:nvPr/>
        </p:nvSpPr>
        <p:spPr>
          <a:xfrm>
            <a:off x="965772" y="6377779"/>
            <a:ext cx="1843704" cy="270933"/>
          </a:xfrm>
          <a:prstGeom prst="accentCallout1">
            <a:avLst>
              <a:gd name="adj1" fmla="val 48292"/>
              <a:gd name="adj2" fmla="val 94771"/>
              <a:gd name="adj3" fmla="val 52014"/>
              <a:gd name="adj4" fmla="val 127690"/>
            </a:avLst>
          </a:prstGeom>
          <a:noFill/>
          <a:ln w="15875">
            <a:solidFill>
              <a:schemeClr val="accent1">
                <a:shade val="50000"/>
              </a:schemeClr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BScalable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Vector</a:t>
            </a:r>
            <a:r>
              <a:rPr lang="fr-FR" sz="1400" dirty="0">
                <a:solidFill>
                  <a:schemeClr val="tx1"/>
                </a:solidFill>
              </a:rPr>
              <a:t> </a:t>
            </a:r>
            <a:r>
              <a:rPr lang="fr-FR" sz="1400" dirty="0" err="1">
                <a:solidFill>
                  <a:schemeClr val="tx1"/>
                </a:solidFill>
              </a:rPr>
              <a:t>Graphics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76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7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10236CB-0B62-491E-98DD-2BCDFC75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Travaux pratiques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6805EBB-8827-4FF7-8229-1AB72DCF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516" y="2733990"/>
            <a:ext cx="10257367" cy="3566325"/>
          </a:xfrm>
        </p:spPr>
        <p:txBody>
          <a:bodyPr/>
          <a:lstStyle/>
          <a:p>
            <a:r>
              <a:rPr lang="fr-FR" dirty="0"/>
              <a:t>Prendre une photo en définissant une résolution assez basse</a:t>
            </a:r>
          </a:p>
          <a:p>
            <a:r>
              <a:rPr lang="fr-FR" dirty="0"/>
              <a:t>Prendre une autre photo avec une haute résolution</a:t>
            </a:r>
          </a:p>
          <a:p>
            <a:r>
              <a:rPr lang="fr-FR" dirty="0"/>
              <a:t>Transférer les photos sur l’ordinateur</a:t>
            </a:r>
          </a:p>
          <a:p>
            <a:r>
              <a:rPr lang="fr-FR" dirty="0"/>
              <a:t>Comparer le poids des images</a:t>
            </a:r>
          </a:p>
          <a:p>
            <a:r>
              <a:rPr lang="fr-FR" dirty="0"/>
              <a:t>Zoomer et observer la différence</a:t>
            </a:r>
          </a:p>
          <a:p>
            <a:r>
              <a:rPr lang="fr-FR" dirty="0"/>
              <a:t> Visualiser les valeurs RVB</a:t>
            </a:r>
          </a:p>
          <a:p>
            <a:r>
              <a:rPr lang="fr-FR"/>
              <a:t>Enregistrer sous différents </a:t>
            </a:r>
            <a:r>
              <a:rPr lang="fr-FR" dirty="0"/>
              <a:t>formats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9478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C10236CB-0B62-491E-98DD-2BCDFC75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6805EBB-8827-4FF7-8229-1AB72DCFB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516" y="2733990"/>
            <a:ext cx="10257367" cy="3566325"/>
          </a:xfrm>
        </p:spPr>
        <p:txBody>
          <a:bodyPr/>
          <a:lstStyle/>
          <a:p>
            <a:r>
              <a:rPr lang="fr-FR" dirty="0"/>
              <a:t>Images numériques de Christophe </a:t>
            </a:r>
            <a:r>
              <a:rPr lang="fr-FR" dirty="0" err="1"/>
              <a:t>Alleau</a:t>
            </a:r>
            <a:r>
              <a:rPr lang="fr-FR" dirty="0"/>
              <a:t>, académie de Poitiers</a:t>
            </a:r>
          </a:p>
          <a:p>
            <a:r>
              <a:rPr lang="fr-FR" dirty="0"/>
              <a:t>http://physiquechimie.info/vision-et-couleurs-images-et-couleurs/</a:t>
            </a:r>
          </a:p>
        </p:txBody>
      </p:sp>
    </p:spTree>
    <p:extLst>
      <p:ext uri="{BB962C8B-B14F-4D97-AF65-F5344CB8AC3E}">
        <p14:creationId xmlns:p14="http://schemas.microsoft.com/office/powerpoint/2010/main" val="417412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Généralités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1013" y="2952520"/>
            <a:ext cx="8544500" cy="2655065"/>
          </a:xfrm>
        </p:spPr>
        <p:txBody>
          <a:bodyPr/>
          <a:lstStyle/>
          <a:p>
            <a:pPr eaLnBrk="1" hangingPunct="1"/>
            <a:r>
              <a:rPr lang="fr-FR" altLang="fr-FR" dirty="0"/>
              <a:t>Données stockées sous forme binaire dans un fichier numérique</a:t>
            </a:r>
          </a:p>
          <a:p>
            <a:pPr eaLnBrk="1" hangingPunct="1"/>
            <a:r>
              <a:rPr lang="fr-FR" altLang="fr-FR" dirty="0"/>
              <a:t>A partir d’un appareil photo, d’une caméra, d’un scanner…</a:t>
            </a:r>
          </a:p>
          <a:p>
            <a:pPr eaLnBrk="1" hangingPunct="1"/>
            <a:r>
              <a:rPr lang="fr-FR" altLang="fr-FR" dirty="0"/>
              <a:t>A partir d’un logiciel (Paint, Libre office, etc.)</a:t>
            </a:r>
          </a:p>
          <a:p>
            <a:pPr eaLnBrk="1" hangingPunct="1"/>
            <a:endParaRPr lang="fr-FR" altLang="fr-FR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09D4EFF5-8036-4331-BB52-608A069A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xmlns="" id="{59D418EB-4FE9-4274-8EA6-57180984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59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Structure d’une image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1012" y="2489811"/>
            <a:ext cx="9341387" cy="427454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fr-FR" altLang="fr-FR" dirty="0"/>
              <a:t>Le pixel </a:t>
            </a:r>
            <a:r>
              <a:rPr lang="fr-FR" altLang="fr-FR" dirty="0">
                <a:solidFill>
                  <a:srgbClr val="003366"/>
                </a:solidFill>
              </a:rPr>
              <a:t>(</a:t>
            </a:r>
            <a:r>
              <a:rPr lang="fr-FR" altLang="fr-FR" dirty="0" err="1">
                <a:solidFill>
                  <a:srgbClr val="FF0000"/>
                </a:solidFill>
              </a:rPr>
              <a:t>pic</a:t>
            </a:r>
            <a:r>
              <a:rPr lang="fr-FR" altLang="fr-FR" dirty="0" err="1">
                <a:solidFill>
                  <a:srgbClr val="003366"/>
                </a:solidFill>
              </a:rPr>
              <a:t>ture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 err="1">
                <a:solidFill>
                  <a:srgbClr val="FF0000"/>
                </a:solidFill>
              </a:rPr>
              <a:t>el</a:t>
            </a:r>
            <a:r>
              <a:rPr lang="fr-FR" altLang="fr-FR" dirty="0" err="1">
                <a:solidFill>
                  <a:srgbClr val="003366"/>
                </a:solidFill>
              </a:rPr>
              <a:t>ement</a:t>
            </a:r>
            <a:r>
              <a:rPr lang="fr-FR" altLang="fr-FR" dirty="0">
                <a:solidFill>
                  <a:srgbClr val="1E4B78"/>
                </a:solidFill>
              </a:rPr>
              <a:t>) </a:t>
            </a:r>
            <a:r>
              <a:rPr lang="fr-FR" altLang="fr-FR" sz="1800" dirty="0">
                <a:solidFill>
                  <a:srgbClr val="1E4B78"/>
                </a:solidFill>
              </a:rPr>
              <a:t>est noté « px »</a:t>
            </a:r>
            <a:endParaRPr lang="fr-FR" altLang="fr-FR" dirty="0">
              <a:solidFill>
                <a:srgbClr val="1E4B78"/>
              </a:solidFill>
            </a:endParaRPr>
          </a:p>
          <a:p>
            <a:pPr marL="0" indent="0" eaLnBrk="1" hangingPunct="1">
              <a:buNone/>
            </a:pPr>
            <a:endParaRPr lang="fr-FR" altLang="fr-FR" dirty="0"/>
          </a:p>
          <a:p>
            <a:pPr marL="0" indent="0" eaLnBrk="1" hangingPunct="1">
              <a:buNone/>
            </a:pP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"/>
            </a:pPr>
            <a:r>
              <a:rPr lang="fr-FR" altLang="fr-FR" dirty="0"/>
              <a:t>forme la ligne</a:t>
            </a:r>
          </a:p>
          <a:p>
            <a:pPr eaLnBrk="1" hangingPunct="1">
              <a:buFont typeface="Wingdings" panose="05000000000000000000" pitchFamily="2" charset="2"/>
              <a:buChar char=""/>
            </a:pP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"/>
            </a:pPr>
            <a:r>
              <a:rPr lang="fr-FR" altLang="fr-FR" dirty="0"/>
              <a:t>forme l’image       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09D4EFF5-8036-4331-BB52-608A069A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xmlns="" id="{59D418EB-4FE9-4274-8EA6-57180984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6F6CD09-B016-42CD-8E2B-20B21F48A0CB}"/>
              </a:ext>
            </a:extLst>
          </p:cNvPr>
          <p:cNvSpPr/>
          <p:nvPr/>
        </p:nvSpPr>
        <p:spPr>
          <a:xfrm>
            <a:off x="3943692" y="3520407"/>
            <a:ext cx="319490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xmlns="" id="{9BF370AF-6060-4D5C-B24C-663A01CF2F05}"/>
              </a:ext>
            </a:extLst>
          </p:cNvPr>
          <p:cNvSpPr/>
          <p:nvPr/>
        </p:nvSpPr>
        <p:spPr>
          <a:xfrm rot="5400000">
            <a:off x="3881150" y="3073994"/>
            <a:ext cx="403263" cy="278178"/>
          </a:xfrm>
          <a:prstGeom prst="rightArrow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99573C84-CE5E-4FBE-A78C-DA1350226C0F}"/>
              </a:ext>
            </a:extLst>
          </p:cNvPr>
          <p:cNvSpPr/>
          <p:nvPr/>
        </p:nvSpPr>
        <p:spPr>
          <a:xfrm>
            <a:off x="5951331" y="4222044"/>
            <a:ext cx="403263" cy="278178"/>
          </a:xfrm>
          <a:prstGeom prst="rightArrow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1A0A64C-5FC9-4830-AC9C-4C391F9ECA10}"/>
              </a:ext>
            </a:extLst>
          </p:cNvPr>
          <p:cNvSpPr/>
          <p:nvPr/>
        </p:nvSpPr>
        <p:spPr>
          <a:xfrm>
            <a:off x="6734164" y="4206899"/>
            <a:ext cx="363564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EA6BF20-49A3-48C1-ADAD-87C3610B5BCD}"/>
              </a:ext>
            </a:extLst>
          </p:cNvPr>
          <p:cNvSpPr/>
          <p:nvPr/>
        </p:nvSpPr>
        <p:spPr>
          <a:xfrm>
            <a:off x="7020946" y="4206898"/>
            <a:ext cx="363564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412EB89-F514-44ED-83FD-44B584777EA2}"/>
              </a:ext>
            </a:extLst>
          </p:cNvPr>
          <p:cNvSpPr/>
          <p:nvPr/>
        </p:nvSpPr>
        <p:spPr>
          <a:xfrm>
            <a:off x="7340436" y="4206897"/>
            <a:ext cx="363564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4C534FC-F54C-4CF1-B0F2-E284869D29C7}"/>
              </a:ext>
            </a:extLst>
          </p:cNvPr>
          <p:cNvSpPr/>
          <p:nvPr/>
        </p:nvSpPr>
        <p:spPr>
          <a:xfrm>
            <a:off x="7659926" y="4206897"/>
            <a:ext cx="363564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8D4FCE7-E3B3-491A-981C-C167A368C74A}"/>
              </a:ext>
            </a:extLst>
          </p:cNvPr>
          <p:cNvSpPr/>
          <p:nvPr/>
        </p:nvSpPr>
        <p:spPr>
          <a:xfrm>
            <a:off x="8015804" y="4208097"/>
            <a:ext cx="319490" cy="30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9ACAB4B7-3692-4439-BA19-5E8F3D17D9B2}"/>
              </a:ext>
            </a:extLst>
          </p:cNvPr>
          <p:cNvSpPr/>
          <p:nvPr/>
        </p:nvSpPr>
        <p:spPr>
          <a:xfrm>
            <a:off x="8338624" y="4208096"/>
            <a:ext cx="319490" cy="30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49CC4A0-F71F-47AB-BD56-8D2DE97CE4CA}"/>
              </a:ext>
            </a:extLst>
          </p:cNvPr>
          <p:cNvSpPr/>
          <p:nvPr/>
        </p:nvSpPr>
        <p:spPr>
          <a:xfrm>
            <a:off x="8658114" y="4208095"/>
            <a:ext cx="319490" cy="30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4D539D53-42F5-45F9-866D-1E8959543964}"/>
              </a:ext>
            </a:extLst>
          </p:cNvPr>
          <p:cNvSpPr/>
          <p:nvPr/>
        </p:nvSpPr>
        <p:spPr>
          <a:xfrm>
            <a:off x="8977602" y="4206903"/>
            <a:ext cx="319490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1F9C0792-3BB6-4D8F-803A-4F6386F25BD7}"/>
              </a:ext>
            </a:extLst>
          </p:cNvPr>
          <p:cNvSpPr/>
          <p:nvPr/>
        </p:nvSpPr>
        <p:spPr>
          <a:xfrm>
            <a:off x="9264384" y="4206902"/>
            <a:ext cx="319490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9565519B-3781-48C9-88C3-4DC8055770C7}"/>
              </a:ext>
            </a:extLst>
          </p:cNvPr>
          <p:cNvSpPr/>
          <p:nvPr/>
        </p:nvSpPr>
        <p:spPr>
          <a:xfrm>
            <a:off x="9583874" y="4206901"/>
            <a:ext cx="319490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9CC5E3E-4735-4556-B116-71D7A6EAF1DB}"/>
              </a:ext>
            </a:extLst>
          </p:cNvPr>
          <p:cNvSpPr/>
          <p:nvPr/>
        </p:nvSpPr>
        <p:spPr>
          <a:xfrm>
            <a:off x="9903364" y="4206901"/>
            <a:ext cx="319490" cy="3084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AE9D9E4-948C-4906-8B79-08BFA22CDDB8}"/>
              </a:ext>
            </a:extLst>
          </p:cNvPr>
          <p:cNvSpPr/>
          <p:nvPr/>
        </p:nvSpPr>
        <p:spPr>
          <a:xfrm>
            <a:off x="10236957" y="4206901"/>
            <a:ext cx="319490" cy="30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51A3DE0-D1B1-4226-A368-8484451C4F52}"/>
              </a:ext>
            </a:extLst>
          </p:cNvPr>
          <p:cNvSpPr/>
          <p:nvPr/>
        </p:nvSpPr>
        <p:spPr>
          <a:xfrm>
            <a:off x="10559777" y="4206900"/>
            <a:ext cx="319490" cy="30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2EE09782-C8B5-41D0-9B8A-E2AF4EE062DF}"/>
              </a:ext>
            </a:extLst>
          </p:cNvPr>
          <p:cNvSpPr/>
          <p:nvPr/>
        </p:nvSpPr>
        <p:spPr>
          <a:xfrm>
            <a:off x="10879267" y="4206899"/>
            <a:ext cx="319490" cy="3084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EA53B245-9365-433B-AFA1-B635329632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174" y="4627083"/>
            <a:ext cx="2715004" cy="1800476"/>
          </a:xfrm>
          <a:prstGeom prst="rect">
            <a:avLst/>
          </a:prstGeom>
        </p:spPr>
      </p:pic>
      <p:sp>
        <p:nvSpPr>
          <p:cNvPr id="30" name="Flèche : droite 29">
            <a:extLst>
              <a:ext uri="{FF2B5EF4-FFF2-40B4-BE49-F238E27FC236}">
                <a16:creationId xmlns:a16="http://schemas.microsoft.com/office/drawing/2014/main" xmlns="" id="{C4D73436-F916-4EDD-BB51-CBA5D7728224}"/>
              </a:ext>
            </a:extLst>
          </p:cNvPr>
          <p:cNvSpPr/>
          <p:nvPr/>
        </p:nvSpPr>
        <p:spPr>
          <a:xfrm>
            <a:off x="5951330" y="5175522"/>
            <a:ext cx="403263" cy="278178"/>
          </a:xfrm>
          <a:prstGeom prst="rightArrow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99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Le nom de l’image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1013" y="2302525"/>
            <a:ext cx="9341387" cy="4555475"/>
          </a:xfrm>
        </p:spPr>
        <p:txBody>
          <a:bodyPr/>
          <a:lstStyle/>
          <a:p>
            <a:pPr eaLnBrk="1" hangingPunct="1"/>
            <a:r>
              <a:rPr lang="fr-FR" altLang="fr-FR" sz="2400" dirty="0"/>
              <a:t>Une désignation qui caractérise l’image </a:t>
            </a:r>
          </a:p>
          <a:p>
            <a:pPr lvl="1" eaLnBrk="1" hangingPunct="1"/>
            <a:r>
              <a:rPr lang="fr-FR" altLang="fr-FR" sz="2000" dirty="0"/>
              <a:t>Fleurs de printemps</a:t>
            </a:r>
          </a:p>
          <a:p>
            <a:pPr lvl="1" eaLnBrk="1" hangingPunct="1"/>
            <a:r>
              <a:rPr lang="fr-FR" altLang="fr-FR" sz="2000" dirty="0"/>
              <a:t>Balade bucolique</a:t>
            </a:r>
          </a:p>
          <a:p>
            <a:pPr lvl="1"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400" dirty="0"/>
              <a:t>Une extension (suffixe de trois lettres désignant le format de l’image): </a:t>
            </a:r>
          </a:p>
          <a:p>
            <a:pPr lvl="1" eaLnBrk="1" hangingPunct="1"/>
            <a:r>
              <a:rPr lang="fr-FR" altLang="fr-FR" sz="2000" dirty="0"/>
              <a:t>.</a:t>
            </a:r>
            <a:r>
              <a:rPr lang="fr-FR" altLang="fr-FR" sz="2000" dirty="0" err="1"/>
              <a:t>bmp</a:t>
            </a:r>
            <a:r>
              <a:rPr lang="fr-FR" altLang="fr-FR" sz="2000" dirty="0"/>
              <a:t> pour bitmap</a:t>
            </a:r>
          </a:p>
          <a:p>
            <a:pPr lvl="1" eaLnBrk="1" hangingPunct="1"/>
            <a:r>
              <a:rPr lang="fr-FR" altLang="fr-FR" sz="2000" dirty="0"/>
              <a:t>.jpg pour jpeg (</a:t>
            </a:r>
            <a:r>
              <a:rPr lang="fr-FR" sz="2000" dirty="0"/>
              <a:t>Joint </a:t>
            </a:r>
            <a:r>
              <a:rPr lang="fr-FR" sz="2000" dirty="0" err="1"/>
              <a:t>Photographic</a:t>
            </a:r>
            <a:r>
              <a:rPr lang="fr-FR" sz="2000" dirty="0"/>
              <a:t> Experts Group)</a:t>
            </a:r>
            <a:endParaRPr lang="fr-FR" altLang="fr-FR" sz="2000" dirty="0"/>
          </a:p>
          <a:p>
            <a:pPr lvl="1" eaLnBrk="1" hangingPunct="1"/>
            <a:r>
              <a:rPr lang="fr-FR" altLang="fr-FR" sz="2000" dirty="0"/>
              <a:t>.png pour portable network </a:t>
            </a:r>
            <a:r>
              <a:rPr lang="fr-FR" altLang="fr-FR" sz="2000" dirty="0" err="1"/>
              <a:t>graphics</a:t>
            </a:r>
            <a:endParaRPr lang="fr-FR" altLang="fr-FR" sz="2000" dirty="0"/>
          </a:p>
          <a:p>
            <a:pPr lvl="1" eaLnBrk="1" hangingPunct="1"/>
            <a:r>
              <a:rPr lang="fr-FR" altLang="fr-FR" sz="2000" dirty="0"/>
              <a:t>…</a:t>
            </a:r>
          </a:p>
          <a:p>
            <a:pPr eaLnBrk="1" hangingPunct="1"/>
            <a:r>
              <a:rPr lang="fr-FR" altLang="fr-FR" sz="2400" dirty="0"/>
              <a:t>Voir </a:t>
            </a:r>
            <a:r>
              <a:rPr lang="fr-FR" altLang="fr-FR" sz="2400" dirty="0">
                <a:hlinkClick r:id="rId2" action="ppaction://hlinkfile"/>
              </a:rPr>
              <a:t>exemple</a:t>
            </a:r>
            <a:r>
              <a:rPr lang="fr-FR" altLang="fr-FR" sz="2400" dirty="0"/>
              <a:t> d’image pour la différence de poids selon le format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09D4EFF5-8036-4331-BB52-608A069A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xmlns="" id="{59D418EB-4FE9-4274-8EA6-57180984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4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La pixellisation (définition d’une image)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58718" y="2465085"/>
            <a:ext cx="5602507" cy="4555475"/>
          </a:xfrm>
        </p:spPr>
        <p:txBody>
          <a:bodyPr/>
          <a:lstStyle/>
          <a:p>
            <a:pPr algn="just" eaLnBrk="1" hangingPunct="1"/>
            <a:r>
              <a:rPr lang="fr-FR" altLang="fr-FR" sz="2400" dirty="0"/>
              <a:t>Nombre de points qui composent l’image</a:t>
            </a:r>
          </a:p>
          <a:p>
            <a:pPr algn="just" eaLnBrk="1" hangingPunct="1"/>
            <a:r>
              <a:rPr lang="fr-FR" altLang="fr-FR" sz="2400" dirty="0"/>
              <a:t>Les pixels forment </a:t>
            </a:r>
            <a:r>
              <a:rPr lang="fr-FR" altLang="fr-FR" sz="2400" dirty="0" smtClean="0"/>
              <a:t>une </a:t>
            </a:r>
            <a:r>
              <a:rPr lang="fr-FR" altLang="fr-FR" sz="2400" dirty="0"/>
              <a:t>matrice, la définition d’une image est donc le nombre de colonnes multiplié par le nombre de </a:t>
            </a:r>
            <a:r>
              <a:rPr lang="fr-FR" altLang="fr-FR" sz="2400" dirty="0" smtClean="0"/>
              <a:t>lignes</a:t>
            </a:r>
          </a:p>
          <a:p>
            <a:pPr algn="just" defTabSz="862013" eaLnBrk="1" hangingPunct="1"/>
            <a:r>
              <a:rPr lang="fr-FR" sz="2400" dirty="0"/>
              <a:t>Pour une image, le nom pixel est le nom du point sur un écran, tandis que pour l’impression le nom du point reste le point.</a:t>
            </a:r>
            <a:endParaRPr lang="fr-FR" altLang="fr-FR" sz="2400" dirty="0"/>
          </a:p>
          <a:p>
            <a:pPr marL="0" indent="0" algn="just" eaLnBrk="1" hangingPunct="1">
              <a:buNone/>
            </a:pPr>
            <a:endParaRPr lang="fr-FR" altLang="fr-FR" sz="24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23330749-3868-4398-8070-2CBDEE4BA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89" y="4078997"/>
            <a:ext cx="1933460" cy="26523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xmlns="" id="{732FAD7A-92E5-42B5-B993-F0069944C6AA}"/>
              </a:ext>
            </a:extLst>
          </p:cNvPr>
          <p:cNvSpPr txBox="1"/>
          <p:nvPr/>
        </p:nvSpPr>
        <p:spPr>
          <a:xfrm>
            <a:off x="6198276" y="642294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/>
              <a:t>Image grossie 7 X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xmlns="" id="{4DC47989-A4A9-4784-B8BB-1B0C659B0D4F}"/>
              </a:ext>
            </a:extLst>
          </p:cNvPr>
          <p:cNvSpPr/>
          <p:nvPr/>
        </p:nvSpPr>
        <p:spPr>
          <a:xfrm>
            <a:off x="8128613" y="6508244"/>
            <a:ext cx="403263" cy="167947"/>
          </a:xfrm>
          <a:prstGeom prst="rightArrow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015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La résolution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1013" y="2302525"/>
            <a:ext cx="9341387" cy="4555475"/>
          </a:xfrm>
        </p:spPr>
        <p:txBody>
          <a:bodyPr/>
          <a:lstStyle/>
          <a:p>
            <a:pPr eaLnBrk="1" hangingPunct="1"/>
            <a:r>
              <a:rPr lang="fr-FR" altLang="fr-FR" dirty="0"/>
              <a:t>Pixels par unité de longueur</a:t>
            </a:r>
          </a:p>
          <a:p>
            <a:pPr eaLnBrk="1" hangingPunct="1"/>
            <a:r>
              <a:rPr lang="fr-FR" altLang="fr-FR" dirty="0"/>
              <a:t>Points par pouce (ppp ou dpi) ou points par centimètre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Exemple : 180 ppp = ? Points/cm</a:t>
            </a:r>
          </a:p>
          <a:p>
            <a:pPr eaLnBrk="1" hangingPunct="1"/>
            <a:r>
              <a:rPr lang="fr-FR" altLang="fr-FR" dirty="0"/>
              <a:t>Plus la </a:t>
            </a:r>
            <a:r>
              <a:rPr lang="fr-FR" altLang="fr-FR" dirty="0" smtClean="0"/>
              <a:t>résolution est </a:t>
            </a:r>
            <a:r>
              <a:rPr lang="fr-FR" altLang="fr-FR" dirty="0"/>
              <a:t>grande, plus l’agrandissement de l’image est possible mais plus son poids augmente</a:t>
            </a:r>
          </a:p>
          <a:p>
            <a:pPr eaLnBrk="1" hangingPunct="1"/>
            <a:r>
              <a:rPr lang="fr-FR" altLang="fr-FR" dirty="0"/>
              <a:t>Elle est définie lors de l’acquisition ou sur logiciel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xmlns="" id="{09D4EFF5-8036-4331-BB52-608A069A5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xmlns="" id="{59D418EB-4FE9-4274-8EA6-57180984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3414714"/>
            <a:ext cx="342900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xmlns="" id="{830F56AE-232C-4E69-97BF-31CBA78A12BA}"/>
              </a:ext>
            </a:extLst>
          </p:cNvPr>
          <p:cNvSpPr/>
          <p:nvPr/>
        </p:nvSpPr>
        <p:spPr>
          <a:xfrm rot="16200000">
            <a:off x="4584977" y="3477256"/>
            <a:ext cx="403263" cy="278178"/>
          </a:xfrm>
          <a:prstGeom prst="rightArrow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B89AC610-8F41-4EFE-B539-06DAFEA1D748}"/>
              </a:ext>
            </a:extLst>
          </p:cNvPr>
          <p:cNvSpPr txBox="1"/>
          <p:nvPr/>
        </p:nvSpPr>
        <p:spPr>
          <a:xfrm>
            <a:off x="4283906" y="390454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2,54 cm</a:t>
            </a:r>
          </a:p>
        </p:txBody>
      </p:sp>
      <p:sp>
        <p:nvSpPr>
          <p:cNvPr id="7" name="Légende : flèche courbée à une bordure 6">
            <a:extLst>
              <a:ext uri="{FF2B5EF4-FFF2-40B4-BE49-F238E27FC236}">
                <a16:creationId xmlns:a16="http://schemas.microsoft.com/office/drawing/2014/main" xmlns="" id="{1D0FF8D4-F314-486E-A1EB-24C7844F5F4A}"/>
              </a:ext>
            </a:extLst>
          </p:cNvPr>
          <p:cNvSpPr/>
          <p:nvPr/>
        </p:nvSpPr>
        <p:spPr>
          <a:xfrm>
            <a:off x="7737231" y="2623861"/>
            <a:ext cx="1396721" cy="281353"/>
          </a:xfrm>
          <a:prstGeom prst="accentCallout2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dots per </a:t>
            </a:r>
            <a:r>
              <a:rPr lang="fr-FR" sz="16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inch</a:t>
            </a:r>
            <a:endParaRPr lang="fr-FR" sz="16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799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  <p:bldP spid="10" grpId="0" animBg="1"/>
      <p:bldP spid="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Poids</a:t>
            </a:r>
            <a:r>
              <a:rPr lang="fr-FR" altLang="fr-FR" dirty="0" smtClean="0"/>
              <a:t> </a:t>
            </a:r>
            <a:r>
              <a:rPr lang="fr-FR" altLang="fr-FR" dirty="0"/>
              <a:t>de l’image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1013" y="2302525"/>
            <a:ext cx="9341387" cy="45554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Il </a:t>
            </a:r>
            <a:r>
              <a:rPr lang="fr-FR" altLang="fr-FR" dirty="0"/>
              <a:t>dépend de la </a:t>
            </a:r>
            <a:r>
              <a:rPr lang="fr-FR" altLang="fr-FR" dirty="0" smtClean="0"/>
              <a:t>définition</a:t>
            </a:r>
            <a:endParaRPr lang="fr-FR" altLang="fr-FR" dirty="0"/>
          </a:p>
          <a:p>
            <a:pPr lvl="1"/>
            <a:r>
              <a:rPr lang="fr-FR" dirty="0"/>
              <a:t>la télévision à définition standard SD 576 à 768 pixels par ligne et 576 lignes par image soit un total de 442 368 pixels par image</a:t>
            </a:r>
          </a:p>
          <a:p>
            <a:pPr lvl="1"/>
            <a:r>
              <a:rPr lang="fr-FR" dirty="0"/>
              <a:t>la télévision haute définition HD 1080 à 1920 pixels par ligne et 1080 lignes par image soit un total de 2 073 600 pixels par image</a:t>
            </a:r>
          </a:p>
          <a:p>
            <a:r>
              <a:rPr lang="fr-FR" dirty="0"/>
              <a:t>Plus </a:t>
            </a:r>
            <a:r>
              <a:rPr lang="fr-FR" dirty="0" smtClean="0"/>
              <a:t>il </a:t>
            </a:r>
            <a:r>
              <a:rPr lang="fr-FR" dirty="0"/>
              <a:t>est </a:t>
            </a:r>
            <a:r>
              <a:rPr lang="fr-FR" dirty="0" smtClean="0"/>
              <a:t>important, </a:t>
            </a:r>
            <a:r>
              <a:rPr lang="fr-FR" dirty="0"/>
              <a:t>plus le traitement est long</a:t>
            </a:r>
          </a:p>
          <a:p>
            <a:pPr lvl="1"/>
            <a:r>
              <a:rPr lang="fr-FR" dirty="0"/>
              <a:t>Recherche du meilleur rapport </a:t>
            </a:r>
            <a:r>
              <a:rPr lang="fr-FR" dirty="0" smtClean="0"/>
              <a:t>taille/qualité</a:t>
            </a:r>
          </a:p>
          <a:p>
            <a:r>
              <a:rPr lang="fr-FR" dirty="0" smtClean="0"/>
              <a:t>Voir </a:t>
            </a:r>
            <a:r>
              <a:rPr lang="fr-FR" dirty="0" smtClean="0">
                <a:hlinkClick r:id="rId2" action="ppaction://hlinkfile"/>
              </a:rPr>
              <a:t>exemple</a:t>
            </a:r>
            <a:endParaRPr lang="fr-FR" dirty="0"/>
          </a:p>
          <a:p>
            <a:pPr lvl="1" eaLnBrk="1" hangingPunct="1"/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66222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/>
              <a:t>Type d’image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1013" y="2302525"/>
            <a:ext cx="9341387" cy="4555475"/>
          </a:xfrm>
        </p:spPr>
        <p:txBody>
          <a:bodyPr/>
          <a:lstStyle/>
          <a:p>
            <a:pPr eaLnBrk="1" hangingPunct="1"/>
            <a:r>
              <a:rPr lang="fr-FR" altLang="fr-FR" dirty="0"/>
              <a:t>Image matricielle (bitmap en anglais)</a:t>
            </a:r>
          </a:p>
          <a:p>
            <a:pPr lvl="1" eaLnBrk="1" hangingPunct="1"/>
            <a:r>
              <a:rPr lang="fr-FR" altLang="fr-FR" dirty="0"/>
              <a:t>Adaptée pour l’affichage écran (entre 72 et 150 ppp)</a:t>
            </a:r>
          </a:p>
          <a:p>
            <a:pPr lvl="1" eaLnBrk="1" hangingPunct="1"/>
            <a:r>
              <a:rPr lang="fr-FR" altLang="fr-FR" dirty="0"/>
              <a:t>Moins adaptée pour l’impression </a:t>
            </a:r>
          </a:p>
          <a:p>
            <a:pPr eaLnBrk="1" hangingPunct="1"/>
            <a:r>
              <a:rPr lang="fr-FR" altLang="fr-FR" dirty="0"/>
              <a:t>Image vectorielle</a:t>
            </a:r>
          </a:p>
          <a:p>
            <a:pPr lvl="1" eaLnBrk="1" hangingPunct="1"/>
            <a:r>
              <a:rPr lang="fr-FR" altLang="fr-FR" dirty="0"/>
              <a:t>Obtenue par calcul mathématique</a:t>
            </a:r>
          </a:p>
          <a:p>
            <a:pPr lvl="1" eaLnBrk="1" hangingPunct="1"/>
            <a:r>
              <a:rPr lang="fr-FR" altLang="fr-FR" dirty="0"/>
              <a:t>Permet d’agrandir l’image indéfiniment </a:t>
            </a:r>
          </a:p>
          <a:p>
            <a:pPr lvl="1" eaLnBrk="1" hangingPunct="1"/>
            <a:r>
              <a:rPr lang="fr-FR" altLang="fr-FR" dirty="0"/>
              <a:t>Adapté à la cartographie et l’infographie</a:t>
            </a:r>
          </a:p>
        </p:txBody>
      </p:sp>
    </p:spTree>
    <p:extLst>
      <p:ext uri="{BB962C8B-B14F-4D97-AF65-F5344CB8AC3E}">
        <p14:creationId xmlns:p14="http://schemas.microsoft.com/office/powerpoint/2010/main" val="372766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>
            <a:extLst>
              <a:ext uri="{FF2B5EF4-FFF2-40B4-BE49-F238E27FC236}">
                <a16:creationId xmlns:a16="http://schemas.microsoft.com/office/drawing/2014/main" xmlns="" id="{322331F0-5D1F-47E8-9FF4-85D149B61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762000"/>
            <a:ext cx="10566400" cy="1143000"/>
          </a:xfrm>
        </p:spPr>
        <p:txBody>
          <a:bodyPr/>
          <a:lstStyle/>
          <a:p>
            <a:pPr eaLnBrk="1" hangingPunct="1"/>
            <a:r>
              <a:rPr lang="fr-FR" altLang="fr-FR" dirty="0"/>
              <a:t>Codage des couleurs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C7A80993-DF75-41B6-BD8F-28B5CB56E4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3267" y="3216926"/>
            <a:ext cx="4591866" cy="2309668"/>
          </a:xfrm>
        </p:spPr>
        <p:txBody>
          <a:bodyPr/>
          <a:lstStyle/>
          <a:p>
            <a:pPr eaLnBrk="1" hangingPunct="1"/>
            <a:r>
              <a:rPr lang="fr-FR" altLang="fr-FR" dirty="0"/>
              <a:t>Trois types de couleur</a:t>
            </a:r>
          </a:p>
          <a:p>
            <a:pPr lvl="1" eaLnBrk="1" hangingPunct="1"/>
            <a:r>
              <a:rPr lang="fr-FR" altLang="fr-FR" dirty="0"/>
              <a:t>Le noir et blanc</a:t>
            </a:r>
          </a:p>
          <a:p>
            <a:pPr lvl="1" eaLnBrk="1" hangingPunct="1"/>
            <a:r>
              <a:rPr lang="fr-FR" altLang="fr-FR" dirty="0"/>
              <a:t>Les niveaux de gris</a:t>
            </a:r>
          </a:p>
          <a:p>
            <a:pPr lvl="1" eaLnBrk="1" hangingPunct="1"/>
            <a:r>
              <a:rPr lang="fr-FR" altLang="fr-FR" dirty="0"/>
              <a:t>La couleur </a:t>
            </a:r>
          </a:p>
        </p:txBody>
      </p:sp>
    </p:spTree>
    <p:extLst>
      <p:ext uri="{BB962C8B-B14F-4D97-AF65-F5344CB8AC3E}">
        <p14:creationId xmlns:p14="http://schemas.microsoft.com/office/powerpoint/2010/main" val="122525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555</Words>
  <Application>Microsoft Office PowerPoint</Application>
  <PresentationFormat>Grand écran</PresentationFormat>
  <Paragraphs>92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Capsules</vt:lpstr>
      <vt:lpstr>L’image numérique</vt:lpstr>
      <vt:lpstr>Généralités</vt:lpstr>
      <vt:lpstr>Structure d’une image</vt:lpstr>
      <vt:lpstr>Le nom de l’image</vt:lpstr>
      <vt:lpstr>La pixellisation (définition d’une image)</vt:lpstr>
      <vt:lpstr>La résolution</vt:lpstr>
      <vt:lpstr>Poids de l’image</vt:lpstr>
      <vt:lpstr>Type d’image</vt:lpstr>
      <vt:lpstr>Codage des couleurs</vt:lpstr>
      <vt:lpstr>Image noir et blanc</vt:lpstr>
      <vt:lpstr>Niveaux de gris</vt:lpstr>
      <vt:lpstr>La couleur</vt:lpstr>
      <vt:lpstr>Schéma de superposition </vt:lpstr>
      <vt:lpstr>Types d’image</vt:lpstr>
      <vt:lpstr>Travaux pratiques</vt:lpstr>
      <vt:lpstr>Références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L’image numérique</dc:title>
  <dc:creator>jojo1971</dc:creator>
  <cp:lastModifiedBy>jojo1971</cp:lastModifiedBy>
  <cp:revision>55</cp:revision>
  <dcterms:created xsi:type="dcterms:W3CDTF">2017-10-30T09:47:38Z</dcterms:created>
  <dcterms:modified xsi:type="dcterms:W3CDTF">2018-01-01T17:12:43Z</dcterms:modified>
</cp:coreProperties>
</file>