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51"/>
  </p:notesMasterIdLst>
  <p:handoutMasterIdLst>
    <p:handoutMasterId r:id="rId52"/>
  </p:handoutMasterIdLst>
  <p:sldIdLst>
    <p:sldId id="256" r:id="rId3"/>
    <p:sldId id="261" r:id="rId4"/>
    <p:sldId id="263" r:id="rId5"/>
    <p:sldId id="262" r:id="rId6"/>
    <p:sldId id="387" r:id="rId7"/>
    <p:sldId id="386" r:id="rId8"/>
    <p:sldId id="388" r:id="rId9"/>
    <p:sldId id="389" r:id="rId10"/>
    <p:sldId id="402" r:id="rId11"/>
    <p:sldId id="403" r:id="rId12"/>
    <p:sldId id="404" r:id="rId13"/>
    <p:sldId id="405" r:id="rId14"/>
    <p:sldId id="406" r:id="rId15"/>
    <p:sldId id="391" r:id="rId16"/>
    <p:sldId id="407" r:id="rId17"/>
    <p:sldId id="390" r:id="rId18"/>
    <p:sldId id="392" r:id="rId19"/>
    <p:sldId id="393" r:id="rId20"/>
    <p:sldId id="394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7" r:id="rId32"/>
    <p:sldId id="438" r:id="rId33"/>
    <p:sldId id="436" r:id="rId34"/>
    <p:sldId id="410" r:id="rId35"/>
    <p:sldId id="412" r:id="rId36"/>
    <p:sldId id="413" r:id="rId37"/>
    <p:sldId id="414" r:id="rId38"/>
    <p:sldId id="418" r:id="rId39"/>
    <p:sldId id="419" r:id="rId40"/>
    <p:sldId id="420" r:id="rId41"/>
    <p:sldId id="421" r:id="rId42"/>
    <p:sldId id="422" r:id="rId43"/>
    <p:sldId id="423" r:id="rId44"/>
    <p:sldId id="395" r:id="rId45"/>
    <p:sldId id="396" r:id="rId46"/>
    <p:sldId id="397" r:id="rId47"/>
    <p:sldId id="398" r:id="rId48"/>
    <p:sldId id="399" r:id="rId49"/>
    <p:sldId id="401" r:id="rId50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8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1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BACCF-75F7-4EAF-A011-46EBB6EF856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5A6D4-2406-420C-9D62-EFEFFE2085ED}" type="slidenum">
              <a:rPr lang="zh-CN" altLang="en-US"/>
              <a:pPr/>
              <a:t>13</a:t>
            </a:fld>
            <a:endParaRPr lang="zh-CN" alt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53534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D1DE1-046E-451C-998E-35B45709C1A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F2276-0DF9-4FA2-92F7-34622DFF2F0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BACCF-75F7-4EAF-A011-46EBB6EF856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8E6C9-3D2D-41FF-B92A-38C47B03CCC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73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01A64-86E5-4E98-A1C2-F5694C301B47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11408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9EB1-62D9-4470-A6D6-CE99D58E037A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9003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BB58C-688B-4B64-876A-1F924A743C3A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662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92F14-7679-44C3-B678-08D41E0D397B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23734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92742-413D-4258-941D-78A1AA4F3CC1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FF75B-BC56-4612-8EB2-E20F1AFDFED8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ADD49263-313D-4D49-AD8D-AF8D88B8E1A8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AE9-6266-4A8E-966B-B945EA04AE0F}" type="slidenum">
              <a:rPr lang="en-US" altLang="zh-CN"/>
              <a:pPr/>
              <a:t>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zh-CN" altLang="en-US" sz="4800">
                <a:latin typeface="微软雅黑" pitchFamily="34" charset="-122"/>
                <a:ea typeface="微软雅黑" pitchFamily="34" charset="-122"/>
              </a:rPr>
              <a:t>编译原理 </a:t>
            </a:r>
            <a:br>
              <a:rPr lang="zh-CN" altLang="en-US" sz="48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Compiler Principles and 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徐丽萍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2014-02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TEL</a:t>
            </a:r>
            <a:r>
              <a:rPr lang="zh-CN" altLang="en-US" sz="2800" dirty="0"/>
              <a:t>：</a:t>
            </a:r>
            <a:r>
              <a:rPr lang="en-US" altLang="zh-CN" sz="2800" dirty="0"/>
              <a:t>13995553842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QQ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569312271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学习群：</a:t>
            </a:r>
            <a:r>
              <a:rPr lang="en-US" altLang="zh-CN" sz="2800" dirty="0" smtClean="0"/>
              <a:t>50832005  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OFF</a:t>
            </a:r>
            <a:r>
              <a:rPr lang="zh-CN" altLang="en-US" sz="2800" dirty="0"/>
              <a:t>：南一楼</a:t>
            </a:r>
            <a:r>
              <a:rPr lang="en-US" altLang="zh-CN" sz="2800" dirty="0"/>
              <a:t>606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sz="2400" b="1" dirty="0" smtClean="0">
                <a:latin typeface="+mn-ea"/>
                <a:ea typeface="+mn-ea"/>
              </a:rPr>
              <a:t> 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3.7.1  LEX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源程序结构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 err="1"/>
              <a:t>Lex</a:t>
            </a:r>
            <a:r>
              <a:rPr lang="zh-CN" altLang="en-US" sz="2400" b="1" dirty="0">
                <a:latin typeface="宋体" charset="-122"/>
              </a:rPr>
              <a:t>程序包括三个部分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声明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％％</a:t>
            </a:r>
            <a:endParaRPr lang="zh-CN" altLang="en-US" sz="2000" b="1" dirty="0"/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翻译规则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％％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辅助过程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 err="1">
                <a:cs typeface="Times New Roman" pitchFamily="18" charset="0"/>
              </a:rPr>
              <a:t>Lex</a:t>
            </a:r>
            <a:r>
              <a:rPr lang="zh-CN" altLang="en-US" sz="2400" b="1" dirty="0">
                <a:latin typeface="宋体" charset="-122"/>
              </a:rPr>
              <a:t>程序的翻译规则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p</a:t>
            </a:r>
            <a:r>
              <a:rPr lang="en-US" altLang="zh-CN" sz="2000" b="1" baseline="-30000" dirty="0">
                <a:cs typeface="Times New Roman" pitchFamily="18" charset="0"/>
              </a:rPr>
              <a:t>1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zh-CN" altLang="en-US" sz="2000" b="1" dirty="0">
                <a:cs typeface="Times New Roman" pitchFamily="18" charset="0"/>
              </a:rPr>
              <a:t>1}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p</a:t>
            </a:r>
            <a:r>
              <a:rPr lang="en-US" altLang="zh-CN" sz="2000" b="1" baseline="-30000" dirty="0">
                <a:cs typeface="Times New Roman" pitchFamily="18" charset="0"/>
              </a:rPr>
              <a:t>2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zh-CN" altLang="en-US" sz="2000" b="1" dirty="0">
                <a:cs typeface="Times New Roman" pitchFamily="18" charset="0"/>
              </a:rPr>
              <a:t>2}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  …		…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</a:t>
            </a:r>
            <a:r>
              <a:rPr lang="en-US" altLang="zh-CN" sz="2000" b="1" i="1" dirty="0" err="1">
                <a:cs typeface="Times New Roman" pitchFamily="18" charset="0"/>
              </a:rPr>
              <a:t>p</a:t>
            </a:r>
            <a:r>
              <a:rPr lang="en-US" altLang="zh-CN" sz="2000" b="1" i="1" baseline="-30000" dirty="0" err="1">
                <a:cs typeface="Times New Roman" pitchFamily="18" charset="0"/>
              </a:rPr>
              <a:t>n</a:t>
            </a:r>
            <a:r>
              <a:rPr lang="en-US" altLang="zh-CN" sz="2000" b="1" i="1" baseline="-30000" dirty="0">
                <a:cs typeface="Times New Roman" pitchFamily="18" charset="0"/>
              </a:rPr>
              <a:t>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en-US" altLang="zh-CN" sz="2000" b="1" i="1" dirty="0">
                <a:cs typeface="Times New Roman" pitchFamily="18" charset="0"/>
              </a:rPr>
              <a:t>n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3.7.2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LEX 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声明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zh-CN" altLang="en-US" sz="2400" b="1" dirty="0">
                <a:latin typeface="宋体" charset="-122"/>
              </a:rPr>
              <a:t>例---声明部分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cs typeface="Times New Roman" pitchFamily="18" charset="0"/>
              </a:rPr>
              <a:t>%{</a:t>
            </a:r>
            <a:endParaRPr lang="zh-CN" altLang="en-US" sz="2000" b="1" dirty="0">
              <a:solidFill>
                <a:srgbClr val="0000FF"/>
              </a:solidFill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宋体" charset="-122"/>
              </a:rPr>
              <a:t>* </a:t>
            </a:r>
            <a:r>
              <a:rPr lang="zh-CN" altLang="en-US" sz="2000" b="1" dirty="0"/>
              <a:t>常量</a:t>
            </a:r>
            <a:r>
              <a:rPr lang="en-US" altLang="zh-CN" sz="2000" b="1" dirty="0">
                <a:cs typeface="Times New Roman" pitchFamily="18" charset="0"/>
              </a:rPr>
              <a:t>LT, LE, EQ, NE, GT, GE, WHILE, DO, ID, NUMBER, RELOP</a:t>
            </a:r>
            <a:r>
              <a:rPr lang="zh-CN" altLang="en-US" sz="2000" b="1" dirty="0"/>
              <a:t>的定义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%}</a:t>
            </a:r>
            <a:endParaRPr lang="zh-CN" altLang="en-US" sz="2000" b="1" dirty="0">
              <a:solidFill>
                <a:srgbClr val="0000FF"/>
              </a:solidFill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 </a:t>
            </a:r>
            <a:r>
              <a:rPr lang="zh-CN" altLang="en-US" sz="2000" b="1" dirty="0" smtClean="0"/>
              <a:t>正规式定义</a:t>
            </a:r>
            <a:r>
              <a:rPr lang="zh-CN" altLang="en-US" sz="2000" b="1" dirty="0" smtClean="0">
                <a:cs typeface="Times New Roman" pitchFamily="18" charset="0"/>
              </a:rPr>
              <a:t> 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delim</a:t>
            </a:r>
            <a:r>
              <a:rPr lang="en-US" altLang="zh-CN" sz="2000" b="1" dirty="0">
                <a:cs typeface="Times New Roman" pitchFamily="18" charset="0"/>
              </a:rPr>
              <a:t>		[  \t \n 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ws</a:t>
            </a:r>
            <a:r>
              <a:rPr lang="en-US" altLang="zh-CN" sz="2000" b="1" dirty="0">
                <a:cs typeface="Times New Roman" pitchFamily="18" charset="0"/>
              </a:rPr>
              <a:t>		{</a:t>
            </a:r>
            <a:r>
              <a:rPr lang="en-US" altLang="zh-CN" sz="2000" b="1" dirty="0" err="1">
                <a:cs typeface="Times New Roman" pitchFamily="18" charset="0"/>
              </a:rPr>
              <a:t>delim</a:t>
            </a:r>
            <a:r>
              <a:rPr lang="en-US" altLang="zh-CN" sz="2000" b="1" dirty="0">
                <a:cs typeface="Times New Roman" pitchFamily="18" charset="0"/>
              </a:rPr>
              <a:t>}+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letter		[A 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 err="1">
                <a:cs typeface="Times New Roman" pitchFamily="18" charset="0"/>
              </a:rPr>
              <a:t>Za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 z]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digit		[0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9]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id			{letter}({letter}|{digit})</a:t>
            </a:r>
            <a:r>
              <a:rPr lang="en-US" altLang="zh-CN" sz="2000" b="1" dirty="0">
                <a:latin typeface="宋体" charset="-122"/>
              </a:rPr>
              <a:t>*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number	{digit}+(\ .{digit}+)?(E[+\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]?{digit}+)?</a:t>
            </a:r>
            <a:endParaRPr lang="zh-CN" alt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29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3.7.3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LEX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翻译规则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9" y="1143000"/>
            <a:ext cx="8991600" cy="5181600"/>
          </a:xfrm>
          <a:noFill/>
          <a:ln/>
        </p:spPr>
        <p:txBody>
          <a:bodyPr/>
          <a:lstStyle/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cs typeface="Times New Roman" pitchFamily="18" charset="0"/>
              </a:rPr>
              <a:t>单词                   执行的动作或调用方法</a:t>
            </a:r>
            <a:endParaRPr lang="en-US" altLang="zh-CN" sz="2000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cs typeface="Times New Roman" pitchFamily="18" charset="0"/>
              </a:rPr>
              <a:t>{</a:t>
            </a:r>
            <a:r>
              <a:rPr lang="en-US" altLang="zh-CN" sz="2000" b="1" dirty="0" err="1">
                <a:cs typeface="Times New Roman" pitchFamily="18" charset="0"/>
              </a:rPr>
              <a:t>ws</a:t>
            </a:r>
            <a:r>
              <a:rPr lang="en-US" altLang="zh-CN" sz="2000" b="1" dirty="0">
                <a:cs typeface="Times New Roman" pitchFamily="18" charset="0"/>
              </a:rPr>
              <a:t>}		{/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zh-CN" altLang="en-US" sz="2000" b="1" dirty="0">
                <a:cs typeface="Times New Roman" pitchFamily="18" charset="0"/>
              </a:rPr>
              <a:t>没有动作，也不返回 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/}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while		{return (WHILE);}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do	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>
                <a:cs typeface="Times New Roman" pitchFamily="18" charset="0"/>
              </a:rPr>
              <a:t>return (DO);}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{id}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</a:t>
            </a:r>
            <a:r>
              <a:rPr lang="en-US" altLang="zh-CN" sz="2000" b="1" dirty="0" err="1">
                <a:cs typeface="Times New Roman" pitchFamily="18" charset="0"/>
              </a:rPr>
              <a:t>install_id</a:t>
            </a:r>
            <a:r>
              <a:rPr lang="en-US" altLang="zh-CN" sz="2000" b="1" dirty="0">
                <a:cs typeface="Times New Roman" pitchFamily="18" charset="0"/>
              </a:rPr>
              <a:t> ( ); return (ID);}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{number}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</a:t>
            </a:r>
            <a:r>
              <a:rPr lang="en-US" altLang="zh-CN" sz="2000" b="1" dirty="0" err="1">
                <a:cs typeface="Times New Roman" pitchFamily="18" charset="0"/>
              </a:rPr>
              <a:t>install_num</a:t>
            </a:r>
            <a:r>
              <a:rPr lang="en-US" altLang="zh-CN" sz="2000" b="1" dirty="0">
                <a:cs typeface="Times New Roman" pitchFamily="18" charset="0"/>
              </a:rPr>
              <a:t>( ); return (NUMBER);}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&lt;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LT;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 “ &lt;= ” </a:t>
            </a:r>
            <a:r>
              <a:rPr lang="en-US" altLang="zh-CN" sz="2000" b="1" dirty="0" smtClean="0">
                <a:cs typeface="Times New Roman" pitchFamily="18" charset="0"/>
              </a:rPr>
              <a:t>   </a:t>
            </a:r>
            <a:r>
              <a:rPr lang="en-US" altLang="zh-CN" sz="2000" b="1" dirty="0">
                <a:cs typeface="Times New Roman" pitchFamily="18" charset="0"/>
              </a:rPr>
              <a:t>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LE;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=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EQ;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&lt;&gt; ”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NE;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&gt;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GT;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&gt;= ”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GE; return (RELOP);}</a:t>
            </a:r>
            <a:endParaRPr lang="en-US" altLang="zh-CN" sz="20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0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3.7.4  LEX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的辅助过程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143000"/>
            <a:ext cx="88392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zh-CN" altLang="en-US" sz="2400" b="1" dirty="0">
                <a:latin typeface="宋体" charset="-122"/>
              </a:rPr>
              <a:t>例---辅助过程部分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install_ id ( ) {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 </a:t>
            </a:r>
            <a:r>
              <a:rPr lang="zh-CN" altLang="en-US" sz="2000" b="1" dirty="0">
                <a:cs typeface="Times New Roman" pitchFamily="18" charset="0"/>
              </a:rPr>
              <a:t>把词法单元装入符号表并返回指针。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yytext</a:t>
            </a:r>
            <a:r>
              <a:rPr lang="zh-CN" altLang="en-US" sz="2000" b="1" dirty="0">
                <a:cs typeface="Times New Roman" pitchFamily="18" charset="0"/>
              </a:rPr>
              <a:t>指向该词法单元的第一个字符，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yyleng</a:t>
            </a:r>
            <a:r>
              <a:rPr lang="zh-CN" altLang="en-US" sz="2000" b="1" dirty="0">
                <a:cs typeface="Times New Roman" pitchFamily="18" charset="0"/>
              </a:rPr>
              <a:t>给出的它的长度		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}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install_num</a:t>
            </a:r>
            <a:r>
              <a:rPr lang="en-US" altLang="zh-CN" sz="2000" b="1" dirty="0">
                <a:cs typeface="Times New Roman" pitchFamily="18" charset="0"/>
              </a:rPr>
              <a:t> ( ) {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zh-CN" altLang="en-US" sz="2000" b="1" dirty="0">
                <a:cs typeface="Times New Roman" pitchFamily="18" charset="0"/>
              </a:rPr>
              <a:t>类似上面的过程，但词法单元不是标识符而是数 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04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8190"/>
            <a:ext cx="4290951" cy="52568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14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7612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实验一输出</a:t>
            </a:r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结果举例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16661"/>
            <a:ext cx="7239000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31" y="381000"/>
            <a:ext cx="7772400" cy="1143000"/>
          </a:xfrm>
        </p:spPr>
        <p:txBody>
          <a:bodyPr/>
          <a:lstStyle/>
          <a:p>
            <a:r>
              <a:rPr lang="en-US" altLang="zh-CN" sz="2800" b="1" dirty="0" smtClean="0">
                <a:latin typeface="+mn-ea"/>
                <a:ea typeface="+mn-ea"/>
              </a:rPr>
              <a:t>6</a:t>
            </a:r>
            <a:r>
              <a:rPr lang="zh-CN" altLang="en-US" sz="2800" b="1" dirty="0" smtClean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7   分析器的生成器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685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分析器</a:t>
            </a:r>
            <a:r>
              <a:rPr lang="zh-CN" altLang="en-US" b="1" dirty="0"/>
              <a:t>的生成器</a:t>
            </a:r>
            <a:r>
              <a:rPr lang="en-US" altLang="zh-CN" b="1" dirty="0" err="1" smtClean="0"/>
              <a:t>Yacc</a:t>
            </a:r>
            <a:r>
              <a:rPr lang="en-US" altLang="zh-CN" b="1" dirty="0" smtClean="0"/>
              <a:t>/Bison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endParaRPr lang="zh-CN" altLang="en-US" b="1" dirty="0">
              <a:ea typeface="黑体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133590" name="Group 22"/>
          <p:cNvGrpSpPr>
            <a:grpSpLocks/>
          </p:cNvGrpSpPr>
          <p:nvPr/>
        </p:nvGrpSpPr>
        <p:grpSpPr bwMode="auto">
          <a:xfrm>
            <a:off x="685800" y="2971800"/>
            <a:ext cx="6934200" cy="2830513"/>
            <a:chOff x="432" y="1872"/>
            <a:chExt cx="4368" cy="1783"/>
          </a:xfrm>
        </p:grpSpPr>
        <p:graphicFrame>
          <p:nvGraphicFramePr>
            <p:cNvPr id="1133572" name="Object 4"/>
            <p:cNvGraphicFramePr>
              <a:graphicFrameLocks noChangeAspect="1"/>
            </p:cNvGraphicFramePr>
            <p:nvPr/>
          </p:nvGraphicFramePr>
          <p:xfrm>
            <a:off x="2852" y="2080"/>
            <a:ext cx="5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Equation" r:id="rId4" imgW="88560" imgH="253800" progId="Equation.3">
                    <p:embed/>
                  </p:oleObj>
                </mc:Choice>
                <mc:Fallback>
                  <p:oleObj name="Equation" r:id="rId4" imgW="88560" imgH="253800" progId="Equation.3">
                    <p:embed/>
                    <p:pic>
                      <p:nvPicPr>
                        <p:cNvPr id="11335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080"/>
                          <a:ext cx="5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573" name="Object 5"/>
            <p:cNvGraphicFramePr>
              <a:graphicFrameLocks noChangeAspect="1"/>
            </p:cNvGraphicFramePr>
            <p:nvPr/>
          </p:nvGraphicFramePr>
          <p:xfrm>
            <a:off x="2852" y="2080"/>
            <a:ext cx="5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6" imgW="88560" imgH="253800" progId="Equation.3">
                    <p:embed/>
                  </p:oleObj>
                </mc:Choice>
                <mc:Fallback>
                  <p:oleObj name="Equation" r:id="rId6" imgW="88560" imgH="253800" progId="Equation.3">
                    <p:embed/>
                    <p:pic>
                      <p:nvPicPr>
                        <p:cNvPr id="11335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080"/>
                          <a:ext cx="5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75" name="Rectangle 7"/>
            <p:cNvSpPr>
              <a:spLocks noChangeArrowheads="1"/>
            </p:cNvSpPr>
            <p:nvPr/>
          </p:nvSpPr>
          <p:spPr bwMode="auto">
            <a:xfrm>
              <a:off x="2432" y="1872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Yacc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编译器</a:t>
              </a:r>
            </a:p>
          </p:txBody>
        </p:sp>
        <p:sp>
          <p:nvSpPr>
            <p:cNvPr id="1133576" name="Line 8"/>
            <p:cNvSpPr>
              <a:spLocks noChangeShapeType="1"/>
            </p:cNvSpPr>
            <p:nvPr/>
          </p:nvSpPr>
          <p:spPr bwMode="auto">
            <a:xfrm>
              <a:off x="1793" y="214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77" name="Line 9"/>
            <p:cNvSpPr>
              <a:spLocks noChangeShapeType="1"/>
            </p:cNvSpPr>
            <p:nvPr/>
          </p:nvSpPr>
          <p:spPr bwMode="auto">
            <a:xfrm>
              <a:off x="3254" y="213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78" name="Rectangle 10"/>
            <p:cNvSpPr>
              <a:spLocks noChangeArrowheads="1"/>
            </p:cNvSpPr>
            <p:nvPr/>
          </p:nvSpPr>
          <p:spPr bwMode="auto">
            <a:xfrm>
              <a:off x="432" y="1872"/>
              <a:ext cx="115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Yacc</a:t>
              </a:r>
              <a:r>
                <a:rPr lang="zh-CN" altLang="en-US" sz="2400" b="1" i="0">
                  <a:latin typeface="Times New Roman" pitchFamily="18" charset="0"/>
                </a:rPr>
                <a:t>源程序</a:t>
              </a:r>
            </a:p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translate.y</a:t>
              </a:r>
            </a:p>
          </p:txBody>
        </p:sp>
        <p:sp>
          <p:nvSpPr>
            <p:cNvPr id="1133579" name="Rectangle 11"/>
            <p:cNvSpPr>
              <a:spLocks noChangeArrowheads="1"/>
            </p:cNvSpPr>
            <p:nvPr/>
          </p:nvSpPr>
          <p:spPr bwMode="auto">
            <a:xfrm>
              <a:off x="3894" y="1960"/>
              <a:ext cx="9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y.tab.c</a:t>
              </a:r>
            </a:p>
          </p:txBody>
        </p:sp>
        <p:sp>
          <p:nvSpPr>
            <p:cNvPr id="1133580" name="Rectangle 12"/>
            <p:cNvSpPr>
              <a:spLocks noChangeArrowheads="1"/>
            </p:cNvSpPr>
            <p:nvPr/>
          </p:nvSpPr>
          <p:spPr bwMode="auto">
            <a:xfrm>
              <a:off x="2432" y="2514"/>
              <a:ext cx="811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编译器</a:t>
              </a:r>
            </a:p>
          </p:txBody>
        </p:sp>
        <p:sp>
          <p:nvSpPr>
            <p:cNvPr id="1133581" name="Line 13"/>
            <p:cNvSpPr>
              <a:spLocks noChangeShapeType="1"/>
            </p:cNvSpPr>
            <p:nvPr/>
          </p:nvSpPr>
          <p:spPr bwMode="auto">
            <a:xfrm>
              <a:off x="1793" y="278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2" name="Line 14"/>
            <p:cNvSpPr>
              <a:spLocks noChangeShapeType="1"/>
            </p:cNvSpPr>
            <p:nvPr/>
          </p:nvSpPr>
          <p:spPr bwMode="auto">
            <a:xfrm>
              <a:off x="3254" y="277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3" name="Rectangle 15"/>
            <p:cNvSpPr>
              <a:spLocks noChangeArrowheads="1"/>
            </p:cNvSpPr>
            <p:nvPr/>
          </p:nvSpPr>
          <p:spPr bwMode="auto">
            <a:xfrm>
              <a:off x="480" y="2592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y.tab.c</a:t>
              </a:r>
            </a:p>
          </p:txBody>
        </p:sp>
        <p:sp>
          <p:nvSpPr>
            <p:cNvPr id="1133584" name="Rectangle 16"/>
            <p:cNvSpPr>
              <a:spLocks noChangeArrowheads="1"/>
            </p:cNvSpPr>
            <p:nvPr/>
          </p:nvSpPr>
          <p:spPr bwMode="auto">
            <a:xfrm>
              <a:off x="3894" y="2603"/>
              <a:ext cx="85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a.out</a:t>
              </a:r>
            </a:p>
          </p:txBody>
        </p:sp>
        <p:sp>
          <p:nvSpPr>
            <p:cNvPr id="1133585" name="Rectangle 17"/>
            <p:cNvSpPr>
              <a:spLocks noChangeArrowheads="1"/>
            </p:cNvSpPr>
            <p:nvPr/>
          </p:nvSpPr>
          <p:spPr bwMode="auto">
            <a:xfrm>
              <a:off x="2432" y="3145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16000" rIns="90000" bIns="10800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latin typeface="Times New Roman" pitchFamily="18" charset="0"/>
                </a:rPr>
                <a:t>a.out</a:t>
              </a:r>
            </a:p>
          </p:txBody>
        </p:sp>
        <p:sp>
          <p:nvSpPr>
            <p:cNvPr id="1133586" name="Line 18"/>
            <p:cNvSpPr>
              <a:spLocks noChangeShapeType="1"/>
            </p:cNvSpPr>
            <p:nvPr/>
          </p:nvSpPr>
          <p:spPr bwMode="auto">
            <a:xfrm>
              <a:off x="1793" y="341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7" name="Line 19"/>
            <p:cNvSpPr>
              <a:spLocks noChangeShapeType="1"/>
            </p:cNvSpPr>
            <p:nvPr/>
          </p:nvSpPr>
          <p:spPr bwMode="auto">
            <a:xfrm>
              <a:off x="3254" y="340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33588" name="Rectangle 20"/>
            <p:cNvSpPr>
              <a:spLocks noChangeArrowheads="1"/>
            </p:cNvSpPr>
            <p:nvPr/>
          </p:nvSpPr>
          <p:spPr bwMode="auto">
            <a:xfrm>
              <a:off x="480" y="3264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133589" name="Rectangle 21"/>
            <p:cNvSpPr>
              <a:spLocks noChangeArrowheads="1"/>
            </p:cNvSpPr>
            <p:nvPr/>
          </p:nvSpPr>
          <p:spPr bwMode="auto">
            <a:xfrm>
              <a:off x="3894" y="3233"/>
              <a:ext cx="71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itchFamily="18" charset="0"/>
                </a:rPr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04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下载语法分析程序生成工具（</a:t>
            </a:r>
            <a:r>
              <a:rPr lang="zh-CN" altLang="en-US" sz="2800" dirty="0"/>
              <a:t>建议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Bison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r>
              <a:rPr lang="zh-CN" altLang="en-US" sz="2800" dirty="0" smtClean="0"/>
              <a:t>学习</a:t>
            </a:r>
            <a:r>
              <a:rPr lang="zh-CN" altLang="en-US" sz="2800" dirty="0"/>
              <a:t>语</a:t>
            </a:r>
            <a:r>
              <a:rPr lang="zh-CN" altLang="en-US" sz="2800" dirty="0" smtClean="0"/>
              <a:t>法分析</a:t>
            </a:r>
            <a:r>
              <a:rPr lang="zh-CN" altLang="en-US" sz="2800" dirty="0"/>
              <a:t>器生成</a:t>
            </a:r>
            <a:r>
              <a:rPr lang="zh-CN" altLang="en-US" sz="2800" dirty="0" smtClean="0"/>
              <a:t>工具的使用</a:t>
            </a:r>
            <a:endParaRPr lang="en-US" altLang="zh-CN" sz="2800" dirty="0" smtClean="0"/>
          </a:p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bison</a:t>
            </a:r>
            <a:r>
              <a:rPr lang="zh-CN" altLang="en-US" sz="2800" dirty="0" smtClean="0"/>
              <a:t>源程序</a:t>
            </a:r>
            <a:r>
              <a:rPr lang="zh-CN" altLang="en-US" sz="2800" dirty="0"/>
              <a:t>（词法的正规集表示）</a:t>
            </a:r>
            <a:endParaRPr lang="en-US" altLang="zh-CN" sz="2800" dirty="0"/>
          </a:p>
          <a:p>
            <a:r>
              <a:rPr lang="zh-CN" altLang="en-US" sz="2800" dirty="0" smtClean="0"/>
              <a:t>编译</a:t>
            </a:r>
            <a:r>
              <a:rPr lang="en-US" altLang="zh-CN" sz="2800" dirty="0" smtClean="0"/>
              <a:t>bison</a:t>
            </a:r>
            <a:r>
              <a:rPr lang="zh-CN" altLang="en-US" sz="2800" dirty="0" smtClean="0"/>
              <a:t>生成</a:t>
            </a:r>
            <a:r>
              <a:rPr lang="zh-CN" altLang="en-US" sz="2800" dirty="0"/>
              <a:t>词法分析程序</a:t>
            </a:r>
            <a:endParaRPr lang="en-US" altLang="zh-CN" sz="2800" dirty="0"/>
          </a:p>
          <a:p>
            <a:r>
              <a:rPr lang="zh-CN" altLang="en-US" sz="2800" dirty="0" smtClean="0"/>
              <a:t>编译语法分析程序</a:t>
            </a:r>
            <a:endParaRPr lang="en-US" altLang="zh-CN" sz="2800" dirty="0" smtClean="0"/>
          </a:p>
          <a:p>
            <a:r>
              <a:rPr lang="zh-CN" altLang="en-US" sz="2800" dirty="0" smtClean="0"/>
              <a:t>测试语法分析器并输出结果</a:t>
            </a:r>
          </a:p>
          <a:p>
            <a:pPr marL="857250" lvl="1" indent="-457200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bison</a:t>
            </a:r>
            <a:r>
              <a:rPr lang="zh-CN" altLang="en-US" sz="2400" dirty="0" smtClean="0"/>
              <a:t>的参数（</a:t>
            </a:r>
            <a:r>
              <a:rPr lang="en-US" altLang="zh-CN" sz="2400" dirty="0" smtClean="0"/>
              <a:t>-v</a:t>
            </a:r>
            <a:r>
              <a:rPr lang="zh-CN" altLang="en-US" sz="2400" dirty="0" smtClean="0"/>
              <a:t>）输出识别或前缀的自动机</a:t>
            </a:r>
            <a:endParaRPr lang="en-US" altLang="zh-CN" sz="2400" dirty="0" smtClean="0"/>
          </a:p>
          <a:p>
            <a:pPr marL="857250" lvl="1" indent="-457200"/>
            <a:r>
              <a:rPr lang="zh-CN" altLang="en-US" sz="2400" dirty="0" smtClean="0"/>
              <a:t>输出语法树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16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一 词法语法分析器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2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1153"/>
            <a:ext cx="7113430" cy="452596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17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1800" kern="0" dirty="0" smtClean="0">
                <a:latin typeface="微软雅黑" pitchFamily="34" charset="-122"/>
                <a:ea typeface="微软雅黑" pitchFamily="34" charset="-122"/>
              </a:rPr>
              <a:t>自定义语法规则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48000"/>
            <a:ext cx="7838095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17" y="1096495"/>
            <a:ext cx="3962400" cy="36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18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语法分析程序的结果显示举例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23592"/>
            <a:ext cx="4314286" cy="31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112807"/>
            <a:ext cx="5457143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符号表的结构定义</a:t>
            </a:r>
            <a:endParaRPr lang="en-US" altLang="zh-CN" dirty="0" smtClean="0"/>
          </a:p>
          <a:p>
            <a:r>
              <a:rPr lang="zh-CN" altLang="en-US" dirty="0"/>
              <a:t>符号</a:t>
            </a:r>
            <a:r>
              <a:rPr lang="zh-CN" altLang="en-US" dirty="0" smtClean="0"/>
              <a:t>表的基本操作定义</a:t>
            </a:r>
            <a:endParaRPr lang="en-US" altLang="zh-CN" dirty="0" smtClean="0"/>
          </a:p>
          <a:p>
            <a:r>
              <a:rPr lang="zh-CN" altLang="en-US" dirty="0" smtClean="0"/>
              <a:t>属性计算程序</a:t>
            </a:r>
            <a:endParaRPr lang="en-US" altLang="zh-CN" dirty="0" smtClean="0"/>
          </a:p>
          <a:p>
            <a:r>
              <a:rPr lang="zh-CN" altLang="en-US" dirty="0" smtClean="0"/>
              <a:t>符号表动态输出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19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实验二：</a:t>
            </a:r>
            <a:r>
              <a:rPr lang="zh-CN" altLang="zh-CN" sz="2800" kern="0" dirty="0" smtClean="0"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zh-CN" altLang="zh-CN" sz="2800" kern="0" dirty="0">
                <a:latin typeface="微软雅黑" pitchFamily="34" charset="-122"/>
                <a:ea typeface="微软雅黑" pitchFamily="34" charset="-122"/>
              </a:rPr>
              <a:t>表的设计与属性计算</a:t>
            </a:r>
            <a:endParaRPr lang="zh-CN" altLang="en-US" sz="2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6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993-2FFF-4CA2-93EC-7012EBD6F0D2}" type="slidenum">
              <a:rPr lang="en-US" altLang="zh-CN"/>
              <a:pPr/>
              <a:t>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2018/4/19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7005638" cy="693738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课程要求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915400" cy="4572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选修课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总体学习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目标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1. </a:t>
            </a:r>
            <a:r>
              <a:rPr lang="zh-CN" altLang="en-US" sz="2400" dirty="0" smtClean="0">
                <a:latin typeface="Times New Roman" pitchFamily="18" charset="0"/>
              </a:rPr>
              <a:t>熟悉编译程序</a:t>
            </a:r>
            <a:r>
              <a:rPr lang="zh-CN" altLang="en-US" sz="2400" dirty="0">
                <a:latin typeface="Times New Roman" pitchFamily="18" charset="0"/>
              </a:rPr>
              <a:t>的总体</a:t>
            </a:r>
            <a:r>
              <a:rPr lang="zh-CN" altLang="en-US" sz="2400" dirty="0" smtClean="0">
                <a:latin typeface="Times New Roman" pitchFamily="18" charset="0"/>
              </a:rPr>
              <a:t>结构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2. </a:t>
            </a:r>
            <a:r>
              <a:rPr lang="zh-CN" altLang="en-US" sz="2400" dirty="0" smtClean="0">
                <a:latin typeface="Times New Roman" pitchFamily="18" charset="0"/>
              </a:rPr>
              <a:t>熟悉编译程序各组成部分及其任务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3. </a:t>
            </a:r>
            <a:r>
              <a:rPr lang="zh-CN" altLang="en-US" sz="2400" dirty="0" smtClean="0">
                <a:latin typeface="Times New Roman" pitchFamily="18" charset="0"/>
              </a:rPr>
              <a:t>编译</a:t>
            </a:r>
            <a:r>
              <a:rPr lang="zh-CN" altLang="en-US" sz="2400" dirty="0">
                <a:latin typeface="Times New Roman" pitchFamily="18" charset="0"/>
              </a:rPr>
              <a:t>过程</a:t>
            </a:r>
            <a:r>
              <a:rPr lang="zh-CN" altLang="en-US" sz="2400" dirty="0" smtClean="0">
                <a:latin typeface="Times New Roman" pitchFamily="18" charset="0"/>
              </a:rPr>
              <a:t>各阶段所要解决的问题及其</a:t>
            </a:r>
            <a:r>
              <a:rPr lang="zh-CN" altLang="en-US" sz="2400" dirty="0">
                <a:latin typeface="Times New Roman" pitchFamily="18" charset="0"/>
              </a:rPr>
              <a:t>采用的方法和</a:t>
            </a:r>
            <a:r>
              <a:rPr lang="zh-CN" altLang="en-US" sz="2400" dirty="0" smtClean="0">
                <a:latin typeface="Times New Roman" pitchFamily="18" charset="0"/>
              </a:rPr>
              <a:t>技术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4. </a:t>
            </a:r>
            <a:r>
              <a:rPr lang="zh-CN" altLang="en-US" sz="2400" dirty="0" smtClean="0">
                <a:latin typeface="Times New Roman" pitchFamily="18" charset="0"/>
              </a:rPr>
              <a:t>掌握关键算法的工作原理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能力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要求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掌握程序变换基本概念、问题描述和处理方法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增强理论结合实际能力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培养“问题</a:t>
            </a:r>
            <a:r>
              <a:rPr lang="zh-CN" altLang="en-US" sz="2400" dirty="0">
                <a:latin typeface="楷体_GB2312" pitchFamily="49" charset="-122"/>
              </a:rPr>
              <a:t>→</a:t>
            </a:r>
            <a:r>
              <a:rPr lang="zh-CN" altLang="en-US" sz="2400" dirty="0">
                <a:latin typeface="Times New Roman" pitchFamily="18" charset="0"/>
              </a:rPr>
              <a:t>形式化描述</a:t>
            </a:r>
            <a:r>
              <a:rPr lang="zh-CN" altLang="en-US" sz="2400" dirty="0">
                <a:latin typeface="楷体_GB2312" pitchFamily="49" charset="-122"/>
              </a:rPr>
              <a:t>→</a:t>
            </a:r>
            <a:r>
              <a:rPr lang="zh-CN" altLang="en-US" sz="2400" dirty="0">
                <a:latin typeface="Times New Roman" pitchFamily="18" charset="0"/>
              </a:rPr>
              <a:t>计算机化” 的问题求解过程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400" dirty="0">
                <a:latin typeface="Times New Roman" pitchFamily="18" charset="0"/>
              </a:rPr>
              <a:t>使学生在系统级上认识算法和系统的设计，培养系统能力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215462" y="130785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的作用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217612" y="2055867"/>
            <a:ext cx="7859588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400" b="1" dirty="0"/>
              <a:t>用来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存放</a:t>
            </a:r>
            <a:r>
              <a:rPr kumimoji="0" lang="zh-CN" altLang="en-US" sz="2400" b="1" dirty="0"/>
              <a:t>有关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标识符（符号）的属性</a:t>
            </a:r>
            <a:r>
              <a:rPr kumimoji="0" lang="zh-CN" altLang="en-US" sz="2400" b="1" dirty="0"/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 </a:t>
            </a:r>
            <a:r>
              <a:rPr kumimoji="0" lang="zh-CN" altLang="en-US" sz="2000" b="1" dirty="0"/>
              <a:t>这些信息会在编译的不同阶段用到</a:t>
            </a:r>
          </a:p>
          <a:p>
            <a:pPr lvl="1" algn="l">
              <a:buClrTx/>
              <a:buFontTx/>
              <a:buNone/>
            </a:pPr>
            <a:endParaRPr lang="zh-CN" altLang="en-US" sz="1050" b="1" dirty="0"/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kumimoji="0" lang="zh-CN" altLang="en-US" sz="2000" b="1" dirty="0" smtClean="0">
                <a:latin typeface="楷体_GB2312" pitchFamily="49" charset="-122"/>
              </a:rPr>
              <a:t>符号表的</a:t>
            </a:r>
            <a:r>
              <a:rPr kumimoji="0" lang="zh-CN" altLang="en-US" sz="2000" b="1" dirty="0">
                <a:latin typeface="楷体_GB2312" pitchFamily="49" charset="-122"/>
              </a:rPr>
              <a:t>内容将</a:t>
            </a:r>
            <a:r>
              <a:rPr kumimoji="0" lang="zh-CN" altLang="en-US" sz="2000" b="1" dirty="0" smtClean="0">
                <a:latin typeface="楷体_GB2312" pitchFamily="49" charset="-122"/>
              </a:rPr>
              <a:t>用于静态语义检查</a:t>
            </a:r>
            <a:r>
              <a:rPr kumimoji="0" lang="zh-CN" altLang="en-US" sz="2000" b="1" dirty="0">
                <a:latin typeface="楷体_GB2312" pitchFamily="49" charset="-122"/>
              </a:rPr>
              <a:t>和产生中间代码</a:t>
            </a:r>
          </a:p>
          <a:p>
            <a:pPr lvl="1" algn="l">
              <a:buFontTx/>
              <a:buNone/>
            </a:pPr>
            <a:endParaRPr kumimoji="0" lang="zh-CN" altLang="en-US" sz="105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在目标代码生成阶段，符号表是对符号名进行</a:t>
            </a:r>
            <a:r>
              <a:rPr kumimoji="0" lang="zh-CN" altLang="en-US" sz="2000" b="1" dirty="0" smtClean="0"/>
              <a:t>地址分配</a:t>
            </a:r>
            <a:r>
              <a:rPr kumimoji="0" lang="zh-CN" altLang="en-US" sz="2000" b="1" dirty="0"/>
              <a:t>的依据</a:t>
            </a:r>
          </a:p>
          <a:p>
            <a:pPr lvl="1" algn="l">
              <a:buFontTx/>
              <a:buNone/>
            </a:pPr>
            <a:endParaRPr kumimoji="0" lang="zh-CN" altLang="en-US" sz="1050" b="1" dirty="0"/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对一个多遍扫描的编译程序，不同遍所用的符号</a:t>
            </a:r>
            <a:r>
              <a:rPr kumimoji="0" lang="zh-CN" altLang="en-US" sz="2000" b="1" dirty="0" smtClean="0"/>
              <a:t>表也</a:t>
            </a:r>
            <a:r>
              <a:rPr kumimoji="0" lang="zh-CN" altLang="en-US" sz="2000" b="1" dirty="0"/>
              <a:t>会有所不同，因为每遍所关心的信息或所能</a:t>
            </a:r>
            <a:r>
              <a:rPr kumimoji="0" lang="zh-CN" altLang="en-US" sz="2000" b="1" dirty="0" smtClean="0"/>
              <a:t>得到的信息</a:t>
            </a:r>
            <a:r>
              <a:rPr kumimoji="0" lang="zh-CN" altLang="en-US" sz="2000" b="1" dirty="0"/>
              <a:t>会有差异</a:t>
            </a:r>
          </a:p>
          <a:p>
            <a:pPr lvl="1">
              <a:buFontTx/>
              <a:buNone/>
            </a:pPr>
            <a:endParaRPr kumimoji="0"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用来体现作用域与可见性信息</a:t>
            </a:r>
            <a:endParaRPr kumimoji="0" lang="zh-CN" altLang="en-US" sz="900" b="1" dirty="0">
              <a:solidFill>
                <a:srgbClr val="800080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>
          <a:xfrm>
            <a:off x="362901" y="484789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3600" b="1" dirty="0" smtClean="0">
                <a:latin typeface="Times New Roman" charset="0"/>
                <a:ea typeface="黑体" pitchFamily="2" charset="-122"/>
              </a:rPr>
              <a:t>符号</a:t>
            </a:r>
            <a:r>
              <a:rPr lang="zh-CN" altLang="en-US" sz="3600" b="1" dirty="0" smtClean="0">
                <a:latin typeface="Times New Roman" charset="0"/>
                <a:ea typeface="黑体" pitchFamily="2" charset="-122"/>
              </a:rPr>
              <a:t>表</a:t>
            </a:r>
            <a:r>
              <a:rPr lang="en-US" altLang="zh-CN" sz="3600" b="1" dirty="0" smtClean="0">
                <a:latin typeface="Times New Roman" charset="0"/>
                <a:ea typeface="黑体" pitchFamily="2" charset="-122"/>
              </a:rPr>
              <a:t>  </a:t>
            </a:r>
            <a:endParaRPr lang="zh-CN" altLang="en-US" sz="3600" b="1" dirty="0">
              <a:latin typeface="Times New Roman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36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769883" y="1265238"/>
            <a:ext cx="65151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符号名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符号的类别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符号的类型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符号的存储类别和存储分配信息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符号的作用域信息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其他属性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9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16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1600" b="1" dirty="0">
                <a:latin typeface="Times New Roman" pitchFamily="18" charset="0"/>
              </a:rPr>
              <a:t> </a:t>
            </a:r>
            <a:r>
              <a:rPr lang="zh-CN" altLang="en-US" sz="1600" b="1" dirty="0"/>
              <a:t>数组内情向量</a:t>
            </a:r>
            <a:endParaRPr kumimoji="0" lang="zh-CN" altLang="en-US" sz="1600" b="1" dirty="0"/>
          </a:p>
          <a:p>
            <a:pPr lvl="1" algn="l">
              <a:buClrTx/>
              <a:buFontTx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1600" b="1" dirty="0">
                <a:latin typeface="楷体_GB2312" pitchFamily="49" charset="-122"/>
              </a:rPr>
              <a:t> </a:t>
            </a:r>
            <a:r>
              <a:rPr lang="zh-CN" altLang="en-US" sz="1600" b="1" dirty="0"/>
              <a:t>记录结构的成员信息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endParaRPr kumimoji="0" lang="zh-CN" altLang="en-US" sz="1600" b="1" dirty="0">
              <a:latin typeface="楷体_GB2312" pitchFamily="49" charset="-122"/>
            </a:endParaRPr>
          </a:p>
          <a:p>
            <a:pPr lvl="1" algn="l">
              <a:buFontTx/>
              <a:buNone/>
            </a:pPr>
            <a:endParaRPr kumimoji="0" lang="zh-CN" altLang="en-US" sz="9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1600" b="1" dirty="0">
                <a:latin typeface="楷体_GB2312" pitchFamily="49" charset="-122"/>
              </a:rPr>
              <a:t> </a:t>
            </a:r>
            <a:r>
              <a:rPr lang="zh-CN" altLang="en-US" sz="1600" b="1" dirty="0"/>
              <a:t>函数及过程的形参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endParaRPr kumimoji="0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417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617537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1355834"/>
            <a:ext cx="7734300" cy="42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针对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符号表的常见操作</a:t>
            </a:r>
            <a:endParaRPr kumimoji="0" lang="zh-CN" altLang="en-US" b="1" dirty="0"/>
          </a:p>
          <a:p>
            <a:pPr lvl="1" algn="l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800080"/>
                </a:solidFill>
              </a:rPr>
              <a:t>创建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符号表  </a:t>
            </a:r>
            <a:r>
              <a:rPr lang="zh-CN" altLang="en-US" sz="2400" b="1" dirty="0"/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插入表项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查询表项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修改表项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kumimoji="0" lang="zh-CN" altLang="en-US" sz="2400" b="1" dirty="0">
                <a:solidFill>
                  <a:srgbClr val="800080"/>
                </a:solidFill>
              </a:rPr>
              <a:t>删除表项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/>
              <a:t>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400" b="1" dirty="0"/>
              <a:t>                     何信息时进行</a:t>
            </a:r>
          </a:p>
          <a:p>
            <a:pPr lvl="1" algn="l">
              <a:buClrTx/>
              <a:buFontTx/>
              <a:buNone/>
            </a:pPr>
            <a:endParaRPr lang="zh-CN" altLang="en-US" sz="1100" b="1" dirty="0"/>
          </a:p>
          <a:p>
            <a:pPr lvl="1" algn="l"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800080"/>
                </a:solidFill>
              </a:rPr>
              <a:t>  释放符号表空间</a:t>
            </a:r>
            <a:r>
              <a:rPr lang="zh-CN" altLang="en-US" sz="2400" b="1" dirty="0"/>
              <a:t>   在编译结束前或退出一个作用域</a:t>
            </a:r>
          </a:p>
        </p:txBody>
      </p:sp>
    </p:spTree>
    <p:extLst>
      <p:ext uri="{BB962C8B-B14F-4D97-AF65-F5344CB8AC3E}">
        <p14:creationId xmlns:p14="http://schemas.microsoft.com/office/powerpoint/2010/main" val="97165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符号表的实现</a:t>
            </a:r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560990" y="1447800"/>
            <a:ext cx="75057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/>
              <a:t>   </a:t>
            </a:r>
            <a:r>
              <a:rPr kumimoji="0" lang="zh-CN" altLang="en-US" sz="2000" b="1" dirty="0"/>
              <a:t>如：数组，链表，等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Times New Roman" pitchFamily="18" charset="0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 smtClean="0"/>
              <a:t>   </a:t>
            </a:r>
            <a:r>
              <a:rPr kumimoji="0" lang="zh-CN" altLang="en-US" sz="2000" b="1" dirty="0"/>
              <a:t>查询较无序表快，如可以采用折半查找</a:t>
            </a:r>
          </a:p>
          <a:p>
            <a:pPr lvl="1" algn="l">
              <a:buClrTx/>
              <a:buFontTx/>
              <a:buNone/>
            </a:pPr>
            <a:endParaRPr lang="zh-CN" altLang="en-US" sz="1050" b="1" dirty="0"/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二叉搜索树</a:t>
            </a:r>
          </a:p>
          <a:p>
            <a:pPr lvl="1" algn="l">
              <a:buFontTx/>
              <a:buChar char="•"/>
            </a:pPr>
            <a:r>
              <a:rPr lang="zh-CN" altLang="en-US" sz="2000" b="1" dirty="0" smtClean="0">
                <a:latin typeface="Times New Roman" pitchFamily="18" charset="0"/>
              </a:rPr>
              <a:t>  </a:t>
            </a:r>
            <a:r>
              <a:rPr kumimoji="0" lang="en-US" altLang="zh-CN" sz="2000" dirty="0">
                <a:solidFill>
                  <a:srgbClr val="800080"/>
                </a:solidFill>
              </a:rPr>
              <a:t>Hash</a:t>
            </a:r>
            <a:r>
              <a:rPr kumimoji="0" lang="zh-CN" altLang="en-US" sz="2000" b="1" dirty="0" smtClean="0">
                <a:solidFill>
                  <a:srgbClr val="800080"/>
                </a:solidFill>
              </a:rPr>
              <a:t>表</a:t>
            </a:r>
            <a:endParaRPr kumimoji="0" lang="en-US" altLang="zh-CN" sz="2000" b="1" dirty="0" smtClean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endParaRPr kumimoji="0" lang="en-US" altLang="zh-CN" b="1" dirty="0" smtClean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作用域</a:t>
            </a:r>
            <a:r>
              <a:rPr lang="zh-CN" altLang="en-US" sz="2800" b="1" dirty="0">
                <a:solidFill>
                  <a:srgbClr val="800080"/>
                </a:solidFill>
              </a:rPr>
              <a:t>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sz="2000" b="1" dirty="0"/>
              <a:t>所有作用域共用一个全局符号表</a:t>
            </a:r>
          </a:p>
          <a:p>
            <a:pPr lvl="1" algn="l">
              <a:buFontTx/>
              <a:buNone/>
            </a:pPr>
            <a:endParaRPr lang="zh-CN" altLang="en-US" sz="105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楷体_GB2312" pitchFamily="49" charset="-122"/>
              </a:rPr>
              <a:t> </a:t>
            </a:r>
            <a:r>
              <a:rPr lang="zh-CN" altLang="en-US" sz="2000" b="1" dirty="0"/>
              <a:t>每个作用域都有各自的符号表</a:t>
            </a:r>
          </a:p>
          <a:p>
            <a:pPr lvl="1" algn="l">
              <a:buFontTx/>
              <a:buChar char="•"/>
            </a:pP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3337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88912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嵌套的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</a:t>
            </a:r>
            <a:r>
              <a:rPr kumimoji="0" lang="zh-CN" altLang="en-US" sz="2800" b="1" dirty="0"/>
              <a:t>（</a:t>
            </a:r>
            <a:r>
              <a:rPr kumimoji="0" lang="en-US" altLang="zh-CN" sz="2800" i="1" dirty="0"/>
              <a:t>nested scopes</a:t>
            </a:r>
            <a:r>
              <a:rPr kumimoji="0"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开作用域与闭作用域</a:t>
            </a:r>
            <a:r>
              <a:rPr kumimoji="0" lang="zh-CN" altLang="en-US" sz="2800" b="1" dirty="0"/>
              <a:t>（相应于程序中特殊点）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/>
              <a:t>  </a:t>
            </a:r>
            <a:r>
              <a:rPr kumimoji="0" lang="zh-CN" altLang="en-US" sz="2000" b="1" dirty="0"/>
              <a:t>该点所在的作用域为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当前作用域与包含它的程序单元所构成的作用域称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/>
              <a:t>   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开作用域</a:t>
            </a:r>
            <a:r>
              <a:rPr kumimoji="0" lang="zh-CN" altLang="en-US" sz="2000" b="1" dirty="0"/>
              <a:t>（</a:t>
            </a:r>
            <a:r>
              <a:rPr kumimoji="0" lang="en-US" altLang="zh-CN" sz="2000" i="1" dirty="0"/>
              <a:t>open scopes</a:t>
            </a:r>
            <a:r>
              <a:rPr kumimoji="0" lang="zh-CN" altLang="en-US" sz="2000" b="1" dirty="0"/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kumimoji="0" lang="zh-CN" altLang="en-US" sz="2000" b="1" dirty="0"/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闭作用域</a:t>
            </a:r>
            <a:r>
              <a:rPr kumimoji="0" lang="zh-CN" altLang="en-US" sz="2000" b="1" dirty="0"/>
              <a:t>（</a:t>
            </a:r>
            <a:r>
              <a:rPr kumimoji="0" lang="en-US" altLang="zh-CN" sz="2000" i="1" dirty="0" smtClean="0"/>
              <a:t>close    </a:t>
            </a:r>
            <a:r>
              <a:rPr kumimoji="0" lang="en-US" altLang="zh-CN" sz="2000" i="1" dirty="0"/>
              <a:t>scopes</a:t>
            </a:r>
            <a:r>
              <a:rPr kumimoji="0" lang="zh-CN" altLang="en-US" sz="2000" b="1" dirty="0" smtClean="0"/>
              <a:t>）</a:t>
            </a:r>
            <a:endParaRPr kumimoji="0" lang="en-US" altLang="zh-CN" sz="2000" b="1" dirty="0" smtClean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常用的可见性规则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visibility rules</a:t>
            </a:r>
            <a:r>
              <a:rPr lang="zh-CN" altLang="en-US" sz="2800" b="1" dirty="0"/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sz="2000" b="1" dirty="0"/>
              <a:t>在程序的任何一点，只有在该点的开作用域中</a:t>
            </a:r>
            <a:r>
              <a:rPr lang="zh-CN" altLang="en-US" sz="2000" b="1" dirty="0" smtClean="0"/>
              <a:t>声明的</a:t>
            </a:r>
            <a:r>
              <a:rPr lang="zh-CN" altLang="en-US" sz="2000" b="1" dirty="0"/>
              <a:t>名字才是可访问的</a:t>
            </a:r>
            <a:endParaRPr lang="zh-CN" altLang="en-US" sz="2000" b="1" dirty="0">
              <a:solidFill>
                <a:srgbClr val="800080"/>
              </a:solidFill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/>
              <a:t>  </a:t>
            </a:r>
            <a:r>
              <a:rPr lang="zh-CN" altLang="en-US" sz="2000" b="1" dirty="0"/>
              <a:t>若一个名字在多个开作用域中被声明，则把离该名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/>
              <a:t>   字的某个引用最近的声明作为该引用的解释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latin typeface="楷体_GB2312" pitchFamily="49" charset="-122"/>
              </a:rPr>
              <a:t> </a:t>
            </a:r>
            <a:r>
              <a:rPr lang="zh-CN" altLang="en-US" sz="2000" b="1" dirty="0"/>
              <a:t>新的声明只能出现在当前作用域</a:t>
            </a:r>
          </a:p>
          <a:p>
            <a:pPr lvl="1" algn="l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8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295400"/>
            <a:ext cx="7658100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sz="2400" b="1" dirty="0"/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11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</a:t>
            </a:r>
            <a:r>
              <a:rPr kumimoji="0" lang="zh-CN" altLang="en-US" sz="2400" b="1" dirty="0"/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400" b="1" dirty="0"/>
              <a:t>   作用域中所声明的名字</a:t>
            </a:r>
            <a:endParaRPr kumimoji="0" lang="zh-CN" altLang="en-US" sz="11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6422642" y="745331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   ……  </a:t>
            </a:r>
            <a:r>
              <a:rPr lang="en-US" altLang="zh-CN" sz="1800" b="1">
                <a:solidFill>
                  <a:srgbClr val="800080"/>
                </a:solidFill>
                <a:ea typeface="宋体" pitchFamily="2" charset="-122"/>
              </a:rPr>
              <a:t>/*here*/</a:t>
            </a:r>
            <a:endParaRPr lang="en-US" altLang="zh-CN" sz="1800" b="1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begin</a:t>
            </a:r>
            <a:endParaRPr lang="en-US" altLang="zh-CN" sz="1800" b="1">
              <a:solidFill>
                <a:srgbClr val="80008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end.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361074" y="1176338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时的符号表（以哈希表为例）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16422" y="483721"/>
            <a:ext cx="7177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所有嵌套的作用域共用一</a:t>
            </a:r>
            <a:r>
              <a:rPr kumimoji="0" lang="zh-CN" altLang="en-US" sz="2800" b="1" dirty="0" smtClean="0">
                <a:solidFill>
                  <a:srgbClr val="800080"/>
                </a:solidFill>
              </a:rPr>
              <a:t>个全局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符号表</a:t>
            </a: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1066800" y="25908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>
            <a:off x="2286000" y="25908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>
            <a:off x="1066800" y="25908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10668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>
            <a:off x="10668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1524000" y="4022725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2743200" y="266700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t(2)</a:t>
            </a:r>
          </a:p>
        </p:txBody>
      </p:sp>
      <p:sp>
        <p:nvSpPr>
          <p:cNvPr id="728077" name="Line 13"/>
          <p:cNvSpPr>
            <a:spLocks noChangeShapeType="1"/>
          </p:cNvSpPr>
          <p:nvPr/>
        </p:nvSpPr>
        <p:spPr bwMode="auto">
          <a:xfrm>
            <a:off x="22860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1066800" y="4724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1066800" y="5334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3962400" y="2667000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p(1)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5257800" y="26574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a(1)</a:t>
            </a: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35052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4800600" y="28956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2743200" y="47910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s(2)</a:t>
            </a: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2860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962400" y="47910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r(1)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5257800" y="47815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y(1)</a:t>
            </a:r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35052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4800600" y="50196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2743200" y="33432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x(3)</a:t>
            </a:r>
          </a:p>
        </p:txBody>
      </p:sp>
      <p:sp>
        <p:nvSpPr>
          <p:cNvPr id="728091" name="Line 27"/>
          <p:cNvSpPr>
            <a:spLocks noChangeShapeType="1"/>
          </p:cNvSpPr>
          <p:nvPr/>
        </p:nvSpPr>
        <p:spPr bwMode="auto">
          <a:xfrm>
            <a:off x="22860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962400" y="33432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x(2)</a:t>
            </a:r>
          </a:p>
        </p:txBody>
      </p:sp>
      <p:sp>
        <p:nvSpPr>
          <p:cNvPr id="728093" name="Text Box 29"/>
          <p:cNvSpPr txBox="1">
            <a:spLocks noChangeArrowheads="1"/>
          </p:cNvSpPr>
          <p:nvPr/>
        </p:nvSpPr>
        <p:spPr bwMode="auto">
          <a:xfrm>
            <a:off x="5257800" y="33337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x(1)</a:t>
            </a:r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35052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5" name="Line 31"/>
          <p:cNvSpPr>
            <a:spLocks noChangeShapeType="1"/>
          </p:cNvSpPr>
          <p:nvPr/>
        </p:nvSpPr>
        <p:spPr bwMode="auto">
          <a:xfrm>
            <a:off x="4800600" y="3571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8096" name="Rectangle 32"/>
          <p:cNvSpPr>
            <a:spLocks noChangeArrowheads="1"/>
          </p:cNvSpPr>
          <p:nvPr/>
        </p:nvSpPr>
        <p:spPr bwMode="auto">
          <a:xfrm>
            <a:off x="762000" y="5486400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Hash Table     </a:t>
            </a:r>
            <a:r>
              <a:rPr lang="zh-CN" altLang="en-US" b="1"/>
              <a:t>（表中数字代表层号）</a:t>
            </a:r>
          </a:p>
        </p:txBody>
      </p:sp>
    </p:spTree>
    <p:extLst>
      <p:ext uri="{BB962C8B-B14F-4D97-AF65-F5344CB8AC3E}">
        <p14:creationId xmlns:p14="http://schemas.microsoft.com/office/powerpoint/2010/main" val="148528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0" y="593725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  全局符号表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>
            <p:extLst/>
          </p:nvPr>
        </p:nvGraphicFramePr>
        <p:xfrm>
          <a:off x="685800" y="2473637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3" imgW="4366870" imgH="2506370" progId="Visio.Drawing.11">
                  <p:embed/>
                </p:oleObj>
              </mc:Choice>
              <mc:Fallback>
                <p:oleObj name="Visio" r:id="rId3" imgW="4366870" imgH="2506370" progId="Visio.Drawing.11">
                  <p:embed/>
                  <p:pic>
                    <p:nvPicPr>
                      <p:cNvPr id="7301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73637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593725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const</a:t>
            </a:r>
            <a:r>
              <a:rPr lang="en-US" altLang="zh-CN" sz="1800" b="1" dirty="0"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158477" y="5633545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</a:t>
            </a:r>
            <a:r>
              <a:rPr lang="zh-CN" altLang="en-US" sz="2000" b="1" dirty="0" smtClean="0"/>
              <a:t>数目     </a:t>
            </a:r>
            <a:r>
              <a:rPr lang="en-US" altLang="zh-CN" sz="2000" dirty="0" smtClean="0">
                <a:solidFill>
                  <a:srgbClr val="800080"/>
                </a:solidFill>
              </a:rPr>
              <a:t>LEV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252413" y="1639259"/>
            <a:ext cx="58324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右边某语言程序在处理到</a:t>
            </a:r>
            <a:r>
              <a:rPr lang="en-US" altLang="zh-CN" dirty="0"/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en-US" b="1" dirty="0"/>
              <a:t>时的符号表（以</a:t>
            </a:r>
            <a:r>
              <a:rPr lang="zh-CN" altLang="en-US" b="1" dirty="0" smtClean="0"/>
              <a:t>线性表</a:t>
            </a:r>
            <a:r>
              <a:rPr lang="zh-CN" altLang="en-US" b="1" dirty="0"/>
              <a:t>为例）</a:t>
            </a:r>
            <a:endParaRPr lang="zh-CN" altLang="en-US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59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746126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457200" y="1523999"/>
            <a:ext cx="8350469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sz="2400" b="1" dirty="0"/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1100" b="1" dirty="0">
              <a:latin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400" b="1" dirty="0">
                <a:latin typeface="楷体_GB2312" pitchFamily="49" charset="-122"/>
              </a:rPr>
              <a:t> 维护一个符号表的</a:t>
            </a:r>
            <a:r>
              <a:rPr lang="zh-CN" altLang="en-US" sz="2400" b="1" dirty="0">
                <a:solidFill>
                  <a:srgbClr val="800080"/>
                </a:solidFill>
                <a:latin typeface="楷体_GB2312" pitchFamily="49" charset="-122"/>
              </a:rPr>
              <a:t>作用域栈</a:t>
            </a:r>
            <a:r>
              <a:rPr lang="zh-CN" altLang="en-US" sz="2400" b="1" dirty="0">
                <a:latin typeface="楷体_GB2312" pitchFamily="49" charset="-122"/>
              </a:rPr>
              <a:t>，</a:t>
            </a:r>
            <a:r>
              <a:rPr kumimoji="0" lang="zh-CN" altLang="en-US" sz="2400" b="1" dirty="0"/>
              <a:t>每个开作用域对应</a:t>
            </a:r>
            <a:r>
              <a:rPr kumimoji="0" lang="zh-CN" altLang="en-US" sz="2400" b="1" dirty="0" smtClean="0"/>
              <a:t>栈中</a:t>
            </a:r>
            <a:r>
              <a:rPr kumimoji="0" lang="zh-CN" altLang="en-US" sz="2400" b="1" dirty="0"/>
              <a:t>的一个入口，当前的开作用域出现在该栈的栈顶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当一个新的作用域开放时，新符号表将被创建，</a:t>
            </a:r>
            <a:r>
              <a:rPr kumimoji="0" lang="zh-CN" altLang="en-US" sz="2400" b="1" dirty="0" smtClean="0"/>
              <a:t>并将</a:t>
            </a:r>
            <a:r>
              <a:rPr kumimoji="0" lang="zh-CN" altLang="en-US" sz="2400" b="1" dirty="0"/>
              <a:t>其入栈</a:t>
            </a:r>
          </a:p>
          <a:p>
            <a:pPr lvl="1" algn="l">
              <a:buFontTx/>
              <a:buNone/>
            </a:pPr>
            <a:endParaRPr kumimoji="0" lang="zh-CN" altLang="en-US" sz="1100" b="1" dirty="0"/>
          </a:p>
          <a:p>
            <a:pPr lvl="1" algn="l">
              <a:buFontTx/>
              <a:buChar char="•"/>
            </a:pPr>
            <a:r>
              <a:rPr kumimoji="0" lang="zh-CN" altLang="en-US" sz="2400" b="1" dirty="0"/>
              <a:t>  在当前作用域成为闭作用域时，从栈顶弹出相应</a:t>
            </a:r>
            <a:r>
              <a:rPr kumimoji="0" lang="zh-CN" altLang="en-US" sz="2400" b="1" dirty="0" smtClean="0"/>
              <a:t>的符号</a:t>
            </a:r>
            <a:r>
              <a:rPr kumimoji="0" lang="zh-CN" altLang="en-US" sz="2400" b="1" dirty="0"/>
              <a:t>表</a:t>
            </a:r>
            <a:endParaRPr kumimoji="0" lang="zh-CN" altLang="en-US" sz="11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2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71" name="Text Box 103"/>
          <p:cNvSpPr txBox="1">
            <a:spLocks noChangeArrowheads="1"/>
          </p:cNvSpPr>
          <p:nvPr/>
        </p:nvSpPr>
        <p:spPr bwMode="auto">
          <a:xfrm>
            <a:off x="6425270" y="774865"/>
            <a:ext cx="25923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const</a:t>
            </a:r>
            <a:r>
              <a:rPr lang="en-US" altLang="zh-CN" sz="1800" b="1" dirty="0"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x,y</a:t>
            </a:r>
            <a:r>
              <a:rPr lang="en-US" altLang="zh-CN" sz="1800" b="1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</a:t>
            </a:r>
            <a:r>
              <a:rPr lang="en-US" altLang="zh-CN" sz="1800" b="1" dirty="0" err="1">
                <a:ea typeface="宋体" pitchFamily="2" charset="-122"/>
              </a:rPr>
              <a:t>var</a:t>
            </a:r>
            <a:r>
              <a:rPr lang="en-US" altLang="zh-CN" sz="1800" b="1" dirty="0"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800080"/>
                </a:solidFill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end. </a:t>
            </a:r>
          </a:p>
        </p:txBody>
      </p:sp>
      <p:sp>
        <p:nvSpPr>
          <p:cNvPr id="570472" name="Text Box 104"/>
          <p:cNvSpPr txBox="1">
            <a:spLocks noChangeArrowheads="1"/>
          </p:cNvSpPr>
          <p:nvPr/>
        </p:nvSpPr>
        <p:spPr bwMode="auto">
          <a:xfrm>
            <a:off x="369888" y="1081882"/>
            <a:ext cx="52689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例：</a:t>
            </a:r>
            <a:r>
              <a:rPr lang="zh-CN" altLang="en-US" b="1" dirty="0"/>
              <a:t>右边程序在处理到</a:t>
            </a:r>
            <a:r>
              <a:rPr lang="en-US" altLang="zh-CN" dirty="0"/>
              <a:t>/*here*/</a:t>
            </a:r>
            <a:r>
              <a:rPr lang="zh-CN" altLang="en-US" b="1" dirty="0"/>
              <a:t>时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    的作用域栈如下所示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570473" name="Text Box 105"/>
          <p:cNvSpPr txBox="1">
            <a:spLocks noChangeArrowheads="1"/>
          </p:cNvSpPr>
          <p:nvPr/>
        </p:nvSpPr>
        <p:spPr bwMode="auto">
          <a:xfrm>
            <a:off x="295275" y="515309"/>
            <a:ext cx="534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每个作用域都有各自的符号表</a:t>
            </a:r>
            <a:r>
              <a:rPr lang="zh-CN" altLang="en-US" sz="2800" b="1" dirty="0">
                <a:latin typeface="楷体_GB2312" pitchFamily="49" charset="-122"/>
              </a:rPr>
              <a:t> </a:t>
            </a:r>
          </a:p>
        </p:txBody>
      </p:sp>
      <p:sp>
        <p:nvSpPr>
          <p:cNvPr id="570488" name="Line 120"/>
          <p:cNvSpPr>
            <a:spLocks noChangeShapeType="1"/>
          </p:cNvSpPr>
          <p:nvPr/>
        </p:nvSpPr>
        <p:spPr bwMode="auto">
          <a:xfrm>
            <a:off x="1295400" y="22860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89" name="Line 121"/>
          <p:cNvSpPr>
            <a:spLocks noChangeShapeType="1"/>
          </p:cNvSpPr>
          <p:nvPr/>
        </p:nvSpPr>
        <p:spPr bwMode="auto">
          <a:xfrm>
            <a:off x="2514600" y="22860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0" name="Line 122"/>
          <p:cNvSpPr>
            <a:spLocks noChangeShapeType="1"/>
          </p:cNvSpPr>
          <p:nvPr/>
        </p:nvSpPr>
        <p:spPr bwMode="auto">
          <a:xfrm>
            <a:off x="1295400" y="2286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1" name="Line 123"/>
          <p:cNvSpPr>
            <a:spLocks noChangeShapeType="1"/>
          </p:cNvSpPr>
          <p:nvPr/>
        </p:nvSpPr>
        <p:spPr bwMode="auto">
          <a:xfrm>
            <a:off x="1295400" y="2895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2" name="Line 124"/>
          <p:cNvSpPr>
            <a:spLocks noChangeShapeType="1"/>
          </p:cNvSpPr>
          <p:nvPr/>
        </p:nvSpPr>
        <p:spPr bwMode="auto">
          <a:xfrm>
            <a:off x="1295400" y="3505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1752600" y="38100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sym typeface="Symbol" pitchFamily="18" charset="2"/>
              </a:rPr>
              <a:t>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3276600" y="2362200"/>
            <a:ext cx="16764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a, x, y, p, r</a:t>
            </a:r>
          </a:p>
        </p:txBody>
      </p:sp>
      <p:sp>
        <p:nvSpPr>
          <p:cNvPr id="570496" name="Text Box 128"/>
          <p:cNvSpPr txBox="1">
            <a:spLocks noChangeArrowheads="1"/>
          </p:cNvSpPr>
          <p:nvPr/>
        </p:nvSpPr>
        <p:spPr bwMode="auto">
          <a:xfrm>
            <a:off x="3581400" y="3038475"/>
            <a:ext cx="9906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x, s, t</a:t>
            </a: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3581400" y="38100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z</a:t>
            </a:r>
          </a:p>
        </p:txBody>
      </p:sp>
      <p:sp>
        <p:nvSpPr>
          <p:cNvPr id="570498" name="Text Box 130"/>
          <p:cNvSpPr txBox="1">
            <a:spLocks noChangeArrowheads="1"/>
          </p:cNvSpPr>
          <p:nvPr/>
        </p:nvSpPr>
        <p:spPr bwMode="auto">
          <a:xfrm>
            <a:off x="3581400" y="44958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/>
              <a:t>x</a:t>
            </a: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4038600" y="51054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ym typeface="Symbol" pitchFamily="18" charset="2"/>
              </a:rPr>
              <a:t></a:t>
            </a:r>
          </a:p>
        </p:txBody>
      </p:sp>
      <p:sp>
        <p:nvSpPr>
          <p:cNvPr id="570500" name="Rectangle 132"/>
          <p:cNvSpPr>
            <a:spLocks noChangeArrowheads="1"/>
          </p:cNvSpPr>
          <p:nvPr/>
        </p:nvSpPr>
        <p:spPr bwMode="auto">
          <a:xfrm>
            <a:off x="4686300" y="3733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开作用域</a:t>
            </a:r>
          </a:p>
        </p:txBody>
      </p:sp>
      <p:sp>
        <p:nvSpPr>
          <p:cNvPr id="570501" name="Rectangle 133"/>
          <p:cNvSpPr>
            <a:spLocks noChangeArrowheads="1"/>
          </p:cNvSpPr>
          <p:nvPr/>
        </p:nvSpPr>
        <p:spPr bwMode="auto">
          <a:xfrm>
            <a:off x="4686300" y="4495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 dirty="0"/>
              <a:t>闭作用域</a:t>
            </a:r>
          </a:p>
        </p:txBody>
      </p:sp>
      <p:sp>
        <p:nvSpPr>
          <p:cNvPr id="570503" name="Line 135"/>
          <p:cNvSpPr>
            <a:spLocks noChangeShapeType="1"/>
          </p:cNvSpPr>
          <p:nvPr/>
        </p:nvSpPr>
        <p:spPr bwMode="auto">
          <a:xfrm>
            <a:off x="1981200" y="2590800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4" name="Line 136"/>
          <p:cNvSpPr>
            <a:spLocks noChangeShapeType="1"/>
          </p:cNvSpPr>
          <p:nvPr/>
        </p:nvSpPr>
        <p:spPr bwMode="auto">
          <a:xfrm>
            <a:off x="1981200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5" name="Line 137"/>
          <p:cNvSpPr>
            <a:spLocks noChangeShapeType="1"/>
          </p:cNvSpPr>
          <p:nvPr/>
        </p:nvSpPr>
        <p:spPr bwMode="auto">
          <a:xfrm>
            <a:off x="4953000" y="2590800"/>
            <a:ext cx="685800" cy="1219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6" name="Line 138"/>
          <p:cNvSpPr>
            <a:spLocks noChangeShapeType="1"/>
          </p:cNvSpPr>
          <p:nvPr/>
        </p:nvSpPr>
        <p:spPr bwMode="auto">
          <a:xfrm>
            <a:off x="4572000" y="3276600"/>
            <a:ext cx="533400" cy="5334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7" name="Line 139"/>
          <p:cNvSpPr>
            <a:spLocks noChangeShapeType="1"/>
          </p:cNvSpPr>
          <p:nvPr/>
        </p:nvSpPr>
        <p:spPr bwMode="auto">
          <a:xfrm>
            <a:off x="4114800" y="4038600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8" name="Line 140"/>
          <p:cNvSpPr>
            <a:spLocks noChangeShapeType="1"/>
          </p:cNvSpPr>
          <p:nvPr/>
        </p:nvSpPr>
        <p:spPr bwMode="auto">
          <a:xfrm flipV="1">
            <a:off x="4114800" y="4724400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0509" name="Rectangle 141"/>
          <p:cNvSpPr>
            <a:spLocks noChangeArrowheads="1"/>
          </p:cNvSpPr>
          <p:nvPr/>
        </p:nvSpPr>
        <p:spPr bwMode="auto">
          <a:xfrm>
            <a:off x="990600" y="50292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Scope Stack</a:t>
            </a:r>
          </a:p>
        </p:txBody>
      </p:sp>
    </p:spTree>
    <p:extLst>
      <p:ext uri="{BB962C8B-B14F-4D97-AF65-F5344CB8AC3E}">
        <p14:creationId xmlns:p14="http://schemas.microsoft.com/office/powerpoint/2010/main" val="20800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500" grpId="0"/>
      <p:bldP spid="570501" grpId="0"/>
      <p:bldP spid="570505" grpId="0" animBg="1"/>
      <p:bldP spid="570506" grpId="0" animBg="1"/>
      <p:bldP spid="570507" grpId="0" animBg="1"/>
      <p:bldP spid="5705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66-50B0-427F-9BD5-C6EC6B04F3B5}" type="slidenum">
              <a:rPr lang="en-US" altLang="zh-CN"/>
              <a:pPr/>
              <a:t>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130925" cy="833438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75688" cy="4724400"/>
          </a:xfrm>
        </p:spPr>
        <p:txBody>
          <a:bodyPr/>
          <a:lstStyle/>
          <a:p>
            <a:r>
              <a:rPr lang="zh-CN" altLang="en-US" sz="2800" dirty="0" smtClean="0"/>
              <a:t>实验应该贯穿</a:t>
            </a:r>
            <a:r>
              <a:rPr lang="zh-CN" altLang="en-US" sz="2800" dirty="0"/>
              <a:t>于理论、抽象和设计过程；</a:t>
            </a:r>
          </a:p>
          <a:p>
            <a:r>
              <a:rPr lang="zh-CN" altLang="en-US" sz="2800" dirty="0"/>
              <a:t>实验对软件的设计和实现、测试原理和方法起示范作用；</a:t>
            </a:r>
          </a:p>
          <a:p>
            <a:r>
              <a:rPr lang="zh-CN" altLang="en-US" sz="2800" dirty="0"/>
              <a:t>实验不仅仅是对理论的验证，重要的是</a:t>
            </a:r>
            <a:r>
              <a:rPr lang="zh-CN" altLang="en-US" sz="2800" dirty="0">
                <a:solidFill>
                  <a:srgbClr val="FF0000"/>
                </a:solidFill>
              </a:rPr>
              <a:t>技术训练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能力培养</a:t>
            </a:r>
            <a:r>
              <a:rPr lang="zh-CN" altLang="en-US" sz="2800" dirty="0"/>
              <a:t>，包括动手能力、分析问题解决问题能力、表达能力、写作能力等的培养；</a:t>
            </a:r>
          </a:p>
          <a:p>
            <a:r>
              <a:rPr lang="zh-CN" altLang="en-US" sz="2800" dirty="0"/>
              <a:t>教学活动是教师和学生不断交流的过程，</a:t>
            </a:r>
            <a:r>
              <a:rPr lang="zh-CN" altLang="en-US" sz="2800" dirty="0">
                <a:solidFill>
                  <a:srgbClr val="FF0000"/>
                </a:solidFill>
              </a:rPr>
              <a:t>实验是实现这个过程的桥梁</a:t>
            </a:r>
            <a:r>
              <a:rPr lang="zh-CN" altLang="en-US" sz="2800" dirty="0"/>
              <a:t>，可以弥补课堂教学的不足，加深对理论过程的理解，启发学生深入思考，敢于创新，达到良好的理论联系实际的教学效果。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2018/4/19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30</a:t>
            </a:fld>
            <a:endParaRPr lang="en-US" altLang="zh-CN" smtClean="0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48" y="3657600"/>
            <a:ext cx="7114286" cy="26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5" y="829572"/>
            <a:ext cx="7239000" cy="2653836"/>
          </a:xfrm>
          <a:prstGeom prst="rect">
            <a:avLst/>
          </a:prstGeom>
        </p:spPr>
      </p:pic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304800" y="407759"/>
            <a:ext cx="5343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800080"/>
                </a:solidFill>
              </a:rPr>
              <a:t>符号表输出举例</a:t>
            </a:r>
            <a:r>
              <a:rPr lang="zh-CN" altLang="en-US" b="1" dirty="0" smtClean="0">
                <a:latin typeface="楷体_GB2312" pitchFamily="49" charset="-122"/>
              </a:rPr>
              <a:t> </a:t>
            </a:r>
            <a:endParaRPr lang="zh-CN" altLang="en-US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31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49620" y="391180"/>
            <a:ext cx="78275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实验三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语义分析和中间代码生成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kern="0" dirty="0" smtClean="0"/>
              <a:t>语义错误类型定义（至少</a:t>
            </a:r>
            <a:r>
              <a:rPr lang="en-US" altLang="zh-CN" sz="2400" kern="0" dirty="0" smtClean="0"/>
              <a:t>10</a:t>
            </a:r>
            <a:r>
              <a:rPr lang="zh-CN" altLang="en-US" sz="2400" kern="0" dirty="0" smtClean="0"/>
              <a:t>种）</a:t>
            </a:r>
            <a:endParaRPr lang="en-US" altLang="zh-CN" sz="2400" kern="0" dirty="0" smtClean="0"/>
          </a:p>
          <a:p>
            <a:pPr eaLnBrk="1" hangingPunct="1"/>
            <a:r>
              <a:rPr lang="zh-CN" altLang="en-US" sz="2400" kern="0" dirty="0" smtClean="0"/>
              <a:t>类型检查</a:t>
            </a:r>
            <a:endParaRPr lang="en-US" altLang="zh-CN" sz="2400" kern="0" dirty="0" smtClean="0"/>
          </a:p>
          <a:p>
            <a:pPr eaLnBrk="1" hangingPunct="1"/>
            <a:r>
              <a:rPr lang="zh-CN" altLang="en-US" sz="2400" kern="0" dirty="0" smtClean="0"/>
              <a:t>语义分析</a:t>
            </a:r>
            <a:endParaRPr lang="en-US" altLang="zh-CN" sz="2400" kern="0" dirty="0" smtClean="0"/>
          </a:p>
          <a:p>
            <a:pPr eaLnBrk="1" hangingPunct="1"/>
            <a:r>
              <a:rPr lang="zh-CN" altLang="en-US" sz="2400" kern="0" dirty="0" smtClean="0"/>
              <a:t>中间代码生成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2096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533400" y="1066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  <a:latin typeface="楷体_GB2312" pitchFamily="49" charset="-122"/>
              </a:rPr>
              <a:t>8.2.1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语义分析相关的工作</a:t>
            </a: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533400" y="1752600"/>
            <a:ext cx="80232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>
                <a:solidFill>
                  <a:srgbClr val="800080"/>
                </a:solidFill>
              </a:rPr>
              <a:t>静态语义检查</a:t>
            </a:r>
            <a:endParaRPr lang="zh-CN" altLang="en-US" sz="24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1600" b="1" dirty="0"/>
              <a:t>  </a:t>
            </a:r>
            <a:r>
              <a:rPr lang="zh-CN" altLang="en-US" sz="2000" b="1" dirty="0"/>
              <a:t>编译期间所进行的语义</a:t>
            </a:r>
            <a:r>
              <a:rPr lang="zh-CN" altLang="en-US" sz="2000" b="1" dirty="0" smtClean="0"/>
              <a:t>检查 </a:t>
            </a:r>
            <a:endParaRPr lang="zh-CN" altLang="en-US" sz="2000" b="1" dirty="0"/>
          </a:p>
          <a:p>
            <a:pPr lvl="1" algn="l">
              <a:buFontTx/>
              <a:buChar char="•"/>
            </a:pPr>
            <a:endParaRPr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</a:rPr>
              <a:t>  动态语义检查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>
              <a:solidFill>
                <a:srgbClr val="800080"/>
              </a:solidFill>
            </a:endParaRPr>
          </a:p>
          <a:p>
            <a:pPr lvl="1" algn="l">
              <a:buFontTx/>
              <a:buChar char="•"/>
            </a:pPr>
            <a:r>
              <a:rPr lang="zh-CN" altLang="en-US" sz="2000" dirty="0"/>
              <a:t>   </a:t>
            </a:r>
            <a:r>
              <a:rPr lang="zh-CN" altLang="en-US" sz="2000" b="1" dirty="0"/>
              <a:t>所生成的代码在运行期间进行的语义检查</a:t>
            </a:r>
            <a:r>
              <a:rPr lang="zh-CN" altLang="en-US" sz="2000" dirty="0"/>
              <a:t> </a:t>
            </a:r>
            <a:endParaRPr lang="zh-CN" altLang="en-US" sz="2000" b="1" dirty="0"/>
          </a:p>
          <a:p>
            <a:pPr lvl="1" algn="l">
              <a:buFontTx/>
              <a:buNone/>
            </a:pPr>
            <a:endParaRPr lang="zh-CN" altLang="en-US" sz="9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</a:rPr>
              <a:t>  收集语义信息</a:t>
            </a:r>
            <a:endParaRPr lang="zh-CN" altLang="en-US" sz="24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buFontTx/>
              <a:buChar char="•"/>
            </a:pPr>
            <a:r>
              <a:rPr lang="zh-CN" altLang="en-US" sz="2400" b="1" dirty="0"/>
              <a:t>  </a:t>
            </a:r>
            <a:r>
              <a:rPr lang="zh-CN" altLang="en-US" sz="2000" b="1" dirty="0"/>
              <a:t>为语义检查收集程序的语义信息</a:t>
            </a:r>
          </a:p>
          <a:p>
            <a:pPr lvl="1" algn="l">
              <a:buFontTx/>
              <a:buChar char="•"/>
            </a:pPr>
            <a:r>
              <a:rPr lang="zh-CN" altLang="en-US" sz="3200" b="1" dirty="0" smtClean="0"/>
              <a:t>  </a:t>
            </a:r>
            <a:r>
              <a:rPr lang="zh-CN" altLang="en-US" sz="2000" b="1" dirty="0"/>
              <a:t>为代码生成等后续阶段收集程序的语义信息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b="1" dirty="0"/>
              <a:t>    有些内容合并到“中间代码生成”部分讨论</a:t>
            </a:r>
          </a:p>
          <a:p>
            <a:pPr lvl="1" algn="l">
              <a:buFontTx/>
              <a:buNone/>
            </a:pPr>
            <a:r>
              <a:rPr lang="zh-CN" altLang="en-US" sz="2400" b="1" dirty="0"/>
              <a:t>    </a:t>
            </a:r>
            <a:r>
              <a:rPr lang="zh-CN" altLang="en-US" sz="2000" b="1" dirty="0"/>
              <a:t>（如过程、数组声明的语义处理）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249620" y="391180"/>
            <a:ext cx="78275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</a:rPr>
              <a:t>实验三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语义分析和中间代码生成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9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644088" y="1492552"/>
            <a:ext cx="82089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不同层次不同目的之分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中间代码举例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i="1" dirty="0"/>
              <a:t>   </a:t>
            </a:r>
            <a:r>
              <a:rPr lang="en-US" altLang="zh-CN" i="1" dirty="0"/>
              <a:t>AST</a:t>
            </a:r>
            <a:r>
              <a:rPr lang="zh-CN" altLang="en-US" b="1" dirty="0"/>
              <a:t>（</a:t>
            </a:r>
            <a:r>
              <a:rPr lang="en-US" altLang="zh-CN" sz="2300" i="1" dirty="0"/>
              <a:t>Abstract syntax tree</a:t>
            </a:r>
            <a:r>
              <a:rPr lang="zh-CN" altLang="en-US" sz="2300" i="1" dirty="0"/>
              <a:t>，</a:t>
            </a:r>
            <a:r>
              <a:rPr lang="zh-CN" altLang="en-US" sz="2300" b="1" dirty="0">
                <a:latin typeface="楷体_GB2312" pitchFamily="49" charset="-122"/>
              </a:rPr>
              <a:t>抽象语法树</a:t>
            </a:r>
            <a:r>
              <a:rPr lang="zh-CN" altLang="en-US" b="1" dirty="0"/>
              <a:t>）</a:t>
            </a:r>
            <a:endParaRPr kumimoji="0" lang="zh-CN" altLang="en-US" b="1" dirty="0"/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TAC</a:t>
            </a:r>
            <a:r>
              <a:rPr lang="zh-CN" altLang="en-US" b="1" dirty="0"/>
              <a:t>（</a:t>
            </a:r>
            <a:r>
              <a:rPr lang="en-US" altLang="zh-CN" sz="2300" i="1" dirty="0"/>
              <a:t>Three-address code</a:t>
            </a:r>
            <a:r>
              <a:rPr kumimoji="0" lang="en-US" altLang="zh-CN" sz="2300" dirty="0">
                <a:latin typeface="楷体_GB2312" pitchFamily="49" charset="-122"/>
              </a:rPr>
              <a:t>,</a:t>
            </a:r>
            <a:r>
              <a:rPr lang="zh-CN" altLang="en-US" sz="2300" b="1" dirty="0"/>
              <a:t>三地址码，四元式</a:t>
            </a:r>
            <a:r>
              <a:rPr lang="zh-CN" altLang="en-US" b="1" dirty="0"/>
              <a:t>）</a:t>
            </a:r>
            <a:endParaRPr lang="zh-CN" altLang="en-US" dirty="0"/>
          </a:p>
          <a:p>
            <a:pPr lvl="1" algn="l"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P-code </a:t>
            </a:r>
            <a:r>
              <a:rPr lang="zh-CN" altLang="en-US" b="1" dirty="0"/>
              <a:t>（</a:t>
            </a:r>
            <a:r>
              <a:rPr lang="zh-CN" altLang="en-US" sz="2300" b="1" dirty="0"/>
              <a:t>特别用于 </a:t>
            </a:r>
            <a:r>
              <a:rPr lang="en-US" altLang="zh-CN" sz="2300" i="1" dirty="0" err="1"/>
              <a:t>Pasal</a:t>
            </a:r>
            <a:r>
              <a:rPr lang="en-US" altLang="zh-CN" sz="2300" i="1" dirty="0"/>
              <a:t> </a:t>
            </a:r>
            <a:r>
              <a:rPr lang="zh-CN" altLang="en-US" sz="2300" b="1" dirty="0"/>
              <a:t>语言实现</a:t>
            </a:r>
            <a:r>
              <a:rPr lang="zh-CN" altLang="en-US" b="1" dirty="0"/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 err="1"/>
              <a:t>Bytecode</a:t>
            </a:r>
            <a:r>
              <a:rPr lang="zh-CN" altLang="en-US" b="1" dirty="0"/>
              <a:t>（</a:t>
            </a:r>
            <a:r>
              <a:rPr lang="en-US" altLang="zh-CN" sz="2300" i="1" dirty="0"/>
              <a:t>Java </a:t>
            </a:r>
            <a:r>
              <a:rPr lang="zh-CN" altLang="en-US" sz="2300" b="1" dirty="0"/>
              <a:t>编译器的输出</a:t>
            </a:r>
            <a:r>
              <a:rPr lang="en-US" altLang="zh-CN" sz="2300" i="1" dirty="0"/>
              <a:t>, Java </a:t>
            </a:r>
            <a:r>
              <a:rPr lang="zh-CN" altLang="en-US" sz="2300" b="1" dirty="0"/>
              <a:t>虚拟机的输入</a:t>
            </a:r>
            <a:r>
              <a:rPr lang="zh-CN" altLang="en-US" b="1" dirty="0"/>
              <a:t>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i="1" dirty="0"/>
              <a:t>SSA</a:t>
            </a:r>
            <a:r>
              <a:rPr lang="zh-CN" altLang="en-US" b="1" dirty="0"/>
              <a:t>（</a:t>
            </a:r>
            <a:r>
              <a:rPr lang="en-US" altLang="zh-CN" sz="2300" i="1" dirty="0"/>
              <a:t>Static single assignment form</a:t>
            </a:r>
            <a:r>
              <a:rPr lang="zh-CN" altLang="en-US" sz="2300" i="1" dirty="0"/>
              <a:t>，</a:t>
            </a:r>
            <a:r>
              <a:rPr lang="zh-CN" altLang="en-US" sz="2300" b="1" dirty="0"/>
              <a:t>静态单赋值形式</a:t>
            </a:r>
            <a:r>
              <a:rPr lang="zh-CN" altLang="en-US" b="1" dirty="0"/>
              <a:t>）</a:t>
            </a:r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595422" y="617537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中间代码的形式</a:t>
            </a:r>
          </a:p>
        </p:txBody>
      </p:sp>
    </p:spTree>
    <p:extLst>
      <p:ext uri="{BB962C8B-B14F-4D97-AF65-F5344CB8AC3E}">
        <p14:creationId xmlns:p14="http://schemas.microsoft.com/office/powerpoint/2010/main" val="202769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571500" y="1442243"/>
            <a:ext cx="7848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 algn="l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sz="2400" i="1" dirty="0">
                <a:solidFill>
                  <a:srgbClr val="800080"/>
                </a:solidFill>
              </a:rPr>
              <a:t>AST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zh-CN" altLang="en-US" sz="2400" b="1" dirty="0">
                <a:solidFill>
                  <a:srgbClr val="800080"/>
                </a:solidFill>
                <a:latin typeface="楷体_GB2312" pitchFamily="49" charset="-122"/>
              </a:rPr>
              <a:t>抽象语法树</a:t>
            </a:r>
            <a:r>
              <a:rPr lang="zh-CN" altLang="en-US" sz="2400" b="1" dirty="0">
                <a:solidFill>
                  <a:srgbClr val="800080"/>
                </a:solidFill>
              </a:rPr>
              <a:t>）表示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473868" y="609983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464175" y="45720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3330575" y="28194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4038600" y="33528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4768850" y="38862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2590800" y="3336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3398838" y="39465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44196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2895600" y="31242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3581400" y="31242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3657600" y="36576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4343400" y="36576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5029200" y="41910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4648200" y="42243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3657600" y="4191000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4038600" y="44958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2819400" y="45227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3124200" y="41910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4343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3657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4267200" y="48609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3886200" y="48942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5334000" y="4876800"/>
            <a:ext cx="152400" cy="3476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5159375" y="510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5464175" y="58515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4778375" y="58356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5387975" y="54705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5006975" y="55038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5715000" y="48006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6172200" y="5165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581400" y="4608512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713287" y="5165725"/>
            <a:ext cx="1089025" cy="107791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14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5909" y="1219200"/>
            <a:ext cx="7848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sz="2800" b="1" dirty="0"/>
              <a:t>  </a:t>
            </a:r>
            <a:r>
              <a:rPr lang="en-US" altLang="zh-CN" i="1" dirty="0"/>
              <a:t>DAG</a:t>
            </a:r>
            <a:r>
              <a:rPr lang="zh-CN" altLang="en-US" b="1" dirty="0"/>
              <a:t>（</a:t>
            </a:r>
            <a:r>
              <a:rPr kumimoji="0" lang="en-US" altLang="zh-CN" sz="2000" i="1" dirty="0">
                <a:ea typeface="宋体" pitchFamily="2" charset="-122"/>
              </a:rPr>
              <a:t>Directed Acyclic Graph</a:t>
            </a:r>
            <a:r>
              <a:rPr kumimoji="0" lang="en-US" altLang="zh-CN" dirty="0">
                <a:latin typeface="楷体_GB2312" pitchFamily="49" charset="-122"/>
              </a:rPr>
              <a:t>,</a:t>
            </a:r>
            <a:r>
              <a:rPr kumimoji="0" lang="zh-CN" altLang="en-US" sz="2000" b="1" dirty="0"/>
              <a:t>有向无圈图，改进型 </a:t>
            </a:r>
            <a:r>
              <a:rPr kumimoji="0" lang="en-US" altLang="zh-CN" sz="2000" i="1" dirty="0">
                <a:ea typeface="宋体" pitchFamily="2" charset="-122"/>
              </a:rPr>
              <a:t>AST</a:t>
            </a:r>
            <a:r>
              <a:rPr lang="zh-CN" altLang="en-US" b="1" dirty="0"/>
              <a:t>）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0068" y="457200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311775" y="41910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178175" y="24384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886200" y="29718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616450" y="35052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438400" y="2955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246438" y="35655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267200" y="4175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429000" y="27432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3505200" y="32766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191000" y="32766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4876800" y="38100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4495800" y="38433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505200" y="38100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667000" y="41417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2971800" y="38100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4648200" y="4495800"/>
            <a:ext cx="6858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343400" y="4724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648200" y="54705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962400" y="54546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572000" y="50895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191000" y="51228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562600" y="44196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019800" y="4784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8" name="椭圆 27"/>
          <p:cNvSpPr/>
          <p:nvPr/>
        </p:nvSpPr>
        <p:spPr bwMode="auto">
          <a:xfrm>
            <a:off x="3863975" y="47053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69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010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400" b="1" dirty="0"/>
              <a:t>算术表达式 </a:t>
            </a:r>
            <a:r>
              <a:rPr lang="en-US" altLang="zh-CN" sz="24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900" b="1" dirty="0"/>
          </a:p>
          <a:p>
            <a:pPr lvl="1" algn="l">
              <a:buFontTx/>
              <a:buChar char="•"/>
            </a:pPr>
            <a:r>
              <a:rPr lang="en-US" altLang="zh-CN" sz="2000" i="1" dirty="0"/>
              <a:t>  </a:t>
            </a:r>
            <a:r>
              <a:rPr lang="en-US" altLang="zh-CN" sz="2000" i="1" dirty="0">
                <a:solidFill>
                  <a:srgbClr val="800080"/>
                </a:solidFill>
              </a:rPr>
              <a:t>TAC </a:t>
            </a:r>
            <a:r>
              <a:rPr lang="zh-CN" altLang="en-US" sz="2000" b="1" dirty="0">
                <a:solidFill>
                  <a:srgbClr val="800080"/>
                </a:solidFill>
              </a:rPr>
              <a:t>（三地址码）表示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Tx/>
              <a:buNone/>
            </a:pPr>
            <a:r>
              <a:rPr lang="zh-CN" altLang="en-US" b="1" dirty="0">
                <a:cs typeface="Times New Roman" pitchFamily="18" charset="0"/>
              </a:rPr>
              <a:t>         </a:t>
            </a:r>
            <a:r>
              <a:rPr lang="en-US" altLang="zh-CN" dirty="0"/>
              <a:t>(1)  ( -    C     D     T1 )                     T1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(2)  ( *    B     T1    T2)                     T2 := B * T1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(3)  ( +   A     T2    T3)                      T3 := A + T2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(4)  ( -    C     D     T4)          </a:t>
            </a:r>
            <a:r>
              <a:rPr lang="zh-CN" altLang="en-US" b="1" dirty="0"/>
              <a:t>或</a:t>
            </a:r>
            <a:r>
              <a:rPr lang="zh-CN" altLang="en-US" dirty="0"/>
              <a:t>        </a:t>
            </a:r>
            <a:r>
              <a:rPr lang="en-US" altLang="zh-CN" dirty="0"/>
              <a:t>T4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(5)  ( ^   T4    N     T5)                      T5 := T4 ^ N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(6)  ( /    E     T5    T6)                      T6 := E / T5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   </a:t>
            </a:r>
            <a:r>
              <a:rPr lang="en-US" altLang="zh-CN" dirty="0"/>
              <a:t>(7)  (+    T3   T6    T7)                      T7 := T3 + T6</a:t>
            </a:r>
            <a:r>
              <a:rPr lang="en-US" altLang="zh-CN" sz="2800" dirty="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47427" y="4572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962400"/>
            <a:ext cx="4428571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780748" y="1524000"/>
            <a:ext cx="778063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顺序的语句序列</a:t>
            </a: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其</a:t>
            </a:r>
            <a:r>
              <a:rPr lang="zh-CN" altLang="en-US" sz="2800" b="1" dirty="0">
                <a:solidFill>
                  <a:srgbClr val="800080"/>
                </a:solidFill>
              </a:rPr>
              <a:t>语句</a:t>
            </a:r>
            <a:r>
              <a:rPr lang="zh-CN" altLang="en-US" sz="2800" b="1" dirty="0"/>
              <a:t>一般具有如下</a:t>
            </a:r>
            <a:r>
              <a:rPr lang="zh-CN" altLang="en-US" sz="2800" b="1" dirty="0">
                <a:solidFill>
                  <a:srgbClr val="800080"/>
                </a:solidFill>
              </a:rPr>
              <a:t>形式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       </a:t>
            </a:r>
            <a:r>
              <a:rPr lang="en-US" altLang="zh-CN" sz="2800" i="1" dirty="0">
                <a:solidFill>
                  <a:srgbClr val="800080"/>
                </a:solidFill>
              </a:rPr>
              <a:t>x := y op </a:t>
            </a:r>
            <a:r>
              <a:rPr lang="en-US" altLang="zh-CN" sz="2800" i="1" dirty="0" smtClean="0">
                <a:solidFill>
                  <a:srgbClr val="800080"/>
                </a:solidFill>
              </a:rPr>
              <a:t>z   or  (op    y    z    x</a:t>
            </a:r>
            <a:r>
              <a:rPr lang="zh-CN" altLang="en-US" sz="2800" i="1" dirty="0" smtClean="0">
                <a:solidFill>
                  <a:srgbClr val="800080"/>
                </a:solidFill>
              </a:rPr>
              <a:t>）</a:t>
            </a:r>
            <a:endParaRPr lang="en-US" altLang="zh-CN" sz="2800" i="1" dirty="0" smtClean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en-US" altLang="zh-CN" sz="2800" i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op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为操作符，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b="1" dirty="0"/>
              <a:t>和</a:t>
            </a:r>
            <a:r>
              <a:rPr lang="zh-CN" altLang="en-US" sz="2800" dirty="0"/>
              <a:t> </a:t>
            </a:r>
            <a:r>
              <a:rPr lang="en-US" altLang="zh-CN" sz="2800" i="1" dirty="0"/>
              <a:t>z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为操作数，</a:t>
            </a:r>
            <a:r>
              <a:rPr lang="zh-CN" altLang="en-US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为结果</a:t>
            </a:r>
            <a:r>
              <a:rPr lang="en-US" altLang="zh-CN" sz="2800" dirty="0"/>
              <a:t>)</a:t>
            </a:r>
            <a:endParaRPr lang="en-US" altLang="zh-CN" sz="1000" b="1" dirty="0"/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642937" y="746126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三地址码</a:t>
            </a:r>
            <a:r>
              <a:rPr lang="en-US" altLang="zh-CN" sz="2800" i="1" dirty="0">
                <a:solidFill>
                  <a:srgbClr val="800080"/>
                </a:solidFill>
              </a:rPr>
              <a:t>TAC</a:t>
            </a:r>
          </a:p>
        </p:txBody>
      </p:sp>
    </p:spTree>
    <p:extLst>
      <p:ext uri="{BB962C8B-B14F-4D97-AF65-F5344CB8AC3E}">
        <p14:creationId xmlns:p14="http://schemas.microsoft.com/office/powerpoint/2010/main" val="181684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6035" y="533400"/>
            <a:ext cx="8534400" cy="571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360"/>
              </a:lnSpc>
              <a:buClrTx/>
            </a:pPr>
            <a:r>
              <a:rPr lang="en-US" altLang="zh-CN" sz="24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实验用</a:t>
            </a:r>
            <a:r>
              <a:rPr lang="zh-CN" altLang="en-US" sz="2800" b="1" dirty="0">
                <a:solidFill>
                  <a:srgbClr val="800080"/>
                </a:solidFill>
              </a:rPr>
              <a:t>到的 </a:t>
            </a:r>
            <a:r>
              <a:rPr lang="en-US" altLang="zh-CN" sz="2400" i="1" dirty="0">
                <a:solidFill>
                  <a:srgbClr val="800080"/>
                </a:solidFill>
              </a:rPr>
              <a:t>TAC </a:t>
            </a:r>
            <a:r>
              <a:rPr lang="zh-CN" altLang="en-US" sz="2800" b="1" dirty="0">
                <a:solidFill>
                  <a:srgbClr val="800080"/>
                </a:solidFill>
              </a:rPr>
              <a:t>语句类型</a:t>
            </a:r>
            <a:endParaRPr lang="zh-CN" altLang="en-US" sz="2400" b="1" dirty="0">
              <a:solidFill>
                <a:srgbClr val="800080"/>
              </a:solidFill>
            </a:endParaRPr>
          </a:p>
          <a:p>
            <a:pPr algn="l">
              <a:lnSpc>
                <a:spcPts val="3360"/>
              </a:lnSpc>
              <a:buClrTx/>
              <a:buFont typeface="Symbol" pitchFamily="18" charset="2"/>
              <a:buNone/>
            </a:pPr>
            <a:endParaRPr lang="zh-CN" altLang="en-US" sz="9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赋值</a:t>
            </a:r>
            <a:r>
              <a:rPr lang="zh-CN" altLang="en-US" sz="2400" b="1" dirty="0" smtClean="0"/>
              <a:t>语句 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y op z</a:t>
            </a:r>
            <a:r>
              <a:rPr kumimoji="0" lang="en-US" altLang="zh-CN" sz="1600" b="1" dirty="0"/>
              <a:t>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op </a:t>
            </a:r>
            <a:r>
              <a:rPr kumimoji="0" lang="zh-CN" altLang="en-US" sz="1600" b="1" dirty="0"/>
              <a:t>代表二元算术</a:t>
            </a:r>
            <a:r>
              <a:rPr kumimoji="0" lang="en-US" altLang="zh-CN" sz="1600" b="1" dirty="0"/>
              <a:t>/</a:t>
            </a:r>
            <a:r>
              <a:rPr kumimoji="0" lang="zh-CN" altLang="en-US" sz="1600" b="1" dirty="0"/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赋值</a:t>
            </a:r>
            <a:r>
              <a:rPr lang="zh-CN" altLang="en-US" sz="2400" b="1" dirty="0" smtClean="0"/>
              <a:t>语句 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op y</a:t>
            </a:r>
            <a:r>
              <a:rPr kumimoji="0" lang="en-US" altLang="zh-CN" sz="1600" b="1" dirty="0"/>
              <a:t>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op </a:t>
            </a:r>
            <a:r>
              <a:rPr kumimoji="0" lang="zh-CN" altLang="en-US" sz="1600" b="1" dirty="0"/>
              <a:t>代表一元运算）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复写语句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x </a:t>
            </a:r>
            <a:r>
              <a:rPr lang="en-US" altLang="zh-CN" sz="2400" i="1" dirty="0">
                <a:solidFill>
                  <a:srgbClr val="800080"/>
                </a:solidFill>
              </a:rPr>
              <a:t>:= y  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/>
              <a:t>y </a:t>
            </a:r>
            <a:r>
              <a:rPr kumimoji="0" lang="zh-CN" altLang="en-US" sz="1600" b="1" dirty="0"/>
              <a:t>的值赋值给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x</a:t>
            </a:r>
            <a:r>
              <a:rPr kumimoji="0" lang="zh-CN" altLang="en-US" sz="1600" b="1" dirty="0"/>
              <a:t>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无条件跳转语句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 </a:t>
            </a:r>
            <a:r>
              <a:rPr lang="en-US" altLang="zh-CN" sz="2400" i="1" dirty="0" err="1" smtClean="0">
                <a:solidFill>
                  <a:srgbClr val="800080"/>
                </a:solidFill>
              </a:rPr>
              <a:t>goto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L</a:t>
            </a:r>
            <a:r>
              <a:rPr kumimoji="0" lang="en-US" altLang="zh-CN" sz="1600" b="1" dirty="0"/>
              <a:t>  </a:t>
            </a:r>
            <a:r>
              <a:rPr kumimoji="0" lang="zh-CN" altLang="en-US" sz="1600" b="1" dirty="0"/>
              <a:t>（无条件跳转至标号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L</a:t>
            </a:r>
            <a:r>
              <a:rPr kumimoji="0" lang="zh-CN" altLang="en-US" sz="1600" b="1" dirty="0"/>
              <a:t>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条件跳转</a:t>
            </a:r>
            <a:r>
              <a:rPr lang="zh-CN" altLang="en-US" sz="2400" b="1" dirty="0" smtClean="0"/>
              <a:t>语句  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if  x </a:t>
            </a:r>
            <a:r>
              <a:rPr lang="en-US" altLang="zh-CN" sz="2400" i="1" dirty="0" err="1">
                <a:solidFill>
                  <a:srgbClr val="800080"/>
                </a:solidFill>
              </a:rPr>
              <a:t>rop</a:t>
            </a:r>
            <a:r>
              <a:rPr lang="en-US" altLang="zh-CN" sz="2400" i="1" dirty="0">
                <a:solidFill>
                  <a:srgbClr val="800080"/>
                </a:solidFill>
              </a:rPr>
              <a:t> y </a:t>
            </a:r>
            <a:r>
              <a:rPr lang="en-US" altLang="zh-CN" sz="2400" i="1" dirty="0" err="1">
                <a:solidFill>
                  <a:srgbClr val="800080"/>
                </a:solidFill>
              </a:rPr>
              <a:t>goto</a:t>
            </a:r>
            <a:r>
              <a:rPr lang="en-US" altLang="zh-CN" sz="2400" i="1" dirty="0">
                <a:solidFill>
                  <a:srgbClr val="800080"/>
                </a:solidFill>
              </a:rPr>
              <a:t> L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（</a:t>
            </a:r>
            <a:r>
              <a:rPr kumimoji="0" lang="en-US" altLang="zh-CN" sz="1600" i="1" dirty="0" err="1"/>
              <a:t>rop</a:t>
            </a:r>
            <a:r>
              <a:rPr kumimoji="0" lang="en-US" altLang="zh-CN" sz="1600" i="1" dirty="0"/>
              <a:t> </a:t>
            </a:r>
            <a:r>
              <a:rPr kumimoji="0" lang="zh-CN" altLang="en-US" sz="1600" b="1" dirty="0"/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1600" b="1" dirty="0"/>
              <a:t>  </a:t>
            </a:r>
            <a:r>
              <a:rPr lang="zh-CN" altLang="en-US" sz="2400" b="1" dirty="0"/>
              <a:t>标号语句</a:t>
            </a:r>
            <a:r>
              <a:rPr kumimoji="0" lang="zh-CN" altLang="en-US" sz="1600" dirty="0"/>
              <a:t> </a:t>
            </a:r>
            <a:r>
              <a:rPr kumimoji="0" lang="en-US" altLang="zh-CN" sz="2400" i="1" dirty="0"/>
              <a:t>L</a:t>
            </a:r>
            <a:r>
              <a:rPr kumimoji="0" lang="en-US" altLang="zh-CN" sz="2400" dirty="0"/>
              <a:t> 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（定义标号 </a:t>
            </a:r>
            <a:r>
              <a:rPr lang="en-US" altLang="zh-CN" sz="2400" i="1" dirty="0"/>
              <a:t>L</a:t>
            </a:r>
            <a:r>
              <a:rPr lang="zh-CN" altLang="en-US" sz="2400" b="1" dirty="0"/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b="1" dirty="0"/>
              <a:t> 过程调用语句</a:t>
            </a:r>
            <a:r>
              <a:rPr lang="zh-CN" altLang="en-US" sz="2400" b="1" dirty="0" smtClean="0"/>
              <a:t>序列   </a:t>
            </a:r>
            <a:r>
              <a:rPr lang="en-US" altLang="zh-CN" sz="24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400" i="1" dirty="0">
                <a:solidFill>
                  <a:srgbClr val="800080"/>
                </a:solidFill>
              </a:rPr>
              <a:t> x</a:t>
            </a:r>
            <a:r>
              <a:rPr lang="en-US" altLang="zh-CN" sz="2400" i="1" baseline="-25000" dirty="0">
                <a:solidFill>
                  <a:srgbClr val="800080"/>
                </a:solidFill>
              </a:rPr>
              <a:t>1</a:t>
            </a:r>
            <a:r>
              <a:rPr lang="en-US" altLang="zh-CN" sz="2400" i="1" dirty="0">
                <a:solidFill>
                  <a:srgbClr val="800080"/>
                </a:solidFill>
              </a:rPr>
              <a:t> … </a:t>
            </a:r>
            <a:r>
              <a:rPr lang="en-US" altLang="zh-CN" sz="2400" i="1" dirty="0" err="1">
                <a:solidFill>
                  <a:srgbClr val="800080"/>
                </a:solidFill>
              </a:rPr>
              <a:t>param</a:t>
            </a:r>
            <a:r>
              <a:rPr lang="en-US" altLang="zh-CN" sz="2400" i="1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 err="1">
                <a:solidFill>
                  <a:srgbClr val="800080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sz="2400" i="1" dirty="0">
                <a:solidFill>
                  <a:srgbClr val="800080"/>
                </a:solidFill>
              </a:rPr>
              <a:t> call </a:t>
            </a:r>
            <a:r>
              <a:rPr lang="en-US" altLang="zh-CN" sz="2400" i="1" dirty="0" err="1">
                <a:solidFill>
                  <a:srgbClr val="800080"/>
                </a:solidFill>
              </a:rPr>
              <a:t>p,n</a:t>
            </a:r>
            <a:endParaRPr lang="en-US" altLang="zh-CN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过程返回语句 </a:t>
            </a:r>
            <a:r>
              <a:rPr lang="zh-CN" altLang="en-US" sz="2400" b="1" dirty="0" smtClean="0"/>
              <a:t>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return </a:t>
            </a:r>
            <a:r>
              <a:rPr lang="en-US" altLang="zh-CN" sz="2400" i="1" dirty="0">
                <a:solidFill>
                  <a:srgbClr val="800080"/>
                </a:solidFill>
              </a:rPr>
              <a:t>y </a:t>
            </a:r>
            <a:r>
              <a:rPr kumimoji="0" lang="zh-CN" altLang="en-US" sz="1600" b="1" dirty="0"/>
              <a:t>（</a:t>
            </a:r>
            <a:r>
              <a:rPr kumimoji="0" lang="en-US" altLang="zh-CN" sz="1600" b="1" i="1" dirty="0"/>
              <a:t>y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可选，存放返回值）</a:t>
            </a:r>
            <a:endParaRPr lang="zh-CN" altLang="en-US" sz="1600" b="1" dirty="0"/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下标赋值语句</a:t>
            </a: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i="1" dirty="0" smtClean="0">
                <a:solidFill>
                  <a:srgbClr val="800080"/>
                </a:solidFill>
              </a:rPr>
              <a:t> </a:t>
            </a:r>
            <a:r>
              <a:rPr lang="en-US" altLang="zh-CN" sz="2400" i="1" dirty="0" smtClean="0">
                <a:solidFill>
                  <a:srgbClr val="800080"/>
                </a:solidFill>
              </a:rPr>
              <a:t>x </a:t>
            </a:r>
            <a:r>
              <a:rPr lang="en-US" altLang="zh-CN" sz="2400" i="1" dirty="0">
                <a:solidFill>
                  <a:srgbClr val="800080"/>
                </a:solidFill>
              </a:rPr>
              <a:t>:= y</a:t>
            </a:r>
            <a:r>
              <a:rPr lang="en-US" altLang="zh-CN" sz="2400" dirty="0">
                <a:solidFill>
                  <a:srgbClr val="800080"/>
                </a:solidFill>
              </a:rPr>
              <a:t>[</a:t>
            </a:r>
            <a:r>
              <a:rPr lang="en-US" altLang="zh-CN" sz="2400" i="1" dirty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800080"/>
                </a:solidFill>
              </a:rPr>
              <a:t>]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和 </a:t>
            </a:r>
            <a:r>
              <a:rPr lang="en-US" altLang="zh-CN" sz="2400" i="1" dirty="0">
                <a:solidFill>
                  <a:srgbClr val="800080"/>
                </a:solidFill>
              </a:rPr>
              <a:t>x</a:t>
            </a:r>
            <a:r>
              <a:rPr lang="en-US" altLang="zh-CN" sz="2400" dirty="0">
                <a:solidFill>
                  <a:srgbClr val="800080"/>
                </a:solidFill>
              </a:rPr>
              <a:t>[</a:t>
            </a:r>
            <a:r>
              <a:rPr lang="en-US" altLang="zh-CN" sz="2400" i="1" dirty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800080"/>
                </a:solidFill>
              </a:rPr>
              <a:t>]</a:t>
            </a:r>
            <a:r>
              <a:rPr lang="en-US" altLang="zh-CN" sz="2400" i="1" dirty="0">
                <a:solidFill>
                  <a:srgbClr val="800080"/>
                </a:solidFill>
              </a:rPr>
              <a:t> := y </a:t>
            </a:r>
            <a:r>
              <a:rPr kumimoji="0" lang="zh-CN" altLang="en-US" sz="1600" b="1" dirty="0"/>
              <a:t>（前者表示将</a:t>
            </a:r>
            <a:r>
              <a:rPr kumimoji="0" lang="zh-CN" altLang="en-US" sz="1600" b="1" dirty="0" smtClean="0"/>
              <a:t>地址</a:t>
            </a:r>
            <a:r>
              <a:rPr lang="zh-CN" altLang="en-US" sz="2400" b="1" dirty="0" smtClean="0"/>
              <a:t> </a:t>
            </a:r>
            <a:r>
              <a:rPr lang="en-US" altLang="zh-CN" sz="2400" i="1" dirty="0"/>
              <a:t>y</a:t>
            </a:r>
            <a:r>
              <a:rPr lang="en-US" altLang="zh-CN" sz="2400" b="1" dirty="0"/>
              <a:t> </a:t>
            </a:r>
            <a:r>
              <a:rPr kumimoji="0" lang="zh-CN" altLang="en-US" sz="1600" b="1" dirty="0"/>
              <a:t>起第</a:t>
            </a:r>
            <a:r>
              <a:rPr lang="en-US" altLang="zh-CN" sz="2400" i="1" dirty="0">
                <a:latin typeface="Times New Roman" pitchFamily="18" charset="0"/>
              </a:rPr>
              <a:t>i</a:t>
            </a:r>
            <a:r>
              <a:rPr kumimoji="0" lang="zh-CN" altLang="en-US" sz="1600" b="1" dirty="0"/>
              <a:t>个存储单元的值赋给</a:t>
            </a:r>
            <a:r>
              <a:rPr lang="zh-CN" altLang="en-US" sz="2400" b="1" dirty="0"/>
              <a:t> </a:t>
            </a:r>
            <a:r>
              <a:rPr lang="en-US" altLang="zh-CN" sz="2400" i="1" dirty="0"/>
              <a:t>x</a:t>
            </a:r>
            <a:r>
              <a:rPr lang="zh-CN" altLang="en-US" sz="2400" b="1" i="1" dirty="0"/>
              <a:t>，</a:t>
            </a:r>
            <a:r>
              <a:rPr kumimoji="0" lang="zh-CN" altLang="en-US" sz="1600" b="1" dirty="0"/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400" i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/>
              <a:t>指针赋值语句</a:t>
            </a:r>
            <a:r>
              <a:rPr lang="zh-CN" altLang="en-US" sz="2400" dirty="0">
                <a:solidFill>
                  <a:srgbClr val="800080"/>
                </a:solidFill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</a:rPr>
              <a:t>x := </a:t>
            </a:r>
            <a:r>
              <a:rPr lang="en-US" altLang="zh-CN" sz="24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i="1" dirty="0">
                <a:solidFill>
                  <a:srgbClr val="800080"/>
                </a:solidFill>
              </a:rPr>
              <a:t>y</a:t>
            </a:r>
            <a:r>
              <a:rPr kumimoji="0" lang="en-US" altLang="zh-CN" sz="1600" b="1" dirty="0"/>
              <a:t> </a:t>
            </a:r>
            <a:r>
              <a:rPr kumimoji="0" lang="zh-CN" altLang="en-US" sz="1600" b="1" dirty="0"/>
              <a:t>和 </a:t>
            </a:r>
            <a:r>
              <a:rPr lang="zh-CN" altLang="en-US" sz="2400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sz="2400" i="1" dirty="0">
                <a:solidFill>
                  <a:srgbClr val="800080"/>
                </a:solidFill>
              </a:rPr>
              <a:t>x := y</a:t>
            </a:r>
          </a:p>
        </p:txBody>
      </p:sp>
    </p:spTree>
    <p:extLst>
      <p:ext uri="{BB962C8B-B14F-4D97-AF65-F5344CB8AC3E}">
        <p14:creationId xmlns:p14="http://schemas.microsoft.com/office/powerpoint/2010/main" val="316628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546894" y="1219200"/>
            <a:ext cx="82296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sz="2000" b="1" dirty="0">
                <a:solidFill>
                  <a:srgbClr val="990099"/>
                </a:solidFill>
              </a:rPr>
              <a:t>     </a:t>
            </a:r>
            <a:r>
              <a:rPr lang="en-US" altLang="zh-CN" sz="2000" u="sng" dirty="0" err="1">
                <a:solidFill>
                  <a:srgbClr val="800080"/>
                </a:solidFill>
              </a:rPr>
              <a:t>id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b="1" dirty="0"/>
              <a:t> </a:t>
            </a:r>
            <a:r>
              <a:rPr lang="en-US" altLang="zh-CN" sz="2000" dirty="0"/>
              <a:t>: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zh-CN" altLang="en-US" sz="2000" b="1" dirty="0"/>
              <a:t>对应的存储位置</a:t>
            </a:r>
            <a:r>
              <a:rPr lang="zh-CN" altLang="en-US" sz="2000" dirty="0"/>
              <a:t> </a:t>
            </a:r>
            <a:r>
              <a:rPr lang="zh-CN" altLang="en-US" sz="2000" b="1" dirty="0"/>
              <a:t>    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b="1" dirty="0"/>
              <a:t>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用来存放 </a:t>
            </a:r>
            <a:r>
              <a:rPr lang="en-US" altLang="zh-CN" sz="2000" i="1" dirty="0"/>
              <a:t>E </a:t>
            </a:r>
            <a:r>
              <a:rPr lang="zh-CN" altLang="en-US" sz="2000" b="1" dirty="0"/>
              <a:t>的值的存储位置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b="1" dirty="0"/>
              <a:t>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zh-CN" altLang="en-US" sz="2000" b="1" dirty="0" smtClean="0"/>
              <a:t>对</a:t>
            </a:r>
            <a:r>
              <a:rPr lang="en-US" altLang="zh-CN" sz="2000" i="1" dirty="0" smtClean="0"/>
              <a:t>E </a:t>
            </a:r>
            <a:r>
              <a:rPr lang="zh-CN" altLang="en-US" sz="2000" b="1" dirty="0"/>
              <a:t>求值的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语句序列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i="1" dirty="0">
                <a:solidFill>
                  <a:srgbClr val="800080"/>
                </a:solidFill>
              </a:rPr>
              <a:t>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S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zh-CN" altLang="pt-BR" sz="2000" b="1" dirty="0"/>
              <a:t>对应于 </a:t>
            </a:r>
            <a:r>
              <a:rPr lang="pt-BR" altLang="zh-CN" sz="2000" i="1" dirty="0"/>
              <a:t>S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的</a:t>
            </a:r>
            <a:r>
              <a:rPr lang="zh-CN" altLang="pt-BR" sz="2000" b="1" dirty="0"/>
              <a:t> </a:t>
            </a:r>
            <a:r>
              <a:rPr lang="pt-BR" altLang="zh-CN" sz="2000" i="1" dirty="0"/>
              <a:t>TAC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语句序列</a:t>
            </a:r>
            <a:r>
              <a:rPr lang="zh-CN" altLang="en-US" sz="2000" dirty="0"/>
              <a:t> </a:t>
            </a:r>
            <a:endParaRPr lang="zh-CN" altLang="en-US" sz="2000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</a:rPr>
              <a:t>gen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生成一条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</a:t>
            </a:r>
          </a:p>
          <a:p>
            <a:pPr lvl="1" algn="l">
              <a:buFontTx/>
              <a:buNone/>
            </a:pPr>
            <a:endParaRPr lang="zh-CN" altLang="en-US" sz="1050" b="1" dirty="0"/>
          </a:p>
          <a:p>
            <a:pPr lvl="1" algn="l">
              <a:buFontTx/>
              <a:buNone/>
            </a:pPr>
            <a:r>
              <a:rPr lang="zh-CN" altLang="en-US" sz="2000" i="1" dirty="0"/>
              <a:t>     </a:t>
            </a:r>
            <a:r>
              <a:rPr lang="en-US" altLang="zh-CN" sz="2000" i="1" dirty="0" err="1" smtClean="0">
                <a:solidFill>
                  <a:srgbClr val="800080"/>
                </a:solidFill>
              </a:rPr>
              <a:t>newtemp</a:t>
            </a:r>
            <a:r>
              <a:rPr lang="en-US" altLang="zh-CN" sz="2000" i="1" dirty="0" smtClean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在符号表中新建一个从未使用过的名字，</a:t>
            </a:r>
          </a:p>
          <a:p>
            <a:pPr lvl="1" algn="l">
              <a:buFontTx/>
              <a:buNone/>
            </a:pPr>
            <a:r>
              <a:rPr lang="zh-CN" altLang="en-US" sz="2000" b="1" dirty="0"/>
              <a:t>                        并返回该名字的存储位置</a:t>
            </a:r>
          </a:p>
          <a:p>
            <a:pPr lvl="1" algn="l">
              <a:buFontTx/>
              <a:buNone/>
            </a:pPr>
            <a:r>
              <a:rPr lang="zh-CN" altLang="en-US" sz="1050" dirty="0"/>
              <a:t> </a:t>
            </a:r>
          </a:p>
          <a:p>
            <a:pPr lvl="1" algn="l">
              <a:buFontTx/>
              <a:buNone/>
            </a:pPr>
            <a:r>
              <a:rPr lang="pt-BR" altLang="zh-CN" sz="2000" i="1" dirty="0">
                <a:solidFill>
                  <a:srgbClr val="800080"/>
                </a:solidFill>
              </a:rPr>
              <a:t>     ||</a:t>
            </a:r>
            <a:r>
              <a:rPr lang="pt-BR" altLang="zh-CN" sz="2000" b="1" dirty="0"/>
              <a:t> </a:t>
            </a:r>
            <a:r>
              <a:rPr lang="zh-CN" altLang="en-US" sz="2000" b="1" dirty="0"/>
              <a:t>是</a:t>
            </a:r>
            <a:r>
              <a:rPr lang="pt-BR" altLang="zh-CN" sz="2000" i="1" dirty="0"/>
              <a:t>TAC</a:t>
            </a:r>
            <a:r>
              <a:rPr lang="pt-BR" altLang="zh-CN" sz="2000" b="1" dirty="0"/>
              <a:t> </a:t>
            </a:r>
            <a:r>
              <a:rPr lang="zh-CN" altLang="en-US" sz="2000" b="1" dirty="0"/>
              <a:t>语句序列之间的</a:t>
            </a:r>
            <a:r>
              <a:rPr lang="zh-CN" altLang="pt-BR" sz="2000" b="1" dirty="0"/>
              <a:t>链接运算</a:t>
            </a:r>
            <a:r>
              <a:rPr lang="zh-CN" altLang="pt-BR" sz="2000" dirty="0"/>
              <a:t> </a:t>
            </a:r>
            <a:endParaRPr lang="zh-CN" altLang="en-US" sz="2000" dirty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19113" y="485065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算术表达式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9262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66D-9191-460D-A821-1D984BA70B6D}" type="slidenum">
              <a:rPr lang="en-US" altLang="zh-CN"/>
              <a:pPr/>
              <a:t>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81950" cy="4840288"/>
          </a:xfrm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实验形式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分析、设计、编写、调试、测试程序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系统验收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撰写</a:t>
            </a:r>
            <a:r>
              <a:rPr lang="zh-CN" altLang="en-US" sz="2400" dirty="0">
                <a:latin typeface="Times New Roman" pitchFamily="18" charset="0"/>
              </a:rPr>
              <a:t>实验报告</a:t>
            </a:r>
          </a:p>
          <a:p>
            <a:r>
              <a:rPr lang="zh-CN" altLang="en-US" sz="2800" dirty="0" smtClean="0">
                <a:latin typeface="Times New Roman" pitchFamily="18" charset="0"/>
              </a:rPr>
              <a:t>实验</a:t>
            </a:r>
            <a:r>
              <a:rPr lang="zh-CN" altLang="en-US" sz="2800" dirty="0">
                <a:latin typeface="Times New Roman" pitchFamily="18" charset="0"/>
              </a:rPr>
              <a:t>内容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词法语法分析</a:t>
            </a:r>
            <a:r>
              <a:rPr lang="zh-CN" altLang="en-US" sz="2400" dirty="0">
                <a:latin typeface="Times New Roman" pitchFamily="18" charset="0"/>
              </a:rPr>
              <a:t>器的设计与实现        </a:t>
            </a:r>
            <a:r>
              <a:rPr lang="en-US" altLang="zh-CN" sz="2400" dirty="0" smtClean="0">
                <a:latin typeface="Times New Roman" pitchFamily="18" charset="0"/>
              </a:rPr>
              <a:t>4+4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zh-CN" altLang="en-US" sz="2400" dirty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符号表设计与语义计算                    </a:t>
            </a:r>
            <a:r>
              <a:rPr lang="en-US" altLang="zh-CN" sz="2400" dirty="0" smtClean="0">
                <a:latin typeface="Times New Roman" pitchFamily="18" charset="0"/>
              </a:rPr>
              <a:t>4+6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zh-CN" altLang="en-US" sz="2400" dirty="0">
              <a:latin typeface="Times New Roman" pitchFamily="18" charset="0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</a:rPr>
              <a:t>语义分析与中间代码生成        </a:t>
            </a:r>
            <a:r>
              <a:rPr lang="zh-CN" altLang="en-US" sz="2400" dirty="0" smtClean="0">
                <a:latin typeface="Times New Roman" pitchFamily="18" charset="0"/>
              </a:rPr>
              <a:t>        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目标代码生成                                    </a:t>
            </a:r>
            <a:r>
              <a:rPr lang="en-US" altLang="zh-CN" sz="2400" dirty="0" smtClean="0">
                <a:latin typeface="Times New Roman" pitchFamily="18" charset="0"/>
              </a:rPr>
              <a:t>4+4</a:t>
            </a:r>
            <a:r>
              <a:rPr lang="zh-CN" altLang="en-US" sz="2400" dirty="0" smtClean="0">
                <a:latin typeface="Times New Roman" pitchFamily="18" charset="0"/>
              </a:rPr>
              <a:t>学时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在自己的</a:t>
            </a:r>
            <a:r>
              <a:rPr lang="en-US" altLang="zh-CN" sz="2400" dirty="0" smtClean="0">
                <a:latin typeface="Times New Roman" pitchFamily="18" charset="0"/>
              </a:rPr>
              <a:t>CPU</a:t>
            </a:r>
            <a:r>
              <a:rPr lang="zh-CN" altLang="en-US" sz="2400" dirty="0" smtClean="0">
                <a:latin typeface="Times New Roman" pitchFamily="18" charset="0"/>
              </a:rPr>
              <a:t>上执行                         选做（</a:t>
            </a:r>
            <a:r>
              <a:rPr lang="zh-CN" altLang="en-US" sz="2400" dirty="0">
                <a:latin typeface="Times New Roman" pitchFamily="18" charset="0"/>
              </a:rPr>
              <a:t>可加分）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2018/4/19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FB4EFE61-A27D-4A62-94E4-498E7CB8A1DB}" type="slidenum">
              <a:rPr lang="en-US" altLang="zh-CN" sz="1400">
                <a:latin typeface="+mn-lt"/>
                <a:ea typeface="宋体" pitchFamily="2" charset="-122"/>
              </a:rPr>
              <a:pPr algn="r" eaLnBrk="1" hangingPunct="1">
                <a:defRPr/>
              </a:pPr>
              <a:t>4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98525" y="116681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338166" y="469901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710406" y="1692166"/>
            <a:ext cx="8066088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  {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S.code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E.code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gen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000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E.place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E.place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:= </a:t>
            </a:r>
            <a:r>
              <a:rPr lang="en-US" altLang="zh-CN" sz="2000" u="sng" dirty="0">
                <a:solidFill>
                  <a:srgbClr val="0000FF"/>
                </a:solidFill>
                <a:sym typeface="Symbol" pitchFamily="18" charset="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.place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fr-F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u="sng" dirty="0">
                <a:sym typeface="Symbol" pitchFamily="18" charset="2"/>
              </a:rPr>
              <a:t>int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fr-FR" altLang="zh-CN" sz="2000" dirty="0">
                <a:sym typeface="Symbol" pitchFamily="18" charset="2"/>
              </a:rPr>
              <a:t>;</a:t>
            </a:r>
            <a:r>
              <a:rPr lang="fr-FR" altLang="zh-CN" sz="2000" i="1" dirty="0">
                <a:sym typeface="Symbol" pitchFamily="18" charset="2"/>
              </a:rPr>
              <a:t> E.code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fr-FR" altLang="zh-CN" sz="2000" u="sng" dirty="0">
                <a:solidFill>
                  <a:srgbClr val="FF0000"/>
                </a:solidFill>
                <a:sym typeface="Symbol" pitchFamily="18" charset="2"/>
              </a:rPr>
              <a:t>int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.val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fr-FR" altLang="zh-CN" sz="2000" dirty="0"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pt-BR" altLang="zh-CN" sz="2000" u="sng" dirty="0">
                <a:sym typeface="Symbol" pitchFamily="18" charset="2"/>
              </a:rPr>
              <a:t>real</a:t>
            </a:r>
            <a:r>
              <a:rPr lang="pt-BR" altLang="zh-CN" sz="2000" dirty="0">
                <a:sym typeface="Symbol" pitchFamily="18" charset="2"/>
              </a:rPr>
              <a:t>  {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pt-BR" altLang="zh-CN" sz="2000" u="sng" dirty="0">
                <a:solidFill>
                  <a:srgbClr val="FF0000"/>
                </a:solidFill>
                <a:sym typeface="Symbol" pitchFamily="18" charset="2"/>
              </a:rPr>
              <a:t>real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.val</a:t>
            </a:r>
            <a:r>
              <a:rPr lang="pt-B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+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                                                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‘+’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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                                                gen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‘:=’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‘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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’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-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          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E.code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gen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‘:=’ ‘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uminus</a:t>
            </a:r>
            <a:r>
              <a:rPr lang="pt-BR" altLang="zh-CN" sz="2000" dirty="0">
                <a:solidFill>
                  <a:srgbClr val="FF0000"/>
                </a:solidFill>
                <a:sym typeface="Symbol" pitchFamily="18" charset="2"/>
              </a:rPr>
              <a:t>’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.place</a:t>
            </a:r>
            <a:r>
              <a:rPr lang="pt-BR" altLang="zh-CN" sz="2000" dirty="0"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)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E.place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.place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 ;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E.code </a:t>
            </a:r>
            <a:r>
              <a:rPr lang="pt-BR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00FF"/>
                </a:solidFill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780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61281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>
                <a:solidFill>
                  <a:srgbClr val="800080"/>
                </a:solidFill>
              </a:rPr>
              <a:t>id</a:t>
            </a:r>
            <a:r>
              <a:rPr lang="en-US" altLang="zh-CN" dirty="0">
                <a:solidFill>
                  <a:srgbClr val="800080"/>
                </a:solidFill>
              </a:rPr>
              <a:t>.</a:t>
            </a:r>
            <a:r>
              <a:rPr lang="en-US" altLang="zh-CN" i="1" dirty="0">
                <a:solidFill>
                  <a:srgbClr val="800080"/>
                </a:solidFill>
              </a:rPr>
              <a:t>name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的词法名字（符号表中的名字）    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/>
              <a:t> </a:t>
            </a:r>
            <a:r>
              <a:rPr lang="en-US" altLang="zh-CN" dirty="0"/>
              <a:t>:   </a:t>
            </a:r>
            <a:r>
              <a:rPr lang="zh-CN" altLang="en-US" b="1" dirty="0"/>
              <a:t>类型属性   （综合属性）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width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</a:rPr>
              <a:t>V.width</a:t>
            </a:r>
            <a:r>
              <a:rPr lang="en-US" altLang="zh-CN" dirty="0"/>
              <a:t> : </a:t>
            </a:r>
            <a:r>
              <a:rPr lang="zh-CN" altLang="en-US" b="1" dirty="0"/>
              <a:t>数据宽度（字节数）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offset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en-US" b="1" dirty="0"/>
              <a:t>列表中第一个变量的偏移地址</a:t>
            </a:r>
            <a:r>
              <a:rPr lang="zh-CN" altLang="en-US" dirty="0"/>
              <a:t> </a:t>
            </a:r>
          </a:p>
          <a:p>
            <a:pPr lvl="1" algn="l">
              <a:buFontTx/>
              <a:buNone/>
            </a:pPr>
            <a:endParaRPr lang="zh-CN" altLang="en-US" sz="1000" dirty="0"/>
          </a:p>
          <a:p>
            <a:pPr lvl="1" algn="l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   </a:t>
            </a:r>
            <a:r>
              <a:rPr lang="zh-CN" altLang="en-US" b="1" dirty="0"/>
              <a:t>变量列表被申明的类型</a:t>
            </a:r>
            <a:r>
              <a:rPr lang="zh-CN" altLang="en-US" dirty="0"/>
              <a:t> </a:t>
            </a:r>
            <a:r>
              <a:rPr lang="zh-CN" altLang="en-US" b="1" dirty="0"/>
              <a:t>（继承属性）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num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  </a:t>
            </a:r>
            <a:r>
              <a:rPr lang="zh-CN" altLang="en-US" b="1" dirty="0"/>
              <a:t>变量列表中变量的个数</a:t>
            </a:r>
            <a:r>
              <a:rPr lang="zh-CN" altLang="en-US" dirty="0"/>
              <a:t>  </a:t>
            </a:r>
            <a:endParaRPr lang="zh-CN" altLang="en-US" b="1" dirty="0"/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 algn="l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将符号表中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r>
              <a:rPr lang="en-US" altLang="zh-CN" dirty="0">
                <a:sym typeface="Symbol" pitchFamily="18" charset="2"/>
              </a:rPr>
              <a:t>.</a:t>
            </a:r>
            <a:r>
              <a:rPr lang="en-US" altLang="zh-CN" i="1" dirty="0">
                <a:sym typeface="Symbol" pitchFamily="18" charset="2"/>
              </a:rPr>
              <a:t>name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所对应</a:t>
            </a:r>
            <a:r>
              <a:rPr lang="zh-CN" altLang="en-US" b="1" dirty="0" smtClean="0">
                <a:sym typeface="Symbol" pitchFamily="18" charset="2"/>
              </a:rPr>
              <a:t>表项</a:t>
            </a:r>
            <a:r>
              <a:rPr lang="zh-CN" altLang="en-US" b="1" dirty="0">
                <a:sym typeface="Symbol" pitchFamily="18" charset="2"/>
              </a:rPr>
              <a:t>的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type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i="1" dirty="0">
                <a:sym typeface="Symbol" pitchFamily="18" charset="2"/>
              </a:rPr>
              <a:t>offset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o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436781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62320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857250" y="116681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4820" name="Text Box 382"/>
          <p:cNvSpPr txBox="1">
            <a:spLocks noChangeArrowheads="1"/>
          </p:cNvSpPr>
          <p:nvPr/>
        </p:nvSpPr>
        <p:spPr bwMode="auto">
          <a:xfrm>
            <a:off x="392113" y="473076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说明语句的语法制导翻译</a:t>
            </a: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721491" y="1698187"/>
            <a:ext cx="8280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T   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{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L</a:t>
            </a:r>
            <a:r>
              <a:rPr lang="en-US" altLang="zh-CN" sz="2000" b="1" i="1" dirty="0" err="1">
                <a:solidFill>
                  <a:srgbClr val="0000FF"/>
                </a:solidFill>
                <a:sym typeface="Symbol" pitchFamily="18" charset="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type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:=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en-US" altLang="zh-CN" sz="2000" b="1" i="1" dirty="0" err="1">
                <a:solidFill>
                  <a:srgbClr val="0000FF"/>
                </a:solidFill>
                <a:sym typeface="Symbol" pitchFamily="18" charset="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type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;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L.offset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V</a:t>
            </a:r>
            <a:r>
              <a:rPr lang="en-US" altLang="zh-CN" sz="2000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.width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;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L.width</a:t>
            </a:r>
            <a:r>
              <a:rPr lang="en-US" altLang="zh-CN" sz="20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:= </a:t>
            </a:r>
            <a:r>
              <a:rPr lang="en-US" altLang="zh-CN" sz="2000" i="1" dirty="0" err="1">
                <a:solidFill>
                  <a:srgbClr val="0000FF"/>
                </a:solidFill>
                <a:sym typeface="Symbol" pitchFamily="18" charset="2"/>
              </a:rPr>
              <a:t>T.width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L  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V.type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:=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make_product_3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(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.type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T.type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L.num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); </a:t>
            </a:r>
            <a:endParaRPr lang="en-US" altLang="zh-CN" sz="2000" i="1" dirty="0">
              <a:solidFill>
                <a:srgbClr val="FF0000"/>
              </a:solidFill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              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V.width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:=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V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.width +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L.num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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T.width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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&lt;&gt;;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dirty="0" err="1">
                <a:sym typeface="Symbol" pitchFamily="18" charset="2"/>
              </a:rPr>
              <a:t>boolean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de-DE" altLang="zh-CN" sz="2000" dirty="0">
                <a:sym typeface="Symbol" pitchFamily="18" charset="2"/>
              </a:rPr>
              <a:t>integer     {</a:t>
            </a:r>
            <a:r>
              <a:rPr lang="de-DE" altLang="zh-CN" sz="2000" i="1" dirty="0">
                <a:sym typeface="Symbol" pitchFamily="18" charset="2"/>
              </a:rPr>
              <a:t> T.type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int</a:t>
            </a:r>
            <a:r>
              <a:rPr lang="de-DE" altLang="zh-CN" sz="2000" dirty="0">
                <a:sym typeface="Symbol" pitchFamily="18" charset="2"/>
              </a:rPr>
              <a:t> ;</a:t>
            </a:r>
            <a:r>
              <a:rPr lang="de-DE" altLang="zh-CN" sz="2000" i="1" dirty="0">
                <a:sym typeface="Symbol" pitchFamily="18" charset="2"/>
              </a:rPr>
              <a:t> T.width </a:t>
            </a:r>
            <a:r>
              <a:rPr lang="de-DE" altLang="zh-CN" sz="2000" dirty="0">
                <a:sym typeface="Symbol" pitchFamily="18" charset="2"/>
              </a:rPr>
              <a:t>:= 4</a:t>
            </a:r>
            <a:r>
              <a:rPr lang="de-DE" altLang="zh-CN" sz="2000" i="1" dirty="0">
                <a:sym typeface="Symbol" pitchFamily="18" charset="2"/>
              </a:rPr>
              <a:t> </a:t>
            </a:r>
            <a:r>
              <a:rPr lang="de-DE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real  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r>
              <a:rPr lang="en-US" altLang="zh-CN" sz="2000" dirty="0">
                <a:sym typeface="Symbol" pitchFamily="18" charset="2"/>
              </a:rPr>
              <a:t> 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8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T.width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:= </a:t>
            </a:r>
            <a:r>
              <a:rPr lang="en-US" altLang="zh-CN" sz="2000" u="sng" dirty="0" err="1">
                <a:solidFill>
                  <a:srgbClr val="FF0000"/>
                </a:solidFill>
                <a:sym typeface="Symbol" pitchFamily="18" charset="2"/>
              </a:rPr>
              <a:t>num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.val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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^</a:t>
            </a:r>
            <a:r>
              <a:rPr lang="fr-FR" altLang="zh-CN" sz="2000" i="1" dirty="0">
                <a:sym typeface="Symbol" pitchFamily="18" charset="2"/>
              </a:rPr>
              <a:t>T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{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T.type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pointer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.type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) ;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T.width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:= 4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enter 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fr-FR" altLang="zh-CN" sz="2000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name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fr-FR" altLang="zh-CN" sz="20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type, L</a:t>
            </a:r>
            <a:r>
              <a:rPr lang="fr-FR" altLang="zh-CN" sz="20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offset</a:t>
            </a:r>
            <a:r>
              <a:rPr lang="fr-FR" altLang="zh-CN" sz="2000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L</a:t>
            </a:r>
            <a:r>
              <a:rPr lang="fr-F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.num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 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fr-FR" altLang="zh-CN" sz="2000" b="1" i="1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FF0000"/>
                </a:solidFill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</a:p>
        </p:txBody>
      </p:sp>
    </p:spTree>
    <p:extLst>
      <p:ext uri="{BB962C8B-B14F-4D97-AF65-F5344CB8AC3E}">
        <p14:creationId xmlns:p14="http://schemas.microsoft.com/office/powerpoint/2010/main" val="194325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43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语义分析输出举例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5" y="1027323"/>
            <a:ext cx="8552381" cy="17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53" y="2514600"/>
            <a:ext cx="601464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选择目标代码形式：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MIPS</a:t>
            </a:r>
          </a:p>
          <a:p>
            <a:r>
              <a:rPr lang="zh-CN" altLang="en-US" dirty="0" smtClean="0"/>
              <a:t>选择指令集（最好和组原实验相容）</a:t>
            </a:r>
            <a:endParaRPr lang="en-US" altLang="zh-CN" dirty="0" smtClean="0"/>
          </a:p>
          <a:p>
            <a:r>
              <a:rPr lang="zh-CN" altLang="en-US" dirty="0" smtClean="0"/>
              <a:t>寄存器分配算法</a:t>
            </a:r>
            <a:endParaRPr lang="en-US" altLang="zh-CN" dirty="0" smtClean="0"/>
          </a:p>
          <a:p>
            <a:r>
              <a:rPr lang="zh-CN" altLang="en-US" dirty="0" smtClean="0"/>
              <a:t>目标代码生成算法</a:t>
            </a:r>
            <a:endParaRPr lang="en-US" altLang="zh-CN" dirty="0" smtClean="0"/>
          </a:p>
          <a:p>
            <a:r>
              <a:rPr lang="zh-CN" altLang="en-US" dirty="0" smtClean="0"/>
              <a:t>或使用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直接生成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44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实验四</a:t>
            </a:r>
            <a:r>
              <a:rPr lang="zh-CN" altLang="zh-CN" sz="2800" kern="0" dirty="0">
                <a:latin typeface="微软雅黑" pitchFamily="34" charset="-122"/>
                <a:ea typeface="微软雅黑" pitchFamily="34" charset="-122"/>
              </a:rPr>
              <a:t>目标代码生成</a:t>
            </a:r>
            <a:endParaRPr lang="zh-CN" altLang="en-US" sz="2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45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实验四输出结果举例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" y="1720597"/>
            <a:ext cx="3085714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46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47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CPU </a:t>
            </a:r>
            <a:r>
              <a:rPr lang="zh-CN" altLang="en-US" dirty="0"/>
              <a:t>计算并打印阶乘和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0" y="1676619"/>
            <a:ext cx="7400000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r>
              <a:rPr lang="zh-CN" altLang="en-US" sz="2800" dirty="0" smtClean="0"/>
              <a:t>自定义语言</a:t>
            </a:r>
            <a:endParaRPr lang="en-US" altLang="zh-CN" sz="2800" dirty="0" smtClean="0"/>
          </a:p>
          <a:p>
            <a:r>
              <a:rPr lang="zh-CN" altLang="en-US" sz="2800" dirty="0" smtClean="0"/>
              <a:t>实验一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二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三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四</a:t>
            </a:r>
            <a:endParaRPr lang="en-US" altLang="zh-CN" sz="2800" dirty="0" smtClean="0"/>
          </a:p>
          <a:p>
            <a:r>
              <a:rPr lang="zh-CN" altLang="en-US" sz="2800" dirty="0" smtClean="0"/>
              <a:t>总结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48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实验报告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66-50B0-427F-9BD5-C6EC6B04F3B5}" type="slidenum">
              <a:rPr lang="en-US" altLang="zh-CN"/>
              <a:pPr/>
              <a:t>5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824" y="304800"/>
            <a:ext cx="6130925" cy="8334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课设目的与要求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6458" y="904874"/>
            <a:ext cx="9144000" cy="5340351"/>
          </a:xfrm>
        </p:spPr>
        <p:txBody>
          <a:bodyPr/>
          <a:lstStyle/>
          <a:p>
            <a:r>
              <a:rPr lang="zh-CN" altLang="en-US" sz="2800" dirty="0" smtClean="0"/>
              <a:t>目的：</a:t>
            </a:r>
            <a:r>
              <a:rPr lang="zh-CN" altLang="en-US" sz="2400" dirty="0" smtClean="0"/>
              <a:t>掌握系统软件的设计与实现方法；</a:t>
            </a:r>
            <a:endParaRPr lang="en-US" altLang="zh-CN" sz="2400" dirty="0" smtClean="0"/>
          </a:p>
          <a:p>
            <a:r>
              <a:rPr lang="zh-CN" altLang="en-US" sz="2800" dirty="0" smtClean="0"/>
              <a:t>要求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设计自设计语言语法规则；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实现词法分析和语法分析；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实现有效的符号表管理、目标代码存储空间管理；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实现语义分析、中间代码生成、目标代码生成；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团队作战，一个小组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人，分工合作完成一个完整的编译器。</a:t>
            </a:r>
            <a:endParaRPr lang="en-US" altLang="zh-CN" sz="2400" dirty="0" smtClean="0"/>
          </a:p>
          <a:p>
            <a:r>
              <a:rPr lang="zh-CN" altLang="en-US" dirty="0" smtClean="0"/>
              <a:t>增强要求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打通操作系统和计算机组成原理课程实验；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编辑功能具有保留字识别，语法提示功能；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实现集成开发环境的雏形。</a:t>
            </a: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2018/4/19</a:t>
            </a:fld>
            <a:endParaRPr lang="en-US" altLang="zh-CN" sz="1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6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B56F-F67D-4A56-890C-578F2DECCE92}" type="slidenum">
              <a:rPr lang="en-US" altLang="zh-CN"/>
              <a:pPr/>
              <a:t>6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1484313"/>
            <a:ext cx="8415338" cy="4840287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考试</a:t>
            </a:r>
            <a:r>
              <a:rPr lang="zh-CN" altLang="en-US" sz="2800" dirty="0">
                <a:latin typeface="Times New Roman" pitchFamily="18" charset="0"/>
              </a:rPr>
              <a:t>权重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平时成绩（随堂考试或出勤情况）占</a:t>
            </a:r>
            <a:r>
              <a:rPr lang="en-US" altLang="zh-CN" sz="2400" dirty="0">
                <a:latin typeface="Times New Roman" pitchFamily="18" charset="0"/>
              </a:rPr>
              <a:t>10%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实验</a:t>
            </a:r>
            <a:r>
              <a:rPr lang="zh-CN" altLang="en-US" sz="2400" dirty="0" smtClean="0">
                <a:latin typeface="Times New Roman" pitchFamily="18" charset="0"/>
              </a:rPr>
              <a:t>占</a:t>
            </a:r>
            <a:r>
              <a:rPr lang="en-US" altLang="zh-CN" sz="2400" dirty="0" smtClean="0">
                <a:latin typeface="Times New Roman" pitchFamily="18" charset="0"/>
              </a:rPr>
              <a:t>30%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期末</a:t>
            </a:r>
            <a:r>
              <a:rPr lang="zh-CN" altLang="en-US" sz="2400" dirty="0">
                <a:latin typeface="Times New Roman" pitchFamily="18" charset="0"/>
              </a:rPr>
              <a:t>考试</a:t>
            </a:r>
            <a:r>
              <a:rPr lang="zh-CN" altLang="en-US" sz="2400" dirty="0" smtClean="0">
                <a:latin typeface="Times New Roman" pitchFamily="18" charset="0"/>
              </a:rPr>
              <a:t>占</a:t>
            </a:r>
            <a:r>
              <a:rPr lang="en-US" altLang="zh-CN" sz="2400" dirty="0" smtClean="0">
                <a:latin typeface="Times New Roman" pitchFamily="18" charset="0"/>
              </a:rPr>
              <a:t>60</a:t>
            </a:r>
            <a:r>
              <a:rPr lang="en-US" altLang="zh-CN" sz="2400" dirty="0">
                <a:latin typeface="Times New Roman" pitchFamily="18" charset="0"/>
              </a:rPr>
              <a:t>%</a:t>
            </a:r>
          </a:p>
          <a:p>
            <a:r>
              <a:rPr lang="zh-CN" altLang="en-US" sz="2800" dirty="0" smtClean="0">
                <a:latin typeface="Times New Roman" pitchFamily="18" charset="0"/>
              </a:rPr>
              <a:t>实验评分标准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词法、语法分析</a:t>
            </a:r>
            <a:r>
              <a:rPr lang="en-US" altLang="zh-CN" sz="2400" dirty="0" smtClean="0">
                <a:latin typeface="Times New Roman" pitchFamily="18" charset="0"/>
              </a:rPr>
              <a:t>40 </a:t>
            </a:r>
            <a:endParaRPr lang="en-US" altLang="zh-CN" sz="2400" dirty="0">
              <a:latin typeface="Times New Roman" pitchFamily="18" charset="0"/>
            </a:endParaRP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符号</a:t>
            </a:r>
            <a:r>
              <a:rPr lang="zh-CN" altLang="en-US" sz="2400" dirty="0">
                <a:latin typeface="Times New Roman" pitchFamily="18" charset="0"/>
              </a:rPr>
              <a:t>表与语义</a:t>
            </a:r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语义分析</a:t>
            </a:r>
            <a:r>
              <a:rPr lang="zh-CN" altLang="en-US" sz="2400" dirty="0">
                <a:latin typeface="Times New Roman" pitchFamily="18" charset="0"/>
              </a:rPr>
              <a:t>中间代码</a:t>
            </a:r>
            <a:r>
              <a:rPr lang="zh-CN" altLang="en-US" sz="2400" dirty="0" smtClean="0">
                <a:latin typeface="Times New Roman" pitchFamily="18" charset="0"/>
              </a:rPr>
              <a:t>生成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目标代码</a:t>
            </a:r>
            <a:r>
              <a:rPr lang="zh-CN" altLang="en-US" sz="2400" dirty="0">
                <a:latin typeface="Times New Roman" pitchFamily="18" charset="0"/>
              </a:rPr>
              <a:t>生成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 smtClean="0">
                <a:latin typeface="Times New Roman" pitchFamily="18" charset="0"/>
              </a:rPr>
              <a:t> 实验报告</a:t>
            </a:r>
            <a:r>
              <a:rPr lang="en-US" altLang="zh-CN" sz="2400" dirty="0" smtClean="0">
                <a:latin typeface="Times New Roman" pitchFamily="18" charset="0"/>
              </a:rPr>
              <a:t>15</a:t>
            </a:r>
          </a:p>
          <a:p>
            <a:pPr marL="342900" lvl="1" indent="-342900"/>
            <a:r>
              <a:rPr lang="zh-CN" altLang="en-US" sz="2400" dirty="0">
                <a:latin typeface="Times New Roman" pitchFamily="18" charset="0"/>
              </a:rPr>
              <a:t>加</a:t>
            </a:r>
            <a:r>
              <a:rPr lang="zh-CN" altLang="en-US" sz="2400" dirty="0" smtClean="0">
                <a:latin typeface="Times New Roman" pitchFamily="18" charset="0"/>
              </a:rPr>
              <a:t>分</a:t>
            </a:r>
            <a:r>
              <a:rPr lang="en-US" altLang="zh-CN" sz="2400" dirty="0" smtClean="0">
                <a:latin typeface="Times New Roman" pitchFamily="18" charset="0"/>
              </a:rPr>
              <a:t>20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E10912DA-C5DE-4B11-A897-3A3FFD5D7E48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2018/4/19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78F0D440-F020-461E-AF47-816E9CA2BDC0}" type="slidenum">
              <a:rPr lang="en-US" altLang="zh-CN" sz="1400">
                <a:latin typeface="+mn-lt"/>
                <a:ea typeface="宋体" pitchFamily="2" charset="-122"/>
              </a:rPr>
              <a:pPr algn="r" eaLnBrk="1" hangingPunct="1">
                <a:defRPr/>
              </a:pPr>
              <a:t>6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8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7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90601"/>
            <a:ext cx="8229600" cy="5730874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题目：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语言编译器设计与实现（请为自己的编译器命名）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源语言定义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：或采用教材中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Decaf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语言，或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部分关键语法规则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源语言要求至少包含的语言成分如下：</a:t>
            </a:r>
          </a:p>
          <a:p>
            <a:pPr lvl="1"/>
            <a:r>
              <a:rPr lang="zh-CN" altLang="zh-CN" sz="1600" dirty="0"/>
              <a:t>数据类型至少包括</a:t>
            </a:r>
            <a:r>
              <a:rPr lang="en-US" altLang="zh-CN" sz="1600" dirty="0"/>
              <a:t>char</a:t>
            </a:r>
            <a:r>
              <a:rPr lang="zh-CN" altLang="zh-CN" sz="1600" dirty="0"/>
              <a:t>类型、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类型和</a:t>
            </a:r>
            <a:r>
              <a:rPr lang="en-US" altLang="zh-CN" sz="1600" dirty="0"/>
              <a:t>float</a:t>
            </a:r>
            <a:r>
              <a:rPr lang="zh-CN" altLang="zh-CN" sz="1600" dirty="0"/>
              <a:t>类型</a:t>
            </a:r>
          </a:p>
          <a:p>
            <a:pPr lvl="1"/>
            <a:r>
              <a:rPr lang="zh-CN" altLang="zh-CN" sz="1600" dirty="0"/>
              <a:t>基本运算至少包括算术运算、比较运算、自增自减运算和复合赋值运算</a:t>
            </a:r>
          </a:p>
          <a:p>
            <a:pPr lvl="1"/>
            <a:r>
              <a:rPr lang="zh-CN" altLang="zh-CN" sz="1600" dirty="0"/>
              <a:t>控制语句至少包括</a:t>
            </a:r>
            <a:r>
              <a:rPr lang="en-US" altLang="zh-CN" sz="1600" dirty="0"/>
              <a:t>if</a:t>
            </a:r>
            <a:r>
              <a:rPr lang="zh-CN" altLang="zh-CN" sz="1600" dirty="0"/>
              <a:t>语句和</a:t>
            </a:r>
            <a:r>
              <a:rPr lang="en-US" altLang="zh-CN" sz="1600" dirty="0"/>
              <a:t>while</a:t>
            </a:r>
            <a:r>
              <a:rPr lang="zh-CN" altLang="zh-CN" sz="1600" dirty="0"/>
              <a:t>语句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实验内容：完整可运行的自定义语言编译器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1600" dirty="0"/>
              <a:t>实验一：词法语法分析器的设计与</a:t>
            </a:r>
            <a:r>
              <a:rPr lang="zh-CN" altLang="zh-CN" sz="1600" dirty="0" smtClean="0"/>
              <a:t>实现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建议</a:t>
            </a:r>
            <a:r>
              <a:rPr lang="zh-CN" altLang="zh-CN" sz="1600" dirty="0"/>
              <a:t>使用词法语法生成工具如：</a:t>
            </a:r>
            <a:r>
              <a:rPr lang="en-US" altLang="zh-CN" sz="1600" dirty="0"/>
              <a:t>LEX/FLEX ,YACC/BISON</a:t>
            </a:r>
            <a:r>
              <a:rPr lang="zh-CN" altLang="zh-CN" sz="1600" dirty="0"/>
              <a:t>等专业工具完成。</a:t>
            </a:r>
          </a:p>
          <a:p>
            <a:pPr lvl="1"/>
            <a:r>
              <a:rPr lang="zh-CN" altLang="zh-CN" sz="1600" dirty="0"/>
              <a:t>实验二：符号表的设计与属性</a:t>
            </a:r>
            <a:r>
              <a:rPr lang="zh-CN" altLang="zh-CN" sz="1600" dirty="0" smtClean="0"/>
              <a:t>计算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设计</a:t>
            </a:r>
            <a:r>
              <a:rPr lang="zh-CN" altLang="zh-CN" sz="1600" dirty="0"/>
              <a:t>符号表数据结构和关键管理功能。动态展现符号表变化过程。无论语法分析使用工具还是自己设计，都必须对符号表进行设计和管理，属性计算可以语义子程序实现。</a:t>
            </a:r>
          </a:p>
          <a:p>
            <a:pPr lvl="1"/>
            <a:r>
              <a:rPr lang="zh-CN" altLang="zh-CN" sz="1600" dirty="0"/>
              <a:t>实验三：语义分析和中间代码</a:t>
            </a:r>
            <a:r>
              <a:rPr lang="zh-CN" altLang="zh-CN" sz="1600" dirty="0" smtClean="0"/>
              <a:t>生成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生成</a:t>
            </a:r>
            <a:r>
              <a:rPr lang="zh-CN" altLang="zh-CN" sz="1600" dirty="0"/>
              <a:t>抽象语法树，进行语义分析，实现类型检查和控制语句目标地址计算，生成中间代码。中间代码的形式可以采用不同形式，但实验中要求定义自己的中间形式。</a:t>
            </a:r>
          </a:p>
          <a:p>
            <a:pPr lvl="1"/>
            <a:r>
              <a:rPr lang="zh-CN" altLang="zh-CN" sz="1600" dirty="0"/>
              <a:t>实验四：目标代码</a:t>
            </a:r>
            <a:r>
              <a:rPr lang="zh-CN" altLang="zh-CN" sz="1600" dirty="0" smtClean="0"/>
              <a:t>生成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前三个实验的基础上实现目标代码生成。也可以使用工具如</a:t>
            </a:r>
            <a:r>
              <a:rPr lang="en-US" altLang="zh-CN" sz="1600" dirty="0"/>
              <a:t>LLVM</a:t>
            </a:r>
            <a:r>
              <a:rPr lang="zh-CN" altLang="zh-CN" sz="1600" dirty="0"/>
              <a:t>来生成目标代码。</a:t>
            </a: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实验概述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1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下载词法分析</a:t>
            </a:r>
            <a:r>
              <a:rPr lang="zh-CN" altLang="en-US" dirty="0" smtClean="0"/>
              <a:t>程序生成工具（</a:t>
            </a:r>
            <a:r>
              <a:rPr lang="zh-CN" altLang="en-US" dirty="0" smtClean="0"/>
              <a:t>建议用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学习词法分析</a:t>
            </a:r>
            <a:r>
              <a:rPr lang="zh-CN" altLang="en-US" dirty="0" smtClean="0"/>
              <a:t>器生成工具</a:t>
            </a:r>
            <a:r>
              <a:rPr lang="en-US" altLang="zh-CN" dirty="0" smtClean="0"/>
              <a:t>Lex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Flex</a:t>
            </a:r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源程序（词法的正规集表示）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生成词法分析程序</a:t>
            </a:r>
            <a:endParaRPr lang="en-US" altLang="zh-CN" dirty="0" smtClean="0"/>
          </a:p>
          <a:p>
            <a:r>
              <a:rPr lang="zh-CN" altLang="en-US" dirty="0" smtClean="0"/>
              <a:t>编译词法分析程序</a:t>
            </a:r>
            <a:endParaRPr lang="en-US" altLang="zh-CN" dirty="0" smtClean="0"/>
          </a:p>
          <a:p>
            <a:r>
              <a:rPr lang="zh-CN" altLang="en-US" dirty="0" smtClean="0"/>
              <a:t>测试词法分析器输出结果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75B-BC56-4612-8EB2-E20F1AFDFED8}" type="slidenum">
              <a:rPr lang="en-US" altLang="zh-CN" smtClean="0"/>
              <a:pPr/>
              <a:t>8</a:t>
            </a:fld>
            <a:endParaRPr lang="en-US" altLang="zh-CN" smtClean="0"/>
          </a:p>
          <a:p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latin typeface="微软雅黑" pitchFamily="34" charset="-122"/>
                <a:ea typeface="微软雅黑" pitchFamily="34" charset="-122"/>
              </a:rPr>
              <a:t>实验一：</a:t>
            </a:r>
            <a:r>
              <a:rPr lang="zh-CN" altLang="zh-CN" sz="2800" kern="0" dirty="0">
                <a:latin typeface="微软雅黑" pitchFamily="34" charset="-122"/>
                <a:ea typeface="微软雅黑" pitchFamily="34" charset="-122"/>
              </a:rPr>
              <a:t>词法语法分析器的设计与实现</a:t>
            </a:r>
            <a:endParaRPr lang="zh-CN" altLang="en-US" sz="2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46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/>
          <a:lstStyle/>
          <a:p>
            <a:pPr eaLnBrk="0" hangingPunct="0"/>
            <a:r>
              <a:rPr lang="en-US" altLang="zh-CN" sz="2400" b="1" kern="1200" dirty="0" smtClean="0">
                <a:latin typeface="Times New Roman" pitchFamily="18" charset="0"/>
                <a:ea typeface="黑体" pitchFamily="2" charset="-122"/>
              </a:rPr>
              <a:t>3.7 </a:t>
            </a:r>
            <a:r>
              <a:rPr lang="zh-CN" altLang="en-US" sz="2400" b="1" kern="1200" dirty="0" smtClean="0">
                <a:latin typeface="Times New Roman" pitchFamily="18" charset="0"/>
                <a:ea typeface="黑体" pitchFamily="2" charset="-122"/>
              </a:rPr>
              <a:t>词法分析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器的生成器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LEX</a:t>
            </a:r>
            <a:endParaRPr lang="zh-CN" altLang="en-US" sz="2400" b="1" kern="12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762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 </a:t>
            </a:r>
            <a:r>
              <a:rPr lang="zh-CN" altLang="en-US" sz="2400" b="1" dirty="0"/>
              <a:t>用</a:t>
            </a:r>
            <a:r>
              <a:rPr lang="en-US" altLang="zh-CN" sz="2400" b="1" dirty="0" err="1"/>
              <a:t>Lex</a:t>
            </a:r>
            <a:r>
              <a:rPr lang="zh-CN" altLang="en-US" sz="2400" b="1" dirty="0"/>
              <a:t>建立词法分析器的步骤</a:t>
            </a:r>
            <a:endParaRPr lang="zh-CN" altLang="en-US" sz="2000" b="1" dirty="0">
              <a:cs typeface="Times New Roman" pitchFamily="18" charset="0"/>
            </a:endParaRPr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685800" y="2133600"/>
            <a:ext cx="7543800" cy="3668713"/>
            <a:chOff x="432" y="1632"/>
            <a:chExt cx="4752" cy="1783"/>
          </a:xfrm>
        </p:grpSpPr>
        <p:sp>
          <p:nvSpPr>
            <p:cNvPr id="443397" name="Rectangle 5"/>
            <p:cNvSpPr>
              <a:spLocks noChangeArrowheads="1"/>
            </p:cNvSpPr>
            <p:nvPr/>
          </p:nvSpPr>
          <p:spPr bwMode="auto">
            <a:xfrm>
              <a:off x="2432" y="1632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sz="1800" b="1" dirty="0" err="1" smtClean="0"/>
                <a:t>Lex</a:t>
              </a:r>
              <a:endParaRPr lang="en-US" altLang="zh-CN" sz="1800" b="1" dirty="0"/>
            </a:p>
            <a:p>
              <a:pPr algn="ctr"/>
              <a:r>
                <a:rPr lang="zh-CN" altLang="en-US" sz="1800" b="1" dirty="0"/>
                <a:t>编译器</a:t>
              </a:r>
            </a:p>
          </p:txBody>
        </p:sp>
        <p:sp>
          <p:nvSpPr>
            <p:cNvPr id="443398" name="Line 6"/>
            <p:cNvSpPr>
              <a:spLocks noChangeShapeType="1"/>
            </p:cNvSpPr>
            <p:nvPr/>
          </p:nvSpPr>
          <p:spPr bwMode="auto">
            <a:xfrm>
              <a:off x="1793" y="190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399" name="Line 7"/>
            <p:cNvSpPr>
              <a:spLocks noChangeShapeType="1"/>
            </p:cNvSpPr>
            <p:nvPr/>
          </p:nvSpPr>
          <p:spPr bwMode="auto">
            <a:xfrm>
              <a:off x="3254" y="189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432" y="1742"/>
              <a:ext cx="133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600" b="1" dirty="0" err="1"/>
                <a:t>Lex</a:t>
              </a:r>
              <a:r>
                <a:rPr lang="zh-CN" altLang="en-US" sz="1600" b="1" dirty="0"/>
                <a:t>源程序</a:t>
              </a:r>
              <a:r>
                <a:rPr lang="en-US" altLang="zh-CN" sz="1600" b="1" dirty="0" err="1"/>
                <a:t>lex.l</a:t>
              </a:r>
              <a:endParaRPr lang="en-US" altLang="zh-CN" sz="1600" b="1" dirty="0"/>
            </a:p>
          </p:txBody>
        </p:sp>
        <p:sp>
          <p:nvSpPr>
            <p:cNvPr id="443401" name="Rectangle 9"/>
            <p:cNvSpPr>
              <a:spLocks noChangeArrowheads="1"/>
            </p:cNvSpPr>
            <p:nvPr/>
          </p:nvSpPr>
          <p:spPr bwMode="auto">
            <a:xfrm>
              <a:off x="3894" y="1720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600" b="1" dirty="0" err="1"/>
                <a:t>lex.yy.c</a:t>
              </a:r>
              <a:endParaRPr lang="en-US" altLang="zh-CN" sz="1600" b="1" dirty="0"/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2432" y="2274"/>
              <a:ext cx="811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b="1" dirty="0" smtClean="0"/>
                <a:t>C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编译器</a:t>
              </a:r>
            </a:p>
          </p:txBody>
        </p:sp>
        <p:sp>
          <p:nvSpPr>
            <p:cNvPr id="443403" name="Line 11"/>
            <p:cNvSpPr>
              <a:spLocks noChangeShapeType="1"/>
            </p:cNvSpPr>
            <p:nvPr/>
          </p:nvSpPr>
          <p:spPr bwMode="auto">
            <a:xfrm>
              <a:off x="1793" y="254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4" name="Line 12"/>
            <p:cNvSpPr>
              <a:spLocks noChangeShapeType="1"/>
            </p:cNvSpPr>
            <p:nvPr/>
          </p:nvSpPr>
          <p:spPr bwMode="auto">
            <a:xfrm>
              <a:off x="3254" y="253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480" y="2352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800" b="1" dirty="0" err="1"/>
                <a:t>lex.yy.c</a:t>
              </a:r>
              <a:endParaRPr lang="en-US" altLang="zh-CN" sz="1800" b="1" dirty="0"/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3894" y="236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800" b="1" dirty="0" err="1"/>
                <a:t>a.out</a:t>
              </a:r>
              <a:endParaRPr lang="en-US" altLang="zh-CN" sz="1800" b="1" dirty="0"/>
            </a:p>
          </p:txBody>
        </p:sp>
        <p:sp>
          <p:nvSpPr>
            <p:cNvPr id="443407" name="Rectangle 15"/>
            <p:cNvSpPr>
              <a:spLocks noChangeArrowheads="1"/>
            </p:cNvSpPr>
            <p:nvPr/>
          </p:nvSpPr>
          <p:spPr bwMode="auto">
            <a:xfrm>
              <a:off x="2432" y="2905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sz="1800" b="1" dirty="0" err="1" smtClean="0"/>
                <a:t>a.out</a:t>
              </a:r>
              <a:endParaRPr lang="en-US" altLang="zh-CN" sz="1800" b="1" dirty="0"/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>
              <a:off x="1793" y="317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9" name="Line 17"/>
            <p:cNvSpPr>
              <a:spLocks noChangeShapeType="1"/>
            </p:cNvSpPr>
            <p:nvPr/>
          </p:nvSpPr>
          <p:spPr bwMode="auto">
            <a:xfrm>
              <a:off x="3254" y="316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480" y="3024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1800" b="1" dirty="0"/>
                <a:t>输入流</a:t>
              </a:r>
            </a:p>
          </p:txBody>
        </p:sp>
        <p:sp>
          <p:nvSpPr>
            <p:cNvPr id="443411" name="Rectangle 19"/>
            <p:cNvSpPr>
              <a:spLocks noChangeArrowheads="1"/>
            </p:cNvSpPr>
            <p:nvPr/>
          </p:nvSpPr>
          <p:spPr bwMode="auto">
            <a:xfrm>
              <a:off x="3894" y="299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1800" b="1" dirty="0"/>
                <a:t>记号序列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5613</TotalTime>
  <Words>3310</Words>
  <Application>Microsoft Office PowerPoint</Application>
  <PresentationFormat>全屏显示(4:3)</PresentationFormat>
  <Paragraphs>596</Paragraphs>
  <Slides>48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黑体</vt:lpstr>
      <vt:lpstr>华文隶书</vt:lpstr>
      <vt:lpstr>楷体_GB2312</vt:lpstr>
      <vt:lpstr>宋体</vt:lpstr>
      <vt:lpstr>微软雅黑</vt:lpstr>
      <vt:lpstr>Arial</vt:lpstr>
      <vt:lpstr>Symbol</vt:lpstr>
      <vt:lpstr>Times New Roman</vt:lpstr>
      <vt:lpstr>Wingdings</vt:lpstr>
      <vt:lpstr>默认设计模板</vt:lpstr>
      <vt:lpstr>1_默认设计模板</vt:lpstr>
      <vt:lpstr>Equation</vt:lpstr>
      <vt:lpstr>Visio</vt:lpstr>
      <vt:lpstr>编译原理  Compiler Principles and Techniques</vt:lpstr>
      <vt:lpstr>课程设置目的和要求——课程要求</vt:lpstr>
      <vt:lpstr>课程设置目的和要求——实验目的</vt:lpstr>
      <vt:lpstr>课程设置目的和要求——实验要求</vt:lpstr>
      <vt:lpstr>课程设置目的和要求——课设目的与要求</vt:lpstr>
      <vt:lpstr>课程设置目的和要求——考试要求</vt:lpstr>
      <vt:lpstr>PowerPoint 演示文稿</vt:lpstr>
      <vt:lpstr>PowerPoint 演示文稿</vt:lpstr>
      <vt:lpstr>3.7 词法分析器的生成器LEX</vt:lpstr>
      <vt:lpstr> 3.7.1  LEX源程序结构</vt:lpstr>
      <vt:lpstr>3.7.2 LEX 声明</vt:lpstr>
      <vt:lpstr>3.7.3  LEX翻译规则</vt:lpstr>
      <vt:lpstr>3.7.4  LEX的辅助过程</vt:lpstr>
      <vt:lpstr>PowerPoint 演示文稿</vt:lpstr>
      <vt:lpstr>6.7   分析器的生成器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徐丽萍</cp:lastModifiedBy>
  <cp:revision>269</cp:revision>
  <cp:lastPrinted>1601-01-01T00:00:00Z</cp:lastPrinted>
  <dcterms:created xsi:type="dcterms:W3CDTF">1601-01-01T00:00:00Z</dcterms:created>
  <dcterms:modified xsi:type="dcterms:W3CDTF">2018-04-19T11:03:29Z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