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4"/>
  </p:notesMasterIdLst>
  <p:sldIdLst>
    <p:sldId id="256" r:id="rId2"/>
    <p:sldId id="274" r:id="rId3"/>
    <p:sldId id="275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D00"/>
    <a:srgbClr val="0097A9"/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51" autoAdjust="0"/>
    <p:restoredTop sz="94705"/>
  </p:normalViewPr>
  <p:slideViewPr>
    <p:cSldViewPr snapToGrid="0" snapToObjects="1">
      <p:cViewPr>
        <p:scale>
          <a:sx n="90" d="100"/>
          <a:sy n="9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08-Sep-19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5BD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5B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B5BD00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5B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rgbClr val="B5BD0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5BD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58800" y="1553347"/>
            <a:ext cx="7956550" cy="105269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Colour Perception: Mapping the Perceptual Limits of Surface Colour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Ujjayanta Bhaumik</a:t>
            </a:r>
          </a:p>
          <a:p>
            <a:pPr marL="0" indent="0">
              <a:buNone/>
            </a:pPr>
            <a:r>
              <a:rPr lang="en-US" sz="1400" dirty="0"/>
              <a:t>Supervisor: Dr. Lewis Griffin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MSc Computer Graphics, Vision and Imaging</a:t>
            </a:r>
          </a:p>
          <a:p>
            <a:pPr marL="0" indent="0">
              <a:buNone/>
            </a:pPr>
            <a:r>
              <a:rPr lang="en-US" sz="1400" dirty="0"/>
              <a:t>2018-2019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558800" y="549842"/>
            <a:ext cx="5488958" cy="293044"/>
          </a:xfrm>
        </p:spPr>
        <p:txBody>
          <a:bodyPr/>
          <a:lstStyle/>
          <a:p>
            <a:r>
              <a:rPr lang="en-US" sz="1400" dirty="0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BCB2CF2-6EAA-4796-9CB0-7282366B5B1B}"/>
              </a:ext>
            </a:extLst>
          </p:cNvPr>
          <p:cNvSpPr txBox="1">
            <a:spLocks/>
          </p:cNvSpPr>
          <p:nvPr/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F839041-0244-437C-802F-D86711E27E22}"/>
              </a:ext>
            </a:extLst>
          </p:cNvPr>
          <p:cNvSpPr/>
          <p:nvPr/>
        </p:nvSpPr>
        <p:spPr>
          <a:xfrm>
            <a:off x="2127327" y="798568"/>
            <a:ext cx="4889343" cy="608517"/>
          </a:xfrm>
          <a:prstGeom prst="hexagon">
            <a:avLst/>
          </a:prstGeom>
          <a:solidFill>
            <a:srgbClr val="B5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76C03-0A8B-4B2D-ABE6-AE05770D0EF3}"/>
              </a:ext>
            </a:extLst>
          </p:cNvPr>
          <p:cNvSpPr txBox="1"/>
          <p:nvPr/>
        </p:nvSpPr>
        <p:spPr>
          <a:xfrm>
            <a:off x="2127328" y="918224"/>
            <a:ext cx="471376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Ideal versus Perceptual </a:t>
            </a:r>
            <a:r>
              <a:rPr lang="en-US" sz="1799" b="1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Colour</a:t>
            </a:r>
            <a:r>
              <a:rPr lang="en-US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Solid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58650-98DA-4C36-A2E5-6E498503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1" y="1538392"/>
            <a:ext cx="3202588" cy="321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8959F-2BC0-40EE-A517-95BD45A6F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12" y="1714926"/>
            <a:ext cx="3126565" cy="30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5317401-5004-442A-B1E2-81925DDA02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" y="549842"/>
            <a:ext cx="5488958" cy="293044"/>
          </a:xfrm>
        </p:spPr>
        <p:txBody>
          <a:bodyPr/>
          <a:lstStyle/>
          <a:p>
            <a:r>
              <a:rPr lang="en-US" sz="1400" dirty="0"/>
              <a:t>Department of Computer Science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CA0D63-92D0-4A3A-8401-491493BF1335}"/>
              </a:ext>
            </a:extLst>
          </p:cNvPr>
          <p:cNvSpPr txBox="1">
            <a:spLocks/>
          </p:cNvSpPr>
          <p:nvPr/>
        </p:nvSpPr>
        <p:spPr>
          <a:xfrm>
            <a:off x="3303279" y="2780158"/>
            <a:ext cx="5926261" cy="67881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39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B348-C52C-4BF4-9C8A-F7ADFFC9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0B1E43C-2E25-4294-BD8F-B681EAC6C3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" y="549842"/>
            <a:ext cx="5488958" cy="293044"/>
          </a:xfrm>
        </p:spPr>
        <p:txBody>
          <a:bodyPr/>
          <a:lstStyle/>
          <a:p>
            <a:r>
              <a:rPr lang="en-US" sz="1400" dirty="0"/>
              <a:t>Department of Computer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E1637-78FC-42FB-ABA3-DA35BAC456BB}"/>
              </a:ext>
            </a:extLst>
          </p:cNvPr>
          <p:cNvSpPr/>
          <p:nvPr/>
        </p:nvSpPr>
        <p:spPr>
          <a:xfrm>
            <a:off x="628650" y="2195469"/>
            <a:ext cx="7834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Centore, P. (2013). “A zonohedral approach to optimal colours”. Colour Research &amp; Application, vol. 38, no. 2, pp. 110–119,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5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10260" y="1592507"/>
            <a:ext cx="6176887" cy="669526"/>
            <a:chOff x="5121084" y="1471730"/>
            <a:chExt cx="6465957" cy="1104489"/>
          </a:xfrm>
        </p:grpSpPr>
        <p:sp>
          <p:nvSpPr>
            <p:cNvPr id="14" name="Rectangle 13"/>
            <p:cNvSpPr/>
            <p:nvPr/>
          </p:nvSpPr>
          <p:spPr>
            <a:xfrm>
              <a:off x="5121084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36994" y="1742769"/>
              <a:ext cx="5736375" cy="55533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/>
                <a:t>FOCUS: </a:t>
              </a:r>
              <a:r>
                <a:rPr lang="en-GB" sz="1600" dirty="0"/>
                <a:t>Understanding colour perception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2405" y="2385980"/>
            <a:ext cx="6401640" cy="692362"/>
            <a:chOff x="4878898" y="3243972"/>
            <a:chExt cx="7033000" cy="1129013"/>
          </a:xfrm>
        </p:grpSpPr>
        <p:sp>
          <p:nvSpPr>
            <p:cNvPr id="18" name="Rectangle 17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79916" y="3638591"/>
              <a:ext cx="4496183" cy="4168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GB" sz="1600" dirty="0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878898" y="3243972"/>
              <a:ext cx="1121795" cy="1121795"/>
            </a:xfrm>
            <a:prstGeom prst="ellipse">
              <a:avLst/>
            </a:prstGeom>
            <a:solidFill>
              <a:srgbClr val="B5B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42684" y="3241423"/>
            <a:ext cx="5788763" cy="770698"/>
            <a:chOff x="4666071" y="5035616"/>
            <a:chExt cx="6464272" cy="1259497"/>
          </a:xfrm>
        </p:grpSpPr>
        <p:sp>
          <p:nvSpPr>
            <p:cNvPr id="22" name="Rectangle 21"/>
            <p:cNvSpPr/>
            <p:nvPr/>
          </p:nvSpPr>
          <p:spPr>
            <a:xfrm>
              <a:off x="4666071" y="5035616"/>
              <a:ext cx="6464272" cy="1104197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9358" y="5297408"/>
              <a:ext cx="5884023" cy="9977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/>
                <a:t>METHOD</a:t>
              </a:r>
              <a:r>
                <a:rPr lang="en-GB" sz="1600" dirty="0"/>
                <a:t>: Experiment with 5 randomly selected participants</a:t>
              </a:r>
            </a:p>
            <a:p>
              <a:endParaRPr lang="en-GB" sz="1600" dirty="0"/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 rot="21000859" flipH="1">
            <a:off x="7171029" y="1280197"/>
            <a:ext cx="1417106" cy="1381476"/>
            <a:chOff x="4275748" y="1323417"/>
            <a:chExt cx="2276420" cy="221918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2" name="8-Point Star 18"/>
            <p:cNvSpPr/>
            <p:nvPr/>
          </p:nvSpPr>
          <p:spPr>
            <a:xfrm rot="1200000">
              <a:off x="4275748" y="1323417"/>
              <a:ext cx="2219186" cy="2219186"/>
            </a:xfrm>
            <a:custGeom>
              <a:avLst/>
              <a:gdLst/>
              <a:ahLst/>
              <a:cxnLst/>
              <a:rect l="l" t="t" r="r" b="b"/>
              <a:pathLst>
                <a:path w="3040380" h="3040380">
                  <a:moveTo>
                    <a:pt x="1520190" y="971550"/>
                  </a:moveTo>
                  <a:cubicBezTo>
                    <a:pt x="1217184" y="971550"/>
                    <a:pt x="971550" y="1217184"/>
                    <a:pt x="971550" y="1520190"/>
                  </a:cubicBezTo>
                  <a:cubicBezTo>
                    <a:pt x="971550" y="1823196"/>
                    <a:pt x="1217184" y="2068830"/>
                    <a:pt x="1520190" y="2068830"/>
                  </a:cubicBezTo>
                  <a:cubicBezTo>
                    <a:pt x="1823196" y="2068830"/>
                    <a:pt x="2068830" y="1823196"/>
                    <a:pt x="2068830" y="1520190"/>
                  </a:cubicBezTo>
                  <a:cubicBezTo>
                    <a:pt x="2068830" y="1217184"/>
                    <a:pt x="1823196" y="971550"/>
                    <a:pt x="1520190" y="971550"/>
                  </a:cubicBezTo>
                  <a:close/>
                  <a:moveTo>
                    <a:pt x="1520190" y="0"/>
                  </a:moveTo>
                  <a:cubicBezTo>
                    <a:pt x="1586792" y="0"/>
                    <a:pt x="1652393" y="4283"/>
                    <a:pt x="1716539" y="14094"/>
                  </a:cubicBezTo>
                  <a:lnTo>
                    <a:pt x="1824743" y="350145"/>
                  </a:lnTo>
                  <a:cubicBezTo>
                    <a:pt x="1933334" y="374378"/>
                    <a:pt x="2037036" y="417195"/>
                    <a:pt x="2131002" y="478094"/>
                  </a:cubicBezTo>
                  <a:lnTo>
                    <a:pt x="2446152" y="316463"/>
                  </a:lnTo>
                  <a:cubicBezTo>
                    <a:pt x="2551357" y="395501"/>
                    <a:pt x="2644879" y="489023"/>
                    <a:pt x="2723917" y="594229"/>
                  </a:cubicBezTo>
                  <a:lnTo>
                    <a:pt x="2564636" y="904796"/>
                  </a:lnTo>
                  <a:cubicBezTo>
                    <a:pt x="2569646" y="911341"/>
                    <a:pt x="2573744" y="918462"/>
                    <a:pt x="2577779" y="925640"/>
                  </a:cubicBezTo>
                  <a:cubicBezTo>
                    <a:pt x="2630072" y="1018660"/>
                    <a:pt x="2668781" y="1115626"/>
                    <a:pt x="2689512" y="1215405"/>
                  </a:cubicBezTo>
                  <a:lnTo>
                    <a:pt x="3026287" y="1323842"/>
                  </a:lnTo>
                  <a:cubicBezTo>
                    <a:pt x="3036097" y="1387988"/>
                    <a:pt x="3040380" y="1453589"/>
                    <a:pt x="3040380" y="1520190"/>
                  </a:cubicBezTo>
                  <a:cubicBezTo>
                    <a:pt x="3040380" y="1586792"/>
                    <a:pt x="3036097" y="1652393"/>
                    <a:pt x="3026287" y="1716539"/>
                  </a:cubicBezTo>
                  <a:lnTo>
                    <a:pt x="2690239" y="1824742"/>
                  </a:lnTo>
                  <a:cubicBezTo>
                    <a:pt x="2666005" y="1933335"/>
                    <a:pt x="2623188" y="2037037"/>
                    <a:pt x="2562287" y="2131005"/>
                  </a:cubicBezTo>
                  <a:lnTo>
                    <a:pt x="2723917" y="2446152"/>
                  </a:lnTo>
                  <a:cubicBezTo>
                    <a:pt x="2644879" y="2551357"/>
                    <a:pt x="2551357" y="2644879"/>
                    <a:pt x="2446151" y="2723917"/>
                  </a:cubicBezTo>
                  <a:lnTo>
                    <a:pt x="2135585" y="2564637"/>
                  </a:lnTo>
                  <a:cubicBezTo>
                    <a:pt x="2129042" y="2569647"/>
                    <a:pt x="2121921" y="2573744"/>
                    <a:pt x="2114744" y="2577779"/>
                  </a:cubicBezTo>
                  <a:cubicBezTo>
                    <a:pt x="2021723" y="2630072"/>
                    <a:pt x="1924755" y="2668781"/>
                    <a:pt x="1824976" y="2689511"/>
                  </a:cubicBezTo>
                  <a:lnTo>
                    <a:pt x="1716539" y="3026287"/>
                  </a:lnTo>
                  <a:cubicBezTo>
                    <a:pt x="1652393" y="3036097"/>
                    <a:pt x="1586792" y="3040380"/>
                    <a:pt x="1520190" y="3040380"/>
                  </a:cubicBezTo>
                  <a:cubicBezTo>
                    <a:pt x="1453589" y="3040380"/>
                    <a:pt x="1387987" y="3036097"/>
                    <a:pt x="1323841" y="3026287"/>
                  </a:cubicBezTo>
                  <a:lnTo>
                    <a:pt x="1215638" y="2690237"/>
                  </a:lnTo>
                  <a:cubicBezTo>
                    <a:pt x="1107045" y="2666005"/>
                    <a:pt x="1003344" y="2623186"/>
                    <a:pt x="909378" y="2562286"/>
                  </a:cubicBezTo>
                  <a:lnTo>
                    <a:pt x="594229" y="2723917"/>
                  </a:lnTo>
                  <a:cubicBezTo>
                    <a:pt x="489023" y="2644879"/>
                    <a:pt x="395501" y="2551357"/>
                    <a:pt x="316463" y="2446152"/>
                  </a:cubicBezTo>
                  <a:lnTo>
                    <a:pt x="475745" y="2135582"/>
                  </a:lnTo>
                  <a:cubicBezTo>
                    <a:pt x="470736" y="2129039"/>
                    <a:pt x="466639" y="2121919"/>
                    <a:pt x="462604" y="2114742"/>
                  </a:cubicBezTo>
                  <a:cubicBezTo>
                    <a:pt x="410311" y="2021723"/>
                    <a:pt x="371603" y="1924756"/>
                    <a:pt x="350872" y="1824977"/>
                  </a:cubicBezTo>
                  <a:lnTo>
                    <a:pt x="14094" y="1716539"/>
                  </a:lnTo>
                  <a:cubicBezTo>
                    <a:pt x="4283" y="1652393"/>
                    <a:pt x="0" y="1586792"/>
                    <a:pt x="0" y="1520190"/>
                  </a:cubicBezTo>
                  <a:cubicBezTo>
                    <a:pt x="0" y="1453589"/>
                    <a:pt x="4283" y="1387988"/>
                    <a:pt x="14093" y="1323841"/>
                  </a:cubicBezTo>
                  <a:lnTo>
                    <a:pt x="350147" y="1215637"/>
                  </a:lnTo>
                  <a:cubicBezTo>
                    <a:pt x="374379" y="1107046"/>
                    <a:pt x="417197" y="1003347"/>
                    <a:pt x="478096" y="909381"/>
                  </a:cubicBezTo>
                  <a:lnTo>
                    <a:pt x="316464" y="594228"/>
                  </a:lnTo>
                  <a:cubicBezTo>
                    <a:pt x="395501" y="489023"/>
                    <a:pt x="489023" y="395501"/>
                    <a:pt x="594229" y="316463"/>
                  </a:cubicBezTo>
                  <a:lnTo>
                    <a:pt x="904800" y="475746"/>
                  </a:lnTo>
                  <a:cubicBezTo>
                    <a:pt x="911343" y="470736"/>
                    <a:pt x="918463" y="466639"/>
                    <a:pt x="925641" y="462604"/>
                  </a:cubicBezTo>
                  <a:cubicBezTo>
                    <a:pt x="1018661" y="410311"/>
                    <a:pt x="1115626" y="371603"/>
                    <a:pt x="1215403" y="350873"/>
                  </a:cubicBezTo>
                  <a:lnTo>
                    <a:pt x="1323841" y="14093"/>
                  </a:lnTo>
                  <a:cubicBezTo>
                    <a:pt x="1387988" y="4283"/>
                    <a:pt x="1453589" y="0"/>
                    <a:pt x="15201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3" name="8-Point Star 6"/>
            <p:cNvSpPr>
              <a:spLocks noChangeAspect="1"/>
            </p:cNvSpPr>
            <p:nvPr/>
          </p:nvSpPr>
          <p:spPr>
            <a:xfrm rot="1200000">
              <a:off x="4317462" y="1365131"/>
              <a:ext cx="2135758" cy="2135758"/>
            </a:xfrm>
            <a:custGeom>
              <a:avLst/>
              <a:gdLst/>
              <a:ahLst/>
              <a:cxnLst/>
              <a:rect l="l" t="t" r="r" b="b"/>
              <a:pathLst>
                <a:path w="1874520" h="1874520">
                  <a:moveTo>
                    <a:pt x="739496" y="595923"/>
                  </a:moveTo>
                  <a:cubicBezTo>
                    <a:pt x="550981" y="705145"/>
                    <a:pt x="486701" y="946509"/>
                    <a:pt x="595923" y="1135024"/>
                  </a:cubicBezTo>
                  <a:cubicBezTo>
                    <a:pt x="705145" y="1323539"/>
                    <a:pt x="946509" y="1387819"/>
                    <a:pt x="1135024" y="1278597"/>
                  </a:cubicBezTo>
                  <a:cubicBezTo>
                    <a:pt x="1323539" y="1169375"/>
                    <a:pt x="1387819" y="928011"/>
                    <a:pt x="1278597" y="739496"/>
                  </a:cubicBezTo>
                  <a:cubicBezTo>
                    <a:pt x="1169375" y="550981"/>
                    <a:pt x="928011" y="486701"/>
                    <a:pt x="739496" y="595923"/>
                  </a:cubicBezTo>
                  <a:close/>
                  <a:moveTo>
                    <a:pt x="349309" y="212809"/>
                  </a:moveTo>
                  <a:lnTo>
                    <a:pt x="549487" y="318071"/>
                  </a:lnTo>
                  <a:cubicBezTo>
                    <a:pt x="558730" y="311181"/>
                    <a:pt x="568662" y="305287"/>
                    <a:pt x="578782" y="299598"/>
                  </a:cubicBezTo>
                  <a:cubicBezTo>
                    <a:pt x="640907" y="264673"/>
                    <a:pt x="705951" y="239798"/>
                    <a:pt x="772822" y="227822"/>
                  </a:cubicBezTo>
                  <a:lnTo>
                    <a:pt x="842125" y="4804"/>
                  </a:lnTo>
                  <a:lnTo>
                    <a:pt x="937260" y="0"/>
                  </a:lnTo>
                  <a:cubicBezTo>
                    <a:pt x="969377" y="0"/>
                    <a:pt x="1001116" y="1615"/>
                    <a:pt x="1032398" y="4804"/>
                  </a:cubicBezTo>
                  <a:lnTo>
                    <a:pt x="1101417" y="226909"/>
                  </a:lnTo>
                  <a:cubicBezTo>
                    <a:pt x="1180333" y="242653"/>
                    <a:pt x="1255615" y="273607"/>
                    <a:pt x="1322618" y="319342"/>
                  </a:cubicBezTo>
                  <a:lnTo>
                    <a:pt x="1525213" y="212810"/>
                  </a:lnTo>
                  <a:cubicBezTo>
                    <a:pt x="1578197" y="250355"/>
                    <a:pt x="1624168" y="296326"/>
                    <a:pt x="1661713" y="349310"/>
                  </a:cubicBezTo>
                  <a:lnTo>
                    <a:pt x="1556452" y="549486"/>
                  </a:lnTo>
                  <a:cubicBezTo>
                    <a:pt x="1563341" y="558729"/>
                    <a:pt x="1569235" y="568662"/>
                    <a:pt x="1574924" y="578781"/>
                  </a:cubicBezTo>
                  <a:cubicBezTo>
                    <a:pt x="1609849" y="640906"/>
                    <a:pt x="1634724" y="705951"/>
                    <a:pt x="1646701" y="772822"/>
                  </a:cubicBezTo>
                  <a:lnTo>
                    <a:pt x="1869716" y="842124"/>
                  </a:lnTo>
                  <a:lnTo>
                    <a:pt x="1874520" y="937260"/>
                  </a:lnTo>
                  <a:cubicBezTo>
                    <a:pt x="1874520" y="969377"/>
                    <a:pt x="1872905" y="1001117"/>
                    <a:pt x="1869716" y="1032399"/>
                  </a:cubicBezTo>
                  <a:lnTo>
                    <a:pt x="1647613" y="1101417"/>
                  </a:lnTo>
                  <a:cubicBezTo>
                    <a:pt x="1631869" y="1180333"/>
                    <a:pt x="1600915" y="1255615"/>
                    <a:pt x="1555180" y="1322618"/>
                  </a:cubicBezTo>
                  <a:lnTo>
                    <a:pt x="1661712" y="1525211"/>
                  </a:lnTo>
                  <a:cubicBezTo>
                    <a:pt x="1624167" y="1578195"/>
                    <a:pt x="1578196" y="1624166"/>
                    <a:pt x="1525211" y="1661712"/>
                  </a:cubicBezTo>
                  <a:lnTo>
                    <a:pt x="1325036" y="1556451"/>
                  </a:lnTo>
                  <a:cubicBezTo>
                    <a:pt x="1315793" y="1563341"/>
                    <a:pt x="1305860" y="1569235"/>
                    <a:pt x="1295741" y="1574924"/>
                  </a:cubicBezTo>
                  <a:cubicBezTo>
                    <a:pt x="1233616" y="1609849"/>
                    <a:pt x="1168571" y="1634724"/>
                    <a:pt x="1101700" y="1646700"/>
                  </a:cubicBezTo>
                  <a:lnTo>
                    <a:pt x="1032398" y="1869716"/>
                  </a:lnTo>
                  <a:lnTo>
                    <a:pt x="937260" y="1874520"/>
                  </a:lnTo>
                  <a:cubicBezTo>
                    <a:pt x="905144" y="1874520"/>
                    <a:pt x="873405" y="1872905"/>
                    <a:pt x="842124" y="1869716"/>
                  </a:cubicBezTo>
                  <a:lnTo>
                    <a:pt x="773105" y="1647612"/>
                  </a:lnTo>
                  <a:cubicBezTo>
                    <a:pt x="694189" y="1631869"/>
                    <a:pt x="618908" y="1600914"/>
                    <a:pt x="551905" y="1555180"/>
                  </a:cubicBezTo>
                  <a:lnTo>
                    <a:pt x="349310" y="1661713"/>
                  </a:lnTo>
                  <a:cubicBezTo>
                    <a:pt x="296326" y="1624168"/>
                    <a:pt x="250355" y="1578197"/>
                    <a:pt x="212810" y="1525212"/>
                  </a:cubicBezTo>
                  <a:lnTo>
                    <a:pt x="318071" y="1325035"/>
                  </a:lnTo>
                  <a:cubicBezTo>
                    <a:pt x="311181" y="1315792"/>
                    <a:pt x="305287" y="1305860"/>
                    <a:pt x="299598" y="1295740"/>
                  </a:cubicBezTo>
                  <a:cubicBezTo>
                    <a:pt x="264673" y="1233616"/>
                    <a:pt x="239799" y="1168571"/>
                    <a:pt x="227822" y="1101700"/>
                  </a:cubicBezTo>
                  <a:lnTo>
                    <a:pt x="4804" y="1032398"/>
                  </a:lnTo>
                  <a:lnTo>
                    <a:pt x="0" y="937260"/>
                  </a:lnTo>
                  <a:cubicBezTo>
                    <a:pt x="0" y="905144"/>
                    <a:pt x="1616" y="873405"/>
                    <a:pt x="4804" y="842124"/>
                  </a:cubicBezTo>
                  <a:lnTo>
                    <a:pt x="226910" y="773105"/>
                  </a:lnTo>
                  <a:cubicBezTo>
                    <a:pt x="242653" y="694189"/>
                    <a:pt x="273608" y="618908"/>
                    <a:pt x="319342" y="551905"/>
                  </a:cubicBezTo>
                  <a:lnTo>
                    <a:pt x="212809" y="349309"/>
                  </a:lnTo>
                  <a:cubicBezTo>
                    <a:pt x="250354" y="296325"/>
                    <a:pt x="296325" y="250354"/>
                    <a:pt x="349309" y="21280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8-Point Star 18"/>
            <p:cNvSpPr/>
            <p:nvPr/>
          </p:nvSpPr>
          <p:spPr>
            <a:xfrm rot="1200000">
              <a:off x="4758995" y="1408628"/>
              <a:ext cx="1793173" cy="1809385"/>
            </a:xfrm>
            <a:custGeom>
              <a:avLst/>
              <a:gdLst/>
              <a:ahLst/>
              <a:cxnLst/>
              <a:rect l="l" t="t" r="r" b="b"/>
              <a:pathLst>
                <a:path w="1793173" h="1809385">
                  <a:moveTo>
                    <a:pt x="540264" y="10286"/>
                  </a:moveTo>
                  <a:lnTo>
                    <a:pt x="683581" y="0"/>
                  </a:lnTo>
                  <a:cubicBezTo>
                    <a:pt x="732193" y="0"/>
                    <a:pt x="780076" y="3126"/>
                    <a:pt x="826897" y="10287"/>
                  </a:cubicBezTo>
                  <a:lnTo>
                    <a:pt x="905875" y="255572"/>
                  </a:lnTo>
                  <a:cubicBezTo>
                    <a:pt x="985136" y="273260"/>
                    <a:pt x="1060829" y="304512"/>
                    <a:pt x="1129415" y="348963"/>
                  </a:cubicBezTo>
                  <a:lnTo>
                    <a:pt x="1359444" y="230987"/>
                  </a:lnTo>
                  <a:cubicBezTo>
                    <a:pt x="1436234" y="288678"/>
                    <a:pt x="1504495" y="356940"/>
                    <a:pt x="1562186" y="433730"/>
                  </a:cubicBezTo>
                  <a:lnTo>
                    <a:pt x="1445926" y="660414"/>
                  </a:lnTo>
                  <a:cubicBezTo>
                    <a:pt x="1449583" y="665192"/>
                    <a:pt x="1452574" y="670389"/>
                    <a:pt x="1455519" y="675628"/>
                  </a:cubicBezTo>
                  <a:cubicBezTo>
                    <a:pt x="1493688" y="743524"/>
                    <a:pt x="1521942" y="814300"/>
                    <a:pt x="1537074" y="887129"/>
                  </a:cubicBezTo>
                  <a:lnTo>
                    <a:pt x="1782887" y="966278"/>
                  </a:lnTo>
                  <a:cubicBezTo>
                    <a:pt x="1790047" y="1013098"/>
                    <a:pt x="1793174" y="1060981"/>
                    <a:pt x="1793173" y="1109593"/>
                  </a:cubicBezTo>
                  <a:cubicBezTo>
                    <a:pt x="1793174" y="1158206"/>
                    <a:pt x="1790047" y="1206089"/>
                    <a:pt x="1782887" y="1252909"/>
                  </a:cubicBezTo>
                  <a:lnTo>
                    <a:pt x="1537604" y="1331887"/>
                  </a:lnTo>
                  <a:cubicBezTo>
                    <a:pt x="1519916" y="1411149"/>
                    <a:pt x="1488663" y="1486842"/>
                    <a:pt x="1444212" y="1555429"/>
                  </a:cubicBezTo>
                  <a:lnTo>
                    <a:pt x="1562186" y="1785457"/>
                  </a:lnTo>
                  <a:lnTo>
                    <a:pt x="1541415" y="1809385"/>
                  </a:lnTo>
                  <a:cubicBezTo>
                    <a:pt x="1282525" y="1763268"/>
                    <a:pt x="1028742" y="1654791"/>
                    <a:pt x="802157" y="1490156"/>
                  </a:cubicBezTo>
                  <a:cubicBezTo>
                    <a:pt x="965712" y="1441296"/>
                    <a:pt x="1084035" y="1289263"/>
                    <a:pt x="1084035" y="1109593"/>
                  </a:cubicBezTo>
                  <a:cubicBezTo>
                    <a:pt x="1084035" y="888428"/>
                    <a:pt x="904746" y="709138"/>
                    <a:pt x="683580" y="709138"/>
                  </a:cubicBezTo>
                  <a:cubicBezTo>
                    <a:pt x="508801" y="709138"/>
                    <a:pt x="360173" y="821108"/>
                    <a:pt x="307122" y="977792"/>
                  </a:cubicBezTo>
                  <a:cubicBezTo>
                    <a:pt x="149161" y="745008"/>
                    <a:pt x="47166" y="492202"/>
                    <a:pt x="0" y="237686"/>
                  </a:cubicBezTo>
                  <a:cubicBezTo>
                    <a:pt x="2290" y="235086"/>
                    <a:pt x="4999" y="233030"/>
                    <a:pt x="7717" y="230988"/>
                  </a:cubicBezTo>
                  <a:lnTo>
                    <a:pt x="234405" y="347249"/>
                  </a:lnTo>
                  <a:cubicBezTo>
                    <a:pt x="239180" y="343592"/>
                    <a:pt x="244378" y="340602"/>
                    <a:pt x="249617" y="337656"/>
                  </a:cubicBezTo>
                  <a:cubicBezTo>
                    <a:pt x="317512" y="299488"/>
                    <a:pt x="388287" y="271234"/>
                    <a:pt x="461115" y="2561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7643" y="2463405"/>
            <a:ext cx="579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OBJECTIVE</a:t>
            </a:r>
            <a:r>
              <a:rPr lang="en-GB" sz="1600" dirty="0"/>
              <a:t>: Creating a 3D average colour space using Mondrian style stimuli corresponding to the limits of perception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43038" y="4072336"/>
            <a:ext cx="6401640" cy="692363"/>
            <a:chOff x="4878898" y="3243971"/>
            <a:chExt cx="7033000" cy="1129014"/>
          </a:xfrm>
        </p:grpSpPr>
        <p:sp>
          <p:nvSpPr>
            <p:cNvPr id="27" name="Rectangle 26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79916" y="3638591"/>
              <a:ext cx="4496183" cy="4168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GB" sz="1600" dirty="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solidFill>
              <a:srgbClr val="B5B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1366" y="4136836"/>
            <a:ext cx="573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MAIN FINDING</a:t>
            </a:r>
            <a:r>
              <a:rPr lang="en-GB" sz="1600" dirty="0"/>
              <a:t>: </a:t>
            </a:r>
            <a:r>
              <a:rPr lang="en-US" sz="1600" dirty="0"/>
              <a:t>The psychological </a:t>
            </a:r>
            <a:r>
              <a:rPr lang="en-US" sz="1600" dirty="0" err="1"/>
              <a:t>colour</a:t>
            </a:r>
            <a:r>
              <a:rPr lang="en-US" sz="1600" dirty="0"/>
              <a:t> solid and the ideal one are similar in structure</a:t>
            </a:r>
            <a:endParaRPr lang="en-GB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BC50FA-A2D8-4F68-BB91-0E5855FD6ACB}"/>
              </a:ext>
            </a:extLst>
          </p:cNvPr>
          <p:cNvSpPr>
            <a:spLocks noChangeAspect="1"/>
          </p:cNvSpPr>
          <p:nvPr/>
        </p:nvSpPr>
        <p:spPr>
          <a:xfrm>
            <a:off x="1457098" y="3231371"/>
            <a:ext cx="1021090" cy="687936"/>
          </a:xfrm>
          <a:prstGeom prst="ellipse">
            <a:avLst/>
          </a:prstGeom>
          <a:solidFill>
            <a:srgbClr val="B5B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sz="4399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4B0EC6-082B-4D5D-8EE8-2A1864A89F19}"/>
              </a:ext>
            </a:extLst>
          </p:cNvPr>
          <p:cNvSpPr>
            <a:spLocks noChangeAspect="1"/>
          </p:cNvSpPr>
          <p:nvPr/>
        </p:nvSpPr>
        <p:spPr>
          <a:xfrm>
            <a:off x="204283" y="1581158"/>
            <a:ext cx="1021090" cy="687936"/>
          </a:xfrm>
          <a:prstGeom prst="ellipse">
            <a:avLst/>
          </a:prstGeom>
          <a:solidFill>
            <a:srgbClr val="B5B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1981" tIns="91416" rIns="71981" bIns="91416" numCol="1" anchor="ctr" anchorCtr="1" compatLnSpc="1">
            <a:prstTxWarp prst="textNoShape">
              <a:avLst/>
            </a:prstTxWarp>
          </a:bodyPr>
          <a:lstStyle/>
          <a:p>
            <a:r>
              <a:rPr lang="en-US" sz="4399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26F795E-A57F-4427-9448-FFCAA2EBCBA3}"/>
              </a:ext>
            </a:extLst>
          </p:cNvPr>
          <p:cNvSpPr/>
          <p:nvPr/>
        </p:nvSpPr>
        <p:spPr>
          <a:xfrm>
            <a:off x="3000017" y="835162"/>
            <a:ext cx="3143965" cy="608517"/>
          </a:xfrm>
          <a:prstGeom prst="hexagon">
            <a:avLst/>
          </a:prstGeom>
          <a:solidFill>
            <a:srgbClr val="B5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7C901-1E0A-4A37-AA9E-1B5A05C237DE}"/>
              </a:ext>
            </a:extLst>
          </p:cNvPr>
          <p:cNvSpPr txBox="1"/>
          <p:nvPr/>
        </p:nvSpPr>
        <p:spPr>
          <a:xfrm>
            <a:off x="3420446" y="954818"/>
            <a:ext cx="2418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Research Overview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1F625ACF-345D-45DC-A342-323692198DC3}"/>
              </a:ext>
            </a:extLst>
          </p:cNvPr>
          <p:cNvSpPr txBox="1">
            <a:spLocks/>
          </p:cNvSpPr>
          <p:nvPr/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583761" y="3518475"/>
            <a:ext cx="2256890" cy="9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79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27110" y="3690568"/>
            <a:ext cx="1202971" cy="101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99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1490" y="1598604"/>
            <a:ext cx="3351927" cy="312550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10" y="1922641"/>
            <a:ext cx="5105400" cy="253985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 flipH="1">
            <a:off x="320929" y="1813446"/>
            <a:ext cx="3142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Colour is a sensation produced in the eye when light striking an object is reflected back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Rods and cones in our eye help us see colours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Concentration of these cells can have interesting effects, e.g. women see more colours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65508" y="4462497"/>
            <a:ext cx="3567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Source: UCL Colour and Vision Research Laboratories,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4FA7C-DA86-489A-BDC5-F220CBE14E99}"/>
              </a:ext>
            </a:extLst>
          </p:cNvPr>
          <p:cNvSpPr txBox="1"/>
          <p:nvPr/>
        </p:nvSpPr>
        <p:spPr>
          <a:xfrm>
            <a:off x="3391713" y="990087"/>
            <a:ext cx="2418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Colour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669480C-B2D0-4D28-9AC7-EDAEBEC33C76}"/>
              </a:ext>
            </a:extLst>
          </p:cNvPr>
          <p:cNvSpPr txBox="1">
            <a:spLocks/>
          </p:cNvSpPr>
          <p:nvPr/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Computer Science</a:t>
            </a:r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3F9260D-B039-4209-B264-CA1D8CC69F94}"/>
              </a:ext>
            </a:extLst>
          </p:cNvPr>
          <p:cNvSpPr/>
          <p:nvPr/>
        </p:nvSpPr>
        <p:spPr>
          <a:xfrm>
            <a:off x="3000015" y="810219"/>
            <a:ext cx="3143965" cy="608517"/>
          </a:xfrm>
          <a:prstGeom prst="hexagon">
            <a:avLst/>
          </a:prstGeom>
          <a:solidFill>
            <a:srgbClr val="B5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FC797-9042-4626-93FC-F1020809E566}"/>
              </a:ext>
            </a:extLst>
          </p:cNvPr>
          <p:cNvSpPr txBox="1"/>
          <p:nvPr/>
        </p:nvSpPr>
        <p:spPr>
          <a:xfrm>
            <a:off x="3383688" y="935543"/>
            <a:ext cx="2418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kern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Colour</a:t>
            </a:r>
            <a:endParaRPr lang="en-GB" sz="1799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61D5C-B80B-4513-ACB4-E9ADBFE9B968}"/>
              </a:ext>
            </a:extLst>
          </p:cNvPr>
          <p:cNvSpPr txBox="1"/>
          <p:nvPr/>
        </p:nvSpPr>
        <p:spPr>
          <a:xfrm>
            <a:off x="4505066" y="1627409"/>
            <a:ext cx="374948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/>
              <a:t>Typical Human Cone Cell Responses (S, M, and L types)</a:t>
            </a:r>
            <a:endParaRPr lang="en-GB" sz="1250" dirty="0"/>
          </a:p>
        </p:txBody>
      </p:sp>
    </p:spTree>
    <p:extLst>
      <p:ext uri="{BB962C8B-B14F-4D97-AF65-F5344CB8AC3E}">
        <p14:creationId xmlns:p14="http://schemas.microsoft.com/office/powerpoint/2010/main" val="155506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1D6F699-8126-4728-988C-9405404A9E9F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744FC7E-AC2D-40BE-B4D7-4E38CC0D3906}"/>
              </a:ext>
            </a:extLst>
          </p:cNvPr>
          <p:cNvSpPr/>
          <p:nvPr/>
        </p:nvSpPr>
        <p:spPr>
          <a:xfrm>
            <a:off x="3000015" y="810219"/>
            <a:ext cx="3143965" cy="608517"/>
          </a:xfrm>
          <a:prstGeom prst="hexagon">
            <a:avLst/>
          </a:prstGeom>
          <a:solidFill>
            <a:srgbClr val="B5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CF82A-94F4-40F1-8EBA-3712A5B46152}"/>
              </a:ext>
            </a:extLst>
          </p:cNvPr>
          <p:cNvSpPr txBox="1"/>
          <p:nvPr/>
        </p:nvSpPr>
        <p:spPr>
          <a:xfrm>
            <a:off x="3383688" y="935543"/>
            <a:ext cx="2418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Fluorescence</a:t>
            </a:r>
            <a:endParaRPr lang="en-GB" sz="1799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9F761-B87F-4254-87DE-4960E621B0E2}"/>
              </a:ext>
            </a:extLst>
          </p:cNvPr>
          <p:cNvSpPr/>
          <p:nvPr/>
        </p:nvSpPr>
        <p:spPr>
          <a:xfrm>
            <a:off x="649425" y="1559962"/>
            <a:ext cx="7886700" cy="38607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CBAF8-DC5F-45B4-96E4-1DCC9F0F0366}"/>
              </a:ext>
            </a:extLst>
          </p:cNvPr>
          <p:cNvSpPr txBox="1"/>
          <p:nvPr/>
        </p:nvSpPr>
        <p:spPr>
          <a:xfrm>
            <a:off x="1340290" y="1565845"/>
            <a:ext cx="695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Fluorescence occurs when an object emits light after absorbing radiation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AB79FF-1E7E-4F4D-BDDB-BAF9DCC2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4" y="2087266"/>
            <a:ext cx="78867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DB587A-63F6-4766-BE6F-D38A193C912B}"/>
              </a:ext>
            </a:extLst>
          </p:cNvPr>
          <p:cNvSpPr txBox="1"/>
          <p:nvPr/>
        </p:nvSpPr>
        <p:spPr>
          <a:xfrm>
            <a:off x="6999828" y="4715591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Source: Wikipedia,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0945-4714-4E36-9956-7E05509941AD}"/>
              </a:ext>
            </a:extLst>
          </p:cNvPr>
          <p:cNvSpPr txBox="1"/>
          <p:nvPr/>
        </p:nvSpPr>
        <p:spPr>
          <a:xfrm>
            <a:off x="685994" y="4743620"/>
            <a:ext cx="311425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/>
              <a:t>Fluorescent paint used in an art installation</a:t>
            </a:r>
            <a:endParaRPr lang="en-GB" sz="1250" dirty="0"/>
          </a:p>
        </p:txBody>
      </p:sp>
    </p:spTree>
    <p:extLst>
      <p:ext uri="{BB962C8B-B14F-4D97-AF65-F5344CB8AC3E}">
        <p14:creationId xmlns:p14="http://schemas.microsoft.com/office/powerpoint/2010/main" val="145099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29EDC63-B600-4DFD-8E02-7AA5FC6D9187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FF43789B-67C7-49B4-91C5-CDB1ED0B6DDE}"/>
              </a:ext>
            </a:extLst>
          </p:cNvPr>
          <p:cNvSpPr/>
          <p:nvPr/>
        </p:nvSpPr>
        <p:spPr>
          <a:xfrm>
            <a:off x="3000015" y="810219"/>
            <a:ext cx="3143965" cy="608517"/>
          </a:xfrm>
          <a:prstGeom prst="hexagon">
            <a:avLst/>
          </a:prstGeom>
          <a:solidFill>
            <a:srgbClr val="B5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F2BB3-C882-471F-84C8-BE8BBF08F8CA}"/>
              </a:ext>
            </a:extLst>
          </p:cNvPr>
          <p:cNvSpPr txBox="1"/>
          <p:nvPr/>
        </p:nvSpPr>
        <p:spPr>
          <a:xfrm>
            <a:off x="3383688" y="935543"/>
            <a:ext cx="2418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Experiment</a:t>
            </a:r>
            <a:endParaRPr lang="en-GB" sz="1799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589B4-3376-421F-9BA9-7E8F5DF40916}"/>
              </a:ext>
            </a:extLst>
          </p:cNvPr>
          <p:cNvSpPr/>
          <p:nvPr/>
        </p:nvSpPr>
        <p:spPr>
          <a:xfrm>
            <a:off x="237134" y="1544060"/>
            <a:ext cx="2437943" cy="343915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E3C85-9514-4A0A-867C-F85EDA50C3E5}"/>
              </a:ext>
            </a:extLst>
          </p:cNvPr>
          <p:cNvSpPr txBox="1"/>
          <p:nvPr/>
        </p:nvSpPr>
        <p:spPr>
          <a:xfrm flipH="1">
            <a:off x="364725" y="1688431"/>
            <a:ext cx="23232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participants</a:t>
            </a:r>
            <a:endParaRPr lang="en-GB" dirty="0"/>
          </a:p>
          <a:p>
            <a:endParaRPr lang="en-GB" dirty="0"/>
          </a:p>
          <a:p>
            <a:r>
              <a:rPr lang="en-GB" dirty="0"/>
              <a:t>26 different directions tested</a:t>
            </a:r>
          </a:p>
          <a:p>
            <a:endParaRPr lang="en-GB" dirty="0"/>
          </a:p>
          <a:p>
            <a:r>
              <a:rPr lang="en-GB" dirty="0"/>
              <a:t>Colours always start from gray</a:t>
            </a:r>
          </a:p>
          <a:p>
            <a:endParaRPr lang="en-GB" dirty="0"/>
          </a:p>
          <a:p>
            <a:r>
              <a:rPr lang="en-GB" dirty="0"/>
              <a:t>The participants decide when the colours are optimal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EBAA4-0F62-44D5-A304-DF9149D9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7" y="1544060"/>
            <a:ext cx="2901826" cy="1650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F2DD7D-AD97-4795-A37D-3B6E069EC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49" y="1544060"/>
            <a:ext cx="2901826" cy="1650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03E394-2175-4C23-BC54-B03F152C0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7" y="3269188"/>
            <a:ext cx="2901826" cy="1714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9587A2-CE3A-464A-84E0-4D4D0811C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48" y="3269188"/>
            <a:ext cx="2901827" cy="172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1B338391-6A9D-40CB-9185-8A5B1CDE3DB3}"/>
              </a:ext>
            </a:extLst>
          </p:cNvPr>
          <p:cNvSpPr/>
          <p:nvPr/>
        </p:nvSpPr>
        <p:spPr>
          <a:xfrm>
            <a:off x="3000015" y="810219"/>
            <a:ext cx="3143965" cy="608517"/>
          </a:xfrm>
          <a:prstGeom prst="hexagon">
            <a:avLst/>
          </a:prstGeom>
          <a:solidFill>
            <a:srgbClr val="B5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B39BF-E666-49DF-B841-790F1B0DABA6}"/>
              </a:ext>
            </a:extLst>
          </p:cNvPr>
          <p:cNvSpPr txBox="1"/>
          <p:nvPr/>
        </p:nvSpPr>
        <p:spPr>
          <a:xfrm>
            <a:off x="3383688" y="935543"/>
            <a:ext cx="2418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Stimuli Presentation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15F4113-4BD2-47F2-8005-5E63043A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74" y="1639510"/>
            <a:ext cx="6666002" cy="1518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555FC-F6B7-44F0-9E6E-9DCB4778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25" y="3159881"/>
            <a:ext cx="5905500" cy="1847850"/>
          </a:xfrm>
          <a:prstGeom prst="rect">
            <a:avLst/>
          </a:prstGeom>
        </p:spPr>
      </p:pic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BA844699-D91B-4D3C-BCB5-6CB9570FFB19}"/>
              </a:ext>
            </a:extLst>
          </p:cNvPr>
          <p:cNvSpPr txBox="1">
            <a:spLocks/>
          </p:cNvSpPr>
          <p:nvPr/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33527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80CA9993-4922-4790-AE47-A3CE025FDBA9}"/>
              </a:ext>
            </a:extLst>
          </p:cNvPr>
          <p:cNvSpPr/>
          <p:nvPr/>
        </p:nvSpPr>
        <p:spPr>
          <a:xfrm>
            <a:off x="3000015" y="810219"/>
            <a:ext cx="3143965" cy="608517"/>
          </a:xfrm>
          <a:prstGeom prst="hexagon">
            <a:avLst/>
          </a:prstGeom>
          <a:solidFill>
            <a:srgbClr val="B5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9BED-F868-452C-8202-CF58B254E11A}"/>
              </a:ext>
            </a:extLst>
          </p:cNvPr>
          <p:cNvSpPr txBox="1"/>
          <p:nvPr/>
        </p:nvSpPr>
        <p:spPr>
          <a:xfrm>
            <a:off x="3383688" y="935543"/>
            <a:ext cx="2418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Ideal 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3EAC9-B237-495C-9E00-5B5FAF37ED20}"/>
              </a:ext>
            </a:extLst>
          </p:cNvPr>
          <p:cNvSpPr/>
          <p:nvPr/>
        </p:nvSpPr>
        <p:spPr>
          <a:xfrm>
            <a:off x="446566" y="1559961"/>
            <a:ext cx="8174619" cy="63042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366277-3A95-4624-9B56-DBC23AC7AEC1}"/>
              </a:ext>
            </a:extLst>
          </p:cNvPr>
          <p:cNvSpPr/>
          <p:nvPr/>
        </p:nvSpPr>
        <p:spPr>
          <a:xfrm>
            <a:off x="446566" y="1544060"/>
            <a:ext cx="8174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A local colour is optimal if and only if the values of its reflectance function are either 0 or 1, with at most two transitions between those two values (Centore, 2013).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F576F7-75B3-4A08-B252-6B400503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6" y="2315715"/>
            <a:ext cx="2300490" cy="2544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4C1ABB-3078-472C-B95E-2F9FD6E51357}"/>
              </a:ext>
            </a:extLst>
          </p:cNvPr>
          <p:cNvSpPr txBox="1"/>
          <p:nvPr/>
        </p:nvSpPr>
        <p:spPr>
          <a:xfrm>
            <a:off x="243170" y="4699733"/>
            <a:ext cx="132760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/>
              <a:t>Ideal </a:t>
            </a:r>
            <a:r>
              <a:rPr lang="en-US" sz="1250" dirty="0" err="1"/>
              <a:t>Colour</a:t>
            </a:r>
            <a:r>
              <a:rPr lang="en-US" sz="1250" dirty="0"/>
              <a:t> Solid</a:t>
            </a:r>
            <a:endParaRPr lang="en-GB" sz="1250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6CF6C4F-41B1-4448-8F73-227A3AD59BD3}"/>
              </a:ext>
            </a:extLst>
          </p:cNvPr>
          <p:cNvSpPr txBox="1">
            <a:spLocks/>
          </p:cNvSpPr>
          <p:nvPr/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8D512-E50F-4A8D-A1DA-98F82A6781E9}"/>
              </a:ext>
            </a:extLst>
          </p:cNvPr>
          <p:cNvSpPr/>
          <p:nvPr/>
        </p:nvSpPr>
        <p:spPr>
          <a:xfrm>
            <a:off x="2848064" y="2315715"/>
            <a:ext cx="2658139" cy="26540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631395-206C-4601-8109-54ADFB778B58}"/>
              </a:ext>
            </a:extLst>
          </p:cNvPr>
          <p:cNvSpPr txBox="1"/>
          <p:nvPr/>
        </p:nvSpPr>
        <p:spPr>
          <a:xfrm>
            <a:off x="2988951" y="2385403"/>
            <a:ext cx="2380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</a:t>
            </a:r>
            <a:r>
              <a:rPr lang="en-US" dirty="0" err="1"/>
              <a:t>colours</a:t>
            </a:r>
            <a:r>
              <a:rPr lang="en-US" dirty="0"/>
              <a:t> satisfy this condition; they can be represented with the help of X, Y and Z coordinates.</a:t>
            </a:r>
          </a:p>
          <a:p>
            <a:endParaRPr lang="en-US" dirty="0"/>
          </a:p>
          <a:p>
            <a:r>
              <a:rPr lang="en-US" dirty="0"/>
              <a:t>x(</a:t>
            </a:r>
            <a:r>
              <a:rPr lang="el-GR" dirty="0"/>
              <a:t>λ</a:t>
            </a:r>
            <a:r>
              <a:rPr lang="en-US" dirty="0"/>
              <a:t>), y(</a:t>
            </a:r>
            <a:r>
              <a:rPr lang="el-GR" dirty="0"/>
              <a:t>λ</a:t>
            </a:r>
            <a:r>
              <a:rPr lang="en-US" dirty="0"/>
              <a:t>) and z(</a:t>
            </a:r>
            <a:r>
              <a:rPr lang="el-GR" dirty="0"/>
              <a:t>λ</a:t>
            </a:r>
            <a:r>
              <a:rPr lang="en-US" dirty="0"/>
              <a:t>) are the color matching functions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CF0FFC-8245-4F5F-B880-3A87EAEF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78" y="2385403"/>
            <a:ext cx="2501324" cy="25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0C31199-14F0-461D-A5F0-DC0DC2D1EE5E}"/>
              </a:ext>
            </a:extLst>
          </p:cNvPr>
          <p:cNvSpPr txBox="1">
            <a:spLocks/>
          </p:cNvSpPr>
          <p:nvPr/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5F187-5680-4474-9335-362ADF87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77" y="1313207"/>
            <a:ext cx="3421702" cy="2032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A1B59-DA11-40C4-ADBB-140B1A0F3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63" y="748267"/>
            <a:ext cx="3326873" cy="211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11735-105F-4322-BA20-BCE2C4DBF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85" y="3009540"/>
            <a:ext cx="2910514" cy="1799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2E31D-C664-410D-AF77-EBAF1F840361}"/>
              </a:ext>
            </a:extLst>
          </p:cNvPr>
          <p:cNvSpPr txBox="1"/>
          <p:nvPr/>
        </p:nvSpPr>
        <p:spPr>
          <a:xfrm>
            <a:off x="5283370" y="4826182"/>
            <a:ext cx="2176943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/>
              <a:t>CIE </a:t>
            </a:r>
            <a:r>
              <a:rPr lang="en-US" sz="1250" dirty="0" err="1"/>
              <a:t>Colour</a:t>
            </a:r>
            <a:r>
              <a:rPr lang="en-US" sz="1250" dirty="0"/>
              <a:t> Matching Functions</a:t>
            </a:r>
            <a:endParaRPr lang="en-GB" sz="12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ED359-FF08-44EE-A59E-EF8462104585}"/>
              </a:ext>
            </a:extLst>
          </p:cNvPr>
          <p:cNvSpPr txBox="1"/>
          <p:nvPr/>
        </p:nvSpPr>
        <p:spPr>
          <a:xfrm>
            <a:off x="1516440" y="3406057"/>
            <a:ext cx="180177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/>
              <a:t>Optimal </a:t>
            </a:r>
            <a:r>
              <a:rPr lang="en-US" sz="1250" dirty="0" err="1"/>
              <a:t>Colours</a:t>
            </a:r>
            <a:r>
              <a:rPr lang="en-US" sz="1250" dirty="0"/>
              <a:t>’ Spectra</a:t>
            </a:r>
            <a:endParaRPr lang="en-GB" sz="1250" dirty="0"/>
          </a:p>
        </p:txBody>
      </p:sp>
    </p:spTree>
    <p:extLst>
      <p:ext uri="{BB962C8B-B14F-4D97-AF65-F5344CB8AC3E}">
        <p14:creationId xmlns:p14="http://schemas.microsoft.com/office/powerpoint/2010/main" val="306461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06EE4435-E3A0-40E5-960F-C034CE46BC45}"/>
              </a:ext>
            </a:extLst>
          </p:cNvPr>
          <p:cNvSpPr txBox="1">
            <a:spLocks/>
          </p:cNvSpPr>
          <p:nvPr/>
        </p:nvSpPr>
        <p:spPr>
          <a:xfrm>
            <a:off x="302986" y="256876"/>
            <a:ext cx="5489575" cy="293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384DDFC-62B5-4E1C-838B-B002FB1195F2}"/>
              </a:ext>
            </a:extLst>
          </p:cNvPr>
          <p:cNvSpPr/>
          <p:nvPr/>
        </p:nvSpPr>
        <p:spPr>
          <a:xfrm>
            <a:off x="3000015" y="810219"/>
            <a:ext cx="3143965" cy="608517"/>
          </a:xfrm>
          <a:prstGeom prst="hexagon">
            <a:avLst/>
          </a:prstGeom>
          <a:solidFill>
            <a:srgbClr val="B5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CE753-17F7-44ED-85E0-96E5C9991265}"/>
              </a:ext>
            </a:extLst>
          </p:cNvPr>
          <p:cNvSpPr txBox="1"/>
          <p:nvPr/>
        </p:nvSpPr>
        <p:spPr>
          <a:xfrm>
            <a:off x="3383688" y="935543"/>
            <a:ext cx="241817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Findings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040A9-05F9-4E62-B388-C7DE4607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22" y="1512559"/>
            <a:ext cx="4891193" cy="17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D71B3C-03FE-477C-BB80-087CA5B3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88" y="3227259"/>
            <a:ext cx="3321981" cy="1714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060A7-D5D0-4B5E-8381-1768DC037D91}"/>
              </a:ext>
            </a:extLst>
          </p:cNvPr>
          <p:cNvSpPr txBox="1"/>
          <p:nvPr/>
        </p:nvSpPr>
        <p:spPr>
          <a:xfrm>
            <a:off x="6705669" y="3700494"/>
            <a:ext cx="2255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50" dirty="0"/>
              <a:t>Perceptual colour solids of participants 1 to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B00E9-C8EC-49EB-A955-25CD93C7FFF1}"/>
              </a:ext>
            </a:extLst>
          </p:cNvPr>
          <p:cNvSpPr/>
          <p:nvPr/>
        </p:nvSpPr>
        <p:spPr>
          <a:xfrm>
            <a:off x="341876" y="2378882"/>
            <a:ext cx="2658139" cy="132701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03B27-C1D8-4832-8C13-0293D6D7F495}"/>
              </a:ext>
            </a:extLst>
          </p:cNvPr>
          <p:cNvSpPr txBox="1"/>
          <p:nvPr/>
        </p:nvSpPr>
        <p:spPr>
          <a:xfrm flipH="1">
            <a:off x="437956" y="2569500"/>
            <a:ext cx="2465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psychological colour solids vary quite a bit among the participants</a:t>
            </a:r>
          </a:p>
        </p:txBody>
      </p:sp>
    </p:spTree>
    <p:extLst>
      <p:ext uri="{BB962C8B-B14F-4D97-AF65-F5344CB8AC3E}">
        <p14:creationId xmlns:p14="http://schemas.microsoft.com/office/powerpoint/2010/main" val="3702013611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404</Words>
  <Application>Microsoft Office PowerPoint</Application>
  <PresentationFormat>On-screen Show (16:9)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4_Custom Design</vt:lpstr>
      <vt:lpstr>Colour Perception: Mapping the Perceptual Limits of Surface Colour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 Perception: Mapping the Perceptual Limits of Surface Colour</dc:title>
  <dc:creator>Gergova, Iva</dc:creator>
  <cp:lastModifiedBy>Gergova, Iva</cp:lastModifiedBy>
  <cp:revision>6</cp:revision>
  <dcterms:created xsi:type="dcterms:W3CDTF">2019-09-08T23:06:53Z</dcterms:created>
  <dcterms:modified xsi:type="dcterms:W3CDTF">2019-09-08T23:45:05Z</dcterms:modified>
</cp:coreProperties>
</file>