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4"/>
  </p:sldMasterIdLst>
  <p:notesMasterIdLst>
    <p:notesMasterId r:id="rId19"/>
  </p:notesMasterIdLst>
  <p:handoutMasterIdLst>
    <p:handoutMasterId r:id="rId20"/>
  </p:handoutMasterIdLst>
  <p:sldIdLst>
    <p:sldId id="285" r:id="rId5"/>
    <p:sldId id="279" r:id="rId6"/>
    <p:sldId id="280" r:id="rId7"/>
    <p:sldId id="274" r:id="rId8"/>
    <p:sldId id="282" r:id="rId9"/>
    <p:sldId id="289" r:id="rId10"/>
    <p:sldId id="292" r:id="rId11"/>
    <p:sldId id="294" r:id="rId12"/>
    <p:sldId id="293" r:id="rId13"/>
    <p:sldId id="291" r:id="rId14"/>
    <p:sldId id="284" r:id="rId15"/>
    <p:sldId id="277" r:id="rId16"/>
    <p:sldId id="286" r:id="rId17"/>
    <p:sldId id="276" r:id="rId18"/>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93"/>
    <a:srgbClr val="EA4D8C"/>
    <a:srgbClr val="1A305C"/>
    <a:srgbClr val="3F765F"/>
    <a:srgbClr val="367058"/>
    <a:srgbClr val="1B4935"/>
    <a:srgbClr val="679B9B"/>
    <a:srgbClr val="25654A"/>
    <a:srgbClr val="E6E6E6"/>
    <a:srgbClr val="F385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7A792-ECF5-4BB9-9B55-CEF5A1FAA8FC}" v="27" dt="2024-01-19T19:42:50.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7" autoAdjust="0"/>
    <p:restoredTop sz="79969" autoAdjust="0"/>
  </p:normalViewPr>
  <p:slideViewPr>
    <p:cSldViewPr snapToGrid="0" showGuides="1">
      <p:cViewPr varScale="1">
        <p:scale>
          <a:sx n="76" d="100"/>
          <a:sy n="76" d="100"/>
        </p:scale>
        <p:origin x="1048" y="208"/>
      </p:cViewPr>
      <p:guideLst>
        <p:guide orient="horz" pos="2088"/>
        <p:guide orient="horz" pos="2784"/>
        <p:guide orient="horz" pos="576"/>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1/22/24</a:t>
            </a:fld>
            <a:endParaRPr lang="en-US" dirty="0"/>
          </a:p>
        </p:txBody>
      </p:sp>
      <p:sp>
        <p:nvSpPr>
          <p:cNvPr id="4" name="Footer Placeholder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1/22/24</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6F094-0F1D-8D1C-603B-9914C50B7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4B40B-6349-296F-F00D-EA895E5DB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AC052-B336-E1D9-A9A8-76BC165CCD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9321D6-00C0-54FB-DD94-1F8FC99C7D31}"/>
              </a:ext>
            </a:extLst>
          </p:cNvPr>
          <p:cNvSpPr>
            <a:spLocks noGrp="1"/>
          </p:cNvSpPr>
          <p:nvPr>
            <p:ph type="sldNum" sz="quarter" idx="5"/>
          </p:nvPr>
        </p:nvSpPr>
        <p:spPr/>
        <p:txBody>
          <a:bodyPr/>
          <a:lstStyle/>
          <a:p>
            <a:fld id="{2481A707-0A4C-444E-BBAC-8F56E4534DF7}" type="slidenum">
              <a:rPr lang="en-US" smtClean="0"/>
              <a:t>1</a:t>
            </a:fld>
            <a:endParaRPr lang="en-US" dirty="0"/>
          </a:p>
        </p:txBody>
      </p:sp>
    </p:spTree>
    <p:extLst>
      <p:ext uri="{BB962C8B-B14F-4D97-AF65-F5344CB8AC3E}">
        <p14:creationId xmlns:p14="http://schemas.microsoft.com/office/powerpoint/2010/main" val="315885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pPr algn="l"/>
            <a:r>
              <a:rPr lang="en-US" b="0" i="0" dirty="0">
                <a:solidFill>
                  <a:srgbClr val="374151"/>
                </a:solidFill>
                <a:effectLst/>
                <a:latin typeface="Söhne"/>
              </a:rPr>
              <a:t>Let’s take a further look at the relationship between age and the other two notable features, blood glucose and </a:t>
            </a:r>
            <a:r>
              <a:rPr lang="en-US" b="0" i="0" dirty="0" err="1">
                <a:solidFill>
                  <a:srgbClr val="374151"/>
                </a:solidFill>
                <a:effectLst/>
                <a:latin typeface="Söhne"/>
              </a:rPr>
              <a:t>bmi</a:t>
            </a:r>
            <a:r>
              <a:rPr lang="en-US" b="0" i="0" dirty="0">
                <a:solidFill>
                  <a:srgbClr val="374151"/>
                </a:solidFill>
                <a:effectLst/>
                <a:latin typeface="Söhne"/>
              </a:rPr>
              <a:t>, and how this data is spread.</a:t>
            </a:r>
          </a:p>
          <a:p>
            <a:pPr algn="l"/>
            <a:endParaRPr lang="en-US" b="0" i="0" dirty="0">
              <a:solidFill>
                <a:srgbClr val="374151"/>
              </a:solidFill>
              <a:effectLst/>
              <a:latin typeface="Söhne"/>
            </a:endParaRPr>
          </a:p>
          <a:p>
            <a:pPr algn="l"/>
            <a:r>
              <a:rPr lang="en-US" b="0" i="0" dirty="0">
                <a:solidFill>
                  <a:srgbClr val="000000"/>
                </a:solidFill>
                <a:effectLst/>
                <a:latin typeface="Helvetica Neue"/>
              </a:rPr>
              <a:t>Individuals with a stroke, on average, have a slightly higher mean BMI compared to those without a stroke.</a:t>
            </a:r>
          </a:p>
          <a:p>
            <a:pPr algn="l"/>
            <a:r>
              <a:rPr lang="en-US" b="0" i="0" dirty="0">
                <a:solidFill>
                  <a:srgbClr val="000000"/>
                </a:solidFill>
                <a:effectLst/>
                <a:latin typeface="Helvetica Neue"/>
              </a:rPr>
              <a:t>The distribution of BMI is narrower among individuals with a stroke, as indicated by the lower standard deviation, suggesting less variability in BMI within this group.</a:t>
            </a:r>
          </a:p>
          <a:p>
            <a:pPr algn="l"/>
            <a:endParaRPr lang="en-US" b="0" i="0" dirty="0">
              <a:solidFill>
                <a:srgbClr val="374151"/>
              </a:solidFill>
              <a:effectLst/>
              <a:latin typeface="Söhne"/>
            </a:endParaRPr>
          </a:p>
          <a:p>
            <a:pPr algn="l"/>
            <a:r>
              <a:rPr lang="en-US" b="0" i="0" dirty="0">
                <a:solidFill>
                  <a:srgbClr val="374151"/>
                </a:solidFill>
                <a:effectLst/>
                <a:latin typeface="Söhne"/>
              </a:rPr>
              <a:t>For BMI we can see the data is far more clustered, with the exception of extreme </a:t>
            </a:r>
            <a:r>
              <a:rPr lang="en-US" b="0" i="0" dirty="0" err="1">
                <a:solidFill>
                  <a:srgbClr val="374151"/>
                </a:solidFill>
                <a:effectLst/>
                <a:latin typeface="Söhne"/>
              </a:rPr>
              <a:t>bmis</a:t>
            </a:r>
            <a:r>
              <a:rPr lang="en-US" b="0" i="0" dirty="0">
                <a:solidFill>
                  <a:srgbClr val="374151"/>
                </a:solidFill>
                <a:effectLst/>
                <a:latin typeface="Söhne"/>
              </a:rPr>
              <a:t>. There appears to be a negative correlation between age and </a:t>
            </a:r>
            <a:r>
              <a:rPr lang="en-US" b="0" i="0" dirty="0" err="1">
                <a:solidFill>
                  <a:srgbClr val="374151"/>
                </a:solidFill>
                <a:effectLst/>
                <a:latin typeface="Söhne"/>
              </a:rPr>
              <a:t>bmi</a:t>
            </a:r>
            <a:r>
              <a:rPr lang="en-US" b="0" i="0" dirty="0">
                <a:solidFill>
                  <a:srgbClr val="374151"/>
                </a:solidFill>
                <a:effectLst/>
                <a:latin typeface="Söhne"/>
              </a:rPr>
              <a:t> (the older you get the lower your </a:t>
            </a:r>
            <a:r>
              <a:rPr lang="en-US" b="0" i="0" dirty="0" err="1">
                <a:solidFill>
                  <a:srgbClr val="374151"/>
                </a:solidFill>
                <a:effectLst/>
                <a:latin typeface="Söhne"/>
              </a:rPr>
              <a:t>bmi</a:t>
            </a:r>
            <a:r>
              <a:rPr lang="en-US" b="0" i="0" dirty="0">
                <a:solidFill>
                  <a:srgbClr val="374151"/>
                </a:solidFill>
                <a:effectLst/>
                <a:latin typeface="Söhne"/>
              </a:rPr>
              <a:t>. The incidence of stroke in those of an overweight and obese </a:t>
            </a:r>
            <a:r>
              <a:rPr lang="en-US" b="0" i="0" dirty="0" err="1">
                <a:solidFill>
                  <a:srgbClr val="374151"/>
                </a:solidFill>
                <a:effectLst/>
                <a:latin typeface="Söhne"/>
              </a:rPr>
              <a:t>bmi</a:t>
            </a:r>
            <a:r>
              <a:rPr lang="en-US" b="0" i="0" dirty="0">
                <a:solidFill>
                  <a:srgbClr val="374151"/>
                </a:solidFill>
                <a:effectLst/>
                <a:latin typeface="Söhne"/>
              </a:rPr>
              <a:t> seems to increase the older you get. </a:t>
            </a:r>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10</a:t>
            </a:fld>
            <a:endParaRPr lang="en-US" dirty="0"/>
          </a:p>
        </p:txBody>
      </p:sp>
    </p:spTree>
    <p:extLst>
      <p:ext uri="{BB962C8B-B14F-4D97-AF65-F5344CB8AC3E}">
        <p14:creationId xmlns:p14="http://schemas.microsoft.com/office/powerpoint/2010/main" val="2386124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7792-71FF-431E-DC59-7D78E2105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D14B59-2DD8-D936-19E1-958A32E93C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EED05D-CE87-401E-F259-1CCB77F05D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BD881-A647-A476-B23A-2A86999F0342}"/>
              </a:ext>
            </a:extLst>
          </p:cNvPr>
          <p:cNvSpPr>
            <a:spLocks noGrp="1"/>
          </p:cNvSpPr>
          <p:nvPr>
            <p:ph type="sldNum" sz="quarter" idx="5"/>
          </p:nvPr>
        </p:nvSpPr>
        <p:spPr/>
        <p:txBody>
          <a:bodyPr/>
          <a:lstStyle/>
          <a:p>
            <a:fld id="{2481A707-0A4C-444E-BBAC-8F56E4534DF7}" type="slidenum">
              <a:rPr lang="en-US" smtClean="0"/>
              <a:t>11</a:t>
            </a:fld>
            <a:endParaRPr lang="en-US" dirty="0"/>
          </a:p>
        </p:txBody>
      </p:sp>
    </p:spTree>
    <p:extLst>
      <p:ext uri="{BB962C8B-B14F-4D97-AF65-F5344CB8AC3E}">
        <p14:creationId xmlns:p14="http://schemas.microsoft.com/office/powerpoint/2010/main" val="2979930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EE3A8-7CCE-708A-6E46-AA69321F3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9EC910-31F6-E9D6-49E8-68D0D72612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7E07D-354E-55CB-BD2C-01FDAF5320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62A2FC-7E98-6E31-2BF0-7CA7E8D9B8DA}"/>
              </a:ext>
            </a:extLst>
          </p:cNvPr>
          <p:cNvSpPr>
            <a:spLocks noGrp="1"/>
          </p:cNvSpPr>
          <p:nvPr>
            <p:ph type="sldNum" sz="quarter" idx="5"/>
          </p:nvPr>
        </p:nvSpPr>
        <p:spPr/>
        <p:txBody>
          <a:bodyPr/>
          <a:lstStyle/>
          <a:p>
            <a:fld id="{2481A707-0A4C-444E-BBAC-8F56E4534DF7}" type="slidenum">
              <a:rPr lang="en-US" smtClean="0"/>
              <a:t>12</a:t>
            </a:fld>
            <a:endParaRPr lang="en-US" dirty="0"/>
          </a:p>
        </p:txBody>
      </p:sp>
    </p:spTree>
    <p:extLst>
      <p:ext uri="{BB962C8B-B14F-4D97-AF65-F5344CB8AC3E}">
        <p14:creationId xmlns:p14="http://schemas.microsoft.com/office/powerpoint/2010/main" val="1095442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33B26-3930-582F-FE2F-AE5E4B4F3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AD4EF8-6724-BCC0-1207-E9D5696113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FF0D8-8E1E-DE4F-38AD-910C4DEC2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B8D817-0807-23D0-20BE-7704341F092D}"/>
              </a:ext>
            </a:extLst>
          </p:cNvPr>
          <p:cNvSpPr>
            <a:spLocks noGrp="1"/>
          </p:cNvSpPr>
          <p:nvPr>
            <p:ph type="sldNum" sz="quarter" idx="5"/>
          </p:nvPr>
        </p:nvSpPr>
        <p:spPr/>
        <p:txBody>
          <a:bodyPr/>
          <a:lstStyle/>
          <a:p>
            <a:fld id="{2481A707-0A4C-444E-BBAC-8F56E4534DF7}" type="slidenum">
              <a:rPr lang="en-US" smtClean="0"/>
              <a:t>13</a:t>
            </a:fld>
            <a:endParaRPr lang="en-US" dirty="0"/>
          </a:p>
        </p:txBody>
      </p:sp>
    </p:spTree>
    <p:extLst>
      <p:ext uri="{BB962C8B-B14F-4D97-AF65-F5344CB8AC3E}">
        <p14:creationId xmlns:p14="http://schemas.microsoft.com/office/powerpoint/2010/main" val="1511294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14</a:t>
            </a:fld>
            <a:endParaRPr lang="en-US" dirty="0"/>
          </a:p>
        </p:txBody>
      </p:sp>
    </p:spTree>
    <p:extLst>
      <p:ext uri="{BB962C8B-B14F-4D97-AF65-F5344CB8AC3E}">
        <p14:creationId xmlns:p14="http://schemas.microsoft.com/office/powerpoint/2010/main" val="233619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1D321-1548-AE2B-7392-A201216B62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1CB6E6-0AC5-75E5-1A67-FEAFD3507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2DC79-4824-EFC0-990A-613D3D0042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7784D-03FA-B5F0-C1ED-1D006BE9DAAD}"/>
              </a:ext>
            </a:extLst>
          </p:cNvPr>
          <p:cNvSpPr>
            <a:spLocks noGrp="1"/>
          </p:cNvSpPr>
          <p:nvPr>
            <p:ph type="sldNum" sz="quarter" idx="5"/>
          </p:nvPr>
        </p:nvSpPr>
        <p:spPr/>
        <p:txBody>
          <a:bodyPr/>
          <a:lstStyle/>
          <a:p>
            <a:fld id="{2481A707-0A4C-444E-BBAC-8F56E4534DF7}" type="slidenum">
              <a:rPr lang="en-US" smtClean="0"/>
              <a:t>2</a:t>
            </a:fld>
            <a:endParaRPr lang="en-US" dirty="0"/>
          </a:p>
        </p:txBody>
      </p:sp>
    </p:spTree>
    <p:extLst>
      <p:ext uri="{BB962C8B-B14F-4D97-AF65-F5344CB8AC3E}">
        <p14:creationId xmlns:p14="http://schemas.microsoft.com/office/powerpoint/2010/main" val="226282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5904B-EB61-2018-F872-F9A47FB05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111D39-DBDA-BEAC-B218-DC41165442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6E788D-9B88-F9AB-AE7F-51BDE6977F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079758-8998-855A-50D0-C9A23C6929C8}"/>
              </a:ext>
            </a:extLst>
          </p:cNvPr>
          <p:cNvSpPr>
            <a:spLocks noGrp="1"/>
          </p:cNvSpPr>
          <p:nvPr>
            <p:ph type="sldNum" sz="quarter" idx="5"/>
          </p:nvPr>
        </p:nvSpPr>
        <p:spPr/>
        <p:txBody>
          <a:bodyPr/>
          <a:lstStyle/>
          <a:p>
            <a:fld id="{2481A707-0A4C-444E-BBAC-8F56E4534DF7}" type="slidenum">
              <a:rPr lang="en-US" smtClean="0"/>
              <a:t>3</a:t>
            </a:fld>
            <a:endParaRPr lang="en-US" dirty="0"/>
          </a:p>
        </p:txBody>
      </p:sp>
    </p:spTree>
    <p:extLst>
      <p:ext uri="{BB962C8B-B14F-4D97-AF65-F5344CB8AC3E}">
        <p14:creationId xmlns:p14="http://schemas.microsoft.com/office/powerpoint/2010/main" val="13596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data cleaning, we started with rounding the ages present in decimals to the nearest age. These affected only ages between 0 and 2. </a:t>
            </a:r>
          </a:p>
          <a:p>
            <a:r>
              <a:rPr lang="en-US" dirty="0"/>
              <a:t>The gender ’Other’ was dropped as we only had one row of data for this gender.</a:t>
            </a:r>
          </a:p>
          <a:p>
            <a:r>
              <a:rPr lang="en-US" dirty="0"/>
              <a:t>Also, we decided to drop the column </a:t>
            </a:r>
            <a:r>
              <a:rPr lang="en-US" dirty="0" err="1"/>
              <a:t>smoking_status</a:t>
            </a:r>
            <a:r>
              <a:rPr lang="en-US" dirty="0"/>
              <a:t> for the second part of the analysis as we had too many rows where status showed ’Unknown’. According to the notes on Kaggle, ’Unknown’ means that </a:t>
            </a:r>
            <a:r>
              <a:rPr lang="en-GB" b="0" i="0" dirty="0">
                <a:solidFill>
                  <a:srgbClr val="3C4043"/>
                </a:solidFill>
                <a:effectLst/>
                <a:latin typeface="Inter"/>
              </a:rPr>
              <a:t>the information is unavailable for this patient.</a:t>
            </a:r>
          </a:p>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4</a:t>
            </a:fld>
            <a:endParaRPr lang="en-US" dirty="0"/>
          </a:p>
        </p:txBody>
      </p:sp>
    </p:spTree>
    <p:extLst>
      <p:ext uri="{BB962C8B-B14F-4D97-AF65-F5344CB8AC3E}">
        <p14:creationId xmlns:p14="http://schemas.microsoft.com/office/powerpoint/2010/main" val="193787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r>
              <a:rPr lang="en-US" b="0" i="0" dirty="0">
                <a:solidFill>
                  <a:srgbClr val="374151"/>
                </a:solidFill>
                <a:effectLst/>
                <a:latin typeface="Söhne"/>
              </a:rPr>
              <a:t>In terms of feature importance for the predictive model, '</a:t>
            </a:r>
            <a:r>
              <a:rPr lang="en-US" b="0" i="0" dirty="0" err="1">
                <a:solidFill>
                  <a:srgbClr val="374151"/>
                </a:solidFill>
                <a:effectLst/>
                <a:latin typeface="Söhne"/>
              </a:rPr>
              <a:t>avg_glucose_level</a:t>
            </a:r>
            <a:r>
              <a:rPr lang="en-US" b="0" i="0" dirty="0">
                <a:solidFill>
                  <a:srgbClr val="374151"/>
                </a:solidFill>
                <a:effectLst/>
                <a:latin typeface="Söhne"/>
              </a:rPr>
              <a:t>,' 'age,' and '</a:t>
            </a:r>
            <a:r>
              <a:rPr lang="en-US" b="0" i="0" dirty="0" err="1">
                <a:solidFill>
                  <a:srgbClr val="374151"/>
                </a:solidFill>
                <a:effectLst/>
                <a:latin typeface="Söhne"/>
              </a:rPr>
              <a:t>bmi</a:t>
            </a:r>
            <a:r>
              <a:rPr lang="en-US" b="0" i="0" dirty="0">
                <a:solidFill>
                  <a:srgbClr val="374151"/>
                </a:solidFill>
                <a:effectLst/>
                <a:latin typeface="Söhne"/>
              </a:rPr>
              <a:t>' are the most influential factors, contributing 27.40%, 25.91%, and 22.05%, respectively. </a:t>
            </a:r>
          </a:p>
          <a:p>
            <a:r>
              <a:rPr lang="en-US" b="0" i="0" dirty="0">
                <a:solidFill>
                  <a:srgbClr val="374151"/>
                </a:solidFill>
                <a:effectLst/>
                <a:latin typeface="Söhne"/>
              </a:rPr>
              <a:t>Health-related features such as 'hypertension' and '</a:t>
            </a:r>
            <a:r>
              <a:rPr lang="en-US" b="0" i="0" dirty="0" err="1">
                <a:solidFill>
                  <a:srgbClr val="374151"/>
                </a:solidFill>
                <a:effectLst/>
                <a:latin typeface="Söhne"/>
              </a:rPr>
              <a:t>heart_disease</a:t>
            </a:r>
            <a:r>
              <a:rPr lang="en-US" b="0" i="0" dirty="0">
                <a:solidFill>
                  <a:srgbClr val="374151"/>
                </a:solidFill>
                <a:effectLst/>
                <a:latin typeface="Söhne"/>
              </a:rPr>
              <a:t>' play a smaller role. </a:t>
            </a:r>
          </a:p>
          <a:p>
            <a:r>
              <a:rPr lang="en-US" b="0" i="0" dirty="0">
                <a:solidFill>
                  <a:srgbClr val="374151"/>
                </a:solidFill>
                <a:effectLst/>
                <a:latin typeface="Söhne"/>
              </a:rPr>
              <a:t>Employment factors ('</a:t>
            </a:r>
            <a:r>
              <a:rPr lang="en-US" b="0" i="0" dirty="0" err="1">
                <a:solidFill>
                  <a:srgbClr val="374151"/>
                </a:solidFill>
                <a:effectLst/>
                <a:latin typeface="Söhne"/>
              </a:rPr>
              <a:t>work_type_Private</a:t>
            </a:r>
            <a:r>
              <a:rPr lang="en-US" b="0" i="0" dirty="0">
                <a:solidFill>
                  <a:srgbClr val="374151"/>
                </a:solidFill>
                <a:effectLst/>
                <a:latin typeface="Söhne"/>
              </a:rPr>
              <a:t>,' '</a:t>
            </a:r>
            <a:r>
              <a:rPr lang="en-US" b="0" i="0" dirty="0" err="1">
                <a:solidFill>
                  <a:srgbClr val="374151"/>
                </a:solidFill>
                <a:effectLst/>
                <a:latin typeface="Söhne"/>
              </a:rPr>
              <a:t>work_type_Self</a:t>
            </a:r>
            <a:r>
              <a:rPr lang="en-US" b="0" i="0" dirty="0">
                <a:solidFill>
                  <a:srgbClr val="374151"/>
                </a:solidFill>
                <a:effectLst/>
                <a:latin typeface="Söhne"/>
              </a:rPr>
              <a:t>-employed,' '</a:t>
            </a:r>
            <a:r>
              <a:rPr lang="en-US" b="0" i="0" dirty="0" err="1">
                <a:solidFill>
                  <a:srgbClr val="374151"/>
                </a:solidFill>
                <a:effectLst/>
                <a:latin typeface="Söhne"/>
              </a:rPr>
              <a:t>work_type_Govt_job</a:t>
            </a:r>
            <a:r>
              <a:rPr lang="en-US" b="0" i="0" dirty="0">
                <a:solidFill>
                  <a:srgbClr val="374151"/>
                </a:solidFill>
                <a:effectLst/>
                <a:latin typeface="Söhne"/>
              </a:rPr>
              <a:t>') and residence types ('</a:t>
            </a:r>
            <a:r>
              <a:rPr lang="en-US" b="0" i="0" dirty="0" err="1">
                <a:solidFill>
                  <a:srgbClr val="374151"/>
                </a:solidFill>
                <a:effectLst/>
                <a:latin typeface="Söhne"/>
              </a:rPr>
              <a:t>residence_type_Urban</a:t>
            </a:r>
            <a:r>
              <a:rPr lang="en-US" b="0" i="0" dirty="0">
                <a:solidFill>
                  <a:srgbClr val="374151"/>
                </a:solidFill>
                <a:effectLst/>
                <a:latin typeface="Söhne"/>
              </a:rPr>
              <a:t>' and '</a:t>
            </a:r>
            <a:r>
              <a:rPr lang="en-US" b="0" i="0" dirty="0" err="1">
                <a:solidFill>
                  <a:srgbClr val="374151"/>
                </a:solidFill>
                <a:effectLst/>
                <a:latin typeface="Söhne"/>
              </a:rPr>
              <a:t>residence_type_Rural</a:t>
            </a:r>
            <a:r>
              <a:rPr lang="en-US" b="0" i="0" dirty="0">
                <a:solidFill>
                  <a:srgbClr val="374151"/>
                </a:solidFill>
                <a:effectLst/>
                <a:latin typeface="Söhne"/>
              </a:rPr>
              <a:t>') also contribute. </a:t>
            </a:r>
          </a:p>
          <a:p>
            <a:r>
              <a:rPr lang="en-US" b="0" i="0" dirty="0">
                <a:solidFill>
                  <a:srgbClr val="374151"/>
                </a:solidFill>
                <a:effectLst/>
                <a:latin typeface="Söhne"/>
              </a:rPr>
              <a:t>Gender and marital status have a lesser impact, and different BMI categories provide additional insights. </a:t>
            </a:r>
          </a:p>
          <a:p>
            <a:r>
              <a:rPr lang="en-US" b="0" i="0" dirty="0">
                <a:solidFill>
                  <a:srgbClr val="374151"/>
                </a:solidFill>
                <a:effectLst/>
                <a:latin typeface="Söhne"/>
              </a:rPr>
              <a:t>'</a:t>
            </a:r>
            <a:r>
              <a:rPr lang="en-US" b="0" i="0" dirty="0" err="1">
                <a:solidFill>
                  <a:srgbClr val="374151"/>
                </a:solidFill>
                <a:effectLst/>
                <a:latin typeface="Söhne"/>
              </a:rPr>
              <a:t>work_type_Never_worked</a:t>
            </a:r>
            <a:r>
              <a:rPr lang="en-US" b="0" i="0" dirty="0">
                <a:solidFill>
                  <a:srgbClr val="374151"/>
                </a:solidFill>
                <a:effectLst/>
                <a:latin typeface="Söhne"/>
              </a:rPr>
              <a:t>' has negligible importance. </a:t>
            </a:r>
          </a:p>
          <a:p>
            <a:r>
              <a:rPr lang="en-US" b="0" i="0" dirty="0">
                <a:solidFill>
                  <a:srgbClr val="374151"/>
                </a:solidFill>
                <a:effectLst/>
                <a:latin typeface="Söhne"/>
              </a:rPr>
              <a:t>Understanding these feature contributions helps interpret the model's decision-making process.</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5</a:t>
            </a:fld>
            <a:endParaRPr lang="en-US" dirty="0"/>
          </a:p>
        </p:txBody>
      </p:sp>
    </p:spTree>
    <p:extLst>
      <p:ext uri="{BB962C8B-B14F-4D97-AF65-F5344CB8AC3E}">
        <p14:creationId xmlns:p14="http://schemas.microsoft.com/office/powerpoint/2010/main" val="142562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6</a:t>
            </a:fld>
            <a:endParaRPr lang="en-US" dirty="0"/>
          </a:p>
        </p:txBody>
      </p:sp>
    </p:spTree>
    <p:extLst>
      <p:ext uri="{BB962C8B-B14F-4D97-AF65-F5344CB8AC3E}">
        <p14:creationId xmlns:p14="http://schemas.microsoft.com/office/powerpoint/2010/main" val="714395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13CB-DD0A-F4D0-C497-25A3D838C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128277-EDC4-06DD-44CD-BA25F60E09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B35E28-20B0-34C8-65CB-93E7B570B084}"/>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3D8D2931-4993-87CE-8A0E-E5BF72D1444A}"/>
              </a:ext>
            </a:extLst>
          </p:cNvPr>
          <p:cNvSpPr>
            <a:spLocks noGrp="1"/>
          </p:cNvSpPr>
          <p:nvPr>
            <p:ph type="sldNum" sz="quarter" idx="5"/>
          </p:nvPr>
        </p:nvSpPr>
        <p:spPr/>
        <p:txBody>
          <a:bodyPr/>
          <a:lstStyle/>
          <a:p>
            <a:fld id="{2481A707-0A4C-444E-BBAC-8F56E4534DF7}" type="slidenum">
              <a:rPr lang="en-US" smtClean="0"/>
              <a:t>7</a:t>
            </a:fld>
            <a:endParaRPr lang="en-US" dirty="0"/>
          </a:p>
        </p:txBody>
      </p:sp>
    </p:spTree>
    <p:extLst>
      <p:ext uri="{BB962C8B-B14F-4D97-AF65-F5344CB8AC3E}">
        <p14:creationId xmlns:p14="http://schemas.microsoft.com/office/powerpoint/2010/main" val="406635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A1D84-BCDD-21E0-C2E3-503B87D9D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0404D-EA4D-A6E2-EBCE-0834719F86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DC5AD4-B9D9-B5D6-1E6F-43BF88E223B3}"/>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8A56D33-D6B4-5F0F-78CE-BD23695A555C}"/>
              </a:ext>
            </a:extLst>
          </p:cNvPr>
          <p:cNvSpPr>
            <a:spLocks noGrp="1"/>
          </p:cNvSpPr>
          <p:nvPr>
            <p:ph type="sldNum" sz="quarter" idx="5"/>
          </p:nvPr>
        </p:nvSpPr>
        <p:spPr/>
        <p:txBody>
          <a:bodyPr/>
          <a:lstStyle/>
          <a:p>
            <a:fld id="{2481A707-0A4C-444E-BBAC-8F56E4534DF7}" type="slidenum">
              <a:rPr lang="en-US" smtClean="0"/>
              <a:t>8</a:t>
            </a:fld>
            <a:endParaRPr lang="en-US" dirty="0"/>
          </a:p>
        </p:txBody>
      </p:sp>
    </p:spTree>
    <p:extLst>
      <p:ext uri="{BB962C8B-B14F-4D97-AF65-F5344CB8AC3E}">
        <p14:creationId xmlns:p14="http://schemas.microsoft.com/office/powerpoint/2010/main" val="397800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FBB6F-C918-9767-7AE9-907236F5CF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0CAE82-375A-BD92-165A-0FB9C18CC8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B58FAB-2A2C-75A3-66A1-B7CA4A77BE97}"/>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6105FA96-965B-442F-E9EC-340219A5B940}"/>
              </a:ext>
            </a:extLst>
          </p:cNvPr>
          <p:cNvSpPr>
            <a:spLocks noGrp="1"/>
          </p:cNvSpPr>
          <p:nvPr>
            <p:ph type="sldNum" sz="quarter" idx="5"/>
          </p:nvPr>
        </p:nvSpPr>
        <p:spPr/>
        <p:txBody>
          <a:bodyPr/>
          <a:lstStyle/>
          <a:p>
            <a:fld id="{2481A707-0A4C-444E-BBAC-8F56E4534DF7}" type="slidenum">
              <a:rPr lang="en-US" smtClean="0"/>
              <a:t>9</a:t>
            </a:fld>
            <a:endParaRPr lang="en-US" dirty="0"/>
          </a:p>
        </p:txBody>
      </p:sp>
    </p:spTree>
    <p:extLst>
      <p:ext uri="{BB962C8B-B14F-4D97-AF65-F5344CB8AC3E}">
        <p14:creationId xmlns:p14="http://schemas.microsoft.com/office/powerpoint/2010/main" val="153729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3352801" y="0"/>
            <a:ext cx="6705600" cy="4419600"/>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tx2"/>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5" name="Rectangle 14">
            <a:extLst>
              <a:ext uri="{FF2B5EF4-FFF2-40B4-BE49-F238E27FC236}">
                <a16:creationId xmlns:a16="http://schemas.microsoft.com/office/drawing/2014/main"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Content Placeholder 14">
            <a:extLst>
              <a:ext uri="{FF2B5EF4-FFF2-40B4-BE49-F238E27FC236}">
                <a16:creationId xmlns:a16="http://schemas.microsoft.com/office/drawing/2014/main" id="{E6FA2C89-4818-4619-8F8B-31E5505EAF76}"/>
              </a:ext>
            </a:extLst>
          </p:cNvPr>
          <p:cNvSpPr>
            <a:spLocks noGrp="1"/>
          </p:cNvSpPr>
          <p:nvPr>
            <p:ph sz="quarter" idx="11" hasCustomPrompt="1"/>
          </p:nvPr>
        </p:nvSpPr>
        <p:spPr>
          <a:xfrm>
            <a:off x="3577038" y="4713695"/>
            <a:ext cx="2893612" cy="404672"/>
          </a:xfrm>
        </p:spPr>
        <p:txBody>
          <a:bodyPr>
            <a:noAutofit/>
          </a:bodyPr>
          <a:lstStyle>
            <a:lvl1pPr marL="0" indent="0">
              <a:buNone/>
              <a:defRPr sz="2400" b="0">
                <a:solidFill>
                  <a:schemeClr val="tx2"/>
                </a:solidFill>
                <a:latin typeface="+mj-lt"/>
              </a:defRPr>
            </a:lvl1pPr>
          </a:lstStyle>
          <a:p>
            <a:pPr lvl="0"/>
            <a:r>
              <a:rPr lang="en-US" noProof="0" dirty="0"/>
              <a:t>Add Title Here</a:t>
            </a:r>
          </a:p>
        </p:txBody>
      </p:sp>
      <p:sp>
        <p:nvSpPr>
          <p:cNvPr id="21" name="Text Placeholder 16">
            <a:extLst>
              <a:ext uri="{FF2B5EF4-FFF2-40B4-BE49-F238E27FC236}">
                <a16:creationId xmlns:a16="http://schemas.microsoft.com/office/drawing/2014/main" id="{67651986-01F3-4697-A0D4-31F6A1098310}"/>
              </a:ext>
            </a:extLst>
          </p:cNvPr>
          <p:cNvSpPr>
            <a:spLocks noGrp="1"/>
          </p:cNvSpPr>
          <p:nvPr>
            <p:ph type="body" sz="quarter" idx="12"/>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1530776"/>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4471779"/>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1340"/>
            <a:ext cx="3342882"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03975" y="0"/>
            <a:ext cx="3354425"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C53301-8343-ADFD-88F6-3D781E6041C7}"/>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Placeholder 40">
            <a:extLst>
              <a:ext uri="{FF2B5EF4-FFF2-40B4-BE49-F238E27FC236}">
                <a16:creationId xmlns:a16="http://schemas.microsoft.com/office/drawing/2014/main" id="{329A0265-5337-8762-1546-57BFFDCC48FD}"/>
              </a:ext>
            </a:extLst>
          </p:cNvPr>
          <p:cNvPicPr>
            <a:picLocks noGrp="1" noChangeAspect="1"/>
          </p:cNvPicPr>
          <p:nvPr>
            <p:ph type="pic" sz="quarter" idx="15"/>
          </p:nvPr>
        </p:nvPicPr>
        <p:blipFill rotWithShape="1">
          <a:blip r:embed="rId3"/>
          <a:srcRect t="11968" b="9132"/>
          <a:stretch/>
        </p:blipFill>
        <p:spPr>
          <a:xfrm>
            <a:off x="20" y="-35815"/>
            <a:ext cx="10058380" cy="4761643"/>
          </a:xfrm>
          <a:prstGeom prst="rect">
            <a:avLst/>
          </a:prstGeom>
        </p:spPr>
      </p:pic>
      <p:grpSp>
        <p:nvGrpSpPr>
          <p:cNvPr id="53" name="Group 5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54" name="Freeform: Shape 5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Content Placeholder 3">
            <a:extLst>
              <a:ext uri="{FF2B5EF4-FFF2-40B4-BE49-F238E27FC236}">
                <a16:creationId xmlns:a16="http://schemas.microsoft.com/office/drawing/2014/main" id="{23133077-9AFB-1C43-7D9D-CBBCAC517A78}"/>
              </a:ext>
            </a:extLst>
          </p:cNvPr>
          <p:cNvSpPr>
            <a:spLocks/>
          </p:cNvSpPr>
          <p:nvPr/>
        </p:nvSpPr>
        <p:spPr>
          <a:xfrm>
            <a:off x="3344406" y="4521357"/>
            <a:ext cx="3367072" cy="744435"/>
          </a:xfrm>
          <a:prstGeom prst="rect">
            <a:avLst/>
          </a:prstGeom>
        </p:spPr>
        <p:txBody>
          <a:bodyPr/>
          <a:lstStyle/>
          <a:p>
            <a:pPr algn="ctr" defTabSz="685800">
              <a:spcAft>
                <a:spcPts val="600"/>
              </a:spcAft>
            </a:pPr>
            <a:r>
              <a:rPr lang="en-US" sz="3600" b="1" kern="1200" dirty="0">
                <a:latin typeface="+mn-lt"/>
                <a:ea typeface="+mn-ea"/>
                <a:cs typeface="+mn-cs"/>
              </a:rPr>
              <a:t>Project 4</a:t>
            </a:r>
            <a:endParaRPr lang="en-US" sz="4400" b="1" dirty="0"/>
          </a:p>
        </p:txBody>
      </p:sp>
      <p:sp>
        <p:nvSpPr>
          <p:cNvPr id="7" name="Text Placeholder 4">
            <a:extLst>
              <a:ext uri="{FF2B5EF4-FFF2-40B4-BE49-F238E27FC236}">
                <a16:creationId xmlns:a16="http://schemas.microsoft.com/office/drawing/2014/main" id="{9B751328-D16F-48F5-34DA-40F821D533BC}"/>
              </a:ext>
            </a:extLst>
          </p:cNvPr>
          <p:cNvSpPr>
            <a:spLocks/>
          </p:cNvSpPr>
          <p:nvPr/>
        </p:nvSpPr>
        <p:spPr>
          <a:xfrm>
            <a:off x="1528764" y="6561929"/>
            <a:ext cx="6849692" cy="1315886"/>
          </a:xfrm>
          <a:prstGeom prst="rect">
            <a:avLst/>
          </a:prstGeom>
        </p:spPr>
        <p:txBody>
          <a:bodyPr>
            <a:normAutofit/>
          </a:bodyPr>
          <a:lstStyle/>
          <a:p>
            <a:pPr algn="ctr" defTabSz="685800">
              <a:spcAft>
                <a:spcPts val="600"/>
              </a:spcAft>
            </a:pPr>
            <a:r>
              <a:rPr lang="en-US" u="sng" kern="1200" dirty="0">
                <a:latin typeface="+mn-lt"/>
                <a:ea typeface="+mn-ea"/>
                <a:cs typeface="+mn-cs"/>
              </a:rPr>
              <a:t>Group 2</a:t>
            </a:r>
          </a:p>
          <a:p>
            <a:pPr algn="ctr" defTabSz="685800">
              <a:spcAft>
                <a:spcPts val="600"/>
              </a:spcAft>
            </a:pPr>
            <a:r>
              <a:rPr lang="en-US" kern="1200" dirty="0">
                <a:latin typeface="+mn-lt"/>
                <a:ea typeface="+mn-ea"/>
                <a:cs typeface="+mn-cs"/>
              </a:rPr>
              <a:t>Sophie </a:t>
            </a:r>
            <a:r>
              <a:rPr lang="en-US" kern="1200" dirty="0" err="1">
                <a:latin typeface="+mn-lt"/>
                <a:ea typeface="+mn-ea"/>
                <a:cs typeface="+mn-cs"/>
              </a:rPr>
              <a:t>Pribojac</a:t>
            </a:r>
            <a:r>
              <a:rPr lang="en-US" kern="1200" dirty="0">
                <a:latin typeface="+mn-lt"/>
                <a:ea typeface="+mn-ea"/>
                <a:cs typeface="+mn-cs"/>
              </a:rPr>
              <a:t>  </a:t>
            </a:r>
            <a:r>
              <a:rPr lang="en-US" dirty="0"/>
              <a:t> II   </a:t>
            </a:r>
            <a:r>
              <a:rPr lang="en-US" kern="1200" dirty="0">
                <a:latin typeface="+mn-lt"/>
                <a:ea typeface="+mn-ea"/>
                <a:cs typeface="+mn-cs"/>
              </a:rPr>
              <a:t>Maliha Mukhtar   II   Jo Alva   II   Farheen Oomatia</a:t>
            </a:r>
            <a:endParaRPr lang="en-US" sz="2400" dirty="0"/>
          </a:p>
        </p:txBody>
      </p:sp>
      <p:sp>
        <p:nvSpPr>
          <p:cNvPr id="8" name="Content Placeholder 38">
            <a:extLst>
              <a:ext uri="{FF2B5EF4-FFF2-40B4-BE49-F238E27FC236}">
                <a16:creationId xmlns:a16="http://schemas.microsoft.com/office/drawing/2014/main" id="{D8F46DF2-CFE4-A8FA-F9CF-B9010BB1F23D}"/>
              </a:ext>
            </a:extLst>
          </p:cNvPr>
          <p:cNvSpPr>
            <a:spLocks/>
          </p:cNvSpPr>
          <p:nvPr/>
        </p:nvSpPr>
        <p:spPr>
          <a:xfrm>
            <a:off x="2723545" y="5273880"/>
            <a:ext cx="4608793" cy="1050356"/>
          </a:xfrm>
          <a:prstGeom prst="rect">
            <a:avLst/>
          </a:prstGeom>
        </p:spPr>
        <p:txBody>
          <a:bodyPr/>
          <a:lstStyle/>
          <a:p>
            <a:pPr algn="ctr" defTabSz="685800">
              <a:spcAft>
                <a:spcPts val="600"/>
              </a:spcAft>
            </a:pPr>
            <a:r>
              <a:rPr lang="en-US" sz="2400" b="1" kern="1200" dirty="0">
                <a:solidFill>
                  <a:srgbClr val="009193"/>
                </a:solidFill>
                <a:latin typeface="+mn-lt"/>
                <a:ea typeface="+mn-ea"/>
                <a:cs typeface="+mn-cs"/>
              </a:rPr>
              <a:t>Stroke Prediction using </a:t>
            </a:r>
          </a:p>
          <a:p>
            <a:pPr algn="ctr" defTabSz="685800">
              <a:spcAft>
                <a:spcPts val="600"/>
              </a:spcAft>
            </a:pPr>
            <a:r>
              <a:rPr lang="en-US" sz="2400" b="1" kern="1200" dirty="0">
                <a:solidFill>
                  <a:srgbClr val="009193"/>
                </a:solidFill>
                <a:latin typeface="+mn-lt"/>
                <a:ea typeface="+mn-ea"/>
                <a:cs typeface="+mn-cs"/>
              </a:rPr>
              <a:t>Supervised Machine Learning</a:t>
            </a:r>
            <a:endParaRPr lang="en-US" sz="3600" b="1" dirty="0">
              <a:solidFill>
                <a:srgbClr val="009193"/>
              </a:solidFill>
            </a:endParaRPr>
          </a:p>
        </p:txBody>
      </p:sp>
    </p:spTree>
    <p:extLst>
      <p:ext uri="{BB962C8B-B14F-4D97-AF65-F5344CB8AC3E}">
        <p14:creationId xmlns:p14="http://schemas.microsoft.com/office/powerpoint/2010/main" val="75525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B93961-CCF8-D4BD-0645-0D3FAC1563EC}"/>
              </a:ext>
            </a:extLst>
          </p:cNvPr>
          <p:cNvSpPr txBox="1"/>
          <p:nvPr/>
        </p:nvSpPr>
        <p:spPr>
          <a:xfrm>
            <a:off x="3412743" y="669915"/>
            <a:ext cx="3138158" cy="584775"/>
          </a:xfrm>
          <a:prstGeom prst="rect">
            <a:avLst/>
          </a:prstGeom>
          <a:noFill/>
        </p:spPr>
        <p:txBody>
          <a:bodyPr wrap="square" rtlCol="0">
            <a:spAutoFit/>
          </a:bodyPr>
          <a:lstStyle/>
          <a:p>
            <a:pPr algn="ctr"/>
            <a:r>
              <a:rPr lang="en-US" sz="3200" b="1" dirty="0">
                <a:solidFill>
                  <a:schemeClr val="tx2"/>
                </a:solidFill>
                <a:latin typeface="+mj-lt"/>
              </a:rPr>
              <a:t>Age vs BMI</a:t>
            </a:r>
          </a:p>
        </p:txBody>
      </p:sp>
      <p:pic>
        <p:nvPicPr>
          <p:cNvPr id="2" name="Picture 1" descr="A graph of scatter plot&#10;&#10;Description automatically generated">
            <a:extLst>
              <a:ext uri="{FF2B5EF4-FFF2-40B4-BE49-F238E27FC236}">
                <a16:creationId xmlns:a16="http://schemas.microsoft.com/office/drawing/2014/main" id="{A1A5E7CF-927D-0D5F-C9E1-FB35F9C99DC8}"/>
              </a:ext>
            </a:extLst>
          </p:cNvPr>
          <p:cNvPicPr>
            <a:picLocks noChangeAspect="1"/>
          </p:cNvPicPr>
          <p:nvPr/>
        </p:nvPicPr>
        <p:blipFill rotWithShape="1">
          <a:blip r:embed="rId3"/>
          <a:srcRect l="6460" t="7208" r="8675" b="3153"/>
          <a:stretch/>
        </p:blipFill>
        <p:spPr>
          <a:xfrm>
            <a:off x="481092" y="1720150"/>
            <a:ext cx="9001461" cy="5704747"/>
          </a:xfrm>
          <a:prstGeom prst="rect">
            <a:avLst/>
          </a:prstGeom>
        </p:spPr>
      </p:pic>
      <p:pic>
        <p:nvPicPr>
          <p:cNvPr id="4" name="Picture 3">
            <a:extLst>
              <a:ext uri="{FF2B5EF4-FFF2-40B4-BE49-F238E27FC236}">
                <a16:creationId xmlns:a16="http://schemas.microsoft.com/office/drawing/2014/main" id="{7927984C-AD90-6B0B-3BE9-3A05AF46D4EC}"/>
              </a:ext>
            </a:extLst>
          </p:cNvPr>
          <p:cNvPicPr>
            <a:picLocks noChangeAspect="1"/>
          </p:cNvPicPr>
          <p:nvPr/>
        </p:nvPicPr>
        <p:blipFill>
          <a:blip r:embed="rId4"/>
          <a:stretch>
            <a:fillRect/>
          </a:stretch>
        </p:blipFill>
        <p:spPr>
          <a:xfrm>
            <a:off x="1527720" y="4040260"/>
            <a:ext cx="6347791" cy="3569716"/>
          </a:xfrm>
          <a:prstGeom prst="rect">
            <a:avLst/>
          </a:prstGeom>
        </p:spPr>
      </p:pic>
      <p:pic>
        <p:nvPicPr>
          <p:cNvPr id="7" name="Picture 6">
            <a:extLst>
              <a:ext uri="{FF2B5EF4-FFF2-40B4-BE49-F238E27FC236}">
                <a16:creationId xmlns:a16="http://schemas.microsoft.com/office/drawing/2014/main" id="{5BAC7763-7DB8-B682-089E-4C5E422A2DD4}"/>
              </a:ext>
            </a:extLst>
          </p:cNvPr>
          <p:cNvPicPr>
            <a:picLocks noChangeAspect="1"/>
          </p:cNvPicPr>
          <p:nvPr/>
        </p:nvPicPr>
        <p:blipFill rotWithShape="1">
          <a:blip r:embed="rId5"/>
          <a:srcRect l="1500" t="3705" r="6310"/>
          <a:stretch/>
        </p:blipFill>
        <p:spPr>
          <a:xfrm>
            <a:off x="2182889" y="508561"/>
            <a:ext cx="5187528" cy="4063962"/>
          </a:xfrm>
          <a:prstGeom prst="rect">
            <a:avLst/>
          </a:prstGeom>
        </p:spPr>
      </p:pic>
    </p:spTree>
    <p:extLst>
      <p:ext uri="{BB962C8B-B14F-4D97-AF65-F5344CB8AC3E}">
        <p14:creationId xmlns:p14="http://schemas.microsoft.com/office/powerpoint/2010/main" val="390346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F63712-DCF7-7FB6-CD1E-404F819B009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156857F-BFAB-179B-3832-2A3B5E214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5B32F72-8238-5E0C-5301-8221F8E52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4DBA55B-2EA7-7FFD-289B-95AC2464D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3ED4A3-E6F6-A9E4-7297-5C1FBACCE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759BBD1-D9C3-0F46-D07F-870E04C43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CFBF983-ECAB-18D5-301E-4CEB1E72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E82C69EC-4DEE-F626-E3F9-870FAE40A2E7}"/>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3C16498B-A146-11F6-EB6C-1AC65F0C9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9D98DB2-A86A-133F-F60A-9FEFEE6B32B6}"/>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Supervised Machine Learning</a:t>
            </a:r>
          </a:p>
        </p:txBody>
      </p:sp>
      <p:sp>
        <p:nvSpPr>
          <p:cNvPr id="28" name="TextBox 27">
            <a:extLst>
              <a:ext uri="{FF2B5EF4-FFF2-40B4-BE49-F238E27FC236}">
                <a16:creationId xmlns:a16="http://schemas.microsoft.com/office/drawing/2014/main" id="{01A3F7CE-72E4-C4EC-6307-7789992692F6}"/>
              </a:ext>
            </a:extLst>
          </p:cNvPr>
          <p:cNvSpPr txBox="1"/>
          <p:nvPr/>
        </p:nvSpPr>
        <p:spPr>
          <a:xfrm>
            <a:off x="1528411" y="1737123"/>
            <a:ext cx="6886575" cy="2246769"/>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360296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076CFD-B08F-D550-E0F7-AD5D4BF78572}"/>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4E7E008B-52C3-08D7-3FC4-A2992AA7D10E}"/>
              </a:ext>
            </a:extLst>
          </p:cNvPr>
          <p:cNvPicPr>
            <a:picLocks noGrp="1" noChangeAspect="1"/>
          </p:cNvPicPr>
          <p:nvPr>
            <p:ph type="pic" sz="quarter" idx="11"/>
          </p:nvPr>
        </p:nvPicPr>
        <p:blipFill>
          <a:blip r:embed="rId3"/>
          <a:srcRect t="3172" b="3172"/>
          <a:stretch/>
        </p:blipFill>
        <p:spPr>
          <a:xfrm>
            <a:off x="0" y="4700588"/>
            <a:ext cx="10058400" cy="3071812"/>
          </a:xfrm>
        </p:spPr>
      </p:pic>
      <p:sp>
        <p:nvSpPr>
          <p:cNvPr id="6" name="TextBox 5">
            <a:extLst>
              <a:ext uri="{FF2B5EF4-FFF2-40B4-BE49-F238E27FC236}">
                <a16:creationId xmlns:a16="http://schemas.microsoft.com/office/drawing/2014/main" id="{57471979-3A2A-3115-7259-DFBBC5EDD887}"/>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Model Optimization</a:t>
            </a:r>
          </a:p>
        </p:txBody>
      </p:sp>
      <p:sp>
        <p:nvSpPr>
          <p:cNvPr id="7" name="TextBox 6">
            <a:extLst>
              <a:ext uri="{FF2B5EF4-FFF2-40B4-BE49-F238E27FC236}">
                <a16:creationId xmlns:a16="http://schemas.microsoft.com/office/drawing/2014/main" id="{152DB5FC-6B69-C0C6-2E02-479545CD5E06}"/>
              </a:ext>
            </a:extLst>
          </p:cNvPr>
          <p:cNvSpPr txBox="1"/>
          <p:nvPr/>
        </p:nvSpPr>
        <p:spPr>
          <a:xfrm>
            <a:off x="1528411" y="1737123"/>
            <a:ext cx="6886575" cy="2246769"/>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341696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976652-C50D-0AED-59F5-520024B90C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BB21BAA-CED1-B16A-1DEE-E71B871D8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59F97F45-7FAF-0965-515C-DF36AA4F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8E56BDA-4F67-DA7E-D11A-F7C40647A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AEBF9B3-2C45-A7B0-CBD6-7ACEF01BA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683BA8B-41AC-57DC-440A-8E392CF1D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21B866A-A77B-1BB1-62F9-4A0813EBCE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A15C48D8-1E7C-8255-8356-E6FB553D0FC0}"/>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2F03BE48-83EC-1FB1-519E-B8C826228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EA0F888-E47D-84AF-8912-FA2245A9C028}"/>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Results &amp; Conclusion</a:t>
            </a:r>
          </a:p>
        </p:txBody>
      </p:sp>
      <p:sp>
        <p:nvSpPr>
          <p:cNvPr id="28" name="TextBox 27">
            <a:extLst>
              <a:ext uri="{FF2B5EF4-FFF2-40B4-BE49-F238E27FC236}">
                <a16:creationId xmlns:a16="http://schemas.microsoft.com/office/drawing/2014/main" id="{DCB1C84C-702C-0EAB-153F-3F34A9FA2AC5}"/>
              </a:ext>
            </a:extLst>
          </p:cNvPr>
          <p:cNvSpPr txBox="1"/>
          <p:nvPr/>
        </p:nvSpPr>
        <p:spPr>
          <a:xfrm>
            <a:off x="1528411" y="1737123"/>
            <a:ext cx="6886575" cy="2246769"/>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373671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44">
            <a:extLst>
              <a:ext uri="{FF2B5EF4-FFF2-40B4-BE49-F238E27FC236}">
                <a16:creationId xmlns:a16="http://schemas.microsoft.com/office/drawing/2014/main" id="{2704561A-EBDC-4554-AB63-6E7F0AD34E9B}"/>
              </a:ext>
            </a:extLst>
          </p:cNvPr>
          <p:cNvSpPr>
            <a:spLocks noGrp="1"/>
          </p:cNvSpPr>
          <p:nvPr>
            <p:ph type="ctrTitle"/>
          </p:nvPr>
        </p:nvSpPr>
        <p:spPr>
          <a:xfrm>
            <a:off x="3052437" y="5731701"/>
            <a:ext cx="3951009" cy="1134076"/>
          </a:xfrm>
        </p:spPr>
        <p:txBody>
          <a:bodyPr vert="horz" lIns="91440" tIns="45720" rIns="91440" bIns="45720" rtlCol="0" anchor="t">
            <a:normAutofit/>
          </a:bodyPr>
          <a:lstStyle/>
          <a:p>
            <a:pPr>
              <a:lnSpc>
                <a:spcPct val="90000"/>
              </a:lnSpc>
            </a:pPr>
            <a:r>
              <a:rPr lang="en-US" sz="3900" dirty="0">
                <a:solidFill>
                  <a:schemeClr val="tx1"/>
                </a:solidFill>
              </a:rPr>
              <a:t>Questions?</a:t>
            </a:r>
          </a:p>
        </p:txBody>
      </p:sp>
      <p:pic>
        <p:nvPicPr>
          <p:cNvPr id="41" name="Picture Placeholder 40">
            <a:extLst>
              <a:ext uri="{FF2B5EF4-FFF2-40B4-BE49-F238E27FC236}">
                <a16:creationId xmlns:a16="http://schemas.microsoft.com/office/drawing/2014/main" id="{B18AACB1-42A2-4B1E-8CE7-58311236AD5E}"/>
              </a:ext>
            </a:extLst>
          </p:cNvPr>
          <p:cNvPicPr>
            <a:picLocks noGrp="1" noChangeAspect="1"/>
          </p:cNvPicPr>
          <p:nvPr>
            <p:ph type="pic" sz="quarter" idx="15"/>
          </p:nvPr>
        </p:nvPicPr>
        <p:blipFill rotWithShape="1">
          <a:blip r:embed="rId3"/>
          <a:srcRect l="7785" r="9305"/>
          <a:stretch/>
        </p:blipFill>
        <p:spPr>
          <a:xfrm>
            <a:off x="20" y="10"/>
            <a:ext cx="10058380" cy="4761643"/>
          </a:xfrm>
          <a:prstGeom prst="rect">
            <a:avLst/>
          </a:prstGeom>
        </p:spPr>
      </p:pic>
      <p:grpSp>
        <p:nvGrpSpPr>
          <p:cNvPr id="71" name="Group 70">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72" name="Freeform: Shape 71">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46" name="Subtitle 45">
            <a:extLst>
              <a:ext uri="{FF2B5EF4-FFF2-40B4-BE49-F238E27FC236}">
                <a16:creationId xmlns:a16="http://schemas.microsoft.com/office/drawing/2014/main" id="{84AA5B14-11B0-4875-B1F5-69DBF1E46D68}"/>
              </a:ext>
            </a:extLst>
          </p:cNvPr>
          <p:cNvSpPr>
            <a:spLocks noGrp="1"/>
          </p:cNvSpPr>
          <p:nvPr>
            <p:ph type="subTitle" idx="1"/>
          </p:nvPr>
        </p:nvSpPr>
        <p:spPr>
          <a:xfrm>
            <a:off x="3988268" y="4922271"/>
            <a:ext cx="2079346" cy="866344"/>
          </a:xfrm>
        </p:spPr>
        <p:txBody>
          <a:bodyPr vert="horz" lIns="91440" tIns="45720" rIns="91440" bIns="45720" rtlCol="0" anchor="b">
            <a:normAutofit/>
          </a:bodyPr>
          <a:lstStyle/>
          <a:p>
            <a:pPr>
              <a:lnSpc>
                <a:spcPct val="90000"/>
              </a:lnSpc>
            </a:pPr>
            <a:r>
              <a:rPr lang="en-US" sz="1900" b="1" dirty="0">
                <a:solidFill>
                  <a:schemeClr val="tx1"/>
                </a:solidFill>
                <a:latin typeface="+mn-lt"/>
                <a:cs typeface="+mn-cs"/>
              </a:rPr>
              <a:t>The End</a:t>
            </a:r>
          </a:p>
          <a:p>
            <a:pPr algn="l">
              <a:lnSpc>
                <a:spcPct val="90000"/>
              </a:lnSpc>
            </a:pPr>
            <a:endParaRPr lang="en-US" sz="1900" dirty="0">
              <a:latin typeface="+mn-lt"/>
              <a:cs typeface="+mn-cs"/>
            </a:endParaRPr>
          </a:p>
        </p:txBody>
      </p:sp>
    </p:spTree>
    <p:extLst>
      <p:ext uri="{BB962C8B-B14F-4D97-AF65-F5344CB8AC3E}">
        <p14:creationId xmlns:p14="http://schemas.microsoft.com/office/powerpoint/2010/main" val="424476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984243-06AA-7503-EAE6-C43F12132B68}"/>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3CDEEF2-1AB3-80D1-CDA4-608C51A8E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7C7D98AB-74B6-9E79-6551-31459B530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02A97E4-FFF3-59F6-2E50-A49A1B875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5189F2-CEF8-E33C-1F6D-25FADC872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8944EF9-2B55-2555-0F0D-1F9070FA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39D0DBA3-22C1-A7AD-5B65-E017A98F6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1E4C121-B4D1-7C55-C58B-07974436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82D9C0-7538-351C-DD92-6383E4364DC0}"/>
              </a:ext>
            </a:extLst>
          </p:cNvPr>
          <p:cNvSpPr txBox="1"/>
          <p:nvPr/>
        </p:nvSpPr>
        <p:spPr>
          <a:xfrm>
            <a:off x="1528411" y="1573218"/>
            <a:ext cx="7086600" cy="584775"/>
          </a:xfrm>
          <a:prstGeom prst="rect">
            <a:avLst/>
          </a:prstGeom>
          <a:noFill/>
        </p:spPr>
        <p:txBody>
          <a:bodyPr wrap="square" rtlCol="0">
            <a:spAutoFit/>
          </a:bodyPr>
          <a:lstStyle/>
          <a:p>
            <a:pPr algn="ctr"/>
            <a:r>
              <a:rPr lang="en-US" sz="3200" b="1" dirty="0">
                <a:latin typeface="+mj-lt"/>
              </a:rPr>
              <a:t>Table of Content</a:t>
            </a:r>
          </a:p>
        </p:txBody>
      </p:sp>
      <p:sp>
        <p:nvSpPr>
          <p:cNvPr id="7" name="TextBox 6">
            <a:extLst>
              <a:ext uri="{FF2B5EF4-FFF2-40B4-BE49-F238E27FC236}">
                <a16:creationId xmlns:a16="http://schemas.microsoft.com/office/drawing/2014/main" id="{716ECDE0-EB0A-BB9E-DDD2-7D61E6AD8FDA}"/>
              </a:ext>
            </a:extLst>
          </p:cNvPr>
          <p:cNvSpPr txBox="1"/>
          <p:nvPr/>
        </p:nvSpPr>
        <p:spPr>
          <a:xfrm>
            <a:off x="2158869" y="2762815"/>
            <a:ext cx="6886575" cy="2677656"/>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a:t>
            </a:r>
          </a:p>
          <a:p>
            <a:pPr marL="342900" indent="-342900">
              <a:buAutoNum type="arabicPeriod"/>
            </a:pPr>
            <a:r>
              <a:rPr lang="en-US" sz="2800" dirty="0"/>
              <a:t>Model </a:t>
            </a:r>
            <a:r>
              <a:rPr lang="en-US" sz="2800" dirty="0" err="1"/>
              <a:t>Optamizations</a:t>
            </a:r>
            <a:r>
              <a:rPr lang="en-US" sz="2800" dirty="0"/>
              <a:t>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52377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D17414-6BDF-C386-5C52-A601AC71A2B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CBCC0BE6-EB61-08BE-FD31-B46AA7CFC7F7}"/>
              </a:ext>
            </a:extLst>
          </p:cNvPr>
          <p:cNvPicPr>
            <a:picLocks noGrp="1" noChangeAspect="1"/>
          </p:cNvPicPr>
          <p:nvPr>
            <p:ph type="pic" sz="quarter" idx="11"/>
          </p:nvPr>
        </p:nvPicPr>
        <p:blipFill>
          <a:blip r:embed="rId3"/>
          <a:srcRect t="6220" b="6220"/>
          <a:stretch/>
        </p:blipFill>
        <p:spPr>
          <a:xfrm>
            <a:off x="0" y="4786330"/>
            <a:ext cx="10058400" cy="2986068"/>
          </a:xfrm>
          <a:prstGeom prst="rect">
            <a:avLst/>
          </a:prstGeom>
          <a:ln>
            <a:noFill/>
          </a:ln>
        </p:spPr>
      </p:pic>
      <p:sp>
        <p:nvSpPr>
          <p:cNvPr id="4" name="TextBox 3">
            <a:extLst>
              <a:ext uri="{FF2B5EF4-FFF2-40B4-BE49-F238E27FC236}">
                <a16:creationId xmlns:a16="http://schemas.microsoft.com/office/drawing/2014/main" id="{A6A82067-850F-1CD6-781C-6907FC8631D7}"/>
              </a:ext>
            </a:extLst>
          </p:cNvPr>
          <p:cNvSpPr txBox="1"/>
          <p:nvPr/>
        </p:nvSpPr>
        <p:spPr>
          <a:xfrm>
            <a:off x="1513486" y="1144212"/>
            <a:ext cx="7086600" cy="584775"/>
          </a:xfrm>
          <a:prstGeom prst="rect">
            <a:avLst/>
          </a:prstGeom>
          <a:noFill/>
        </p:spPr>
        <p:txBody>
          <a:bodyPr wrap="square" rtlCol="0">
            <a:spAutoFit/>
          </a:bodyPr>
          <a:lstStyle/>
          <a:p>
            <a:pPr algn="ctr"/>
            <a:r>
              <a:rPr lang="en-US" sz="3200" b="1" dirty="0">
                <a:solidFill>
                  <a:schemeClr val="tx2"/>
                </a:solidFill>
                <a:latin typeface="+mj-lt"/>
              </a:rPr>
              <a:t>Introduction</a:t>
            </a:r>
          </a:p>
        </p:txBody>
      </p:sp>
      <p:sp>
        <p:nvSpPr>
          <p:cNvPr id="6" name="TextBox 5">
            <a:extLst>
              <a:ext uri="{FF2B5EF4-FFF2-40B4-BE49-F238E27FC236}">
                <a16:creationId xmlns:a16="http://schemas.microsoft.com/office/drawing/2014/main" id="{A4920DB4-C2CE-8F7B-9D1B-B57AAA6A13F1}"/>
              </a:ext>
            </a:extLst>
          </p:cNvPr>
          <p:cNvSpPr txBox="1"/>
          <p:nvPr/>
        </p:nvSpPr>
        <p:spPr>
          <a:xfrm>
            <a:off x="514350" y="2011054"/>
            <a:ext cx="9086849" cy="1938992"/>
          </a:xfrm>
          <a:prstGeom prst="rect">
            <a:avLst/>
          </a:prstGeom>
          <a:noFill/>
        </p:spPr>
        <p:txBody>
          <a:bodyPr wrap="square" rtlCol="0">
            <a:spAutoFit/>
          </a:bodyPr>
          <a:lstStyle/>
          <a:p>
            <a:r>
              <a:rPr lang="en-US" sz="2000" dirty="0"/>
              <a:t>- stroke </a:t>
            </a:r>
            <a:r>
              <a:rPr lang="en-US" sz="2000" b="1" dirty="0"/>
              <a:t>2</a:t>
            </a:r>
            <a:r>
              <a:rPr lang="en-US" sz="2000" b="1" baseline="30000" dirty="0"/>
              <a:t>nd</a:t>
            </a:r>
            <a:r>
              <a:rPr lang="en-US" sz="2000" b="1" dirty="0"/>
              <a:t> </a:t>
            </a:r>
            <a:r>
              <a:rPr lang="en-US" sz="2000" dirty="0"/>
              <a:t>leading cause of death globally (</a:t>
            </a:r>
            <a:r>
              <a:rPr lang="en-US" sz="2000" b="1" dirty="0"/>
              <a:t>11%</a:t>
            </a:r>
            <a:r>
              <a:rPr lang="en-US" sz="2000" dirty="0"/>
              <a:t>)*</a:t>
            </a:r>
          </a:p>
          <a:p>
            <a:r>
              <a:rPr lang="en-US" sz="2000" dirty="0"/>
              <a:t>- </a:t>
            </a:r>
            <a:r>
              <a:rPr lang="en-US" sz="2000" b="1" dirty="0"/>
              <a:t>1/3</a:t>
            </a:r>
            <a:r>
              <a:rPr lang="en-US" sz="2000" b="1" baseline="30000" dirty="0"/>
              <a:t>rd</a:t>
            </a:r>
            <a:r>
              <a:rPr lang="en-US" sz="2000" dirty="0"/>
              <a:t> of survivors are very often left with severe disability such as loss of vision &amp;/or speech, paralysis and confusion**</a:t>
            </a:r>
          </a:p>
          <a:p>
            <a:r>
              <a:rPr lang="en-US" sz="2000" dirty="0"/>
              <a:t>- </a:t>
            </a:r>
            <a:r>
              <a:rPr lang="en-US" sz="2000" b="1" dirty="0"/>
              <a:t>4 out of 10 </a:t>
            </a:r>
            <a:r>
              <a:rPr lang="en-US" sz="2000" dirty="0"/>
              <a:t>death could be prevented if risk factors are highlighted early on**</a:t>
            </a:r>
          </a:p>
          <a:p>
            <a:r>
              <a:rPr lang="en-US" sz="2000" dirty="0"/>
              <a:t>- supervised machine learning models may help predict high risk patients and aid in prevention efforts by health care providers</a:t>
            </a:r>
          </a:p>
        </p:txBody>
      </p:sp>
      <p:sp>
        <p:nvSpPr>
          <p:cNvPr id="7" name="TextBox 6">
            <a:extLst>
              <a:ext uri="{FF2B5EF4-FFF2-40B4-BE49-F238E27FC236}">
                <a16:creationId xmlns:a16="http://schemas.microsoft.com/office/drawing/2014/main" id="{1A367EE2-1EEB-5119-096B-97AF2AD9377A}"/>
              </a:ext>
            </a:extLst>
          </p:cNvPr>
          <p:cNvSpPr txBox="1"/>
          <p:nvPr/>
        </p:nvSpPr>
        <p:spPr>
          <a:xfrm>
            <a:off x="371475" y="4343400"/>
            <a:ext cx="9574696" cy="430887"/>
          </a:xfrm>
          <a:prstGeom prst="rect">
            <a:avLst/>
          </a:prstGeom>
          <a:noFill/>
        </p:spPr>
        <p:txBody>
          <a:bodyPr wrap="square" rtlCol="0">
            <a:spAutoFit/>
          </a:bodyPr>
          <a:lstStyle/>
          <a:p>
            <a:pPr algn="r"/>
            <a:r>
              <a:rPr lang="en-US" sz="1100" dirty="0"/>
              <a:t>* https://</a:t>
            </a:r>
            <a:r>
              <a:rPr lang="en-US" sz="1100" dirty="0" err="1"/>
              <a:t>www.who.int</a:t>
            </a:r>
            <a:r>
              <a:rPr lang="en-US" sz="1100" dirty="0"/>
              <a:t>/news-room/fact-sheets/detail/the-top-10-causes-of-death</a:t>
            </a:r>
          </a:p>
          <a:p>
            <a:pPr algn="r"/>
            <a:r>
              <a:rPr lang="en-US" sz="1100" dirty="0"/>
              <a:t>** https://</a:t>
            </a:r>
            <a:r>
              <a:rPr lang="en-US" sz="1100" dirty="0" err="1"/>
              <a:t>www.emro.who.int</a:t>
            </a:r>
            <a:r>
              <a:rPr lang="en-US" sz="1100" dirty="0"/>
              <a:t>/health-topics/stroke-cerebrovascular-accident/</a:t>
            </a:r>
            <a:r>
              <a:rPr lang="en-US" sz="1100" dirty="0" err="1"/>
              <a:t>index.html</a:t>
            </a:r>
            <a:endParaRPr lang="en-US" sz="1100" dirty="0"/>
          </a:p>
        </p:txBody>
      </p:sp>
    </p:spTree>
    <p:extLst>
      <p:ext uri="{BB962C8B-B14F-4D97-AF65-F5344CB8AC3E}">
        <p14:creationId xmlns:p14="http://schemas.microsoft.com/office/powerpoint/2010/main" val="22648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0916C1A5-630A-2B78-E639-0A2051E47CA1}"/>
              </a:ext>
            </a:extLst>
          </p:cNvPr>
          <p:cNvPicPr>
            <a:picLocks noGrp="1" noChangeAspect="1"/>
          </p:cNvPicPr>
          <p:nvPr>
            <p:ph type="pic" sz="quarter" idx="11"/>
          </p:nvPr>
        </p:nvPicPr>
        <p:blipFill>
          <a:blip r:embed="rId3"/>
          <a:srcRect t="6891" b="6891"/>
          <a:stretch/>
        </p:blipFill>
        <p:spPr>
          <a:xfrm>
            <a:off x="0" y="4944532"/>
            <a:ext cx="10058400" cy="2827867"/>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502CC51-A9FD-C5BF-A2CF-3C3A5B2FF1EE}"/>
              </a:ext>
            </a:extLst>
          </p:cNvPr>
          <p:cNvSpPr txBox="1"/>
          <p:nvPr/>
        </p:nvSpPr>
        <p:spPr>
          <a:xfrm>
            <a:off x="2614613" y="351141"/>
            <a:ext cx="5920641" cy="584775"/>
          </a:xfrm>
          <a:prstGeom prst="rect">
            <a:avLst/>
          </a:prstGeom>
          <a:noFill/>
        </p:spPr>
        <p:txBody>
          <a:bodyPr wrap="square" rtlCol="0">
            <a:spAutoFit/>
          </a:bodyPr>
          <a:lstStyle/>
          <a:p>
            <a:pPr algn="ctr"/>
            <a:r>
              <a:rPr lang="en-US" sz="3200" b="1" dirty="0">
                <a:solidFill>
                  <a:schemeClr val="tx2"/>
                </a:solidFill>
                <a:latin typeface="+mj-lt"/>
              </a:rPr>
              <a:t>Data Cleaning</a:t>
            </a:r>
          </a:p>
        </p:txBody>
      </p:sp>
      <p:sp>
        <p:nvSpPr>
          <p:cNvPr id="28" name="TextBox 27">
            <a:extLst>
              <a:ext uri="{FF2B5EF4-FFF2-40B4-BE49-F238E27FC236}">
                <a16:creationId xmlns:a16="http://schemas.microsoft.com/office/drawing/2014/main" id="{47AF6F8F-D018-2350-B83D-4C889AC4610F}"/>
              </a:ext>
            </a:extLst>
          </p:cNvPr>
          <p:cNvSpPr txBox="1"/>
          <p:nvPr/>
        </p:nvSpPr>
        <p:spPr>
          <a:xfrm>
            <a:off x="2285999" y="982079"/>
            <a:ext cx="7415213" cy="3970318"/>
          </a:xfrm>
          <a:prstGeom prst="rect">
            <a:avLst/>
          </a:prstGeom>
          <a:noFill/>
        </p:spPr>
        <p:txBody>
          <a:bodyPr wrap="square" rtlCol="0">
            <a:spAutoFit/>
          </a:bodyPr>
          <a:lstStyle/>
          <a:p>
            <a:r>
              <a:rPr lang="en-US" sz="2100" dirty="0"/>
              <a:t>- rounded age present as decimals</a:t>
            </a:r>
          </a:p>
          <a:p>
            <a:r>
              <a:rPr lang="en-US" sz="2100" dirty="0"/>
              <a:t>- dropped gender ’other’ (1 row) </a:t>
            </a:r>
          </a:p>
          <a:p>
            <a:r>
              <a:rPr lang="en-US" sz="2100" dirty="0"/>
              <a:t>- dropped </a:t>
            </a:r>
            <a:r>
              <a:rPr lang="en-US" sz="2100" dirty="0" err="1"/>
              <a:t>smoking_status</a:t>
            </a:r>
            <a:r>
              <a:rPr lang="en-US" sz="2100" dirty="0"/>
              <a:t> column ( too many ‘unknown’)</a:t>
            </a:r>
          </a:p>
          <a:p>
            <a:endParaRPr lang="en-US" sz="2100" dirty="0"/>
          </a:p>
          <a:p>
            <a:pPr algn="ctr"/>
            <a:r>
              <a:rPr lang="en-US" sz="2100" b="1" dirty="0">
                <a:solidFill>
                  <a:srgbClr val="009193"/>
                </a:solidFill>
              </a:rPr>
              <a:t>Stats on dataset:</a:t>
            </a:r>
          </a:p>
          <a:p>
            <a:r>
              <a:rPr lang="en-US" sz="2100" dirty="0"/>
              <a:t>- total 5109 rows of data post cleaning</a:t>
            </a:r>
          </a:p>
          <a:p>
            <a:r>
              <a:rPr lang="en-US" sz="2100" dirty="0"/>
              <a:t>- average age 43 years across cohort</a:t>
            </a:r>
          </a:p>
          <a:p>
            <a:r>
              <a:rPr lang="en-US" sz="2100" dirty="0"/>
              <a:t>- 2994 female &amp; 2115 male data rows</a:t>
            </a:r>
          </a:p>
          <a:p>
            <a:r>
              <a:rPr lang="en-US" sz="2100" dirty="0"/>
              <a:t>- 4400 employed, 22 never employed, 687 children</a:t>
            </a:r>
          </a:p>
          <a:p>
            <a:r>
              <a:rPr lang="en-US" sz="2100" dirty="0"/>
              <a:t>- 2596 Urban &amp; 2513 Rural dwellers</a:t>
            </a:r>
          </a:p>
          <a:p>
            <a:r>
              <a:rPr lang="en-US" sz="2100" dirty="0"/>
              <a:t>- avg glucose level 106.14 mg/dL (optimal 70-100 mg/dL)</a:t>
            </a:r>
          </a:p>
          <a:p>
            <a:r>
              <a:rPr lang="en-US" sz="2100" dirty="0"/>
              <a:t>- 4860 never had stroke, 249 had stroke</a:t>
            </a:r>
          </a:p>
        </p:txBody>
      </p:sp>
    </p:spTree>
    <p:extLst>
      <p:ext uri="{BB962C8B-B14F-4D97-AF65-F5344CB8AC3E}">
        <p14:creationId xmlns:p14="http://schemas.microsoft.com/office/powerpoint/2010/main" val="210212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Feature Importance</a:t>
            </a:r>
          </a:p>
        </p:txBody>
      </p:sp>
      <p:pic>
        <p:nvPicPr>
          <p:cNvPr id="6" name="Picture 5">
            <a:extLst>
              <a:ext uri="{FF2B5EF4-FFF2-40B4-BE49-F238E27FC236}">
                <a16:creationId xmlns:a16="http://schemas.microsoft.com/office/drawing/2014/main" id="{F127BFC5-8A1A-BE1F-89FE-44FA39B50501}"/>
              </a:ext>
            </a:extLst>
          </p:cNvPr>
          <p:cNvPicPr>
            <a:picLocks noChangeAspect="1"/>
          </p:cNvPicPr>
          <p:nvPr/>
        </p:nvPicPr>
        <p:blipFill>
          <a:blip r:embed="rId3"/>
          <a:stretch>
            <a:fillRect/>
          </a:stretch>
        </p:blipFill>
        <p:spPr>
          <a:xfrm>
            <a:off x="696855" y="1631389"/>
            <a:ext cx="8664691" cy="5410669"/>
          </a:xfrm>
          <a:prstGeom prst="rect">
            <a:avLst/>
          </a:prstGeom>
        </p:spPr>
      </p:pic>
    </p:spTree>
    <p:extLst>
      <p:ext uri="{BB962C8B-B14F-4D97-AF65-F5344CB8AC3E}">
        <p14:creationId xmlns:p14="http://schemas.microsoft.com/office/powerpoint/2010/main" val="22545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Correlation Heatmap</a:t>
            </a:r>
          </a:p>
        </p:txBody>
      </p:sp>
      <p:pic>
        <p:nvPicPr>
          <p:cNvPr id="8" name="Picture 7">
            <a:extLst>
              <a:ext uri="{FF2B5EF4-FFF2-40B4-BE49-F238E27FC236}">
                <a16:creationId xmlns:a16="http://schemas.microsoft.com/office/drawing/2014/main" id="{E739D135-5263-E8AF-FB9B-50963AA8AE99}"/>
              </a:ext>
            </a:extLst>
          </p:cNvPr>
          <p:cNvPicPr>
            <a:picLocks noChangeAspect="1"/>
          </p:cNvPicPr>
          <p:nvPr/>
        </p:nvPicPr>
        <p:blipFill rotWithShape="1">
          <a:blip r:embed="rId3"/>
          <a:srcRect t="1542" b="1"/>
          <a:stretch/>
        </p:blipFill>
        <p:spPr>
          <a:xfrm>
            <a:off x="1088886" y="1521708"/>
            <a:ext cx="7880628" cy="6200676"/>
          </a:xfrm>
          <a:prstGeom prst="rect">
            <a:avLst/>
          </a:prstGeom>
        </p:spPr>
      </p:pic>
    </p:spTree>
    <p:extLst>
      <p:ext uri="{BB962C8B-B14F-4D97-AF65-F5344CB8AC3E}">
        <p14:creationId xmlns:p14="http://schemas.microsoft.com/office/powerpoint/2010/main" val="176344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E4827D-FA93-1341-12C6-77721C36F92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E2787E3-913E-2363-C94D-1D76F9799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1DE4C16E-0B4D-1171-1AF0-D8934765E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B1219E35-B86C-7398-CFCB-3057BEEB9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B3469AA-404B-091F-684D-2479FFABF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7073EDB-4528-B259-D07A-6FF38339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111DA31-D09F-8393-520F-73770EA17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0D09405-DF54-A9DA-B577-B5C163B12EEA}"/>
              </a:ext>
            </a:extLst>
          </p:cNvPr>
          <p:cNvPicPr>
            <a:picLocks noChangeAspect="1"/>
          </p:cNvPicPr>
          <p:nvPr/>
        </p:nvPicPr>
        <p:blipFill rotWithShape="1">
          <a:blip r:embed="rId3"/>
          <a:srcRect l="5285" t="6529" r="8020" b="3086"/>
          <a:stretch/>
        </p:blipFill>
        <p:spPr>
          <a:xfrm>
            <a:off x="1298513" y="1521708"/>
            <a:ext cx="7311232" cy="5678629"/>
          </a:xfrm>
          <a:prstGeom prst="rect">
            <a:avLst/>
          </a:prstGeom>
        </p:spPr>
      </p:pic>
      <p:sp>
        <p:nvSpPr>
          <p:cNvPr id="3" name="TextBox 2">
            <a:extLst>
              <a:ext uri="{FF2B5EF4-FFF2-40B4-BE49-F238E27FC236}">
                <a16:creationId xmlns:a16="http://schemas.microsoft.com/office/drawing/2014/main" id="{A07A71D1-DF9D-B94A-43FB-DF518BF0E32E}"/>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Age Distribution</a:t>
            </a:r>
          </a:p>
        </p:txBody>
      </p:sp>
    </p:spTree>
    <p:extLst>
      <p:ext uri="{BB962C8B-B14F-4D97-AF65-F5344CB8AC3E}">
        <p14:creationId xmlns:p14="http://schemas.microsoft.com/office/powerpoint/2010/main" val="154079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10D4AF-D2B4-5A43-3193-64BE0EC66DAF}"/>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3876AB3A-66F7-DD52-0EFD-1441D7B2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 name="Rectangle 3">
            <a:extLst>
              <a:ext uri="{FF2B5EF4-FFF2-40B4-BE49-F238E27FC236}">
                <a16:creationId xmlns:a16="http://schemas.microsoft.com/office/drawing/2014/main" id="{BA072E84-FD9C-903F-254B-786D2344C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2BC39B7A-F362-2A32-AE7A-8E22BA70B8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217EBE0F-0125-9C1A-A341-8FB323A34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94A396C-C4D8-3A39-535F-8E8B176C3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C7079BC6-D1A9-77C1-1DFF-7458C9145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86E863FB-6F14-C999-2015-4803D694F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1ACD746-3C8B-368F-61C6-296C97DF35E5}"/>
              </a:ext>
            </a:extLst>
          </p:cNvPr>
          <p:cNvSpPr txBox="1"/>
          <p:nvPr/>
        </p:nvSpPr>
        <p:spPr>
          <a:xfrm>
            <a:off x="3412743" y="669915"/>
            <a:ext cx="3138158" cy="584775"/>
          </a:xfrm>
          <a:prstGeom prst="rect">
            <a:avLst/>
          </a:prstGeom>
          <a:noFill/>
        </p:spPr>
        <p:txBody>
          <a:bodyPr wrap="square" rtlCol="0">
            <a:spAutoFit/>
          </a:bodyPr>
          <a:lstStyle/>
          <a:p>
            <a:pPr algn="ctr"/>
            <a:r>
              <a:rPr lang="en-US" sz="3200" b="1" dirty="0">
                <a:solidFill>
                  <a:schemeClr val="tx2"/>
                </a:solidFill>
                <a:latin typeface="+mj-lt"/>
              </a:rPr>
              <a:t>Age vs BMI</a:t>
            </a:r>
          </a:p>
        </p:txBody>
      </p:sp>
      <p:pic>
        <p:nvPicPr>
          <p:cNvPr id="6" name="Picture 5" descr="A graph of scatter plot&#10;&#10;Description automatically generated">
            <a:extLst>
              <a:ext uri="{FF2B5EF4-FFF2-40B4-BE49-F238E27FC236}">
                <a16:creationId xmlns:a16="http://schemas.microsoft.com/office/drawing/2014/main" id="{CD3A66E3-6703-FB43-50A9-2272F442AD79}"/>
              </a:ext>
            </a:extLst>
          </p:cNvPr>
          <p:cNvPicPr>
            <a:picLocks noChangeAspect="1"/>
          </p:cNvPicPr>
          <p:nvPr/>
        </p:nvPicPr>
        <p:blipFill rotWithShape="1">
          <a:blip r:embed="rId3"/>
          <a:srcRect l="6460" t="7208" r="8675" b="3153"/>
          <a:stretch/>
        </p:blipFill>
        <p:spPr>
          <a:xfrm>
            <a:off x="481092" y="1720150"/>
            <a:ext cx="9001461" cy="5704747"/>
          </a:xfrm>
          <a:prstGeom prst="rect">
            <a:avLst/>
          </a:prstGeom>
        </p:spPr>
      </p:pic>
      <p:pic>
        <p:nvPicPr>
          <p:cNvPr id="7" name="Picture 6">
            <a:extLst>
              <a:ext uri="{FF2B5EF4-FFF2-40B4-BE49-F238E27FC236}">
                <a16:creationId xmlns:a16="http://schemas.microsoft.com/office/drawing/2014/main" id="{04D5EFC4-2CCC-C0CC-8969-BFF26379F320}"/>
              </a:ext>
            </a:extLst>
          </p:cNvPr>
          <p:cNvPicPr>
            <a:picLocks noChangeAspect="1"/>
          </p:cNvPicPr>
          <p:nvPr/>
        </p:nvPicPr>
        <p:blipFill>
          <a:blip r:embed="rId4"/>
          <a:stretch>
            <a:fillRect/>
          </a:stretch>
        </p:blipFill>
        <p:spPr>
          <a:xfrm>
            <a:off x="1527720" y="4040260"/>
            <a:ext cx="6347791" cy="3569716"/>
          </a:xfrm>
          <a:prstGeom prst="rect">
            <a:avLst/>
          </a:prstGeom>
        </p:spPr>
      </p:pic>
      <p:pic>
        <p:nvPicPr>
          <p:cNvPr id="8" name="Picture 7">
            <a:extLst>
              <a:ext uri="{FF2B5EF4-FFF2-40B4-BE49-F238E27FC236}">
                <a16:creationId xmlns:a16="http://schemas.microsoft.com/office/drawing/2014/main" id="{1FAE35A6-5D7F-2BB8-EEB9-5E877F29EE0F}"/>
              </a:ext>
            </a:extLst>
          </p:cNvPr>
          <p:cNvPicPr>
            <a:picLocks noChangeAspect="1"/>
          </p:cNvPicPr>
          <p:nvPr/>
        </p:nvPicPr>
        <p:blipFill rotWithShape="1">
          <a:blip r:embed="rId5"/>
          <a:srcRect l="1500" t="3705" r="6310"/>
          <a:stretch/>
        </p:blipFill>
        <p:spPr>
          <a:xfrm>
            <a:off x="2182889" y="508561"/>
            <a:ext cx="5187528" cy="4063962"/>
          </a:xfrm>
          <a:prstGeom prst="rect">
            <a:avLst/>
          </a:prstGeom>
        </p:spPr>
      </p:pic>
    </p:spTree>
    <p:extLst>
      <p:ext uri="{BB962C8B-B14F-4D97-AF65-F5344CB8AC3E}">
        <p14:creationId xmlns:p14="http://schemas.microsoft.com/office/powerpoint/2010/main" val="19131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7FC33D-E98D-55D5-AB02-9FAE4EED86D1}"/>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46594EA-21FE-36D8-A04C-1207E04E2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6F67F534-9A71-ED9B-447B-9627E8562D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30D5B909-9292-92EB-9974-DD4339EC9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60AA1F-EF17-F70B-4F63-5A6713920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5FE2B063-6A29-B80D-B7A6-8895160E7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00D0292-EFE4-7B80-97BB-AB0F53A5E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31DBBA-A1DB-2D00-DDE4-901707E77C32}"/>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solidFill>
                  <a:schemeClr val="tx2"/>
                </a:solidFill>
                <a:latin typeface="+mj-lt"/>
              </a:rPr>
              <a:t>Age vs Blood Sugar</a:t>
            </a:r>
          </a:p>
        </p:txBody>
      </p:sp>
      <p:pic>
        <p:nvPicPr>
          <p:cNvPr id="7" name="Picture 6">
            <a:extLst>
              <a:ext uri="{FF2B5EF4-FFF2-40B4-BE49-F238E27FC236}">
                <a16:creationId xmlns:a16="http://schemas.microsoft.com/office/drawing/2014/main" id="{4CA476C1-CECB-3FC6-C0E3-95E4F66B6970}"/>
              </a:ext>
            </a:extLst>
          </p:cNvPr>
          <p:cNvPicPr>
            <a:picLocks noChangeAspect="1"/>
          </p:cNvPicPr>
          <p:nvPr/>
        </p:nvPicPr>
        <p:blipFill rotWithShape="1">
          <a:blip r:embed="rId3"/>
          <a:srcRect l="4243" t="4523" r="7435"/>
          <a:stretch/>
        </p:blipFill>
        <p:spPr>
          <a:xfrm>
            <a:off x="310577" y="1621471"/>
            <a:ext cx="9412123" cy="5971653"/>
          </a:xfrm>
          <a:prstGeom prst="rect">
            <a:avLst/>
          </a:prstGeom>
        </p:spPr>
      </p:pic>
    </p:spTree>
    <p:extLst>
      <p:ext uri="{BB962C8B-B14F-4D97-AF65-F5344CB8AC3E}">
        <p14:creationId xmlns:p14="http://schemas.microsoft.com/office/powerpoint/2010/main" val="323165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7"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626E1F-ED93-4A4E-AF1C-1617B798BE3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EAC644-7B36-4B02-AE6A-271637DE6193}">
  <ds:schemaRefs>
    <ds:schemaRef ds:uri="http://schemas.microsoft.com/sharepoint/v3/contenttype/forms"/>
  </ds:schemaRefs>
</ds:datastoreItem>
</file>

<file path=customXml/itemProps2.xml><?xml version="1.0" encoding="utf-8"?>
<ds:datastoreItem xmlns:ds="http://schemas.openxmlformats.org/officeDocument/2006/customXml" ds:itemID="{581AEECB-7CBF-41B6-B304-895A4D5BDF0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D82FBE3-5E95-4B7A-88C0-B7BB58A96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1229</Words>
  <Application>Microsoft Macintosh PowerPoint</Application>
  <PresentationFormat>Custom</PresentationFormat>
  <Paragraphs>99</Paragraphs>
  <Slides>14</Slides>
  <Notes>14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Gill Sans MT</vt:lpstr>
      <vt:lpstr>Helvetica Neue</vt:lpstr>
      <vt:lpstr>Inter</vt:lpstr>
      <vt:lpstr>Söhne</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2020-06-29T21:50:47Z</dcterms:created>
  <dcterms:modified xsi:type="dcterms:W3CDTF">2024-01-22T21:13:04Z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