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24"/>
  </p:notesMasterIdLst>
  <p:handoutMasterIdLst>
    <p:handoutMasterId r:id="rId25"/>
  </p:handoutMasterIdLst>
  <p:sldIdLst>
    <p:sldId id="285" r:id="rId5"/>
    <p:sldId id="279" r:id="rId6"/>
    <p:sldId id="280" r:id="rId7"/>
    <p:sldId id="274" r:id="rId8"/>
    <p:sldId id="282" r:id="rId9"/>
    <p:sldId id="289" r:id="rId10"/>
    <p:sldId id="292" r:id="rId11"/>
    <p:sldId id="294" r:id="rId12"/>
    <p:sldId id="293" r:id="rId13"/>
    <p:sldId id="284" r:id="rId14"/>
    <p:sldId id="277" r:id="rId15"/>
    <p:sldId id="295" r:id="rId16"/>
    <p:sldId id="296" r:id="rId17"/>
    <p:sldId id="297" r:id="rId18"/>
    <p:sldId id="298" r:id="rId19"/>
    <p:sldId id="299" r:id="rId20"/>
    <p:sldId id="300" r:id="rId21"/>
    <p:sldId id="286" r:id="rId22"/>
    <p:sldId id="276" r:id="rId23"/>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09" autoAdjust="0"/>
    <p:restoredTop sz="80063" autoAdjust="0"/>
  </p:normalViewPr>
  <p:slideViewPr>
    <p:cSldViewPr snapToGrid="0" showGuides="1">
      <p:cViewPr>
        <p:scale>
          <a:sx n="90" d="100"/>
          <a:sy n="90" d="100"/>
        </p:scale>
        <p:origin x="384" y="-216"/>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1/23/24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1/23/24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BA301-17F6-F62F-6375-75E951C40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37E10-AA7D-7E50-CD22-021CCBA7D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42806-431D-CDB2-FFA9-8F703FD9A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2F6B1A-8D07-34B9-7DED-A3369CFE2B1F}"/>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20060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02F0A-FF83-8FB5-F76B-487F66FE9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BBD45-C00B-76A1-C40E-6C6B78F0A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636DCC-A61A-F8CC-2C38-69700DE75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F43F4-4EA0-C2F0-F921-8AB00E4EE3D8}"/>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83460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671E-1072-2D52-1F0F-9ECA70A16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1FFE1-DDE9-FC72-26B2-5C8CB728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E039C-9E97-E129-EE3F-716ACBE22A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1F1F1-28A1-206E-D3CF-AC23075A0369}"/>
              </a:ext>
            </a:extLst>
          </p:cNvPr>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657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A25EE-7E93-CE2F-79CE-D4ADA4DD5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B03603-93F6-3281-21DA-A70436D1C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0ED93F-2C3C-330E-E012-79D7BA5B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0CFE23-0A54-730F-2E32-DA6AA2B66FA4}"/>
              </a:ext>
            </a:extLst>
          </p:cNvPr>
          <p:cNvSpPr>
            <a:spLocks noGrp="1"/>
          </p:cNvSpPr>
          <p:nvPr>
            <p:ph type="sldNum" sz="quarter" idx="5"/>
          </p:nvPr>
        </p:nvSpPr>
        <p:spPr/>
        <p:txBody>
          <a:bodyPr/>
          <a:lstStyle/>
          <a:p>
            <a:fld id="{2481A707-0A4C-444E-BBAC-8F56E4534DF7}" type="slidenum">
              <a:rPr lang="en-US" smtClean="0"/>
              <a:t>15</a:t>
            </a:fld>
            <a:endParaRPr lang="en-US" dirty="0"/>
          </a:p>
        </p:txBody>
      </p:sp>
    </p:spTree>
    <p:extLst>
      <p:ext uri="{BB962C8B-B14F-4D97-AF65-F5344CB8AC3E}">
        <p14:creationId xmlns:p14="http://schemas.microsoft.com/office/powerpoint/2010/main" val="422024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1BAD4-A0AB-DA1A-2955-1EF417B32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FD9B4-3E2A-2AF2-A0F0-08BEFE5F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2271CC-44C3-C5D3-6205-DB9AB7183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147C6B-D344-9236-276D-08687971A333}"/>
              </a:ext>
            </a:extLst>
          </p:cNvPr>
          <p:cNvSpPr>
            <a:spLocks noGrp="1"/>
          </p:cNvSpPr>
          <p:nvPr>
            <p:ph type="sldNum" sz="quarter" idx="5"/>
          </p:nvPr>
        </p:nvSpPr>
        <p:spPr/>
        <p:txBody>
          <a:bodyPr/>
          <a:lstStyle/>
          <a:p>
            <a:fld id="{2481A707-0A4C-444E-BBAC-8F56E4534DF7}" type="slidenum">
              <a:rPr lang="en-US" smtClean="0"/>
              <a:t>16</a:t>
            </a:fld>
            <a:endParaRPr lang="en-US" dirty="0"/>
          </a:p>
        </p:txBody>
      </p:sp>
    </p:spTree>
    <p:extLst>
      <p:ext uri="{BB962C8B-B14F-4D97-AF65-F5344CB8AC3E}">
        <p14:creationId xmlns:p14="http://schemas.microsoft.com/office/powerpoint/2010/main" val="238940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CDB1-36D4-5D66-304E-2D93A2B8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D3C93-DAAE-C8F5-9D80-553A0A6C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CF123-C79E-448A-3017-C5A19B24B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7ADF82-E66C-7145-04BA-07AF47F7086A}"/>
              </a:ext>
            </a:extLst>
          </p:cNvPr>
          <p:cNvSpPr>
            <a:spLocks noGrp="1"/>
          </p:cNvSpPr>
          <p:nvPr>
            <p:ph type="sldNum" sz="quarter" idx="5"/>
          </p:nvPr>
        </p:nvSpPr>
        <p:spPr/>
        <p:txBody>
          <a:bodyPr/>
          <a:lstStyle/>
          <a:p>
            <a:fld id="{2481A707-0A4C-444E-BBAC-8F56E4534DF7}" type="slidenum">
              <a:rPr lang="en-US" smtClean="0"/>
              <a:t>17</a:t>
            </a:fld>
            <a:endParaRPr lang="en-US" dirty="0"/>
          </a:p>
        </p:txBody>
      </p:sp>
    </p:spTree>
    <p:extLst>
      <p:ext uri="{BB962C8B-B14F-4D97-AF65-F5344CB8AC3E}">
        <p14:creationId xmlns:p14="http://schemas.microsoft.com/office/powerpoint/2010/main" val="2069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18</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19</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5E28-20B0-34C8-65CB-93E7B570B084}"/>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C5AD4-B9D9-B5D6-1E6F-43BF88E223B3}"/>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58FAB-2A2C-75A3-66A1-B7CA4A77BE97}"/>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1448655" y="598267"/>
            <a:ext cx="7086600" cy="646331"/>
          </a:xfrm>
          <a:prstGeom prst="rect">
            <a:avLst/>
          </a:prstGeom>
          <a:noFill/>
        </p:spPr>
        <p:txBody>
          <a:bodyPr wrap="square" rtlCol="0">
            <a:spAutoFit/>
          </a:bodyPr>
          <a:lstStyle/>
          <a:p>
            <a:pPr algn="ctr"/>
            <a:r>
              <a:rPr lang="en-GB" sz="3600" b="1" dirty="0" err="1"/>
              <a:t>Preprocessing</a:t>
            </a:r>
            <a:r>
              <a:rPr lang="en-GB" sz="3600" b="1" dirty="0"/>
              <a:t> for Models</a:t>
            </a:r>
            <a:endParaRPr lang="en-US" sz="1050" b="1" dirty="0">
              <a:latin typeface="+mj-lt"/>
            </a:endParaRPr>
          </a:p>
        </p:txBody>
      </p:sp>
      <p:sp>
        <p:nvSpPr>
          <p:cNvPr id="28" name="TextBox 27">
            <a:extLst>
              <a:ext uri="{FF2B5EF4-FFF2-40B4-BE49-F238E27FC236}">
                <a16:creationId xmlns:a16="http://schemas.microsoft.com/office/drawing/2014/main" id="{01A3F7CE-72E4-C4EC-6307-7789992692F6}"/>
              </a:ext>
            </a:extLst>
          </p:cNvPr>
          <p:cNvSpPr txBox="1"/>
          <p:nvPr/>
        </p:nvSpPr>
        <p:spPr>
          <a:xfrm>
            <a:off x="1528411" y="1737123"/>
            <a:ext cx="8055856" cy="2677656"/>
          </a:xfrm>
          <a:prstGeom prst="rect">
            <a:avLst/>
          </a:prstGeom>
          <a:noFill/>
        </p:spPr>
        <p:txBody>
          <a:bodyPr wrap="square" rtlCol="0">
            <a:spAutoFit/>
          </a:bodyPr>
          <a:lstStyle/>
          <a:p>
            <a:r>
              <a:rPr lang="en-GB" sz="2800" dirty="0"/>
              <a:t>Step 1: Filling the Null Values with Median:</a:t>
            </a:r>
          </a:p>
          <a:p>
            <a:r>
              <a:rPr lang="en-GB" sz="2800" dirty="0"/>
              <a:t>         </a:t>
            </a:r>
            <a:r>
              <a:rPr lang="en-GB" sz="2800" dirty="0" err="1"/>
              <a:t>median_bmi</a:t>
            </a:r>
            <a:r>
              <a:rPr lang="en-GB" sz="2800" dirty="0"/>
              <a:t> = </a:t>
            </a:r>
            <a:r>
              <a:rPr lang="en-GB" sz="2800" dirty="0" err="1"/>
              <a:t>df</a:t>
            </a:r>
            <a:r>
              <a:rPr lang="en-GB" sz="2800" dirty="0"/>
              <a:t>['</a:t>
            </a:r>
            <a:r>
              <a:rPr lang="en-GB" sz="2800" dirty="0" err="1"/>
              <a:t>bmi</a:t>
            </a:r>
            <a:r>
              <a:rPr lang="en-GB" sz="2800" dirty="0"/>
              <a:t>'].median()</a:t>
            </a:r>
          </a:p>
          <a:p>
            <a:r>
              <a:rPr lang="en-GB" sz="2800" dirty="0"/>
              <a:t>          </a:t>
            </a:r>
            <a:r>
              <a:rPr lang="en-GB" sz="2800" dirty="0" err="1"/>
              <a:t>df</a:t>
            </a:r>
            <a:r>
              <a:rPr lang="en-GB" sz="2800" dirty="0"/>
              <a:t>['</a:t>
            </a:r>
            <a:r>
              <a:rPr lang="en-GB" sz="2800" dirty="0" err="1"/>
              <a:t>bmi</a:t>
            </a:r>
            <a:r>
              <a:rPr lang="en-GB" sz="2800" dirty="0"/>
              <a:t>'] = </a:t>
            </a:r>
            <a:r>
              <a:rPr lang="en-GB" sz="2800" dirty="0" err="1"/>
              <a:t>df</a:t>
            </a:r>
            <a:r>
              <a:rPr lang="en-GB" sz="2800" dirty="0"/>
              <a:t>['</a:t>
            </a:r>
            <a:r>
              <a:rPr lang="en-GB" sz="2800" dirty="0" err="1"/>
              <a:t>bmi</a:t>
            </a:r>
            <a:r>
              <a:rPr lang="en-GB" sz="2800" dirty="0"/>
              <a:t>'].</a:t>
            </a:r>
            <a:r>
              <a:rPr lang="en-GB" sz="2800" dirty="0" err="1"/>
              <a:t>fillna</a:t>
            </a:r>
            <a:r>
              <a:rPr lang="en-GB" sz="2800" dirty="0"/>
              <a:t>(</a:t>
            </a:r>
            <a:r>
              <a:rPr lang="en-GB" sz="2800" dirty="0" err="1"/>
              <a:t>median_bmi</a:t>
            </a:r>
            <a:r>
              <a:rPr lang="en-GB" sz="2800" dirty="0"/>
              <a:t>)</a:t>
            </a:r>
          </a:p>
          <a:p>
            <a:r>
              <a:rPr lang="en-GB" sz="2800" dirty="0"/>
              <a:t>Step 2: Dropping some columns</a:t>
            </a:r>
          </a:p>
          <a:p>
            <a:r>
              <a:rPr lang="en-GB" sz="2800" dirty="0" err="1"/>
              <a:t>df</a:t>
            </a:r>
            <a:r>
              <a:rPr lang="en-GB" sz="2800" dirty="0"/>
              <a:t> = </a:t>
            </a:r>
            <a:r>
              <a:rPr lang="en-GB" sz="2800" dirty="0" err="1"/>
              <a:t>df.drop</a:t>
            </a:r>
            <a:r>
              <a:rPr lang="en-GB" sz="2800" dirty="0"/>
              <a:t>( ['id', '</a:t>
            </a:r>
            <a:r>
              <a:rPr lang="en-GB" sz="2800" dirty="0" err="1"/>
              <a:t>work_type</a:t>
            </a:r>
            <a:r>
              <a:rPr lang="en-GB" sz="2800" dirty="0"/>
              <a:t>'], axis=1)</a:t>
            </a:r>
          </a:p>
          <a:p>
            <a:pPr marL="342900" indent="-342900">
              <a:buAutoNum type="arabicPeriod"/>
            </a:pPr>
            <a:endParaRPr lang="en-US" sz="2800" dirty="0"/>
          </a:p>
        </p:txBody>
      </p:sp>
      <p:sp>
        <p:nvSpPr>
          <p:cNvPr id="3" name="Picture Placeholder 2">
            <a:extLst>
              <a:ext uri="{FF2B5EF4-FFF2-40B4-BE49-F238E27FC236}">
                <a16:creationId xmlns:a16="http://schemas.microsoft.com/office/drawing/2014/main" id="{6528BD2B-6DCE-E764-6196-D85CB05C09B8}"/>
              </a:ext>
            </a:extLst>
          </p:cNvPr>
          <p:cNvSpPr>
            <a:spLocks noGrp="1"/>
          </p:cNvSpPr>
          <p:nvPr>
            <p:ph type="pic" sz="quarter" idx="11"/>
          </p:nvPr>
        </p:nvSpPr>
        <p:spPr/>
        <p:txBody>
          <a:bodyPr/>
          <a:lstStyle/>
          <a:p>
            <a:endParaRPr lang="en-US"/>
          </a:p>
        </p:txBody>
      </p:sp>
      <p:pic>
        <p:nvPicPr>
          <p:cNvPr id="5" name="Picture 4">
            <a:extLst>
              <a:ext uri="{FF2B5EF4-FFF2-40B4-BE49-F238E27FC236}">
                <a16:creationId xmlns:a16="http://schemas.microsoft.com/office/drawing/2014/main" id="{8220BF55-F982-9693-B22D-8393C504F9B6}"/>
              </a:ext>
            </a:extLst>
          </p:cNvPr>
          <p:cNvPicPr>
            <a:picLocks noChangeAspect="1"/>
          </p:cNvPicPr>
          <p:nvPr/>
        </p:nvPicPr>
        <p:blipFill>
          <a:blip r:embed="rId3"/>
          <a:stretch>
            <a:fillRect/>
          </a:stretch>
        </p:blipFill>
        <p:spPr>
          <a:xfrm>
            <a:off x="198559" y="4005097"/>
            <a:ext cx="9586791" cy="2872989"/>
          </a:xfrm>
          <a:prstGeom prst="rect">
            <a:avLst/>
          </a:prstGeom>
        </p:spPr>
      </p:pic>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471979-3A2A-3115-7259-DFBBC5EDD887}"/>
              </a:ext>
            </a:extLst>
          </p:cNvPr>
          <p:cNvSpPr txBox="1"/>
          <p:nvPr/>
        </p:nvSpPr>
        <p:spPr>
          <a:xfrm>
            <a:off x="1217294" y="659903"/>
            <a:ext cx="7623812" cy="1077218"/>
          </a:xfrm>
          <a:prstGeom prst="rect">
            <a:avLst/>
          </a:prstGeom>
          <a:noFill/>
        </p:spPr>
        <p:txBody>
          <a:bodyPr wrap="square" rtlCol="0">
            <a:spAutoFit/>
          </a:bodyPr>
          <a:lstStyle/>
          <a:p>
            <a:pPr algn="ctr"/>
            <a:r>
              <a:rPr lang="en-GB" sz="3200" b="1" dirty="0"/>
              <a:t>Splitting the data into Training and Testing Sets </a:t>
            </a:r>
            <a:endParaRPr lang="en-US" sz="3200" b="1" dirty="0">
              <a:latin typeface="+mj-lt"/>
            </a:endParaRPr>
          </a:p>
        </p:txBody>
      </p:sp>
      <p:sp>
        <p:nvSpPr>
          <p:cNvPr id="3" name="Picture Placeholder 2">
            <a:extLst>
              <a:ext uri="{FF2B5EF4-FFF2-40B4-BE49-F238E27FC236}">
                <a16:creationId xmlns:a16="http://schemas.microsoft.com/office/drawing/2014/main" id="{0FE749D7-A507-229A-4A56-EFDF203E4EF6}"/>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D7BC4ED-0EF1-B185-9EEB-0D2C804C1453}"/>
              </a:ext>
            </a:extLst>
          </p:cNvPr>
          <p:cNvPicPr>
            <a:picLocks noChangeAspect="1"/>
          </p:cNvPicPr>
          <p:nvPr/>
        </p:nvPicPr>
        <p:blipFill>
          <a:blip r:embed="rId3"/>
          <a:stretch>
            <a:fillRect/>
          </a:stretch>
        </p:blipFill>
        <p:spPr>
          <a:xfrm>
            <a:off x="2778582" y="5831952"/>
            <a:ext cx="4663844" cy="1539373"/>
          </a:xfrm>
          <a:prstGeom prst="rect">
            <a:avLst/>
          </a:prstGeom>
        </p:spPr>
      </p:pic>
      <p:pic>
        <p:nvPicPr>
          <p:cNvPr id="8" name="Picture 7">
            <a:extLst>
              <a:ext uri="{FF2B5EF4-FFF2-40B4-BE49-F238E27FC236}">
                <a16:creationId xmlns:a16="http://schemas.microsoft.com/office/drawing/2014/main" id="{EBD022F7-9034-A9E4-7596-C9BF618BE616}"/>
              </a:ext>
            </a:extLst>
          </p:cNvPr>
          <p:cNvPicPr>
            <a:picLocks noChangeAspect="1"/>
          </p:cNvPicPr>
          <p:nvPr/>
        </p:nvPicPr>
        <p:blipFill>
          <a:blip r:embed="rId4"/>
          <a:stretch>
            <a:fillRect/>
          </a:stretch>
        </p:blipFill>
        <p:spPr>
          <a:xfrm>
            <a:off x="344152" y="2010225"/>
            <a:ext cx="4046571" cy="1265030"/>
          </a:xfrm>
          <a:prstGeom prst="rect">
            <a:avLst/>
          </a:prstGeom>
        </p:spPr>
      </p:pic>
      <p:pic>
        <p:nvPicPr>
          <p:cNvPr id="9" name="Picture 8">
            <a:extLst>
              <a:ext uri="{FF2B5EF4-FFF2-40B4-BE49-F238E27FC236}">
                <a16:creationId xmlns:a16="http://schemas.microsoft.com/office/drawing/2014/main" id="{50A053F5-EC2F-8602-C86F-EAF126080170}"/>
              </a:ext>
            </a:extLst>
          </p:cNvPr>
          <p:cNvPicPr>
            <a:picLocks noChangeAspect="1"/>
          </p:cNvPicPr>
          <p:nvPr/>
        </p:nvPicPr>
        <p:blipFill>
          <a:blip r:embed="rId5"/>
          <a:stretch>
            <a:fillRect/>
          </a:stretch>
        </p:blipFill>
        <p:spPr>
          <a:xfrm>
            <a:off x="7168158" y="3731622"/>
            <a:ext cx="2286198" cy="906047"/>
          </a:xfrm>
          <a:prstGeom prst="rect">
            <a:avLst/>
          </a:prstGeom>
        </p:spPr>
      </p:pic>
      <p:sp>
        <p:nvSpPr>
          <p:cNvPr id="10" name="TextBox 9">
            <a:extLst>
              <a:ext uri="{FF2B5EF4-FFF2-40B4-BE49-F238E27FC236}">
                <a16:creationId xmlns:a16="http://schemas.microsoft.com/office/drawing/2014/main" id="{34766FD2-D97E-42CB-2AFA-D6A69A3A76D7}"/>
              </a:ext>
            </a:extLst>
          </p:cNvPr>
          <p:cNvSpPr txBox="1"/>
          <p:nvPr/>
        </p:nvSpPr>
        <p:spPr>
          <a:xfrm>
            <a:off x="5838683" y="2905246"/>
            <a:ext cx="4046571" cy="369332"/>
          </a:xfrm>
          <a:prstGeom prst="rect">
            <a:avLst/>
          </a:prstGeom>
          <a:noFill/>
        </p:spPr>
        <p:txBody>
          <a:bodyPr wrap="square" rtlCol="0">
            <a:spAutoFit/>
          </a:bodyPr>
          <a:lstStyle/>
          <a:p>
            <a:r>
              <a:rPr lang="en-GB" dirty="0"/>
              <a:t>Balance of our target values(y)</a:t>
            </a:r>
          </a:p>
        </p:txBody>
      </p:sp>
      <p:pic>
        <p:nvPicPr>
          <p:cNvPr id="11" name="Picture 10">
            <a:extLst>
              <a:ext uri="{FF2B5EF4-FFF2-40B4-BE49-F238E27FC236}">
                <a16:creationId xmlns:a16="http://schemas.microsoft.com/office/drawing/2014/main" id="{4F7EDA41-21EB-9064-6D64-AE6BA8A5D178}"/>
              </a:ext>
            </a:extLst>
          </p:cNvPr>
          <p:cNvPicPr>
            <a:picLocks noChangeAspect="1"/>
          </p:cNvPicPr>
          <p:nvPr/>
        </p:nvPicPr>
        <p:blipFill>
          <a:blip r:embed="rId6"/>
          <a:stretch>
            <a:fillRect/>
          </a:stretch>
        </p:blipFill>
        <p:spPr>
          <a:xfrm>
            <a:off x="344152" y="3787712"/>
            <a:ext cx="5997460" cy="1791278"/>
          </a:xfrm>
          <a:prstGeom prst="rect">
            <a:avLst/>
          </a:prstGeom>
        </p:spPr>
      </p:pic>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464D06-C3E6-AA1C-6E98-1DA2883CD0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A05955D2-655F-57B5-37A4-ADAEDE69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66ACB72-D978-92DD-5431-3827F8EC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CB9ED87-5971-7BA4-95EB-CC4C723F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8ADFC44-0923-8257-C508-453EBA6EA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D74CE62-EBBB-2D48-4831-6B32ED7D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C8C2CADF-8753-6E14-7A10-9EA4EF7B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95D4C37-9A2A-6709-1B54-A6CCCF8AD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BB3F20-3CC5-0413-DE99-13D4C35CD8BF}"/>
              </a:ext>
            </a:extLst>
          </p:cNvPr>
          <p:cNvSpPr txBox="1"/>
          <p:nvPr/>
        </p:nvSpPr>
        <p:spPr>
          <a:xfrm>
            <a:off x="1448655" y="598267"/>
            <a:ext cx="7086600" cy="646331"/>
          </a:xfrm>
          <a:prstGeom prst="rect">
            <a:avLst/>
          </a:prstGeom>
          <a:noFill/>
        </p:spPr>
        <p:txBody>
          <a:bodyPr wrap="square" rtlCol="0">
            <a:spAutoFit/>
          </a:bodyPr>
          <a:lstStyle/>
          <a:p>
            <a:pPr algn="ctr"/>
            <a:r>
              <a:rPr lang="en-GB" sz="3600" b="1" dirty="0"/>
              <a:t>Standardize Data</a:t>
            </a:r>
          </a:p>
        </p:txBody>
      </p:sp>
      <p:sp>
        <p:nvSpPr>
          <p:cNvPr id="3" name="Picture Placeholder 2">
            <a:extLst>
              <a:ext uri="{FF2B5EF4-FFF2-40B4-BE49-F238E27FC236}">
                <a16:creationId xmlns:a16="http://schemas.microsoft.com/office/drawing/2014/main" id="{27E0065C-F81B-F5C1-68B0-DCDC486D6F83}"/>
              </a:ext>
            </a:extLst>
          </p:cNvPr>
          <p:cNvSpPr>
            <a:spLocks noGrp="1"/>
          </p:cNvSpPr>
          <p:nvPr>
            <p:ph type="pic" sz="quarter" idx="11"/>
          </p:nvPr>
        </p:nvSpPr>
        <p:spPr/>
        <p:txBody>
          <a:bodyPr/>
          <a:lstStyle/>
          <a:p>
            <a:endParaRPr lang="en-US"/>
          </a:p>
        </p:txBody>
      </p:sp>
      <p:pic>
        <p:nvPicPr>
          <p:cNvPr id="2" name="Picture 1">
            <a:extLst>
              <a:ext uri="{FF2B5EF4-FFF2-40B4-BE49-F238E27FC236}">
                <a16:creationId xmlns:a16="http://schemas.microsoft.com/office/drawing/2014/main" id="{63FF9FB8-3E9C-914A-C693-032292109EB2}"/>
              </a:ext>
            </a:extLst>
          </p:cNvPr>
          <p:cNvPicPr>
            <a:picLocks noChangeAspect="1"/>
          </p:cNvPicPr>
          <p:nvPr/>
        </p:nvPicPr>
        <p:blipFill>
          <a:blip r:embed="rId3"/>
          <a:stretch>
            <a:fillRect/>
          </a:stretch>
        </p:blipFill>
        <p:spPr>
          <a:xfrm>
            <a:off x="4936714" y="2060941"/>
            <a:ext cx="4866593" cy="2109651"/>
          </a:xfrm>
          <a:prstGeom prst="rect">
            <a:avLst/>
          </a:prstGeom>
        </p:spPr>
      </p:pic>
      <p:pic>
        <p:nvPicPr>
          <p:cNvPr id="4" name="Picture 3">
            <a:extLst>
              <a:ext uri="{FF2B5EF4-FFF2-40B4-BE49-F238E27FC236}">
                <a16:creationId xmlns:a16="http://schemas.microsoft.com/office/drawing/2014/main" id="{E0C929B9-9AC6-08E7-0D12-2C2BE173FBC5}"/>
              </a:ext>
            </a:extLst>
          </p:cNvPr>
          <p:cNvPicPr>
            <a:picLocks noChangeAspect="1"/>
          </p:cNvPicPr>
          <p:nvPr/>
        </p:nvPicPr>
        <p:blipFill>
          <a:blip r:embed="rId4"/>
          <a:stretch>
            <a:fillRect/>
          </a:stretch>
        </p:blipFill>
        <p:spPr>
          <a:xfrm>
            <a:off x="200125" y="2060943"/>
            <a:ext cx="4608395" cy="2109650"/>
          </a:xfrm>
          <a:prstGeom prst="rect">
            <a:avLst/>
          </a:prstGeom>
        </p:spPr>
      </p:pic>
      <p:pic>
        <p:nvPicPr>
          <p:cNvPr id="6" name="Picture 2" descr="z-score standard deviation">
            <a:extLst>
              <a:ext uri="{FF2B5EF4-FFF2-40B4-BE49-F238E27FC236}">
                <a16:creationId xmlns:a16="http://schemas.microsoft.com/office/drawing/2014/main" id="{4D30D944-07E3-8CC8-5712-72FAA64FA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174" y="5102241"/>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0F1ABC8-E8FC-BB1A-19ED-E8C1CB475111}"/>
              </a:ext>
            </a:extLst>
          </p:cNvPr>
          <p:cNvSpPr txBox="1"/>
          <p:nvPr/>
        </p:nvSpPr>
        <p:spPr>
          <a:xfrm>
            <a:off x="554980" y="4986935"/>
            <a:ext cx="5139337" cy="923330"/>
          </a:xfrm>
          <a:prstGeom prst="rect">
            <a:avLst/>
          </a:prstGeom>
          <a:noFill/>
        </p:spPr>
        <p:txBody>
          <a:bodyPr wrap="square" rtlCol="0">
            <a:spAutoFit/>
          </a:bodyPr>
          <a:lstStyle/>
          <a:p>
            <a:pPr marL="285750" indent="-285750" algn="l">
              <a:buFont typeface="Arial" panose="020B0604020202020204" pitchFamily="34" charset="0"/>
              <a:buChar char="•"/>
            </a:pPr>
            <a:r>
              <a:rPr lang="en-GB" b="1" cap="all" dirty="0">
                <a:solidFill>
                  <a:srgbClr val="04003F"/>
                </a:solidFill>
                <a:effectLst/>
                <a:latin typeface="Montserrat" panose="020F0502020204030204" pitchFamily="2" charset="0"/>
              </a:rPr>
              <a:t>K-NEAREST NEIGHBORS (KNN)</a:t>
            </a:r>
          </a:p>
          <a:p>
            <a:pPr marL="285750" indent="-285750">
              <a:buFont typeface="Arial" panose="020B0604020202020204" pitchFamily="34" charset="0"/>
              <a:buChar char="•"/>
            </a:pPr>
            <a:r>
              <a:rPr lang="en-GB" b="1" cap="all" dirty="0">
                <a:solidFill>
                  <a:srgbClr val="04003F"/>
                </a:solidFill>
                <a:effectLst/>
                <a:latin typeface="Montserrat" panose="00000500000000000000" pitchFamily="2" charset="0"/>
              </a:rPr>
              <a:t>SUPPORT VECTOR MACHINE (SVM)</a:t>
            </a:r>
          </a:p>
          <a:p>
            <a:pPr marL="285750" indent="-285750" algn="l">
              <a:buFont typeface="Arial" panose="020B0604020202020204" pitchFamily="34" charset="0"/>
              <a:buChar char="•"/>
            </a:pPr>
            <a:endParaRPr lang="en-GB" b="1" cap="all" dirty="0">
              <a:solidFill>
                <a:srgbClr val="04003F"/>
              </a:solidFill>
              <a:effectLst/>
              <a:latin typeface="Montserrat" panose="020F0502020204030204" pitchFamily="2" charset="0"/>
            </a:endParaRPr>
          </a:p>
        </p:txBody>
      </p:sp>
    </p:spTree>
    <p:extLst>
      <p:ext uri="{BB962C8B-B14F-4D97-AF65-F5344CB8AC3E}">
        <p14:creationId xmlns:p14="http://schemas.microsoft.com/office/powerpoint/2010/main" val="20367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4B2940-E5C6-E664-82FC-1AC9E90AE91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7C15C5-3E13-1F11-42BD-D84F48759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3FD0A42E-2965-3907-FB70-C27D676E46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6CED4F7-E3E4-4E23-33FF-C3A336190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652BC5-9C8B-597E-0D1A-0FBFECA3B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F68D9EE4-63BC-B96F-D7FF-1569EB63E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A74666-9FDE-51EF-A10F-95DC34E13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487772-E692-41DB-A02C-9D1F2785B3E2}"/>
              </a:ext>
            </a:extLst>
          </p:cNvPr>
          <p:cNvSpPr txBox="1"/>
          <p:nvPr/>
        </p:nvSpPr>
        <p:spPr>
          <a:xfrm>
            <a:off x="250705" y="487852"/>
            <a:ext cx="9569239" cy="1569660"/>
          </a:xfrm>
          <a:prstGeom prst="rect">
            <a:avLst/>
          </a:prstGeom>
          <a:noFill/>
        </p:spPr>
        <p:txBody>
          <a:bodyPr wrap="square" rtlCol="0">
            <a:spAutoFit/>
          </a:bodyPr>
          <a:lstStyle/>
          <a:p>
            <a:pPr algn="ctr"/>
            <a:r>
              <a:rPr lang="en-GB" sz="3200" b="1" i="0" dirty="0">
                <a:effectLst/>
              </a:rPr>
              <a:t>Handling Imbalanced Data </a:t>
            </a:r>
          </a:p>
          <a:p>
            <a:pPr algn="ctr"/>
            <a:r>
              <a:rPr lang="en-GB" sz="3200" b="1" i="0" dirty="0">
                <a:effectLst/>
              </a:rPr>
              <a:t>	by Oversampling with SMOTE And </a:t>
            </a:r>
            <a:r>
              <a:rPr lang="en-GB" sz="3200" b="1" i="0" dirty="0" err="1">
                <a:effectLst/>
              </a:rPr>
              <a:t>RandomOverSampler</a:t>
            </a:r>
            <a:endParaRPr lang="en-GB" sz="3200" b="1" i="0" dirty="0">
              <a:effectLst/>
            </a:endParaRPr>
          </a:p>
        </p:txBody>
      </p:sp>
      <p:sp>
        <p:nvSpPr>
          <p:cNvPr id="3" name="Picture Placeholder 2">
            <a:extLst>
              <a:ext uri="{FF2B5EF4-FFF2-40B4-BE49-F238E27FC236}">
                <a16:creationId xmlns:a16="http://schemas.microsoft.com/office/drawing/2014/main" id="{6E3A0FF6-C913-5981-F06D-B91D33FC99EC}"/>
              </a:ext>
            </a:extLst>
          </p:cNvPr>
          <p:cNvSpPr>
            <a:spLocks noGrp="1"/>
          </p:cNvSpPr>
          <p:nvPr>
            <p:ph type="pic" sz="quarter" idx="11"/>
          </p:nvPr>
        </p:nvSpPr>
        <p:spPr/>
        <p:txBody>
          <a:bodyPr/>
          <a:lstStyle/>
          <a:p>
            <a:endParaRPr lang="en-US"/>
          </a:p>
        </p:txBody>
      </p:sp>
      <p:pic>
        <p:nvPicPr>
          <p:cNvPr id="2" name="Picture 1">
            <a:extLst>
              <a:ext uri="{FF2B5EF4-FFF2-40B4-BE49-F238E27FC236}">
                <a16:creationId xmlns:a16="http://schemas.microsoft.com/office/drawing/2014/main" id="{DB287A00-4396-259B-6778-90B11634B9D6}"/>
              </a:ext>
            </a:extLst>
          </p:cNvPr>
          <p:cNvPicPr>
            <a:picLocks noChangeAspect="1"/>
          </p:cNvPicPr>
          <p:nvPr/>
        </p:nvPicPr>
        <p:blipFill>
          <a:blip r:embed="rId3"/>
          <a:stretch>
            <a:fillRect/>
          </a:stretch>
        </p:blipFill>
        <p:spPr>
          <a:xfrm>
            <a:off x="342901" y="3457549"/>
            <a:ext cx="4644268" cy="1613820"/>
          </a:xfrm>
          <a:prstGeom prst="rect">
            <a:avLst/>
          </a:prstGeom>
        </p:spPr>
      </p:pic>
      <p:pic>
        <p:nvPicPr>
          <p:cNvPr id="5" name="Picture 4">
            <a:extLst>
              <a:ext uri="{FF2B5EF4-FFF2-40B4-BE49-F238E27FC236}">
                <a16:creationId xmlns:a16="http://schemas.microsoft.com/office/drawing/2014/main" id="{90087D73-8155-C0C3-3FE7-F95F65EA020B}"/>
              </a:ext>
            </a:extLst>
          </p:cNvPr>
          <p:cNvPicPr>
            <a:picLocks noChangeAspect="1"/>
          </p:cNvPicPr>
          <p:nvPr/>
        </p:nvPicPr>
        <p:blipFill>
          <a:blip r:embed="rId4"/>
          <a:stretch>
            <a:fillRect/>
          </a:stretch>
        </p:blipFill>
        <p:spPr>
          <a:xfrm>
            <a:off x="5352240" y="3399162"/>
            <a:ext cx="4221510" cy="1672208"/>
          </a:xfrm>
          <a:prstGeom prst="rect">
            <a:avLst/>
          </a:prstGeom>
        </p:spPr>
      </p:pic>
      <p:sp>
        <p:nvSpPr>
          <p:cNvPr id="7" name="TextBox 6">
            <a:extLst>
              <a:ext uri="{FF2B5EF4-FFF2-40B4-BE49-F238E27FC236}">
                <a16:creationId xmlns:a16="http://schemas.microsoft.com/office/drawing/2014/main" id="{F657270A-BE15-2A19-8E0E-DF108633CB1E}"/>
              </a:ext>
            </a:extLst>
          </p:cNvPr>
          <p:cNvSpPr txBox="1"/>
          <p:nvPr/>
        </p:nvSpPr>
        <p:spPr>
          <a:xfrm>
            <a:off x="-331637" y="2900181"/>
            <a:ext cx="4611329" cy="523220"/>
          </a:xfrm>
          <a:prstGeom prst="rect">
            <a:avLst/>
          </a:prstGeom>
          <a:noFill/>
        </p:spPr>
        <p:txBody>
          <a:bodyPr wrap="square" rtlCol="0">
            <a:spAutoFit/>
          </a:bodyPr>
          <a:lstStyle/>
          <a:p>
            <a:pPr algn="r"/>
            <a:r>
              <a:rPr lang="en-GB" sz="2800" dirty="0"/>
              <a:t>Random </a:t>
            </a:r>
            <a:r>
              <a:rPr lang="en-GB" sz="2800" dirty="0" err="1"/>
              <a:t>overSampler</a:t>
            </a:r>
            <a:endParaRPr lang="en-GB" sz="2800" dirty="0"/>
          </a:p>
        </p:txBody>
      </p:sp>
      <p:sp>
        <p:nvSpPr>
          <p:cNvPr id="12" name="TextBox 11">
            <a:extLst>
              <a:ext uri="{FF2B5EF4-FFF2-40B4-BE49-F238E27FC236}">
                <a16:creationId xmlns:a16="http://schemas.microsoft.com/office/drawing/2014/main" id="{0F83C00D-1FF1-8EC6-389A-FC1E2B62099D}"/>
              </a:ext>
            </a:extLst>
          </p:cNvPr>
          <p:cNvSpPr txBox="1"/>
          <p:nvPr/>
        </p:nvSpPr>
        <p:spPr>
          <a:xfrm>
            <a:off x="6863227" y="2914768"/>
            <a:ext cx="1199535" cy="523220"/>
          </a:xfrm>
          <a:prstGeom prst="rect">
            <a:avLst/>
          </a:prstGeom>
          <a:noFill/>
        </p:spPr>
        <p:txBody>
          <a:bodyPr wrap="square" rtlCol="0">
            <a:spAutoFit/>
          </a:bodyPr>
          <a:lstStyle/>
          <a:p>
            <a:r>
              <a:rPr lang="en-GB" sz="2800" dirty="0"/>
              <a:t>Smote</a:t>
            </a:r>
          </a:p>
        </p:txBody>
      </p:sp>
      <p:pic>
        <p:nvPicPr>
          <p:cNvPr id="13" name="Picture 12">
            <a:extLst>
              <a:ext uri="{FF2B5EF4-FFF2-40B4-BE49-F238E27FC236}">
                <a16:creationId xmlns:a16="http://schemas.microsoft.com/office/drawing/2014/main" id="{34A6F794-397C-0F7A-7DD6-D233EFBF5F5E}"/>
              </a:ext>
            </a:extLst>
          </p:cNvPr>
          <p:cNvPicPr>
            <a:picLocks noChangeAspect="1"/>
          </p:cNvPicPr>
          <p:nvPr/>
        </p:nvPicPr>
        <p:blipFill>
          <a:blip r:embed="rId5"/>
          <a:stretch>
            <a:fillRect/>
          </a:stretch>
        </p:blipFill>
        <p:spPr>
          <a:xfrm>
            <a:off x="6431584" y="5836164"/>
            <a:ext cx="2217612" cy="655377"/>
          </a:xfrm>
          <a:prstGeom prst="rect">
            <a:avLst/>
          </a:prstGeom>
        </p:spPr>
      </p:pic>
      <p:pic>
        <p:nvPicPr>
          <p:cNvPr id="14" name="Picture 13">
            <a:extLst>
              <a:ext uri="{FF2B5EF4-FFF2-40B4-BE49-F238E27FC236}">
                <a16:creationId xmlns:a16="http://schemas.microsoft.com/office/drawing/2014/main" id="{E6D4EA88-1292-5220-A208-356E43C01D81}"/>
              </a:ext>
            </a:extLst>
          </p:cNvPr>
          <p:cNvPicPr>
            <a:picLocks noChangeAspect="1"/>
          </p:cNvPicPr>
          <p:nvPr/>
        </p:nvPicPr>
        <p:blipFill>
          <a:blip r:embed="rId6"/>
          <a:stretch>
            <a:fillRect/>
          </a:stretch>
        </p:blipFill>
        <p:spPr>
          <a:xfrm>
            <a:off x="1335577" y="5836164"/>
            <a:ext cx="2377646" cy="647756"/>
          </a:xfrm>
          <a:prstGeom prst="rect">
            <a:avLst/>
          </a:prstGeom>
        </p:spPr>
      </p:pic>
    </p:spTree>
    <p:extLst>
      <p:ext uri="{BB962C8B-B14F-4D97-AF65-F5344CB8AC3E}">
        <p14:creationId xmlns:p14="http://schemas.microsoft.com/office/powerpoint/2010/main" val="363615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BEE2C1-9D7E-D1C7-5E56-A18A2AA1602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5DC7D64-B993-42DE-0BB6-219695D78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12A72625-0764-E453-5FD0-36E941387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8A37AD-0773-880C-6536-1FE3DFDC7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3B9A089-AC7F-29AD-E1C0-92883AEF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E72E1D7-D4D9-FDA1-3476-A0D10489D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BA1115EC-44C4-0A28-76ED-108C165AD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BD3FC0A-0EEF-D07D-8D42-140136F2A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8BB831-639B-F76A-1052-EAE6C576953C}"/>
              </a:ext>
            </a:extLst>
          </p:cNvPr>
          <p:cNvSpPr txBox="1"/>
          <p:nvPr/>
        </p:nvSpPr>
        <p:spPr>
          <a:xfrm>
            <a:off x="1448655" y="690813"/>
            <a:ext cx="7086600" cy="1200329"/>
          </a:xfrm>
          <a:prstGeom prst="rect">
            <a:avLst/>
          </a:prstGeom>
          <a:noFill/>
        </p:spPr>
        <p:txBody>
          <a:bodyPr wrap="square" rtlCol="0">
            <a:spAutoFit/>
          </a:bodyPr>
          <a:lstStyle/>
          <a:p>
            <a:pPr algn="ctr"/>
            <a:r>
              <a:rPr lang="en-GB" sz="3600" b="1" dirty="0"/>
              <a:t>Supervised Machine Learning Models</a:t>
            </a:r>
            <a:endParaRPr lang="en-GB" sz="1400" b="1" dirty="0"/>
          </a:p>
        </p:txBody>
      </p:sp>
      <p:sp>
        <p:nvSpPr>
          <p:cNvPr id="3" name="Picture Placeholder 2">
            <a:extLst>
              <a:ext uri="{FF2B5EF4-FFF2-40B4-BE49-F238E27FC236}">
                <a16:creationId xmlns:a16="http://schemas.microsoft.com/office/drawing/2014/main" id="{AD75E344-34A7-3953-DBE1-C1AC0EEF25BF}"/>
              </a:ext>
            </a:extLst>
          </p:cNvPr>
          <p:cNvSpPr>
            <a:spLocks noGrp="1"/>
          </p:cNvSpPr>
          <p:nvPr>
            <p:ph type="pic" sz="quarter" idx="11"/>
          </p:nvPr>
        </p:nvSpPr>
        <p:spPr/>
        <p:txBody>
          <a:bodyPr/>
          <a:lstStyle/>
          <a:p>
            <a:endParaRPr lang="en-US"/>
          </a:p>
        </p:txBody>
      </p:sp>
      <p:sp>
        <p:nvSpPr>
          <p:cNvPr id="5" name="Content Placeholder 2">
            <a:extLst>
              <a:ext uri="{FF2B5EF4-FFF2-40B4-BE49-F238E27FC236}">
                <a16:creationId xmlns:a16="http://schemas.microsoft.com/office/drawing/2014/main" id="{74A4C716-B13D-F106-1917-56A91000701D}"/>
              </a:ext>
            </a:extLst>
          </p:cNvPr>
          <p:cNvSpPr txBox="1">
            <a:spLocks/>
          </p:cNvSpPr>
          <p:nvPr/>
        </p:nvSpPr>
        <p:spPr>
          <a:xfrm>
            <a:off x="826293" y="2212092"/>
            <a:ext cx="840581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Logistic Regression Model</a:t>
            </a:r>
          </a:p>
          <a:p>
            <a:pPr marL="914400" lvl="2" indent="0">
              <a:buFont typeface="Arial" panose="020B0604020202020204" pitchFamily="34" charset="0"/>
              <a:buNone/>
            </a:pPr>
            <a:r>
              <a:rPr lang="en-GB" dirty="0"/>
              <a:t>  </a:t>
            </a:r>
            <a:r>
              <a:rPr lang="en-GB" dirty="0" err="1"/>
              <a:t>Model_LR</a:t>
            </a:r>
            <a:r>
              <a:rPr lang="en-GB" dirty="0"/>
              <a:t> = </a:t>
            </a:r>
            <a:r>
              <a:rPr lang="en-GB" dirty="0" err="1"/>
              <a:t>LogisticRegression</a:t>
            </a:r>
            <a:r>
              <a:rPr lang="en-GB" dirty="0"/>
              <a:t>(solver='</a:t>
            </a:r>
            <a:r>
              <a:rPr lang="en-GB" dirty="0" err="1"/>
              <a:t>lbfgs</a:t>
            </a:r>
            <a:r>
              <a:rPr lang="en-GB" dirty="0"/>
              <a:t>’, </a:t>
            </a:r>
            <a:r>
              <a:rPr lang="en-GB" dirty="0" err="1"/>
              <a:t>max_iter</a:t>
            </a:r>
            <a:r>
              <a:rPr lang="en-GB" dirty="0"/>
              <a:t>=200,random_state=78)</a:t>
            </a:r>
          </a:p>
          <a:p>
            <a:r>
              <a:rPr lang="en-GB" dirty="0" err="1"/>
              <a:t>K_nearest</a:t>
            </a:r>
            <a:r>
              <a:rPr lang="en-GB" dirty="0"/>
              <a:t> </a:t>
            </a:r>
            <a:r>
              <a:rPr lang="en-GB" dirty="0" err="1"/>
              <a:t>neighbors</a:t>
            </a:r>
            <a:r>
              <a:rPr lang="en-GB" dirty="0"/>
              <a:t> </a:t>
            </a:r>
          </a:p>
          <a:p>
            <a:pPr marL="0" indent="0">
              <a:buFont typeface="Arial" panose="020B0604020202020204" pitchFamily="34" charset="0"/>
              <a:buNone/>
            </a:pPr>
            <a:r>
              <a:rPr lang="en-GB" dirty="0"/>
              <a:t>             </a:t>
            </a:r>
            <a:r>
              <a:rPr lang="en-GB" sz="2000" dirty="0" err="1"/>
              <a:t>Model_knn</a:t>
            </a:r>
            <a:r>
              <a:rPr lang="en-GB" sz="2000" dirty="0"/>
              <a:t> = </a:t>
            </a:r>
            <a:r>
              <a:rPr lang="en-GB" sz="2000" dirty="0" err="1"/>
              <a:t>KNeighborsClassifier</a:t>
            </a:r>
            <a:r>
              <a:rPr lang="en-GB" sz="2000" dirty="0"/>
              <a:t>(</a:t>
            </a:r>
            <a:r>
              <a:rPr lang="en-GB" sz="2000" dirty="0" err="1"/>
              <a:t>n_neighbors</a:t>
            </a:r>
            <a:r>
              <a:rPr lang="en-GB" sz="2000" dirty="0"/>
              <a:t>=5)</a:t>
            </a:r>
          </a:p>
          <a:p>
            <a:r>
              <a:rPr lang="en-GB" dirty="0" err="1"/>
              <a:t>Descision</a:t>
            </a:r>
            <a:r>
              <a:rPr lang="en-GB" dirty="0"/>
              <a:t> Tree</a:t>
            </a:r>
          </a:p>
          <a:p>
            <a:pPr marL="0" indent="0">
              <a:buFont typeface="Arial" panose="020B0604020202020204" pitchFamily="34" charset="0"/>
              <a:buNone/>
            </a:pPr>
            <a:r>
              <a:rPr lang="en-GB" dirty="0"/>
              <a:t>	</a:t>
            </a:r>
            <a:r>
              <a:rPr lang="en-GB" sz="2000" dirty="0" err="1"/>
              <a:t>model_DT</a:t>
            </a:r>
            <a:r>
              <a:rPr lang="en-GB" sz="2000" dirty="0"/>
              <a:t> = </a:t>
            </a:r>
            <a:r>
              <a:rPr lang="en-GB" sz="2000" dirty="0" err="1"/>
              <a:t>tree.DecisionTreeClassifier</a:t>
            </a:r>
            <a:r>
              <a:rPr lang="en-GB" sz="2000" dirty="0"/>
              <a:t>()</a:t>
            </a:r>
          </a:p>
          <a:p>
            <a:r>
              <a:rPr lang="en-GB" dirty="0"/>
              <a:t>Random Forest</a:t>
            </a:r>
          </a:p>
          <a:p>
            <a:pPr marL="0" indent="0">
              <a:buFont typeface="Arial" panose="020B0604020202020204" pitchFamily="34" charset="0"/>
              <a:buNone/>
            </a:pPr>
            <a:r>
              <a:rPr lang="en-GB" dirty="0"/>
              <a:t>	</a:t>
            </a:r>
            <a:r>
              <a:rPr lang="en-GB" sz="2200" dirty="0" err="1"/>
              <a:t>rf_model</a:t>
            </a:r>
            <a:r>
              <a:rPr lang="en-GB" sz="2200" dirty="0"/>
              <a:t> = </a:t>
            </a:r>
            <a:r>
              <a:rPr lang="en-GB" sz="2200" dirty="0" err="1"/>
              <a:t>RandomForestClassifier</a:t>
            </a:r>
            <a:r>
              <a:rPr lang="en-GB" sz="2200" dirty="0"/>
              <a:t>(</a:t>
            </a:r>
            <a:r>
              <a:rPr lang="en-GB" sz="2200" dirty="0" err="1"/>
              <a:t>n_estimators</a:t>
            </a:r>
            <a:r>
              <a:rPr lang="en-GB" sz="2200" dirty="0"/>
              <a:t>=500, </a:t>
            </a:r>
            <a:r>
              <a:rPr lang="en-GB" sz="2200" dirty="0" err="1"/>
              <a:t>random_state</a:t>
            </a:r>
            <a:r>
              <a:rPr lang="en-GB" sz="2200" dirty="0"/>
              <a:t>=78)</a:t>
            </a:r>
          </a:p>
          <a:p>
            <a:r>
              <a:rPr lang="en-GB" dirty="0"/>
              <a:t>Support Vector Machine (SVM)</a:t>
            </a:r>
          </a:p>
          <a:p>
            <a:pPr marL="0" indent="0">
              <a:buFont typeface="Arial" panose="020B0604020202020204" pitchFamily="34" charset="0"/>
              <a:buNone/>
            </a:pPr>
            <a:r>
              <a:rPr lang="en-GB" dirty="0"/>
              <a:t>	</a:t>
            </a:r>
            <a:r>
              <a:rPr lang="en-GB" sz="2200" dirty="0" err="1"/>
              <a:t>model_svm</a:t>
            </a:r>
            <a:r>
              <a:rPr lang="en-GB" sz="2200" dirty="0"/>
              <a:t> = SVC(kernel='linear')</a:t>
            </a:r>
          </a:p>
        </p:txBody>
      </p:sp>
    </p:spTree>
    <p:extLst>
      <p:ext uri="{BB962C8B-B14F-4D97-AF65-F5344CB8AC3E}">
        <p14:creationId xmlns:p14="http://schemas.microsoft.com/office/powerpoint/2010/main" val="238245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68B09A-02A9-FCF6-8CF4-E21D9D83F5B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2DB646F-EF7A-CDB6-8C97-BFA5811FC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2208392C-196F-5C96-1245-94E5797EE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F5DB40BB-1B9E-AF43-E22C-858F9B33D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D31D67-8F11-AC56-2C84-FE263B6D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5C6BF5C-E980-C71F-5F87-4988B5BC9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B1A9466-6EBD-2679-11FA-D68BC1CB4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A58F2F5-AAA1-FC09-9E73-8623E418A836}"/>
              </a:ext>
            </a:extLst>
          </p:cNvPr>
          <p:cNvSpPr txBox="1"/>
          <p:nvPr/>
        </p:nvSpPr>
        <p:spPr>
          <a:xfrm>
            <a:off x="308753" y="1143553"/>
            <a:ext cx="9569239" cy="1077218"/>
          </a:xfrm>
          <a:prstGeom prst="rect">
            <a:avLst/>
          </a:prstGeom>
          <a:noFill/>
        </p:spPr>
        <p:txBody>
          <a:bodyPr wrap="square" rtlCol="0">
            <a:spAutoFit/>
          </a:bodyPr>
          <a:lstStyle/>
          <a:p>
            <a:pPr algn="ctr"/>
            <a:r>
              <a:rPr lang="en-GB" sz="3200" dirty="0" err="1">
                <a:latin typeface="Arial Black" panose="020B0A04020102020204" pitchFamily="34" charset="0"/>
              </a:rPr>
              <a:t>K_Nearest</a:t>
            </a:r>
            <a:r>
              <a:rPr lang="en-GB" sz="3200" dirty="0">
                <a:latin typeface="Arial Black" panose="020B0A04020102020204" pitchFamily="34" charset="0"/>
              </a:rPr>
              <a:t> </a:t>
            </a:r>
            <a:r>
              <a:rPr lang="en-GB" sz="3200" dirty="0" err="1">
                <a:latin typeface="Arial Black" panose="020B0A04020102020204" pitchFamily="34" charset="0"/>
              </a:rPr>
              <a:t>neighbors</a:t>
            </a:r>
            <a:r>
              <a:rPr lang="en-GB" sz="3200" dirty="0">
                <a:latin typeface="Arial Black" panose="020B0A04020102020204" pitchFamily="34" charset="0"/>
              </a:rPr>
              <a:t> Model And Logistic Regression Model</a:t>
            </a:r>
          </a:p>
        </p:txBody>
      </p:sp>
      <p:sp>
        <p:nvSpPr>
          <p:cNvPr id="3" name="Picture Placeholder 2">
            <a:extLst>
              <a:ext uri="{FF2B5EF4-FFF2-40B4-BE49-F238E27FC236}">
                <a16:creationId xmlns:a16="http://schemas.microsoft.com/office/drawing/2014/main" id="{9565FECF-3BE0-B37A-FD11-67654283E950}"/>
              </a:ext>
            </a:extLst>
          </p:cNvPr>
          <p:cNvSpPr>
            <a:spLocks noGrp="1"/>
          </p:cNvSpPr>
          <p:nvPr>
            <p:ph type="pic" sz="quarter" idx="11"/>
          </p:nvPr>
        </p:nvSpPr>
        <p:spPr/>
        <p:txBody>
          <a:bodyPr/>
          <a:lstStyle/>
          <a:p>
            <a:endParaRPr lang="en-US"/>
          </a:p>
        </p:txBody>
      </p:sp>
      <p:sp>
        <p:nvSpPr>
          <p:cNvPr id="4" name="Arrow: Right 5">
            <a:extLst>
              <a:ext uri="{FF2B5EF4-FFF2-40B4-BE49-F238E27FC236}">
                <a16:creationId xmlns:a16="http://schemas.microsoft.com/office/drawing/2014/main" id="{535EED88-5866-123F-58A0-966702E594E9}"/>
              </a:ext>
            </a:extLst>
          </p:cNvPr>
          <p:cNvSpPr/>
          <p:nvPr/>
        </p:nvSpPr>
        <p:spPr>
          <a:xfrm>
            <a:off x="5955158" y="3786525"/>
            <a:ext cx="709126" cy="1959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6">
            <a:extLst>
              <a:ext uri="{FF2B5EF4-FFF2-40B4-BE49-F238E27FC236}">
                <a16:creationId xmlns:a16="http://schemas.microsoft.com/office/drawing/2014/main" id="{BA981362-93A3-92CE-6DE5-7DF311D012C4}"/>
              </a:ext>
            </a:extLst>
          </p:cNvPr>
          <p:cNvSpPr/>
          <p:nvPr/>
        </p:nvSpPr>
        <p:spPr>
          <a:xfrm>
            <a:off x="5988739" y="5572442"/>
            <a:ext cx="709126" cy="1959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5FBEFA33-4D01-F6B7-C70D-327A7B97DCE1}"/>
              </a:ext>
            </a:extLst>
          </p:cNvPr>
          <p:cNvPicPr>
            <a:picLocks noChangeAspect="1"/>
          </p:cNvPicPr>
          <p:nvPr/>
        </p:nvPicPr>
        <p:blipFill>
          <a:blip r:embed="rId3"/>
          <a:stretch>
            <a:fillRect/>
          </a:stretch>
        </p:blipFill>
        <p:spPr>
          <a:xfrm>
            <a:off x="6870045" y="2418105"/>
            <a:ext cx="2616855" cy="2609929"/>
          </a:xfrm>
          <a:prstGeom prst="rect">
            <a:avLst/>
          </a:prstGeom>
        </p:spPr>
      </p:pic>
      <p:pic>
        <p:nvPicPr>
          <p:cNvPr id="10" name="Picture 9">
            <a:extLst>
              <a:ext uri="{FF2B5EF4-FFF2-40B4-BE49-F238E27FC236}">
                <a16:creationId xmlns:a16="http://schemas.microsoft.com/office/drawing/2014/main" id="{6D7061EA-40AD-6BCC-0050-9D3A995DD66A}"/>
              </a:ext>
            </a:extLst>
          </p:cNvPr>
          <p:cNvPicPr>
            <a:picLocks noChangeAspect="1"/>
          </p:cNvPicPr>
          <p:nvPr/>
        </p:nvPicPr>
        <p:blipFill>
          <a:blip r:embed="rId4"/>
          <a:stretch>
            <a:fillRect/>
          </a:stretch>
        </p:blipFill>
        <p:spPr>
          <a:xfrm>
            <a:off x="183477" y="2702919"/>
            <a:ext cx="5575521" cy="3553028"/>
          </a:xfrm>
          <a:prstGeom prst="rect">
            <a:avLst/>
          </a:prstGeom>
        </p:spPr>
      </p:pic>
      <p:pic>
        <p:nvPicPr>
          <p:cNvPr id="11" name="Picture 10">
            <a:extLst>
              <a:ext uri="{FF2B5EF4-FFF2-40B4-BE49-F238E27FC236}">
                <a16:creationId xmlns:a16="http://schemas.microsoft.com/office/drawing/2014/main" id="{CEB02443-4F2C-CB2F-8449-7551097D8B1F}"/>
              </a:ext>
            </a:extLst>
          </p:cNvPr>
          <p:cNvPicPr>
            <a:picLocks noChangeAspect="1"/>
          </p:cNvPicPr>
          <p:nvPr/>
        </p:nvPicPr>
        <p:blipFill>
          <a:blip r:embed="rId5"/>
          <a:stretch>
            <a:fillRect/>
          </a:stretch>
        </p:blipFill>
        <p:spPr>
          <a:xfrm>
            <a:off x="6943259" y="5010930"/>
            <a:ext cx="2543641" cy="2314225"/>
          </a:xfrm>
          <a:prstGeom prst="rect">
            <a:avLst/>
          </a:prstGeom>
        </p:spPr>
      </p:pic>
    </p:spTree>
    <p:extLst>
      <p:ext uri="{BB962C8B-B14F-4D97-AF65-F5344CB8AC3E}">
        <p14:creationId xmlns:p14="http://schemas.microsoft.com/office/powerpoint/2010/main" val="86215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08D394-2BD4-869F-235F-9850872C5740}"/>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314C8F3-8B4D-C47F-1366-D419C1E49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A190D593-2004-AA64-5F30-4C16E0F64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29EBCC0-12F4-6CEC-87D2-11155954A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2798DC-74EE-F16A-8314-1B17A297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8E5BEA-06AB-D25B-21FA-62E598066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B1FA6E3-AEA0-1BB8-AE6E-0EF548EC9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9FF762B8-666D-9538-F853-FB4BB0A4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1C371400-81F0-FFE8-1AF8-DD993353323A}"/>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CE2EAF3F-F2BE-256B-3163-500AC5109380}"/>
              </a:ext>
            </a:extLst>
          </p:cNvPr>
          <p:cNvSpPr txBox="1"/>
          <p:nvPr/>
        </p:nvSpPr>
        <p:spPr>
          <a:xfrm>
            <a:off x="308753" y="814937"/>
            <a:ext cx="9569239" cy="584775"/>
          </a:xfrm>
          <a:prstGeom prst="rect">
            <a:avLst/>
          </a:prstGeom>
          <a:noFill/>
        </p:spPr>
        <p:txBody>
          <a:bodyPr wrap="square" rtlCol="0">
            <a:spAutoFit/>
          </a:bodyPr>
          <a:lstStyle/>
          <a:p>
            <a:pPr algn="ctr"/>
            <a:r>
              <a:rPr lang="en-GB" sz="3200" b="1" dirty="0"/>
              <a:t>Decision Tree Model And Random Forest Model</a:t>
            </a:r>
          </a:p>
        </p:txBody>
      </p:sp>
      <p:pic>
        <p:nvPicPr>
          <p:cNvPr id="4" name="Picture 3">
            <a:extLst>
              <a:ext uri="{FF2B5EF4-FFF2-40B4-BE49-F238E27FC236}">
                <a16:creationId xmlns:a16="http://schemas.microsoft.com/office/drawing/2014/main" id="{C50A6F3A-E6C5-12D1-109D-7E7AEA03EA87}"/>
              </a:ext>
            </a:extLst>
          </p:cNvPr>
          <p:cNvPicPr>
            <a:picLocks noChangeAspect="1"/>
          </p:cNvPicPr>
          <p:nvPr/>
        </p:nvPicPr>
        <p:blipFill>
          <a:blip r:embed="rId3"/>
          <a:stretch>
            <a:fillRect/>
          </a:stretch>
        </p:blipFill>
        <p:spPr>
          <a:xfrm>
            <a:off x="733125" y="1618384"/>
            <a:ext cx="4913965" cy="3329077"/>
          </a:xfrm>
          <a:prstGeom prst="rect">
            <a:avLst/>
          </a:prstGeom>
        </p:spPr>
      </p:pic>
      <p:sp>
        <p:nvSpPr>
          <p:cNvPr id="6" name="Arrow: Right 5">
            <a:extLst>
              <a:ext uri="{FF2B5EF4-FFF2-40B4-BE49-F238E27FC236}">
                <a16:creationId xmlns:a16="http://schemas.microsoft.com/office/drawing/2014/main" id="{2CAAB777-F3C8-77A0-213C-0CF303349AD1}"/>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39D7F80F-0D9B-2699-D3C6-457C467BED2A}"/>
              </a:ext>
            </a:extLst>
          </p:cNvPr>
          <p:cNvPicPr>
            <a:picLocks noChangeAspect="1"/>
          </p:cNvPicPr>
          <p:nvPr/>
        </p:nvPicPr>
        <p:blipFill>
          <a:blip r:embed="rId4"/>
          <a:stretch>
            <a:fillRect/>
          </a:stretch>
        </p:blipFill>
        <p:spPr>
          <a:xfrm>
            <a:off x="6737438" y="1475997"/>
            <a:ext cx="2212272" cy="1981486"/>
          </a:xfrm>
          <a:prstGeom prst="rect">
            <a:avLst/>
          </a:prstGeom>
        </p:spPr>
      </p:pic>
      <p:pic>
        <p:nvPicPr>
          <p:cNvPr id="8" name="Picture 7">
            <a:extLst>
              <a:ext uri="{FF2B5EF4-FFF2-40B4-BE49-F238E27FC236}">
                <a16:creationId xmlns:a16="http://schemas.microsoft.com/office/drawing/2014/main" id="{A7FAAAC4-C471-F241-04F6-8B7A57FA4CAC}"/>
              </a:ext>
            </a:extLst>
          </p:cNvPr>
          <p:cNvPicPr>
            <a:picLocks noChangeAspect="1"/>
          </p:cNvPicPr>
          <p:nvPr/>
        </p:nvPicPr>
        <p:blipFill>
          <a:blip r:embed="rId5"/>
          <a:stretch>
            <a:fillRect/>
          </a:stretch>
        </p:blipFill>
        <p:spPr>
          <a:xfrm>
            <a:off x="6923718" y="3454452"/>
            <a:ext cx="2047996" cy="1965967"/>
          </a:xfrm>
          <a:prstGeom prst="rect">
            <a:avLst/>
          </a:prstGeom>
        </p:spPr>
      </p:pic>
      <p:sp>
        <p:nvSpPr>
          <p:cNvPr id="9" name="Arrow: Right 10">
            <a:extLst>
              <a:ext uri="{FF2B5EF4-FFF2-40B4-BE49-F238E27FC236}">
                <a16:creationId xmlns:a16="http://schemas.microsoft.com/office/drawing/2014/main" id="{F34B6CCF-8C22-B492-75ED-176612B2979B}"/>
              </a:ext>
            </a:extLst>
          </p:cNvPr>
          <p:cNvSpPr/>
          <p:nvPr/>
        </p:nvSpPr>
        <p:spPr>
          <a:xfrm>
            <a:off x="5798855" y="3724781"/>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D12E71A1-E474-9438-C9CC-96D23C7B1E10}"/>
              </a:ext>
            </a:extLst>
          </p:cNvPr>
          <p:cNvSpPr txBox="1"/>
          <p:nvPr/>
        </p:nvSpPr>
        <p:spPr>
          <a:xfrm>
            <a:off x="147710" y="5456100"/>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 Decision Tree Model 52 people who actually have Stroke, model  is predicting them as they don’t have stroke while 67 are those who actually do not have stroke and model is predicting them as they have stroke.</a:t>
            </a:r>
          </a:p>
        </p:txBody>
      </p:sp>
      <p:sp>
        <p:nvSpPr>
          <p:cNvPr id="11" name="TextBox 10">
            <a:extLst>
              <a:ext uri="{FF2B5EF4-FFF2-40B4-BE49-F238E27FC236}">
                <a16:creationId xmlns:a16="http://schemas.microsoft.com/office/drawing/2014/main" id="{BDBA4C28-D89B-6739-15E0-C90D2BB717D3}"/>
              </a:ext>
            </a:extLst>
          </p:cNvPr>
          <p:cNvSpPr txBox="1"/>
          <p:nvPr/>
        </p:nvSpPr>
        <p:spPr>
          <a:xfrm>
            <a:off x="122957" y="6338671"/>
            <a:ext cx="975503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In Random Forest Model 59 people who actually have Stroke, model  is predicting them as they don’t have stroke while 13 are those who actually do not have stroke and model is predicting them as they have stroke.</a:t>
            </a:r>
          </a:p>
          <a:p>
            <a:endParaRPr lang="en-GB" dirty="0"/>
          </a:p>
        </p:txBody>
      </p:sp>
    </p:spTree>
    <p:extLst>
      <p:ext uri="{BB962C8B-B14F-4D97-AF65-F5344CB8AC3E}">
        <p14:creationId xmlns:p14="http://schemas.microsoft.com/office/powerpoint/2010/main" val="339272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2DC142-DDDA-E279-A9C8-E881EC4C5857}"/>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C1A77A-646D-C446-EEC4-5CFB188C2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CF4062B0-BEFE-0414-D822-12F6D94722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6A362E68-575C-1D07-EE8A-A64C68972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43EA755-F8D9-A2A6-7756-3AC9848276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467A269E-EE71-BC53-BA62-C5B8FB1D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1157ACF3-646F-57B0-1C6B-D87BEB272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A251FE-7DA4-A4D7-1D0D-01CE499FC3D3}"/>
              </a:ext>
            </a:extLst>
          </p:cNvPr>
          <p:cNvSpPr txBox="1"/>
          <p:nvPr/>
        </p:nvSpPr>
        <p:spPr>
          <a:xfrm>
            <a:off x="308753" y="814937"/>
            <a:ext cx="9569239" cy="584775"/>
          </a:xfrm>
          <a:prstGeom prst="rect">
            <a:avLst/>
          </a:prstGeom>
          <a:noFill/>
        </p:spPr>
        <p:txBody>
          <a:bodyPr wrap="square" rtlCol="0">
            <a:spAutoFit/>
          </a:bodyPr>
          <a:lstStyle/>
          <a:p>
            <a:pPr algn="ctr"/>
            <a:r>
              <a:rPr lang="en-GB" sz="3200" b="1"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id="{9A08079B-FE44-1DDD-5F3F-ADA4E5EC6338}"/>
              </a:ext>
            </a:extLst>
          </p:cNvPr>
          <p:cNvSpPr>
            <a:spLocks noGrp="1"/>
          </p:cNvSpPr>
          <p:nvPr>
            <p:ph type="pic" sz="quarter" idx="11"/>
          </p:nvPr>
        </p:nvSpPr>
        <p:spPr/>
        <p:txBody>
          <a:bodyPr/>
          <a:lstStyle/>
          <a:p>
            <a:endParaRPr lang="en-US"/>
          </a:p>
        </p:txBody>
      </p:sp>
      <p:pic>
        <p:nvPicPr>
          <p:cNvPr id="16" name="Picture 15">
            <a:extLst>
              <a:ext uri="{FF2B5EF4-FFF2-40B4-BE49-F238E27FC236}">
                <a16:creationId xmlns:a16="http://schemas.microsoft.com/office/drawing/2014/main" id="{6C05F6DF-CA9B-6F73-4A23-C822330C0EB7}"/>
              </a:ext>
            </a:extLst>
          </p:cNvPr>
          <p:cNvPicPr>
            <a:picLocks noChangeAspect="1"/>
          </p:cNvPicPr>
          <p:nvPr/>
        </p:nvPicPr>
        <p:blipFill>
          <a:blip r:embed="rId3"/>
          <a:stretch>
            <a:fillRect/>
          </a:stretch>
        </p:blipFill>
        <p:spPr>
          <a:xfrm>
            <a:off x="308753" y="2271842"/>
            <a:ext cx="5545544" cy="1929670"/>
          </a:xfrm>
          <a:prstGeom prst="rect">
            <a:avLst/>
          </a:prstGeom>
        </p:spPr>
      </p:pic>
      <p:pic>
        <p:nvPicPr>
          <p:cNvPr id="17" name="Picture 16">
            <a:extLst>
              <a:ext uri="{FF2B5EF4-FFF2-40B4-BE49-F238E27FC236}">
                <a16:creationId xmlns:a16="http://schemas.microsoft.com/office/drawing/2014/main" id="{CC23EE9C-A551-762D-6A73-5F4699ADE886}"/>
              </a:ext>
            </a:extLst>
          </p:cNvPr>
          <p:cNvPicPr>
            <a:picLocks noChangeAspect="1"/>
          </p:cNvPicPr>
          <p:nvPr/>
        </p:nvPicPr>
        <p:blipFill>
          <a:blip r:embed="rId4"/>
          <a:stretch>
            <a:fillRect/>
          </a:stretch>
        </p:blipFill>
        <p:spPr>
          <a:xfrm>
            <a:off x="7496139" y="2319902"/>
            <a:ext cx="2113829" cy="2082189"/>
          </a:xfrm>
          <a:prstGeom prst="rect">
            <a:avLst/>
          </a:prstGeom>
        </p:spPr>
      </p:pic>
      <p:sp>
        <p:nvSpPr>
          <p:cNvPr id="18" name="Arrow: Right 20">
            <a:extLst>
              <a:ext uri="{FF2B5EF4-FFF2-40B4-BE49-F238E27FC236}">
                <a16:creationId xmlns:a16="http://schemas.microsoft.com/office/drawing/2014/main" id="{508A11B0-6545-FCAF-56BD-A10E21FA0030}"/>
              </a:ext>
            </a:extLst>
          </p:cNvPr>
          <p:cNvSpPr/>
          <p:nvPr/>
        </p:nvSpPr>
        <p:spPr>
          <a:xfrm>
            <a:off x="6081249" y="3161215"/>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BD3EF26E-BCF3-D032-4332-5709CBEFF155}"/>
              </a:ext>
            </a:extLst>
          </p:cNvPr>
          <p:cNvSpPr txBox="1"/>
          <p:nvPr/>
        </p:nvSpPr>
        <p:spPr>
          <a:xfrm>
            <a:off x="2041394" y="4947075"/>
            <a:ext cx="5754311" cy="923330"/>
          </a:xfrm>
          <a:prstGeom prst="rect">
            <a:avLst/>
          </a:prstGeom>
          <a:noFill/>
        </p:spPr>
        <p:txBody>
          <a:bodyPr wrap="square" rtlCol="0">
            <a:spAutoFit/>
          </a:bodyPr>
          <a:lstStyle/>
          <a:p>
            <a:r>
              <a:rPr lang="en-GB" dirty="0"/>
              <a:t>SVM with Oversampled Data shows some promising results with a recall for Stroke1 81% and with 12 FN. Though the number of FP is quite High.  </a:t>
            </a:r>
          </a:p>
        </p:txBody>
      </p:sp>
    </p:spTree>
    <p:extLst>
      <p:ext uri="{BB962C8B-B14F-4D97-AF65-F5344CB8AC3E}">
        <p14:creationId xmlns:p14="http://schemas.microsoft.com/office/powerpoint/2010/main" val="288870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Results &amp; Conclusion</a:t>
            </a:r>
          </a:p>
        </p:txBody>
      </p:sp>
      <p:sp>
        <p:nvSpPr>
          <p:cNvPr id="28" name="TextBox 27">
            <a:extLst>
              <a:ext uri="{FF2B5EF4-FFF2-40B4-BE49-F238E27FC236}">
                <a16:creationId xmlns:a16="http://schemas.microsoft.com/office/drawing/2014/main" id="{DCB1C84C-702C-0EAB-153F-3F34A9FA2AC5}"/>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73671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a:t>
            </a:r>
            <a:r>
              <a:rPr lang="en-US" sz="2800" dirty="0" err="1"/>
              <a:t>Optamizations</a:t>
            </a:r>
            <a:r>
              <a:rPr lang="en-US" sz="2800" dirty="0"/>
              <a:t>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latin typeface="+mj-lt"/>
              </a:rPr>
              <a:t>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latin typeface="+mj-lt"/>
              </a:rPr>
              <a:t>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E2787E3-913E-2363-C94D-1D76F979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DE4C16E-0B4D-1171-1AF0-D8934765E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B1219E35-B86C-7398-CFCB-3057BEEB9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3469AA-404B-091F-684D-2479FFABF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7073EDB-4528-B259-D07A-6FF38339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111DA31-D09F-8393-520F-73770EA1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id="{A07A71D1-DF9D-B94A-43FB-DF518BF0E32E}"/>
              </a:ext>
            </a:extLst>
          </p:cNvPr>
          <p:cNvSpPr txBox="1"/>
          <p:nvPr/>
        </p:nvSpPr>
        <p:spPr>
          <a:xfrm>
            <a:off x="1448655" y="632139"/>
            <a:ext cx="7086600" cy="584775"/>
          </a:xfrm>
          <a:prstGeom prst="rect">
            <a:avLst/>
          </a:prstGeom>
          <a:noFill/>
        </p:spPr>
        <p:txBody>
          <a:bodyPr wrap="square" rtlCol="0">
            <a:spAutoFit/>
          </a:bodyPr>
          <a:lstStyle/>
          <a:p>
            <a:pPr algn="ctr"/>
            <a:r>
              <a:rPr lang="en-US" sz="3200" b="1" dirty="0">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76AB3A-66F7-DD52-0EFD-1441D7B2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id="{BA072E84-FD9C-903F-254B-786D2344C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BC39B7A-F362-2A32-AE7A-8E22BA70B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217EBE0F-0125-9C1A-A341-8FB323A3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A396C-C4D8-3A39-535F-8E8B176C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7079BC6-D1A9-77C1-1DFF-7458C9145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6E863FB-6F14-C999-2015-4803D694F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b="1" dirty="0">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id="{1FAE35A6-5D7F-2BB8-EEB9-5E877F29EE0F}"/>
              </a:ext>
            </a:extLst>
          </p:cNvPr>
          <p:cNvPicPr>
            <a:picLocks noChangeAspect="1"/>
          </p:cNvPicPr>
          <p:nvPr/>
        </p:nvPicPr>
        <p:blipFill rotWithShape="1">
          <a:blip r:embed="rId5"/>
          <a:srcRect l="1500" t="3705" r="6310"/>
          <a:stretch/>
        </p:blipFill>
        <p:spPr>
          <a:xfrm>
            <a:off x="2283665" y="669915"/>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6594EA-21FE-36D8-A04C-1207E04E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F67F534-9A71-ED9B-447B-9627E8562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30D5B909-9292-92EB-9974-DD4339EC9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0AA1F-EF17-F70B-4F63-5A6713920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FE2B063-6A29-B80D-B7A6-8895160E7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D0292-EFE4-7B80-97BB-AB0F53A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b="1" dirty="0">
                <a:latin typeface="+mj-lt"/>
              </a:rPr>
              <a:t>Age vs Blood Sugar</a:t>
            </a:r>
          </a:p>
        </p:txBody>
      </p:sp>
      <p:pic>
        <p:nvPicPr>
          <p:cNvPr id="10" name="Picture 9" descr="A graph of scatter plot of bmi&#10;&#10;Description automatically generated">
            <a:extLst>
              <a:ext uri="{FF2B5EF4-FFF2-40B4-BE49-F238E27FC236}">
                <a16:creationId xmlns:a16="http://schemas.microsoft.com/office/drawing/2014/main" id="{4319DEA3-B033-C3A6-3E85-E2B56BE19F3F}"/>
              </a:ext>
            </a:extLst>
          </p:cNvPr>
          <p:cNvPicPr>
            <a:picLocks noChangeAspect="1"/>
          </p:cNvPicPr>
          <p:nvPr/>
        </p:nvPicPr>
        <p:blipFill>
          <a:blip r:embed="rId3"/>
          <a:stretch>
            <a:fillRect/>
          </a:stretch>
        </p:blipFill>
        <p:spPr>
          <a:xfrm>
            <a:off x="55341" y="1377368"/>
            <a:ext cx="9947717" cy="6307667"/>
          </a:xfrm>
          <a:prstGeom prst="rect">
            <a:avLst/>
          </a:prstGeom>
        </p:spPr>
      </p:pic>
      <p:pic>
        <p:nvPicPr>
          <p:cNvPr id="7" name="Picture 6">
            <a:extLst>
              <a:ext uri="{FF2B5EF4-FFF2-40B4-BE49-F238E27FC236}">
                <a16:creationId xmlns:a16="http://schemas.microsoft.com/office/drawing/2014/main" id="{4CA476C1-CECB-3FC6-C0E3-95E4F66B6970}"/>
              </a:ext>
            </a:extLst>
          </p:cNvPr>
          <p:cNvPicPr>
            <a:picLocks noChangeAspect="1"/>
          </p:cNvPicPr>
          <p:nvPr/>
        </p:nvPicPr>
        <p:blipFill rotWithShape="1">
          <a:blip r:embed="rId4"/>
          <a:srcRect l="4243" t="4523" r="7435"/>
          <a:stretch/>
        </p:blipFill>
        <p:spPr>
          <a:xfrm>
            <a:off x="285893" y="1392784"/>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EAC644-7B36-4B02-AE6A-271637DE61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1383</Words>
  <Application>Microsoft Macintosh PowerPoint</Application>
  <PresentationFormat>Custom</PresentationFormat>
  <Paragraphs>117</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Calibri</vt:lpstr>
      <vt:lpstr>Century Gothic</vt:lpstr>
      <vt:lpstr>Gill Sans MT</vt:lpstr>
      <vt:lpstr>Helvetica Neue</vt:lpstr>
      <vt:lpstr>Inter</vt:lpstr>
      <vt:lpstr>Montserrat</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2024-01-23T19:29:18Z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