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18"/>
  </p:notesMasterIdLst>
  <p:handoutMasterIdLst>
    <p:handoutMasterId r:id="rId19"/>
  </p:handoutMasterIdLst>
  <p:sldIdLst>
    <p:sldId id="285" r:id="rId5"/>
    <p:sldId id="279" r:id="rId6"/>
    <p:sldId id="280" r:id="rId7"/>
    <p:sldId id="274" r:id="rId8"/>
    <p:sldId id="282" r:id="rId9"/>
    <p:sldId id="289" r:id="rId10"/>
    <p:sldId id="290" r:id="rId11"/>
    <p:sldId id="291" r:id="rId12"/>
    <p:sldId id="288" r:id="rId13"/>
    <p:sldId id="284" r:id="rId14"/>
    <p:sldId id="277" r:id="rId15"/>
    <p:sldId id="286" r:id="rId16"/>
    <p:sldId id="276" r:id="rId1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autoAdjust="0"/>
    <p:restoredTop sz="80024" autoAdjust="0"/>
  </p:normalViewPr>
  <p:slideViewPr>
    <p:cSldViewPr snapToGrid="0" showGuides="1">
      <p:cViewPr varScale="1">
        <p:scale>
          <a:sx n="58" d="100"/>
          <a:sy n="58" d="100"/>
        </p:scale>
        <p:origin x="1378" y="62"/>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1/18/2024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1/18/2024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r>
              <a:rPr lang="en-US" b="0" i="0" dirty="0">
                <a:solidFill>
                  <a:srgbClr val="374151"/>
                </a:solidFill>
                <a:effectLst/>
                <a:latin typeface="Söhne"/>
              </a:rPr>
              <a:t>Individuals with a stroke tend to be older, with a mean age of 67.73 years, compared to those without a stroke, who have a mean age of 41.99 years. The age distribution for those with a stroke has a higher mean, median, and interquartile range, indicating that strokes are more prevalent among older individuals. The age range for both groups spans from 1 to 82 years. These statistics provide insights into the age distribution within each group and can be valuable for understanding the demographic characteristics associated with strokes.</a:t>
            </a:r>
          </a:p>
          <a:p>
            <a:endParaRPr lang="en-US" b="0" i="0" dirty="0">
              <a:solidFill>
                <a:srgbClr val="374151"/>
              </a:solidFill>
              <a:effectLst/>
              <a:latin typeface="Söhne"/>
            </a:endParaRPr>
          </a:p>
          <a:p>
            <a:r>
              <a:rPr lang="en-US" b="0" i="0" dirty="0">
                <a:solidFill>
                  <a:srgbClr val="374151"/>
                </a:solidFill>
                <a:effectLst/>
                <a:latin typeface="Söhne"/>
              </a:rPr>
              <a:t>Age emerges as a crucial predictor, with an imbalanced dataset emphasizing its significance. Incorporating age into machine learning models can enhance predictive accuracy, offering insights for targeted interventions and personalized medicine.</a:t>
            </a:r>
          </a:p>
          <a:p>
            <a:endParaRPr lang="en-US" b="0" i="0" dirty="0">
              <a:solidFill>
                <a:srgbClr val="374151"/>
              </a:solidFill>
              <a:effectLst/>
              <a:latin typeface="Söhne"/>
            </a:endParaRPr>
          </a:p>
          <a:p>
            <a:r>
              <a:rPr lang="en-US" b="0" i="0" dirty="0">
                <a:solidFill>
                  <a:srgbClr val="374151"/>
                </a:solidFill>
                <a:effectLst/>
                <a:latin typeface="Söhne"/>
              </a:rPr>
              <a:t>The older you get the more likely you are to have a stroke. But the data is highly skewed with only about 1 in 20 people actually experiencing a stroke (which you will see later on, influenced our model choice and optimization). </a:t>
            </a:r>
          </a:p>
          <a:p>
            <a:endParaRPr lang="en-US" b="0" i="0" dirty="0">
              <a:solidFill>
                <a:srgbClr val="374151"/>
              </a:solidFill>
              <a:effectLst/>
              <a:latin typeface="Söhne"/>
            </a:endParaRPr>
          </a:p>
          <a:p>
            <a:endParaRPr lang="en-US" dirty="0"/>
          </a:p>
          <a:p>
            <a:endParaRPr lang="en-US" dirty="0"/>
          </a:p>
          <a:p>
            <a:r>
              <a:rPr lang="en-US" dirty="0"/>
              <a:t>Distribution of strokes was slightly more weighted to females</a:t>
            </a:r>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373423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r>
              <a:rPr lang="en-US" b="0" i="0" dirty="0">
                <a:solidFill>
                  <a:srgbClr val="374151"/>
                </a:solidFill>
                <a:effectLst/>
                <a:latin typeface="Söhne"/>
              </a:rPr>
              <a:t>Let’s take a further look at the relationship between age and the other two notable features, blood glucose and </a:t>
            </a:r>
            <a:r>
              <a:rPr lang="en-US" b="0" i="0" dirty="0" err="1">
                <a:solidFill>
                  <a:srgbClr val="374151"/>
                </a:solidFill>
                <a:effectLst/>
                <a:latin typeface="Söhne"/>
              </a:rPr>
              <a:t>bmi</a:t>
            </a:r>
            <a:r>
              <a:rPr lang="en-US" b="0" i="0" dirty="0">
                <a:solidFill>
                  <a:srgbClr val="374151"/>
                </a:solidFill>
                <a:effectLst/>
                <a:latin typeface="Söhne"/>
              </a:rPr>
              <a:t>, and how this data is spread.</a:t>
            </a:r>
          </a:p>
          <a:p>
            <a:pPr algn="l"/>
            <a:endParaRPr lang="en-US" b="0" i="0" dirty="0">
              <a:solidFill>
                <a:srgbClr val="374151"/>
              </a:solidFill>
              <a:effectLst/>
              <a:latin typeface="Söhne"/>
            </a:endParaRPr>
          </a:p>
          <a:p>
            <a:pPr algn="l"/>
            <a:r>
              <a:rPr lang="en-US" b="0" i="0" dirty="0">
                <a:solidFill>
                  <a:srgbClr val="000000"/>
                </a:solidFill>
                <a:effectLst/>
                <a:latin typeface="Helvetica Neue"/>
              </a:rPr>
              <a:t>Individuals with a stroke, on average, have a slightly higher mean BMI compared to those without a stroke.</a:t>
            </a:r>
          </a:p>
          <a:p>
            <a:pPr algn="l"/>
            <a:r>
              <a:rPr lang="en-US" b="0" i="0" dirty="0">
                <a:solidFill>
                  <a:srgbClr val="000000"/>
                </a:solidFill>
                <a:effectLst/>
                <a:latin typeface="Helvetica Neue"/>
              </a:rPr>
              <a:t>The distribution of BMI is narrower among individuals with a stroke, as indicated by the lower standard deviation, suggesting less variability in BMI within this group.</a:t>
            </a:r>
          </a:p>
          <a:p>
            <a:pPr algn="l"/>
            <a:endParaRPr lang="en-US" b="0" i="0" dirty="0">
              <a:solidFill>
                <a:srgbClr val="374151"/>
              </a:solidFill>
              <a:effectLst/>
              <a:latin typeface="Söhne"/>
            </a:endParaRPr>
          </a:p>
          <a:p>
            <a:pPr algn="l"/>
            <a:r>
              <a:rPr lang="en-US" b="0" i="0" dirty="0">
                <a:solidFill>
                  <a:srgbClr val="374151"/>
                </a:solidFill>
                <a:effectLst/>
                <a:latin typeface="Söhne"/>
              </a:rPr>
              <a:t>For BMI we can see the data is far more clustered, with the exception of extreme </a:t>
            </a:r>
            <a:r>
              <a:rPr lang="en-US" b="0" i="0" dirty="0" err="1">
                <a:solidFill>
                  <a:srgbClr val="374151"/>
                </a:solidFill>
                <a:effectLst/>
                <a:latin typeface="Söhne"/>
              </a:rPr>
              <a:t>bmis</a:t>
            </a:r>
            <a:r>
              <a:rPr lang="en-US" b="0" i="0" dirty="0">
                <a:solidFill>
                  <a:srgbClr val="374151"/>
                </a:solidFill>
                <a:effectLst/>
                <a:latin typeface="Söhne"/>
              </a:rPr>
              <a:t>. There appears to be a negative correlation between age and </a:t>
            </a:r>
            <a:r>
              <a:rPr lang="en-US" b="0" i="0" dirty="0" err="1">
                <a:solidFill>
                  <a:srgbClr val="374151"/>
                </a:solidFill>
                <a:effectLst/>
                <a:latin typeface="Söhne"/>
              </a:rPr>
              <a:t>bmi</a:t>
            </a:r>
            <a:r>
              <a:rPr lang="en-US" b="0" i="0" dirty="0">
                <a:solidFill>
                  <a:srgbClr val="374151"/>
                </a:solidFill>
                <a:effectLst/>
                <a:latin typeface="Söhne"/>
              </a:rPr>
              <a:t> (the older you get the lower your </a:t>
            </a:r>
            <a:r>
              <a:rPr lang="en-US" b="0" i="0" dirty="0" err="1">
                <a:solidFill>
                  <a:srgbClr val="374151"/>
                </a:solidFill>
                <a:effectLst/>
                <a:latin typeface="Söhne"/>
              </a:rPr>
              <a:t>bmi</a:t>
            </a:r>
            <a:r>
              <a:rPr lang="en-US" b="0" i="0" dirty="0">
                <a:solidFill>
                  <a:srgbClr val="374151"/>
                </a:solidFill>
                <a:effectLst/>
                <a:latin typeface="Söhne"/>
              </a:rPr>
              <a:t>. The incidence of stroke in those of an overweight and obese </a:t>
            </a:r>
            <a:r>
              <a:rPr lang="en-US" b="0" i="0" dirty="0" err="1">
                <a:solidFill>
                  <a:srgbClr val="374151"/>
                </a:solidFill>
                <a:effectLst/>
                <a:latin typeface="Söhne"/>
              </a:rPr>
              <a:t>bmi</a:t>
            </a:r>
            <a:r>
              <a:rPr lang="en-US" b="0" i="0" dirty="0">
                <a:solidFill>
                  <a:srgbClr val="374151"/>
                </a:solidFill>
                <a:effectLst/>
                <a:latin typeface="Söhne"/>
              </a:rPr>
              <a:t> seems to increase the older you get. </a:t>
            </a:r>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238612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For the Blood sugar you can see the data is far more variable, but there is a positive relationship between age and blood sugar. The pink dots show those patients who had a stroke and you can see the data is quite spread out towards the extremes of blood sugar. So this may suggest that blood sugar control becomes more important the older you get in terms of managing stroke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As briefly mentioned, there are anomalous results. These </a:t>
            </a:r>
            <a:r>
              <a:rPr lang="en-US" b="0" i="0" dirty="0" err="1">
                <a:solidFill>
                  <a:srgbClr val="374151"/>
                </a:solidFill>
                <a:effectLst/>
                <a:latin typeface="Söhne"/>
              </a:rPr>
              <a:t>visualisations</a:t>
            </a:r>
            <a:r>
              <a:rPr lang="en-US" b="0" i="0" dirty="0">
                <a:solidFill>
                  <a:srgbClr val="374151"/>
                </a:solidFill>
                <a:effectLst/>
                <a:latin typeface="Söhne"/>
              </a:rPr>
              <a:t> are key to highlight issues such as this as most models will require normally distributed data in order to ‘learn’ effectively and make accurate predictions.</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301070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E82C69EC-4DEE-F626-E3F9-870FAE40A2E7}"/>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Supervised Machine Learning</a:t>
            </a:r>
          </a:p>
        </p:txBody>
      </p:sp>
      <p:sp>
        <p:nvSpPr>
          <p:cNvPr id="28" name="TextBox 27">
            <a:extLst>
              <a:ext uri="{FF2B5EF4-FFF2-40B4-BE49-F238E27FC236}">
                <a16:creationId xmlns:a16="http://schemas.microsoft.com/office/drawing/2014/main" id="{01A3F7CE-72E4-C4EC-6307-7789992692F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4E7E008B-52C3-08D7-3FC4-A2992AA7D10E}"/>
              </a:ext>
            </a:extLst>
          </p:cNvPr>
          <p:cNvPicPr>
            <a:picLocks noGrp="1" noChangeAspect="1"/>
          </p:cNvPicPr>
          <p:nvPr>
            <p:ph type="pic" sz="quarter" idx="11"/>
          </p:nvPr>
        </p:nvPicPr>
        <p:blipFill>
          <a:blip r:embed="rId3"/>
          <a:srcRect t="3172" b="3172"/>
          <a:stretch/>
        </p:blipFill>
        <p:spPr>
          <a:xfrm>
            <a:off x="0" y="4700588"/>
            <a:ext cx="10058400" cy="3071812"/>
          </a:xfrm>
        </p:spPr>
      </p:pic>
      <p:sp>
        <p:nvSpPr>
          <p:cNvPr id="6" name="TextBox 5">
            <a:extLst>
              <a:ext uri="{FF2B5EF4-FFF2-40B4-BE49-F238E27FC236}">
                <a16:creationId xmlns:a16="http://schemas.microsoft.com/office/drawing/2014/main" id="{57471979-3A2A-3115-7259-DFBBC5EDD887}"/>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Model Optimization</a:t>
            </a:r>
          </a:p>
        </p:txBody>
      </p:sp>
      <p:sp>
        <p:nvSpPr>
          <p:cNvPr id="7" name="TextBox 6">
            <a:extLst>
              <a:ext uri="{FF2B5EF4-FFF2-40B4-BE49-F238E27FC236}">
                <a16:creationId xmlns:a16="http://schemas.microsoft.com/office/drawing/2014/main" id="{152DB5FC-6B69-C0C6-2E02-479545CD5E0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Results &amp; Conclusion</a:t>
            </a:r>
          </a:p>
        </p:txBody>
      </p:sp>
      <p:sp>
        <p:nvSpPr>
          <p:cNvPr id="28" name="TextBox 27">
            <a:extLst>
              <a:ext uri="{FF2B5EF4-FFF2-40B4-BE49-F238E27FC236}">
                <a16:creationId xmlns:a16="http://schemas.microsoft.com/office/drawing/2014/main" id="{DCB1C84C-702C-0EAB-153F-3F34A9FA2AC5}"/>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73671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a:t>
            </a:r>
            <a:r>
              <a:rPr lang="en-US" sz="2800" dirty="0" err="1"/>
              <a:t>Optamizations</a:t>
            </a:r>
            <a:r>
              <a:rPr lang="en-US" sz="2800" dirty="0"/>
              <a:t>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solidFill>
                  <a:schemeClr val="tx2"/>
                </a:solidFill>
                <a:latin typeface="+mj-lt"/>
              </a:rPr>
              <a:t>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3172" b="317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088EC9-0CC1-C6B7-D481-62E4480F1211}"/>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6" name="TextBox 5">
            <a:extLst>
              <a:ext uri="{FF2B5EF4-FFF2-40B4-BE49-F238E27FC236}">
                <a16:creationId xmlns:a16="http://schemas.microsoft.com/office/drawing/2014/main" id="{0DB93961-CCF8-D4BD-0645-0D3FAC1563EC}"/>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Distribution</a:t>
            </a:r>
          </a:p>
        </p:txBody>
      </p:sp>
    </p:spTree>
    <p:extLst>
      <p:ext uri="{BB962C8B-B14F-4D97-AF65-F5344CB8AC3E}">
        <p14:creationId xmlns:p14="http://schemas.microsoft.com/office/powerpoint/2010/main" val="129234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B93961-CCF8-D4BD-0645-0D3FAC1563EC}"/>
              </a:ext>
            </a:extLst>
          </p:cNvPr>
          <p:cNvSpPr txBox="1"/>
          <p:nvPr/>
        </p:nvSpPr>
        <p:spPr>
          <a:xfrm>
            <a:off x="1484642" y="162424"/>
            <a:ext cx="7086600" cy="584775"/>
          </a:xfrm>
          <a:prstGeom prst="rect">
            <a:avLst/>
          </a:prstGeom>
          <a:noFill/>
        </p:spPr>
        <p:txBody>
          <a:bodyPr wrap="square" rtlCol="0">
            <a:spAutoFit/>
          </a:bodyPr>
          <a:lstStyle/>
          <a:p>
            <a:pPr algn="ctr"/>
            <a:r>
              <a:rPr lang="en-US" sz="3200" b="1" dirty="0">
                <a:solidFill>
                  <a:schemeClr val="tx2"/>
                </a:solidFill>
                <a:latin typeface="+mj-lt"/>
              </a:rPr>
              <a:t>Age vs BMI</a:t>
            </a:r>
          </a:p>
        </p:txBody>
      </p:sp>
      <p:pic>
        <p:nvPicPr>
          <p:cNvPr id="2" name="Picture 1" descr="A graph of scatter plot&#10;&#10;Description automatically generated">
            <a:extLst>
              <a:ext uri="{FF2B5EF4-FFF2-40B4-BE49-F238E27FC236}">
                <a16:creationId xmlns:a16="http://schemas.microsoft.com/office/drawing/2014/main" id="{A1A5E7CF-927D-0D5F-C9E1-FB35F9C99DC8}"/>
              </a:ext>
            </a:extLst>
          </p:cNvPr>
          <p:cNvPicPr>
            <a:picLocks noChangeAspect="1"/>
          </p:cNvPicPr>
          <p:nvPr/>
        </p:nvPicPr>
        <p:blipFill rotWithShape="1">
          <a:blip r:embed="rId3"/>
          <a:srcRect l="6460" t="7208" r="8675" b="3153"/>
          <a:stretch/>
        </p:blipFill>
        <p:spPr>
          <a:xfrm>
            <a:off x="210272" y="1007250"/>
            <a:ext cx="9618679" cy="6095914"/>
          </a:xfrm>
          <a:prstGeom prst="rect">
            <a:avLst/>
          </a:prstGeom>
        </p:spPr>
      </p:pic>
      <p:pic>
        <p:nvPicPr>
          <p:cNvPr id="4" name="Picture 3">
            <a:extLst>
              <a:ext uri="{FF2B5EF4-FFF2-40B4-BE49-F238E27FC236}">
                <a16:creationId xmlns:a16="http://schemas.microsoft.com/office/drawing/2014/main" id="{7927984C-AD90-6B0B-3BE9-3A05AF46D4EC}"/>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7" name="Picture 6">
            <a:extLst>
              <a:ext uri="{FF2B5EF4-FFF2-40B4-BE49-F238E27FC236}">
                <a16:creationId xmlns:a16="http://schemas.microsoft.com/office/drawing/2014/main" id="{5BAC7763-7DB8-B682-089E-4C5E422A2DD4}"/>
              </a:ext>
            </a:extLst>
          </p:cNvPr>
          <p:cNvPicPr>
            <a:picLocks noChangeAspect="1"/>
          </p:cNvPicPr>
          <p:nvPr/>
        </p:nvPicPr>
        <p:blipFill rotWithShape="1">
          <a:blip r:embed="rId5"/>
          <a:srcRect l="1500" t="3705" r="6310"/>
          <a:stretch/>
        </p:blipFill>
        <p:spPr>
          <a:xfrm>
            <a:off x="1928819" y="162424"/>
            <a:ext cx="5187528" cy="4063962"/>
          </a:xfrm>
          <a:prstGeom prst="rect">
            <a:avLst/>
          </a:prstGeom>
        </p:spPr>
      </p:pic>
    </p:spTree>
    <p:extLst>
      <p:ext uri="{BB962C8B-B14F-4D97-AF65-F5344CB8AC3E}">
        <p14:creationId xmlns:p14="http://schemas.microsoft.com/office/powerpoint/2010/main" val="39034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30F51-241E-59B8-16D4-E0932C99B071}"/>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vs Blood Sugar</a:t>
            </a:r>
          </a:p>
        </p:txBody>
      </p:sp>
      <p:pic>
        <p:nvPicPr>
          <p:cNvPr id="13" name="Picture 12" descr="A graph of blood sugar&#10;&#10;Description automatically generated">
            <a:extLst>
              <a:ext uri="{FF2B5EF4-FFF2-40B4-BE49-F238E27FC236}">
                <a16:creationId xmlns:a16="http://schemas.microsoft.com/office/drawing/2014/main" id="{DA087C0A-E8FE-A452-892A-BE46260B01D9}"/>
              </a:ext>
            </a:extLst>
          </p:cNvPr>
          <p:cNvPicPr>
            <a:picLocks noChangeAspect="1"/>
          </p:cNvPicPr>
          <p:nvPr/>
        </p:nvPicPr>
        <p:blipFill rotWithShape="1">
          <a:blip r:embed="rId3"/>
          <a:srcRect l="6133" t="5581" r="8996" b="4124"/>
          <a:stretch/>
        </p:blipFill>
        <p:spPr>
          <a:xfrm>
            <a:off x="310578" y="1621471"/>
            <a:ext cx="9354827" cy="5971653"/>
          </a:xfrm>
          <a:prstGeom prst="rect">
            <a:avLst/>
          </a:prstGeom>
        </p:spPr>
      </p:pic>
      <p:pic>
        <p:nvPicPr>
          <p:cNvPr id="14" name="Picture 13">
            <a:extLst>
              <a:ext uri="{FF2B5EF4-FFF2-40B4-BE49-F238E27FC236}">
                <a16:creationId xmlns:a16="http://schemas.microsoft.com/office/drawing/2014/main" id="{BCD1A8F6-3304-D6B6-C595-0EF953C27E81}"/>
              </a:ext>
            </a:extLst>
          </p:cNvPr>
          <p:cNvPicPr>
            <a:picLocks noChangeAspect="1"/>
          </p:cNvPicPr>
          <p:nvPr/>
        </p:nvPicPr>
        <p:blipFill rotWithShape="1">
          <a:blip r:embed="rId4"/>
          <a:srcRect l="4243" t="4523" r="7435"/>
          <a:stretch/>
        </p:blipFill>
        <p:spPr>
          <a:xfrm>
            <a:off x="310577" y="1621471"/>
            <a:ext cx="9412123" cy="5971653"/>
          </a:xfrm>
          <a:prstGeom prst="rect">
            <a:avLst/>
          </a:prstGeom>
        </p:spPr>
      </p:pic>
    </p:spTree>
    <p:extLst>
      <p:ext uri="{BB962C8B-B14F-4D97-AF65-F5344CB8AC3E}">
        <p14:creationId xmlns:p14="http://schemas.microsoft.com/office/powerpoint/2010/main" val="30772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970</Words>
  <Application>Microsoft Office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Gill Sans MT</vt:lpstr>
      <vt:lpstr>Helvetica Neue</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2024-01-19T19:43:55Z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