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revisionInfo.xml" ContentType="application/vnd.ms-powerpoint.revisioninfo+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9"/>
  </p:notesMasterIdLst>
  <p:handoutMasterIdLst>
    <p:handoutMasterId r:id="rId30"/>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2" r:id="rId22"/>
    <p:sldId id="303" r:id="rId23"/>
    <p:sldId id="304" r:id="rId24"/>
    <p:sldId id="305" r:id="rId25"/>
    <p:sldId id="306" r:id="rId26"/>
    <p:sldId id="286" r:id="rId27"/>
    <p:sldId id="276" r:id="rId2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0063" autoAdjust="0"/>
  </p:normalViewPr>
  <p:slideViewPr>
    <p:cSldViewPr snapToGrid="0" showGuides="1">
      <p:cViewPr varScale="1">
        <p:scale>
          <a:sx n="81" d="100"/>
          <a:sy n="81" d="100"/>
        </p:scale>
        <p:origin x="-2178" y="-90"/>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1/24/2024</a:t>
            </a:fld>
            <a:endParaRPr lang="en-US" dirty="0"/>
          </a:p>
        </p:txBody>
      </p:sp>
      <p:sp>
        <p:nvSpPr>
          <p:cNvPr id="4" name="Footer Placeholder 3">
            <a:extLst>
              <a:ext uri="{FF2B5EF4-FFF2-40B4-BE49-F238E27FC236}">
                <a16:creationId xmlns:a16="http://schemas.microsoft.com/office/drawing/2014/main" xmlns=""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1/24/2024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42E6D65-B4A5-7B3D-A37A-4DDB8F0FBC5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A291FED-1B38-3151-F19D-964E9F07B4F7}"/>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C29AF926-7DCA-B25F-46EE-AD9674353FC6}"/>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8E2421A-C25E-A214-66D0-AF4FD13B1EF4}"/>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9696670F-BB6A-0402-116C-8AD39E1C11F3}"/>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CB8D817-0807-23D0-20BE-7704341F092D}"/>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xmlns=""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5B0262-FE92-D6FE-72EB-4714FAF4BEC5}"/>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8B35E28-20B0-34C8-65CB-93E7B570B084}"/>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DC5AD4-B9D9-B5D6-1E6F-43BF88E223B3}"/>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1B58FAB-2A2C-75A3-66A1-B7CA4A77BE97}"/>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xmlns=""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xmlns=""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xmlns=""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xmlns=""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xmlns=""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xmlns=""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xmlns=""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xmlns=""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xmlns=""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xmlns=""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xmlns=""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xmlns=""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xmlns=""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xmlns=""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xmlns=""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xmlns=""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xmlns=""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xmlns=""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xmlns=""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xmlns=""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xmlns=""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xmlns=""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xmlns=""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xmlns=""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xmlns=""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xmlns=""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xmlns=""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xmlns=""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xmlns=""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xmlns=""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xmlns=""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xmlns=""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xmlns=""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xmlns=""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xmlns=""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xmlns=""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xmlns=""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xmlns=""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xmlns=""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xmlns=""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xmlns=""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156857F-BFAB-179B-3832-2A3B5E2143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25B32F72-8238-5E0C-5301-8221F8E52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44DBA55B-2EA7-7FFD-289B-95AC2464D0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803ED4A3-E6F6-A9E4-7297-5C1FBACCEF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F759BBD1-D9C3-0F46-D07F-870E04C43D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CFBF983-ECAB-18D5-301E-4CEB1E72C8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3C16498B-A146-11F6-EB6C-1AC65F0C9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xmlns="" id="{01A3F7CE-72E4-C4EC-6307-7789992692F6}"/>
              </a:ext>
            </a:extLst>
          </p:cNvPr>
          <p:cNvSpPr txBox="1"/>
          <p:nvPr/>
        </p:nvSpPr>
        <p:spPr>
          <a:xfrm>
            <a:off x="2151809" y="2270320"/>
            <a:ext cx="6226387" cy="2369880"/>
          </a:xfrm>
          <a:prstGeom prst="rect">
            <a:avLst/>
          </a:prstGeom>
          <a:noFill/>
        </p:spPr>
        <p:txBody>
          <a:bodyPr wrap="square" rtlCol="0">
            <a:spAutoFit/>
          </a:bodyPr>
          <a:lstStyle/>
          <a:p>
            <a:r>
              <a:rPr lang="en-GB" sz="2400" dirty="0"/>
              <a:t>Step 1: Filling the Null Values with Median:</a:t>
            </a:r>
          </a:p>
          <a:p>
            <a:r>
              <a:rPr lang="en-GB" sz="2400" dirty="0"/>
              <a:t>         </a:t>
            </a:r>
            <a:r>
              <a:rPr lang="en-GB" sz="2400" dirty="0" err="1"/>
              <a:t>median_bmi</a:t>
            </a:r>
            <a:r>
              <a:rPr lang="en-GB" sz="2400" dirty="0"/>
              <a:t> = </a:t>
            </a:r>
            <a:r>
              <a:rPr lang="en-GB" sz="2400" dirty="0" err="1"/>
              <a:t>df</a:t>
            </a:r>
            <a:r>
              <a:rPr lang="en-GB" sz="2400" dirty="0"/>
              <a:t>['</a:t>
            </a:r>
            <a:r>
              <a:rPr lang="en-GB" sz="2400" dirty="0" err="1"/>
              <a:t>bmi</a:t>
            </a:r>
            <a:r>
              <a:rPr lang="en-GB" sz="2400" dirty="0"/>
              <a:t>'].median()</a:t>
            </a:r>
          </a:p>
          <a:p>
            <a:r>
              <a:rPr lang="en-GB" sz="2400" dirty="0"/>
              <a:t>          </a:t>
            </a:r>
            <a:r>
              <a:rPr lang="en-GB" sz="2400" dirty="0" err="1"/>
              <a:t>df</a:t>
            </a:r>
            <a:r>
              <a:rPr lang="en-GB" sz="2400" dirty="0"/>
              <a:t>['</a:t>
            </a:r>
            <a:r>
              <a:rPr lang="en-GB" sz="2400" dirty="0" err="1"/>
              <a:t>bmi</a:t>
            </a:r>
            <a:r>
              <a:rPr lang="en-GB" sz="2400" dirty="0"/>
              <a:t>'] = </a:t>
            </a:r>
            <a:r>
              <a:rPr lang="en-GB" sz="2400" dirty="0" err="1"/>
              <a:t>df</a:t>
            </a:r>
            <a:r>
              <a:rPr lang="en-GB" sz="2400" dirty="0"/>
              <a:t>['</a:t>
            </a:r>
            <a:r>
              <a:rPr lang="en-GB" sz="2400" dirty="0" err="1"/>
              <a:t>bmi</a:t>
            </a:r>
            <a:r>
              <a:rPr lang="en-GB" sz="2400" dirty="0"/>
              <a:t>'].</a:t>
            </a:r>
            <a:r>
              <a:rPr lang="en-GB" sz="2400" dirty="0" err="1"/>
              <a:t>fillna</a:t>
            </a:r>
            <a:r>
              <a:rPr lang="en-GB" sz="2400" dirty="0"/>
              <a:t>(</a:t>
            </a:r>
            <a:r>
              <a:rPr lang="en-GB" sz="2400" dirty="0" err="1"/>
              <a:t>median_bmi</a:t>
            </a:r>
            <a:r>
              <a:rPr lang="en-GB" sz="2400" dirty="0"/>
              <a:t>)</a:t>
            </a:r>
          </a:p>
          <a:p>
            <a:r>
              <a:rPr lang="en-GB" sz="2400" dirty="0"/>
              <a:t>Step 2: Dropping some columns</a:t>
            </a:r>
          </a:p>
          <a:p>
            <a:r>
              <a:rPr lang="en-GB" sz="2400" dirty="0" err="1"/>
              <a:t>df</a:t>
            </a:r>
            <a:r>
              <a:rPr lang="en-GB" sz="2400" dirty="0"/>
              <a:t> = </a:t>
            </a:r>
            <a:r>
              <a:rPr lang="en-GB" sz="2400" dirty="0" err="1"/>
              <a:t>df.drop</a:t>
            </a:r>
            <a:r>
              <a:rPr lang="en-GB" sz="2400" dirty="0"/>
              <a:t>( ['id', '</a:t>
            </a:r>
            <a:r>
              <a:rPr lang="en-GB" sz="2400" dirty="0" err="1"/>
              <a:t>work_type</a:t>
            </a:r>
            <a:r>
              <a:rPr lang="en-GB" sz="24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xmlns="" id="{6528BD2B-6DCE-E764-6196-D85CB05C09B8}"/>
              </a:ext>
            </a:extLst>
          </p:cNvPr>
          <p:cNvSpPr>
            <a:spLocks noGrp="1"/>
          </p:cNvSpPr>
          <p:nvPr>
            <p:ph type="pic" sz="quarter" idx="11"/>
          </p:nvPr>
        </p:nvSpPr>
        <p:spPr/>
        <p:txBody>
          <a:bodyPr/>
          <a:lstStyle/>
          <a:p>
            <a:endParaRPr lang="en-US" dirty="0"/>
          </a:p>
        </p:txBody>
      </p:sp>
      <p:pic>
        <p:nvPicPr>
          <p:cNvPr id="4" name="Picture 3">
            <a:extLst>
              <a:ext uri="{FF2B5EF4-FFF2-40B4-BE49-F238E27FC236}">
                <a16:creationId xmlns:a16="http://schemas.microsoft.com/office/drawing/2014/main" xmlns="" id="{261E99A0-E5F0-D732-2211-333F3A759E00}"/>
              </a:ext>
            </a:extLst>
          </p:cNvPr>
          <p:cNvPicPr>
            <a:picLocks noChangeAspect="1"/>
          </p:cNvPicPr>
          <p:nvPr/>
        </p:nvPicPr>
        <p:blipFill>
          <a:blip r:embed="rId3"/>
          <a:stretch>
            <a:fillRect/>
          </a:stretch>
        </p:blipFill>
        <p:spPr>
          <a:xfrm>
            <a:off x="371383" y="4546939"/>
            <a:ext cx="9392455" cy="2814750"/>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xmlns=""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xmlns=""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xmlns=""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xmlns=""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xmlns=""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xmlns=""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A05955D2-655F-57B5-37A4-ADAEDE699B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366ACB72-D978-92DD-5431-3827F8EC9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CB9ED87-5971-7BA4-95EB-CC4C723FF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98ADFC44-0923-8257-C508-453EBA6EA2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4D74CE62-EBBB-2D48-4831-6B32ED7D47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C8C2CADF-8753-6E14-7A10-9EA4EF7BBE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495D4C37-9A2A-6709-1B54-A6CCCF8AD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8FBB3F20-3CC5-0413-DE99-13D4C35CD8BF}"/>
              </a:ext>
            </a:extLst>
          </p:cNvPr>
          <p:cNvSpPr txBox="1"/>
          <p:nvPr/>
        </p:nvSpPr>
        <p:spPr>
          <a:xfrm>
            <a:off x="1448655" y="598267"/>
            <a:ext cx="7086600" cy="1200329"/>
          </a:xfrm>
          <a:prstGeom prst="rect">
            <a:avLst/>
          </a:prstGeom>
          <a:noFill/>
        </p:spPr>
        <p:txBody>
          <a:bodyPr wrap="square" rtlCol="0">
            <a:spAutoFit/>
          </a:bodyPr>
          <a:lstStyle/>
          <a:p>
            <a:pPr algn="ctr"/>
            <a:r>
              <a:rPr lang="en-GB" sz="3600" dirty="0"/>
              <a:t>Standardize Data and </a:t>
            </a:r>
            <a:r>
              <a:rPr lang="en-GB" sz="3600" dirty="0">
                <a:latin typeface="Calibri" panose="020F0502020204030204" pitchFamily="34" charset="0"/>
                <a:ea typeface="Calibri" panose="020F0502020204030204" pitchFamily="34" charset="0"/>
                <a:cs typeface="Calibri" panose="020F0502020204030204" pitchFamily="34" charset="0"/>
              </a:rPr>
              <a:t>D</a:t>
            </a:r>
            <a:r>
              <a:rPr lang="en-GB" sz="36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3600" dirty="0"/>
          </a:p>
        </p:txBody>
      </p:sp>
      <p:sp>
        <p:nvSpPr>
          <p:cNvPr id="3" name="Picture Placeholder 2">
            <a:extLst>
              <a:ext uri="{FF2B5EF4-FFF2-40B4-BE49-F238E27FC236}">
                <a16:creationId xmlns:a16="http://schemas.microsoft.com/office/drawing/2014/main" xmlns="" id="{27E0065C-F81B-F5C1-68B0-DCDC486D6F83}"/>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xmlns="" id="{9F86E908-CDF2-1770-A018-2008F1B0F8D6}"/>
              </a:ext>
            </a:extLst>
          </p:cNvPr>
          <p:cNvPicPr>
            <a:picLocks noChangeAspect="1"/>
          </p:cNvPicPr>
          <p:nvPr/>
        </p:nvPicPr>
        <p:blipFill>
          <a:blip r:embed="rId3"/>
          <a:stretch>
            <a:fillRect/>
          </a:stretch>
        </p:blipFill>
        <p:spPr>
          <a:xfrm>
            <a:off x="4512363" y="2483440"/>
            <a:ext cx="4866593" cy="2109650"/>
          </a:xfrm>
          <a:prstGeom prst="rect">
            <a:avLst/>
          </a:prstGeom>
        </p:spPr>
      </p:pic>
      <p:pic>
        <p:nvPicPr>
          <p:cNvPr id="8" name="Picture 2" descr="z-score standard deviation">
            <a:extLst>
              <a:ext uri="{FF2B5EF4-FFF2-40B4-BE49-F238E27FC236}">
                <a16:creationId xmlns:a16="http://schemas.microsoft.com/office/drawing/2014/main" xmlns="" id="{04435160-D634-A023-008E-6E269EEA6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18" y="4196835"/>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21FA62FC-B95E-6F93-2270-43A2B7D45874}"/>
              </a:ext>
            </a:extLst>
          </p:cNvPr>
          <p:cNvSpPr txBox="1"/>
          <p:nvPr/>
        </p:nvSpPr>
        <p:spPr>
          <a:xfrm>
            <a:off x="476890" y="2727886"/>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10" name="Picture 9">
            <a:extLst>
              <a:ext uri="{FF2B5EF4-FFF2-40B4-BE49-F238E27FC236}">
                <a16:creationId xmlns:a16="http://schemas.microsoft.com/office/drawing/2014/main" xmlns="" id="{A4A41A7B-33B1-F9E6-06AE-497D58F92E6D}"/>
              </a:ext>
            </a:extLst>
          </p:cNvPr>
          <p:cNvPicPr>
            <a:picLocks noChangeAspect="1"/>
          </p:cNvPicPr>
          <p:nvPr/>
        </p:nvPicPr>
        <p:blipFill>
          <a:blip r:embed="rId5"/>
          <a:stretch>
            <a:fillRect/>
          </a:stretch>
        </p:blipFill>
        <p:spPr>
          <a:xfrm>
            <a:off x="4888850" y="5438830"/>
            <a:ext cx="4443879" cy="646331"/>
          </a:xfrm>
          <a:prstGeom prst="rect">
            <a:avLst/>
          </a:prstGeom>
        </p:spPr>
      </p:pic>
      <p:sp>
        <p:nvSpPr>
          <p:cNvPr id="11" name="TextBox 10">
            <a:extLst>
              <a:ext uri="{FF2B5EF4-FFF2-40B4-BE49-F238E27FC236}">
                <a16:creationId xmlns:a16="http://schemas.microsoft.com/office/drawing/2014/main" xmlns="" id="{4FAC40E7-EE1B-BD61-EA9F-E2FA79CE24E0}"/>
              </a:ext>
            </a:extLst>
          </p:cNvPr>
          <p:cNvSpPr txBox="1"/>
          <p:nvPr/>
        </p:nvSpPr>
        <p:spPr>
          <a:xfrm>
            <a:off x="627558" y="5595461"/>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67C15C5-3E13-1F11-42BD-D84F48759E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3FD0A42E-2965-3907-FB70-C27D676E466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6CED4F7-E3E4-4E23-33FF-C3A3361901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BC652BC5-9C8B-597E-0D1A-0FBFECA3B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F68D9EE4-63BC-B96F-D7FF-1569EB63E4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96A74666-9FDE-51EF-A10F-95DC34E131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xmlns="" id="{6E3A0FF6-C913-5981-F06D-B91D33FC99EC}"/>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xmlns="" id="{D2B17D0D-C09F-4C72-CFFC-F7FB19487DF1}"/>
              </a:ext>
            </a:extLst>
          </p:cNvPr>
          <p:cNvPicPr>
            <a:picLocks noChangeAspect="1"/>
          </p:cNvPicPr>
          <p:nvPr/>
        </p:nvPicPr>
        <p:blipFill>
          <a:blip r:embed="rId3"/>
          <a:stretch>
            <a:fillRect/>
          </a:stretch>
        </p:blipFill>
        <p:spPr>
          <a:xfrm>
            <a:off x="4284530" y="5241648"/>
            <a:ext cx="5456656" cy="1896113"/>
          </a:xfrm>
          <a:prstGeom prst="rect">
            <a:avLst/>
          </a:prstGeom>
        </p:spPr>
      </p:pic>
      <p:pic>
        <p:nvPicPr>
          <p:cNvPr id="8" name="Picture 7">
            <a:extLst>
              <a:ext uri="{FF2B5EF4-FFF2-40B4-BE49-F238E27FC236}">
                <a16:creationId xmlns:a16="http://schemas.microsoft.com/office/drawing/2014/main" xmlns="" id="{7ECE89BA-4F64-2498-A460-13A97BF3C1FA}"/>
              </a:ext>
            </a:extLst>
          </p:cNvPr>
          <p:cNvPicPr>
            <a:picLocks noChangeAspect="1"/>
          </p:cNvPicPr>
          <p:nvPr/>
        </p:nvPicPr>
        <p:blipFill>
          <a:blip r:embed="rId4"/>
          <a:stretch>
            <a:fillRect/>
          </a:stretch>
        </p:blipFill>
        <p:spPr>
          <a:xfrm>
            <a:off x="4284530" y="2548956"/>
            <a:ext cx="4594775" cy="1820064"/>
          </a:xfrm>
          <a:prstGeom prst="rect">
            <a:avLst/>
          </a:prstGeom>
        </p:spPr>
      </p:pic>
      <p:sp>
        <p:nvSpPr>
          <p:cNvPr id="9" name="TextBox 8">
            <a:extLst>
              <a:ext uri="{FF2B5EF4-FFF2-40B4-BE49-F238E27FC236}">
                <a16:creationId xmlns:a16="http://schemas.microsoft.com/office/drawing/2014/main" xmlns="" id="{3056A06A-42DB-2B74-8A1A-93A488B4E6C9}"/>
              </a:ext>
            </a:extLst>
          </p:cNvPr>
          <p:cNvSpPr txBox="1"/>
          <p:nvPr/>
        </p:nvSpPr>
        <p:spPr>
          <a:xfrm>
            <a:off x="282197" y="5348359"/>
            <a:ext cx="3302074" cy="523220"/>
          </a:xfrm>
          <a:prstGeom prst="rect">
            <a:avLst/>
          </a:prstGeom>
          <a:noFill/>
        </p:spPr>
        <p:txBody>
          <a:bodyPr wrap="square" rtlCol="0">
            <a:spAutoFit/>
          </a:bodyPr>
          <a:lstStyle/>
          <a:p>
            <a:pPr algn="r"/>
            <a:r>
              <a:rPr lang="en-GB" sz="2800" dirty="0"/>
              <a:t>RandomOverSampler</a:t>
            </a:r>
          </a:p>
        </p:txBody>
      </p:sp>
      <p:sp>
        <p:nvSpPr>
          <p:cNvPr id="10" name="TextBox 9">
            <a:extLst>
              <a:ext uri="{FF2B5EF4-FFF2-40B4-BE49-F238E27FC236}">
                <a16:creationId xmlns:a16="http://schemas.microsoft.com/office/drawing/2014/main" xmlns="" id="{77C21060-E1C1-4219-E3FE-746D498A58DA}"/>
              </a:ext>
            </a:extLst>
          </p:cNvPr>
          <p:cNvSpPr txBox="1"/>
          <p:nvPr/>
        </p:nvSpPr>
        <p:spPr>
          <a:xfrm>
            <a:off x="494439" y="2833301"/>
            <a:ext cx="1199535" cy="523220"/>
          </a:xfrm>
          <a:prstGeom prst="rect">
            <a:avLst/>
          </a:prstGeom>
          <a:noFill/>
        </p:spPr>
        <p:txBody>
          <a:bodyPr wrap="square" rtlCol="0">
            <a:spAutoFit/>
          </a:bodyPr>
          <a:lstStyle/>
          <a:p>
            <a:r>
              <a:rPr lang="en-GB" sz="2800" dirty="0"/>
              <a:t>Smote</a:t>
            </a:r>
          </a:p>
        </p:txBody>
      </p:sp>
      <p:pic>
        <p:nvPicPr>
          <p:cNvPr id="11" name="Picture 10">
            <a:extLst>
              <a:ext uri="{FF2B5EF4-FFF2-40B4-BE49-F238E27FC236}">
                <a16:creationId xmlns:a16="http://schemas.microsoft.com/office/drawing/2014/main" xmlns="" id="{3454D7FC-1E95-2F69-C2E1-2772B6B5A262}"/>
              </a:ext>
            </a:extLst>
          </p:cNvPr>
          <p:cNvPicPr>
            <a:picLocks noChangeAspect="1"/>
          </p:cNvPicPr>
          <p:nvPr/>
        </p:nvPicPr>
        <p:blipFill>
          <a:blip r:embed="rId5"/>
          <a:stretch>
            <a:fillRect/>
          </a:stretch>
        </p:blipFill>
        <p:spPr>
          <a:xfrm>
            <a:off x="6344388" y="4441682"/>
            <a:ext cx="1336940" cy="476227"/>
          </a:xfrm>
          <a:prstGeom prst="rect">
            <a:avLst/>
          </a:prstGeom>
        </p:spPr>
      </p:pic>
      <p:pic>
        <p:nvPicPr>
          <p:cNvPr id="15" name="Picture 14">
            <a:extLst>
              <a:ext uri="{FF2B5EF4-FFF2-40B4-BE49-F238E27FC236}">
                <a16:creationId xmlns:a16="http://schemas.microsoft.com/office/drawing/2014/main" xmlns="" id="{4D88A727-898D-9880-891F-D0285DE9EDE6}"/>
              </a:ext>
            </a:extLst>
          </p:cNvPr>
          <p:cNvPicPr>
            <a:picLocks noChangeAspect="1"/>
          </p:cNvPicPr>
          <p:nvPr/>
        </p:nvPicPr>
        <p:blipFill>
          <a:blip r:embed="rId6"/>
          <a:stretch>
            <a:fillRect/>
          </a:stretch>
        </p:blipFill>
        <p:spPr>
          <a:xfrm>
            <a:off x="6368851" y="7203863"/>
            <a:ext cx="1430192" cy="476227"/>
          </a:xfrm>
          <a:prstGeom prst="rect">
            <a:avLst/>
          </a:prstGeom>
        </p:spPr>
      </p:pic>
      <p:sp>
        <p:nvSpPr>
          <p:cNvPr id="16" name="TextBox 15">
            <a:extLst>
              <a:ext uri="{FF2B5EF4-FFF2-40B4-BE49-F238E27FC236}">
                <a16:creationId xmlns:a16="http://schemas.microsoft.com/office/drawing/2014/main" xmlns="" id="{E2F9D77F-A2A2-975B-B8CC-BA7C8409689E}"/>
              </a:ext>
            </a:extLst>
          </p:cNvPr>
          <p:cNvSpPr txBox="1"/>
          <p:nvPr/>
        </p:nvSpPr>
        <p:spPr>
          <a:xfrm>
            <a:off x="95233" y="6350384"/>
            <a:ext cx="418929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7" name="TextBox 16">
            <a:extLst>
              <a:ext uri="{FF2B5EF4-FFF2-40B4-BE49-F238E27FC236}">
                <a16:creationId xmlns:a16="http://schemas.microsoft.com/office/drawing/2014/main" xmlns="" id="{F402CA93-C411-42CA-8E07-C6D50D2043CF}"/>
              </a:ext>
            </a:extLst>
          </p:cNvPr>
          <p:cNvSpPr txBox="1"/>
          <p:nvPr/>
        </p:nvSpPr>
        <p:spPr>
          <a:xfrm>
            <a:off x="187337" y="3230452"/>
            <a:ext cx="4385159"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5DC7D64-B993-42DE-0BB6-219695D783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12A72625-0764-E453-5FD0-36E941387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48A37AD-0773-880C-6536-1FE3DFDC72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D3B9A089-AC7F-29AD-E1C0-92883AEF0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AE72E1D7-D4D9-FDA1-3476-A0D10489D3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BA1115EC-44C4-0A28-76ED-108C165AD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BD3FC0A-0EEF-D07D-8D42-140136F2A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xmlns=""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xmlns="" id="{74A4C716-B13D-F106-1917-56A91000701D}"/>
              </a:ext>
            </a:extLst>
          </p:cNvPr>
          <p:cNvSpPr txBox="1">
            <a:spLocks/>
          </p:cNvSpPr>
          <p:nvPr/>
        </p:nvSpPr>
        <p:spPr>
          <a:xfrm>
            <a:off x="826293" y="2212092"/>
            <a:ext cx="840581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Logistic Regression Model</a:t>
            </a:r>
          </a:p>
          <a:p>
            <a:pPr marL="914400" lvl="2" indent="0">
              <a:buFont typeface="Arial" panose="020B0604020202020204" pitchFamily="34" charset="0"/>
              <a:buNone/>
            </a:pPr>
            <a:r>
              <a:rPr lang="en-GB" sz="1600" dirty="0"/>
              <a:t>  </a:t>
            </a:r>
            <a:r>
              <a:rPr lang="en-GB" sz="1600" dirty="0" err="1"/>
              <a:t>Model_LR</a:t>
            </a:r>
            <a:r>
              <a:rPr lang="en-GB" sz="1600" dirty="0"/>
              <a:t> = </a:t>
            </a:r>
            <a:r>
              <a:rPr lang="en-GB" sz="1600" dirty="0" err="1"/>
              <a:t>LogisticRegression</a:t>
            </a:r>
            <a:r>
              <a:rPr lang="en-GB" sz="1600" dirty="0"/>
              <a:t>(solver='</a:t>
            </a:r>
            <a:r>
              <a:rPr lang="en-GB" sz="1600" dirty="0" err="1"/>
              <a:t>lbfgs</a:t>
            </a:r>
            <a:r>
              <a:rPr lang="en-GB" sz="1600" dirty="0"/>
              <a:t>’, </a:t>
            </a:r>
            <a:r>
              <a:rPr lang="en-GB" sz="1600" dirty="0" err="1"/>
              <a:t>max_iter</a:t>
            </a:r>
            <a:r>
              <a:rPr lang="en-GB" sz="1600" dirty="0"/>
              <a:t>=200,random_state=78)</a:t>
            </a:r>
          </a:p>
          <a:p>
            <a:r>
              <a:rPr lang="en-GB" sz="2000" dirty="0" err="1"/>
              <a:t>K_nearest</a:t>
            </a:r>
            <a:r>
              <a:rPr lang="en-GB" sz="2000" dirty="0"/>
              <a:t> </a:t>
            </a:r>
            <a:r>
              <a:rPr lang="en-GB" sz="2000" dirty="0" err="1"/>
              <a:t>neighbors</a:t>
            </a:r>
            <a:r>
              <a:rPr lang="en-GB" sz="2000" dirty="0"/>
              <a:t> </a:t>
            </a:r>
          </a:p>
          <a:p>
            <a:pPr marL="0" indent="0">
              <a:buFont typeface="Arial" panose="020B0604020202020204" pitchFamily="34" charset="0"/>
              <a:buNone/>
            </a:pPr>
            <a:r>
              <a:rPr lang="en-GB" sz="2000" dirty="0"/>
              <a:t>             </a:t>
            </a:r>
            <a:r>
              <a:rPr lang="en-GB" sz="1600" dirty="0" err="1"/>
              <a:t>Model_knn</a:t>
            </a:r>
            <a:r>
              <a:rPr lang="en-GB" sz="1600" dirty="0"/>
              <a:t> = </a:t>
            </a:r>
            <a:r>
              <a:rPr lang="en-GB" sz="1600" dirty="0" err="1"/>
              <a:t>KNeighborsClassifier</a:t>
            </a:r>
            <a:r>
              <a:rPr lang="en-GB" sz="1600" dirty="0"/>
              <a:t>(</a:t>
            </a:r>
            <a:r>
              <a:rPr lang="en-GB" sz="1600" dirty="0" err="1"/>
              <a:t>n_neighbors</a:t>
            </a:r>
            <a:r>
              <a:rPr lang="en-GB" sz="1600" dirty="0"/>
              <a:t>=5)</a:t>
            </a:r>
          </a:p>
          <a:p>
            <a:r>
              <a:rPr lang="en-GB" sz="2000" dirty="0" err="1"/>
              <a:t>Descision</a:t>
            </a:r>
            <a:r>
              <a:rPr lang="en-GB" sz="2000" dirty="0"/>
              <a:t> Tree</a:t>
            </a:r>
          </a:p>
          <a:p>
            <a:pPr marL="0" indent="0">
              <a:buFont typeface="Arial" panose="020B0604020202020204" pitchFamily="34" charset="0"/>
              <a:buNone/>
            </a:pPr>
            <a:r>
              <a:rPr lang="en-GB" sz="2000" dirty="0"/>
              <a:t>	</a:t>
            </a:r>
            <a:r>
              <a:rPr lang="en-GB" sz="1600" dirty="0" err="1"/>
              <a:t>model_DT</a:t>
            </a:r>
            <a:r>
              <a:rPr lang="en-GB" sz="1600" dirty="0"/>
              <a:t> = </a:t>
            </a:r>
            <a:r>
              <a:rPr lang="en-GB" sz="1600" dirty="0" err="1"/>
              <a:t>tree.DecisionTreeClassifier</a:t>
            </a:r>
            <a:r>
              <a:rPr lang="en-GB" sz="1600" dirty="0"/>
              <a:t>()</a:t>
            </a:r>
          </a:p>
          <a:p>
            <a:r>
              <a:rPr lang="en-GB" sz="2000" dirty="0"/>
              <a:t>Random Forest</a:t>
            </a:r>
          </a:p>
          <a:p>
            <a:pPr marL="0" indent="0">
              <a:buFont typeface="Arial" panose="020B0604020202020204" pitchFamily="34" charset="0"/>
              <a:buNone/>
            </a:pPr>
            <a:r>
              <a:rPr lang="en-GB" sz="2000" dirty="0"/>
              <a:t>	</a:t>
            </a:r>
            <a:r>
              <a:rPr lang="en-GB" sz="1600" dirty="0" err="1"/>
              <a:t>rf_model</a:t>
            </a:r>
            <a:r>
              <a:rPr lang="en-GB" sz="1600" dirty="0"/>
              <a:t> = </a:t>
            </a:r>
            <a:r>
              <a:rPr lang="en-GB" sz="1600" dirty="0" err="1"/>
              <a:t>RandomForestClassifier</a:t>
            </a:r>
            <a:r>
              <a:rPr lang="en-GB" sz="1600" dirty="0"/>
              <a:t>(</a:t>
            </a:r>
            <a:r>
              <a:rPr lang="en-GB" sz="1600" dirty="0" err="1"/>
              <a:t>n_estimators</a:t>
            </a:r>
            <a:r>
              <a:rPr lang="en-GB" sz="1600" dirty="0"/>
              <a:t>=500, </a:t>
            </a:r>
            <a:r>
              <a:rPr lang="en-GB" sz="1600" dirty="0" err="1"/>
              <a:t>random_state</a:t>
            </a:r>
            <a:r>
              <a:rPr lang="en-GB" sz="1600" dirty="0"/>
              <a:t>=78)</a:t>
            </a:r>
          </a:p>
          <a:p>
            <a:r>
              <a:rPr lang="en-GB" sz="2000" dirty="0"/>
              <a:t>Support Vector Machine (SVM)</a:t>
            </a:r>
          </a:p>
          <a:p>
            <a:pPr marL="0" indent="0">
              <a:buFont typeface="Arial" panose="020B0604020202020204" pitchFamily="34" charset="0"/>
              <a:buNone/>
            </a:pPr>
            <a:r>
              <a:rPr lang="en-GB" sz="2000" dirty="0"/>
              <a:t>	</a:t>
            </a:r>
            <a:r>
              <a:rPr lang="en-GB" sz="1600" dirty="0" err="1"/>
              <a:t>model_svm</a:t>
            </a:r>
            <a:r>
              <a:rPr lang="en-GB" sz="16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2DB646F-EF7A-CDB6-8C97-BFA5811FC7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2208392C-196F-5C96-1245-94E5797EEA4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F5DB40BB-1B9E-AF43-E22C-858F9B33D3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A0D31D67-8F11-AC56-2C84-FE263B6D95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5C6BF5C-E980-C71F-5F87-4988B5BC94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EB1A9466-6EBD-2679-11FA-D68BC1CB46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0A58F2F5-AAA1-FC09-9E73-8623E418A836}"/>
              </a:ext>
            </a:extLst>
          </p:cNvPr>
          <p:cNvSpPr txBox="1"/>
          <p:nvPr/>
        </p:nvSpPr>
        <p:spPr>
          <a:xfrm>
            <a:off x="1478101" y="1204958"/>
            <a:ext cx="5969130" cy="584775"/>
          </a:xfrm>
          <a:prstGeom prst="rect">
            <a:avLst/>
          </a:prstGeom>
          <a:noFill/>
        </p:spPr>
        <p:txBody>
          <a:bodyPr wrap="square" rtlCol="0">
            <a:spAutoFit/>
          </a:bodyPr>
          <a:lstStyle/>
          <a:p>
            <a:pPr algn="ctr"/>
            <a:r>
              <a:rPr lang="en-GB" sz="3200" dirty="0"/>
              <a:t>Evaluation of Models</a:t>
            </a:r>
          </a:p>
        </p:txBody>
      </p:sp>
      <p:sp>
        <p:nvSpPr>
          <p:cNvPr id="3" name="Picture Placeholder 2">
            <a:extLst>
              <a:ext uri="{FF2B5EF4-FFF2-40B4-BE49-F238E27FC236}">
                <a16:creationId xmlns:a16="http://schemas.microsoft.com/office/drawing/2014/main" xmlns="" id="{9565FECF-3BE0-B37A-FD11-67654283E950}"/>
              </a:ext>
            </a:extLst>
          </p:cNvPr>
          <p:cNvSpPr>
            <a:spLocks noGrp="1"/>
          </p:cNvSpPr>
          <p:nvPr>
            <p:ph type="pic" sz="quarter" idx="11"/>
          </p:nvPr>
        </p:nvSpPr>
        <p:spPr/>
        <p:txBody>
          <a:bodyPr/>
          <a:lstStyle/>
          <a:p>
            <a:endParaRPr lang="en-US"/>
          </a:p>
        </p:txBody>
      </p:sp>
      <p:sp>
        <p:nvSpPr>
          <p:cNvPr id="2" name="Title 1">
            <a:extLst>
              <a:ext uri="{FF2B5EF4-FFF2-40B4-BE49-F238E27FC236}">
                <a16:creationId xmlns:a16="http://schemas.microsoft.com/office/drawing/2014/main" xmlns="" id="{4A34A8C2-9497-38DC-9914-B9EB677E6073}"/>
              </a:ext>
            </a:extLst>
          </p:cNvPr>
          <p:cNvSpPr>
            <a:spLocks noGrp="1"/>
          </p:cNvSpPr>
          <p:nvPr>
            <p:ph type="title"/>
          </p:nvPr>
        </p:nvSpPr>
        <p:spPr>
          <a:xfrm>
            <a:off x="588818" y="322857"/>
            <a:ext cx="10515600" cy="1325563"/>
          </a:xfrm>
        </p:spPr>
        <p:txBody>
          <a:bodyPr/>
          <a:lstStyle/>
          <a:p>
            <a:r>
              <a:rPr lang="en-GB" dirty="0"/>
              <a:t>Evaluation Of Models</a:t>
            </a:r>
          </a:p>
        </p:txBody>
      </p:sp>
      <p:sp>
        <p:nvSpPr>
          <p:cNvPr id="5" name="Content Placeholder 2">
            <a:extLst>
              <a:ext uri="{FF2B5EF4-FFF2-40B4-BE49-F238E27FC236}">
                <a16:creationId xmlns:a16="http://schemas.microsoft.com/office/drawing/2014/main" xmlns="" id="{78BF78A8-01EF-3FAA-1E25-C8DEB3374D83}"/>
              </a:ext>
            </a:extLst>
          </p:cNvPr>
          <p:cNvSpPr txBox="1">
            <a:spLocks/>
          </p:cNvSpPr>
          <p:nvPr/>
        </p:nvSpPr>
        <p:spPr>
          <a:xfrm>
            <a:off x="2309017" y="2113969"/>
            <a:ext cx="5138214" cy="850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Metrices to evaluate Models</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endParaRPr lang="en-GB" dirty="0"/>
          </a:p>
        </p:txBody>
      </p:sp>
      <p:pic>
        <p:nvPicPr>
          <p:cNvPr id="7" name="Picture 6">
            <a:extLst>
              <a:ext uri="{FF2B5EF4-FFF2-40B4-BE49-F238E27FC236}">
                <a16:creationId xmlns:a16="http://schemas.microsoft.com/office/drawing/2014/main" xmlns="" id="{5373135D-56E5-9489-494A-76881ADA6D71}"/>
              </a:ext>
            </a:extLst>
          </p:cNvPr>
          <p:cNvPicPr>
            <a:picLocks noChangeAspect="1"/>
          </p:cNvPicPr>
          <p:nvPr/>
        </p:nvPicPr>
        <p:blipFill>
          <a:blip r:embed="rId3"/>
          <a:stretch>
            <a:fillRect/>
          </a:stretch>
        </p:blipFill>
        <p:spPr>
          <a:xfrm>
            <a:off x="4767701" y="3553897"/>
            <a:ext cx="5249534" cy="956312"/>
          </a:xfrm>
          <a:prstGeom prst="rect">
            <a:avLst/>
          </a:prstGeom>
        </p:spPr>
      </p:pic>
      <p:pic>
        <p:nvPicPr>
          <p:cNvPr id="12" name="Picture 11">
            <a:extLst>
              <a:ext uri="{FF2B5EF4-FFF2-40B4-BE49-F238E27FC236}">
                <a16:creationId xmlns:a16="http://schemas.microsoft.com/office/drawing/2014/main" xmlns="" id="{6DB83A99-444D-1152-8CC6-F57BD636C896}"/>
              </a:ext>
            </a:extLst>
          </p:cNvPr>
          <p:cNvPicPr>
            <a:picLocks noChangeAspect="1"/>
          </p:cNvPicPr>
          <p:nvPr/>
        </p:nvPicPr>
        <p:blipFill>
          <a:blip r:embed="rId4"/>
          <a:stretch>
            <a:fillRect/>
          </a:stretch>
        </p:blipFill>
        <p:spPr>
          <a:xfrm>
            <a:off x="732263" y="5115365"/>
            <a:ext cx="3735350" cy="944150"/>
          </a:xfrm>
          <a:prstGeom prst="rect">
            <a:avLst/>
          </a:prstGeom>
        </p:spPr>
      </p:pic>
      <p:pic>
        <p:nvPicPr>
          <p:cNvPr id="13" name="Picture 12">
            <a:extLst>
              <a:ext uri="{FF2B5EF4-FFF2-40B4-BE49-F238E27FC236}">
                <a16:creationId xmlns:a16="http://schemas.microsoft.com/office/drawing/2014/main" xmlns="" id="{13E4D700-B8F3-1D25-CAEA-F99A71CD0407}"/>
              </a:ext>
            </a:extLst>
          </p:cNvPr>
          <p:cNvPicPr>
            <a:picLocks noChangeAspect="1"/>
          </p:cNvPicPr>
          <p:nvPr/>
        </p:nvPicPr>
        <p:blipFill>
          <a:blip r:embed="rId5"/>
          <a:stretch>
            <a:fillRect/>
          </a:stretch>
        </p:blipFill>
        <p:spPr>
          <a:xfrm>
            <a:off x="600288" y="3570841"/>
            <a:ext cx="3650966" cy="988128"/>
          </a:xfrm>
          <a:prstGeom prst="rect">
            <a:avLst/>
          </a:prstGeom>
        </p:spPr>
      </p:pic>
      <p:pic>
        <p:nvPicPr>
          <p:cNvPr id="14" name="Picture 13">
            <a:extLst>
              <a:ext uri="{FF2B5EF4-FFF2-40B4-BE49-F238E27FC236}">
                <a16:creationId xmlns:a16="http://schemas.microsoft.com/office/drawing/2014/main" xmlns="" id="{43D20A3B-7FFA-EF53-4C9F-26520ABF8C8E}"/>
              </a:ext>
            </a:extLst>
          </p:cNvPr>
          <p:cNvPicPr>
            <a:picLocks noChangeAspect="1"/>
          </p:cNvPicPr>
          <p:nvPr/>
        </p:nvPicPr>
        <p:blipFill>
          <a:blip r:embed="rId6"/>
          <a:stretch>
            <a:fillRect/>
          </a:stretch>
        </p:blipFill>
        <p:spPr>
          <a:xfrm>
            <a:off x="4791555" y="5208421"/>
            <a:ext cx="4942903" cy="944150"/>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9314C8F3-8B4D-C47F-1366-D419C1E498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A190D593-2004-AA64-5F30-4C16E0F64D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F29EBCC0-12F4-6CEC-87D2-11155954A2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6E2798DC-74EE-F16A-8314-1B17A29704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DA8E5BEA-06AB-D25B-21FA-62E598066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B1FA6E3-AEA0-1BB8-AE6E-0EF548EC95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9FF762B8-666D-9538-F853-FB4BB0A4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sp>
        <p:nvSpPr>
          <p:cNvPr id="6" name="Arrow: Right 5">
            <a:extLst>
              <a:ext uri="{FF2B5EF4-FFF2-40B4-BE49-F238E27FC236}">
                <a16:creationId xmlns:a16="http://schemas.microsoft.com/office/drawing/2014/main" xmlns=""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10">
            <a:extLst>
              <a:ext uri="{FF2B5EF4-FFF2-40B4-BE49-F238E27FC236}">
                <a16:creationId xmlns:a16="http://schemas.microsoft.com/office/drawing/2014/main" xmlns="" id="{F34B6CCF-8C22-B492-75ED-176612B2979B}"/>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xmlns="" id="{665D1823-6FB1-3041-7DB3-D0311FD7B404}"/>
              </a:ext>
            </a:extLst>
          </p:cNvPr>
          <p:cNvPicPr>
            <a:picLocks noChangeAspect="1"/>
          </p:cNvPicPr>
          <p:nvPr/>
        </p:nvPicPr>
        <p:blipFill>
          <a:blip r:embed="rId3"/>
          <a:stretch>
            <a:fillRect/>
          </a:stretch>
        </p:blipFill>
        <p:spPr>
          <a:xfrm>
            <a:off x="334022" y="1989625"/>
            <a:ext cx="4821970" cy="3127928"/>
          </a:xfrm>
          <a:prstGeom prst="rect">
            <a:avLst/>
          </a:prstGeom>
        </p:spPr>
      </p:pic>
      <p:pic>
        <p:nvPicPr>
          <p:cNvPr id="12" name="Picture 11">
            <a:extLst>
              <a:ext uri="{FF2B5EF4-FFF2-40B4-BE49-F238E27FC236}">
                <a16:creationId xmlns:a16="http://schemas.microsoft.com/office/drawing/2014/main" xmlns="" id="{4E4FCF34-A635-AFAA-78EB-EC67DB483841}"/>
              </a:ext>
            </a:extLst>
          </p:cNvPr>
          <p:cNvPicPr>
            <a:picLocks noChangeAspect="1"/>
          </p:cNvPicPr>
          <p:nvPr/>
        </p:nvPicPr>
        <p:blipFill>
          <a:blip r:embed="rId4"/>
          <a:stretch>
            <a:fillRect/>
          </a:stretch>
        </p:blipFill>
        <p:spPr>
          <a:xfrm>
            <a:off x="6759224" y="1750583"/>
            <a:ext cx="1676887" cy="1579835"/>
          </a:xfrm>
          <a:prstGeom prst="rect">
            <a:avLst/>
          </a:prstGeom>
        </p:spPr>
      </p:pic>
      <p:pic>
        <p:nvPicPr>
          <p:cNvPr id="13" name="Picture 12">
            <a:extLst>
              <a:ext uri="{FF2B5EF4-FFF2-40B4-BE49-F238E27FC236}">
                <a16:creationId xmlns:a16="http://schemas.microsoft.com/office/drawing/2014/main" xmlns="" id="{F9EF9AED-7CD9-E30D-0F86-89EC4218BB5A}"/>
              </a:ext>
            </a:extLst>
          </p:cNvPr>
          <p:cNvPicPr>
            <a:picLocks noChangeAspect="1"/>
          </p:cNvPicPr>
          <p:nvPr/>
        </p:nvPicPr>
        <p:blipFill>
          <a:blip r:embed="rId5"/>
          <a:stretch>
            <a:fillRect/>
          </a:stretch>
        </p:blipFill>
        <p:spPr>
          <a:xfrm>
            <a:off x="7002348" y="3525394"/>
            <a:ext cx="1433763" cy="1704584"/>
          </a:xfrm>
          <a:prstGeom prst="rect">
            <a:avLst/>
          </a:prstGeom>
        </p:spPr>
      </p:pic>
      <p:sp>
        <p:nvSpPr>
          <p:cNvPr id="14" name="TextBox 13">
            <a:extLst>
              <a:ext uri="{FF2B5EF4-FFF2-40B4-BE49-F238E27FC236}">
                <a16:creationId xmlns:a16="http://schemas.microsoft.com/office/drawing/2014/main" xmlns="" id="{DE4DCEFD-DDAE-6885-60F6-B3DE195B859F}"/>
              </a:ext>
            </a:extLst>
          </p:cNvPr>
          <p:cNvSpPr txBox="1"/>
          <p:nvPr/>
        </p:nvSpPr>
        <p:spPr>
          <a:xfrm>
            <a:off x="219208" y="5411458"/>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5" name="TextBox 14">
            <a:extLst>
              <a:ext uri="{FF2B5EF4-FFF2-40B4-BE49-F238E27FC236}">
                <a16:creationId xmlns:a16="http://schemas.microsoft.com/office/drawing/2014/main" xmlns="" id="{DE022E67-0DEC-BDCF-9F73-80C49E221E00}"/>
              </a:ext>
            </a:extLst>
          </p:cNvPr>
          <p:cNvSpPr txBox="1"/>
          <p:nvPr/>
        </p:nvSpPr>
        <p:spPr>
          <a:xfrm>
            <a:off x="219209" y="6537828"/>
            <a:ext cx="9291004"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4C1A77A-646D-C446-EEC4-5CFB188C28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CF4062B0-BEFE-0414-D822-12F6D94722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6A362E68-575C-1D07-EE8A-A64C68972E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643EA755-F8D9-A2A6-7756-3AC9848276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467A269E-EE71-BC53-BA62-C5B8FB1D0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1157ACF3-646F-57B0-1C6B-D87BEB272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3EA251FE-7DA4-A4D7-1D0D-01CE499FC3D3}"/>
              </a:ext>
            </a:extLst>
          </p:cNvPr>
          <p:cNvSpPr txBox="1"/>
          <p:nvPr/>
        </p:nvSpPr>
        <p:spPr>
          <a:xfrm>
            <a:off x="308753" y="814937"/>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xmlns="" id="{9A08079B-FE44-1DDD-5F3F-ADA4E5EC6338}"/>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xmlns="" id="{508A11B0-6545-FCAF-56BD-A10E21FA0030}"/>
              </a:ext>
            </a:extLst>
          </p:cNvPr>
          <p:cNvSpPr/>
          <p:nvPr/>
        </p:nvSpPr>
        <p:spPr>
          <a:xfrm>
            <a:off x="5618506"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xmlns="" id="{58A5F330-39D2-3D35-DAA7-5FD67B112930}"/>
              </a:ext>
            </a:extLst>
          </p:cNvPr>
          <p:cNvPicPr>
            <a:picLocks noChangeAspect="1"/>
          </p:cNvPicPr>
          <p:nvPr/>
        </p:nvPicPr>
        <p:blipFill>
          <a:blip r:embed="rId3"/>
          <a:stretch>
            <a:fillRect/>
          </a:stretch>
        </p:blipFill>
        <p:spPr>
          <a:xfrm>
            <a:off x="529595" y="2608020"/>
            <a:ext cx="4243818" cy="3123978"/>
          </a:xfrm>
          <a:prstGeom prst="rect">
            <a:avLst/>
          </a:prstGeom>
        </p:spPr>
      </p:pic>
      <p:pic>
        <p:nvPicPr>
          <p:cNvPr id="4" name="Picture 3">
            <a:extLst>
              <a:ext uri="{FF2B5EF4-FFF2-40B4-BE49-F238E27FC236}">
                <a16:creationId xmlns:a16="http://schemas.microsoft.com/office/drawing/2014/main" xmlns="" id="{EB711DD9-C270-7C5F-8751-62C8576EE663}"/>
              </a:ext>
            </a:extLst>
          </p:cNvPr>
          <p:cNvPicPr>
            <a:picLocks noChangeAspect="1"/>
          </p:cNvPicPr>
          <p:nvPr/>
        </p:nvPicPr>
        <p:blipFill>
          <a:blip r:embed="rId4"/>
          <a:stretch>
            <a:fillRect/>
          </a:stretch>
        </p:blipFill>
        <p:spPr>
          <a:xfrm>
            <a:off x="7564582" y="4367481"/>
            <a:ext cx="1862091" cy="2167686"/>
          </a:xfrm>
          <a:prstGeom prst="rect">
            <a:avLst/>
          </a:prstGeom>
        </p:spPr>
      </p:pic>
      <p:pic>
        <p:nvPicPr>
          <p:cNvPr id="5" name="Picture 4">
            <a:extLst>
              <a:ext uri="{FF2B5EF4-FFF2-40B4-BE49-F238E27FC236}">
                <a16:creationId xmlns:a16="http://schemas.microsoft.com/office/drawing/2014/main" xmlns="" id="{04ED5590-897C-F7CE-3F65-2AD8DCB4654A}"/>
              </a:ext>
            </a:extLst>
          </p:cNvPr>
          <p:cNvPicPr>
            <a:picLocks noChangeAspect="1"/>
          </p:cNvPicPr>
          <p:nvPr/>
        </p:nvPicPr>
        <p:blipFill>
          <a:blip r:embed="rId5"/>
          <a:stretch>
            <a:fillRect/>
          </a:stretch>
        </p:blipFill>
        <p:spPr>
          <a:xfrm>
            <a:off x="7564582" y="1705602"/>
            <a:ext cx="1786525" cy="2241505"/>
          </a:xfrm>
          <a:prstGeom prst="rect">
            <a:avLst/>
          </a:prstGeom>
        </p:spPr>
      </p:pic>
      <p:sp>
        <p:nvSpPr>
          <p:cNvPr id="7" name="Arrow: Right 20">
            <a:extLst>
              <a:ext uri="{FF2B5EF4-FFF2-40B4-BE49-F238E27FC236}">
                <a16:creationId xmlns:a16="http://schemas.microsoft.com/office/drawing/2014/main" xmlns="" id="{ED145A00-D596-CDF3-4477-97DB04DA0FC2}"/>
              </a:ext>
            </a:extLst>
          </p:cNvPr>
          <p:cNvSpPr/>
          <p:nvPr/>
        </p:nvSpPr>
        <p:spPr>
          <a:xfrm>
            <a:off x="5650591" y="4949906"/>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xmlns="" id="{47A9BE98-C96E-3B41-928A-CE985A8C8E3E}"/>
              </a:ext>
            </a:extLst>
          </p:cNvPr>
          <p:cNvSpPr txBox="1"/>
          <p:nvPr/>
        </p:nvSpPr>
        <p:spPr>
          <a:xfrm>
            <a:off x="567790" y="6051002"/>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6A7D641-3603-DCFE-110B-C71D4F3AEC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0C8186D-6A43-58BE-90F9-B01669F27C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395C22A-2080-D742-6812-E838EE0E09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5D0FB55F-A100-9786-976D-739E5FE4EC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822E68A-1D0F-A3E5-C900-7CEFB18123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BBD0ED0B-3B23-BC98-FFD9-D7FEAF424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xmlns="" id="{2D5C1153-9BEC-F03A-F6E5-6A38F134724A}"/>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xmlns="" id="{EAA9FF8C-A86B-0C45-955B-132D8A7BF286}"/>
              </a:ext>
            </a:extLst>
          </p:cNvPr>
          <p:cNvSpPr/>
          <p:nvPr/>
        </p:nvSpPr>
        <p:spPr>
          <a:xfrm>
            <a:off x="5864682" y="3522160"/>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xmlns="" id="{CC1D5DB6-9EDE-F3E8-F893-0FAEF03EE8F4}"/>
              </a:ext>
            </a:extLst>
          </p:cNvPr>
          <p:cNvSpPr txBox="1"/>
          <p:nvPr/>
        </p:nvSpPr>
        <p:spPr>
          <a:xfrm>
            <a:off x="1957899" y="5608161"/>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4" name="Picture 3">
            <a:extLst>
              <a:ext uri="{FF2B5EF4-FFF2-40B4-BE49-F238E27FC236}">
                <a16:creationId xmlns:a16="http://schemas.microsoft.com/office/drawing/2014/main" xmlns="" id="{6E3FB56E-170C-F886-5758-E3F33C2D73A1}"/>
              </a:ext>
            </a:extLst>
          </p:cNvPr>
          <p:cNvPicPr>
            <a:picLocks noChangeAspect="1"/>
          </p:cNvPicPr>
          <p:nvPr/>
        </p:nvPicPr>
        <p:blipFill>
          <a:blip r:embed="rId3"/>
          <a:stretch>
            <a:fillRect/>
          </a:stretch>
        </p:blipFill>
        <p:spPr>
          <a:xfrm>
            <a:off x="308753" y="2632328"/>
            <a:ext cx="5029199" cy="1842222"/>
          </a:xfrm>
          <a:prstGeom prst="rect">
            <a:avLst/>
          </a:prstGeom>
        </p:spPr>
      </p:pic>
      <p:pic>
        <p:nvPicPr>
          <p:cNvPr id="5" name="Picture 4">
            <a:extLst>
              <a:ext uri="{FF2B5EF4-FFF2-40B4-BE49-F238E27FC236}">
                <a16:creationId xmlns:a16="http://schemas.microsoft.com/office/drawing/2014/main" xmlns="" id="{77C6D20E-DB41-EA7B-8F85-119C52A19290}"/>
              </a:ext>
            </a:extLst>
          </p:cNvPr>
          <p:cNvPicPr>
            <a:picLocks noChangeAspect="1"/>
          </p:cNvPicPr>
          <p:nvPr/>
        </p:nvPicPr>
        <p:blipFill>
          <a:blip r:embed="rId4"/>
          <a:stretch>
            <a:fillRect/>
          </a:stretch>
        </p:blipFill>
        <p:spPr>
          <a:xfrm>
            <a:off x="7333382" y="2242252"/>
            <a:ext cx="2325382" cy="2857506"/>
          </a:xfrm>
          <a:prstGeom prst="rect">
            <a:avLst/>
          </a:prstGeom>
        </p:spPr>
      </p:pic>
    </p:spTree>
    <p:extLst>
      <p:ext uri="{BB962C8B-B14F-4D97-AF65-F5344CB8AC3E}">
        <p14:creationId xmlns:p14="http://schemas.microsoft.com/office/powerpoint/2010/main" val="4323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95F4A986-6A23-CB2E-DE53-4F0AECED1C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F69B61BC-3EA7-6670-B7A9-3809E7D81E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C9424F9F-6FF4-FE01-7457-487D98107E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45228FD3-3044-89D3-B303-642A33313C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532A32A1-DA88-7EB3-4471-70C5A8162F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9BCC2685-14A7-19D2-D445-3A3D4E73E4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07209B77-EB1D-1498-3A81-0E3BE99957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xmlns=""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xmlns=""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xmlns=""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xmlns=""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3CDEEF2-1AB3-80D1-CDA4-608C51A8E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7C7D98AB-74B6-9E79-6551-31459B530E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E02A97E4-FFF3-59F6-2E50-A49A1B8752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7D5189F2-CEF8-E33C-1F6D-25FADC8721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88944EF9-2B55-2555-0F0D-1F9070FAB8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39D0DBA3-22C1-A7AD-5B65-E017A98F6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1E4C121-B4D1-7C55-C58B-079744362B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xmlns=""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C5EBDAD9-F8C8-BD82-6A1C-1B46211B9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428EBB58-D62D-9B51-78DF-6472139DCD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E1AF157-DD9F-ABBB-7AE8-BA1F8325BD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51AE59E-D5F5-4A2F-F502-E767D3A0D4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506515F5-7660-CB1F-6BC9-9219282B8E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8F3A049A-F43B-6E90-C5B5-04CF4B4EA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xmlns=""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xmlns=""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xmlns=""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xmlns=""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7F31254-3ECC-CD98-4245-A1F2BEE4BD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BB8EF534-9FDA-8196-9E94-D28AB12F3F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2EDC221-84C4-45E7-20F4-A775EADD71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7479AA36-DD2C-0367-D3BF-2CBFC0810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0E5E699F-E37D-DCDB-1510-887BC772A8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ED12C94-78A4-58DD-9F96-9100F83C09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5A2B5EA-0540-4F24-C209-FD2FC5F6B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xmlns=""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xmlns=""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CE4A4C2E-4CD4-2A76-6622-B9EB541810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5E367D03-888F-8D6B-0B39-F21F420069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9648791F-FE86-339C-1395-A69157610B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A517F13D-87B3-54B1-6815-94406218E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3A5A92E-54FE-1A3C-249E-4FAD6D642F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457827A6-6C47-4CD7-971A-A75A5EC48C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xmlns=""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xmlns=""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xmlns=""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400" y="221330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xmlns=""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BB21BAA-CED1-B16A-1DEE-E71B871D83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59F97F45-7FAF-0965-515C-DF36AA4F44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C8E56BDA-4F67-DA7E-D11A-F7C40647A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1AEBF9B3-2C45-A7B0-CBD6-7ACEF01BA0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9683BA8B-41AC-57DC-440A-8E392CF1D5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21B866A-A77B-1BB1-62F9-4A0813EBCE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xmlns=""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xmlns="" id="{2F03BE48-83EC-1FB1-519E-B8C8262286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
        <p:nvSpPr>
          <p:cNvPr id="2" name="TextBox 1"/>
          <p:cNvSpPr txBox="1"/>
          <p:nvPr/>
        </p:nvSpPr>
        <p:spPr>
          <a:xfrm>
            <a:off x="554980" y="1678282"/>
            <a:ext cx="9268958" cy="2308324"/>
          </a:xfrm>
          <a:prstGeom prst="rect">
            <a:avLst/>
          </a:prstGeom>
          <a:noFill/>
        </p:spPr>
        <p:txBody>
          <a:bodyPr wrap="square" rtlCol="0">
            <a:spAutoFit/>
          </a:bodyPr>
          <a:lstStyle/>
          <a:p>
            <a:r>
              <a:rPr lang="en-US" dirty="0"/>
              <a:t>The visualizations highlight the crucial role of age, BMI, and blood glucose levels as impactful features for machine modeling in predicting strokes and the potential areas for machine </a:t>
            </a:r>
            <a:r>
              <a:rPr lang="en-US" dirty="0" err="1"/>
              <a:t>optimisation</a:t>
            </a:r>
            <a:r>
              <a:rPr lang="en-US" dirty="0" smtClean="0"/>
              <a:t>.</a:t>
            </a:r>
          </a:p>
          <a:p>
            <a:endParaRPr lang="en-US" dirty="0"/>
          </a:p>
          <a:p>
            <a:r>
              <a:rPr lang="en-US" dirty="0" smtClean="0"/>
              <a:t>Despite </a:t>
            </a:r>
            <a:r>
              <a:rPr lang="en-US" dirty="0" err="1" smtClean="0"/>
              <a:t>optimisation</a:t>
            </a:r>
            <a:r>
              <a:rPr lang="en-US" dirty="0" smtClean="0"/>
              <a:t>, unfortunately we were either presented with really high accuracy with poor precision &amp; recall, or good precision &amp; recall and not quite 75% accuracy that the project required. Support Vector Model is our best model, and further work would be required, perhaps another </a:t>
            </a:r>
            <a:r>
              <a:rPr lang="en-US" dirty="0" err="1" smtClean="0"/>
              <a:t>GridSearchCV</a:t>
            </a:r>
            <a:r>
              <a:rPr lang="en-US" dirty="0" smtClean="0"/>
              <a:t> being ran on it to see what else could be improved.</a:t>
            </a:r>
            <a:endParaRPr lang="en-GB" dirty="0"/>
          </a:p>
        </p:txBody>
      </p:sp>
    </p:spTree>
    <p:extLst>
      <p:ext uri="{BB962C8B-B14F-4D97-AF65-F5344CB8AC3E}">
        <p14:creationId xmlns:p14="http://schemas.microsoft.com/office/powerpoint/2010/main" val="373671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xmlns=""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xmlns=""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xmlns=""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xmlns=""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xmlns=""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xmlns=""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xmlns=""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xmlns=""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xmlns=""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xmlns=""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xmlns=""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xmlns=""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xmlns=""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xmlns=""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xmlns=""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xmlns=""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E2787E3-913E-2363-C94D-1D76F9799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1DE4C16E-0B4D-1171-1AF0-D8934765E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B1219E35-B86C-7398-CFCB-3057BEEB9E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FB3469AA-404B-091F-684D-2479FFABF0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7073EDB-4528-B259-D07A-6FF38339B3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C111DA31-D09F-8393-520F-73770EA17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xmlns=""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3876AB3A-66F7-DD52-0EFD-1441D7B21A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xmlns="" id="{BA072E84-FD9C-903F-254B-786D2344C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2BC39B7A-F362-2A32-AE7A-8E22BA70B80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217EBE0F-0125-9C1A-A341-8FB323A34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494A396C-C4D8-3A39-535F-8E8B176C3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C7079BC6-D1A9-77C1-1DFF-7458C9145A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86E863FB-6F14-C999-2015-4803D694F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xmlns=""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xmlns=""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xmlns=""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46594EA-21FE-36D8-A04C-1207E04E2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6F67F534-9A71-ED9B-447B-9627E8562D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30D5B909-9292-92EB-9974-DD4339EC94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DC60AA1F-EF17-F70B-4F63-5A67139206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5FE2B063-6A29-B80D-B7A6-8895160E79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C00D0292-EFE4-7B80-97BB-AB0F53A5E1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xmlns=""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xmlns=""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EAC644-7B36-4B02-AE6A-271637DE6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1018</Words>
  <Application>Microsoft Office PowerPoint</Application>
  <PresentationFormat>Custom</PresentationFormat>
  <Paragraphs>183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2024-01-24T18:32:40Z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