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29"/>
  </p:notesMasterIdLst>
  <p:handoutMasterIdLst>
    <p:handoutMasterId r:id="rId30"/>
  </p:handoutMasterIdLst>
  <p:sldIdLst>
    <p:sldId id="285" r:id="rId5"/>
    <p:sldId id="279" r:id="rId6"/>
    <p:sldId id="280" r:id="rId7"/>
    <p:sldId id="274" r:id="rId8"/>
    <p:sldId id="282" r:id="rId9"/>
    <p:sldId id="289" r:id="rId10"/>
    <p:sldId id="292" r:id="rId11"/>
    <p:sldId id="294" r:id="rId12"/>
    <p:sldId id="293" r:id="rId13"/>
    <p:sldId id="284" r:id="rId14"/>
    <p:sldId id="277" r:id="rId15"/>
    <p:sldId id="295" r:id="rId16"/>
    <p:sldId id="296" r:id="rId17"/>
    <p:sldId id="297" r:id="rId18"/>
    <p:sldId id="298" r:id="rId19"/>
    <p:sldId id="299" r:id="rId20"/>
    <p:sldId id="300" r:id="rId21"/>
    <p:sldId id="302" r:id="rId22"/>
    <p:sldId id="303" r:id="rId23"/>
    <p:sldId id="304" r:id="rId24"/>
    <p:sldId id="305" r:id="rId25"/>
    <p:sldId id="306" r:id="rId26"/>
    <p:sldId id="286" r:id="rId27"/>
    <p:sldId id="276" r:id="rId28"/>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0078" autoAdjust="0"/>
  </p:normalViewPr>
  <p:slideViewPr>
    <p:cSldViewPr snapToGrid="0" showGuides="1">
      <p:cViewPr varScale="1">
        <p:scale>
          <a:sx n="77" d="100"/>
          <a:sy n="77" d="100"/>
        </p:scale>
        <p:origin x="1320" y="176"/>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1/24/24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1/24/24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BA301-17F6-F62F-6375-75E951C40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37E10-AA7D-7E50-CD22-021CCBA7D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42806-431D-CDB2-FFA9-8F703FD9A1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2F6B1A-8D07-34B9-7DED-A3369CFE2B1F}"/>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200609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02F0A-FF83-8FB5-F76B-487F66FE9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BBD45-C00B-76A1-C40E-6C6B78F0A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636DCC-A61A-F8CC-2C38-69700DE75C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F43F4-4EA0-C2F0-F921-8AB00E4EE3D8}"/>
              </a:ext>
            </a:extLst>
          </p:cNvPr>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83460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671E-1072-2D52-1F0F-9ECA70A16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1FFE1-DDE9-FC72-26B2-5C8CB728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E039C-9E97-E129-EE3F-716ACBE22A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D1F1F1-28A1-206E-D3CF-AC23075A0369}"/>
              </a:ext>
            </a:extLst>
          </p:cNvPr>
          <p:cNvSpPr>
            <a:spLocks noGrp="1"/>
          </p:cNvSpPr>
          <p:nvPr>
            <p:ph type="sldNum" sz="quarter" idx="5"/>
          </p:nvPr>
        </p:nvSpPr>
        <p:spPr/>
        <p:txBody>
          <a:bodyPr/>
          <a:lstStyle/>
          <a:p>
            <a:fld id="{2481A707-0A4C-444E-BBAC-8F56E4534DF7}" type="slidenum">
              <a:rPr lang="en-US" smtClean="0"/>
              <a:t>14</a:t>
            </a:fld>
            <a:endParaRPr lang="en-US" dirty="0"/>
          </a:p>
        </p:txBody>
      </p:sp>
    </p:spTree>
    <p:extLst>
      <p:ext uri="{BB962C8B-B14F-4D97-AF65-F5344CB8AC3E}">
        <p14:creationId xmlns:p14="http://schemas.microsoft.com/office/powerpoint/2010/main" val="23657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A25EE-7E93-CE2F-79CE-D4ADA4DD5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B03603-93F6-3281-21DA-A70436D1C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0ED93F-2C3C-330E-E012-79D7BA5B6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0CFE23-0A54-730F-2E32-DA6AA2B66FA4}"/>
              </a:ext>
            </a:extLst>
          </p:cNvPr>
          <p:cNvSpPr>
            <a:spLocks noGrp="1"/>
          </p:cNvSpPr>
          <p:nvPr>
            <p:ph type="sldNum" sz="quarter" idx="5"/>
          </p:nvPr>
        </p:nvSpPr>
        <p:spPr/>
        <p:txBody>
          <a:bodyPr/>
          <a:lstStyle/>
          <a:p>
            <a:fld id="{2481A707-0A4C-444E-BBAC-8F56E4534DF7}" type="slidenum">
              <a:rPr lang="en-US" smtClean="0"/>
              <a:t>15</a:t>
            </a:fld>
            <a:endParaRPr lang="en-US" dirty="0"/>
          </a:p>
        </p:txBody>
      </p:sp>
    </p:spTree>
    <p:extLst>
      <p:ext uri="{BB962C8B-B14F-4D97-AF65-F5344CB8AC3E}">
        <p14:creationId xmlns:p14="http://schemas.microsoft.com/office/powerpoint/2010/main" val="422024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1BAD4-A0AB-DA1A-2955-1EF417B32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FD9B4-3E2A-2AF2-A0F0-08BEFE5FE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2271CC-44C3-C5D3-6205-DB9AB71836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147C6B-D344-9236-276D-08687971A333}"/>
              </a:ext>
            </a:extLst>
          </p:cNvPr>
          <p:cNvSpPr>
            <a:spLocks noGrp="1"/>
          </p:cNvSpPr>
          <p:nvPr>
            <p:ph type="sldNum" sz="quarter" idx="5"/>
          </p:nvPr>
        </p:nvSpPr>
        <p:spPr/>
        <p:txBody>
          <a:bodyPr/>
          <a:lstStyle/>
          <a:p>
            <a:fld id="{2481A707-0A4C-444E-BBAC-8F56E4534DF7}" type="slidenum">
              <a:rPr lang="en-US" smtClean="0"/>
              <a:t>16</a:t>
            </a:fld>
            <a:endParaRPr lang="en-US" dirty="0"/>
          </a:p>
        </p:txBody>
      </p:sp>
    </p:spTree>
    <p:extLst>
      <p:ext uri="{BB962C8B-B14F-4D97-AF65-F5344CB8AC3E}">
        <p14:creationId xmlns:p14="http://schemas.microsoft.com/office/powerpoint/2010/main" val="2389403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CDB1-36D4-5D66-304E-2D93A2B8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D3C93-DAAE-C8F5-9D80-553A0A6C1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CF123-C79E-448A-3017-C5A19B24BE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7ADF82-E66C-7145-04BA-07AF47F7086A}"/>
              </a:ext>
            </a:extLst>
          </p:cNvPr>
          <p:cNvSpPr>
            <a:spLocks noGrp="1"/>
          </p:cNvSpPr>
          <p:nvPr>
            <p:ph type="sldNum" sz="quarter" idx="5"/>
          </p:nvPr>
        </p:nvSpPr>
        <p:spPr/>
        <p:txBody>
          <a:bodyPr/>
          <a:lstStyle/>
          <a:p>
            <a:fld id="{2481A707-0A4C-444E-BBAC-8F56E4534DF7}" type="slidenum">
              <a:rPr lang="en-US" smtClean="0"/>
              <a:t>17</a:t>
            </a:fld>
            <a:endParaRPr lang="en-US" dirty="0"/>
          </a:p>
        </p:txBody>
      </p:sp>
    </p:spTree>
    <p:extLst>
      <p:ext uri="{BB962C8B-B14F-4D97-AF65-F5344CB8AC3E}">
        <p14:creationId xmlns:p14="http://schemas.microsoft.com/office/powerpoint/2010/main" val="206970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89939-ACBE-F2AD-EE24-5880FA41C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B1C8D-1BFF-6E19-5BB8-4F3BDC1965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ED105-0D56-0F47-BACE-E0231B8D8E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2E6D65-B4A5-7B3D-A37A-4DDB8F0FBC5D}"/>
              </a:ext>
            </a:extLst>
          </p:cNvPr>
          <p:cNvSpPr>
            <a:spLocks noGrp="1"/>
          </p:cNvSpPr>
          <p:nvPr>
            <p:ph type="sldNum" sz="quarter" idx="5"/>
          </p:nvPr>
        </p:nvSpPr>
        <p:spPr/>
        <p:txBody>
          <a:bodyPr/>
          <a:lstStyle/>
          <a:p>
            <a:fld id="{2481A707-0A4C-444E-BBAC-8F56E4534DF7}" type="slidenum">
              <a:rPr lang="en-US" smtClean="0"/>
              <a:t>18</a:t>
            </a:fld>
            <a:endParaRPr lang="en-US" dirty="0"/>
          </a:p>
        </p:txBody>
      </p:sp>
    </p:spTree>
    <p:extLst>
      <p:ext uri="{BB962C8B-B14F-4D97-AF65-F5344CB8AC3E}">
        <p14:creationId xmlns:p14="http://schemas.microsoft.com/office/powerpoint/2010/main" val="285031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7F575-13CF-2FBE-49FC-AFCC23C2E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E8810E-7BCF-47A8-4721-A9188B2117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1E4B0-AF81-943B-B6F4-71965DB15E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291FED-1B38-3151-F19D-964E9F07B4F7}"/>
              </a:ext>
            </a:extLst>
          </p:cNvPr>
          <p:cNvSpPr>
            <a:spLocks noGrp="1"/>
          </p:cNvSpPr>
          <p:nvPr>
            <p:ph type="sldNum" sz="quarter" idx="5"/>
          </p:nvPr>
        </p:nvSpPr>
        <p:spPr/>
        <p:txBody>
          <a:bodyPr/>
          <a:lstStyle/>
          <a:p>
            <a:fld id="{2481A707-0A4C-444E-BBAC-8F56E4534DF7}" type="slidenum">
              <a:rPr lang="en-US" smtClean="0"/>
              <a:t>19</a:t>
            </a:fld>
            <a:endParaRPr lang="en-US" dirty="0"/>
          </a:p>
        </p:txBody>
      </p:sp>
    </p:spTree>
    <p:extLst>
      <p:ext uri="{BB962C8B-B14F-4D97-AF65-F5344CB8AC3E}">
        <p14:creationId xmlns:p14="http://schemas.microsoft.com/office/powerpoint/2010/main" val="3415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ED5DF-CAF3-6E6E-3212-0A00341D9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BB888-5963-C36B-A7CD-F82A87B2A3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AFAEE-4AC6-0939-EF27-36B5FF73C6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9AF926-7DCA-B25F-46EE-AD9674353FC6}"/>
              </a:ext>
            </a:extLst>
          </p:cNvPr>
          <p:cNvSpPr>
            <a:spLocks noGrp="1"/>
          </p:cNvSpPr>
          <p:nvPr>
            <p:ph type="sldNum" sz="quarter" idx="5"/>
          </p:nvPr>
        </p:nvSpPr>
        <p:spPr/>
        <p:txBody>
          <a:bodyPr/>
          <a:lstStyle/>
          <a:p>
            <a:fld id="{2481A707-0A4C-444E-BBAC-8F56E4534DF7}" type="slidenum">
              <a:rPr lang="en-US" smtClean="0"/>
              <a:t>20</a:t>
            </a:fld>
            <a:endParaRPr lang="en-US" dirty="0"/>
          </a:p>
        </p:txBody>
      </p:sp>
    </p:spTree>
    <p:extLst>
      <p:ext uri="{BB962C8B-B14F-4D97-AF65-F5344CB8AC3E}">
        <p14:creationId xmlns:p14="http://schemas.microsoft.com/office/powerpoint/2010/main" val="316863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1B88B-8A71-0F1A-067C-ACC7BE4D9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0EB87-8DDF-E18A-915E-0AD780B94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A9E12-43BD-46B3-BC91-DCA40B0104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E2421A-C25E-A214-66D0-AF4FD13B1EF4}"/>
              </a:ext>
            </a:extLst>
          </p:cNvPr>
          <p:cNvSpPr>
            <a:spLocks noGrp="1"/>
          </p:cNvSpPr>
          <p:nvPr>
            <p:ph type="sldNum" sz="quarter" idx="5"/>
          </p:nvPr>
        </p:nvSpPr>
        <p:spPr/>
        <p:txBody>
          <a:bodyPr/>
          <a:lstStyle/>
          <a:p>
            <a:fld id="{2481A707-0A4C-444E-BBAC-8F56E4534DF7}" type="slidenum">
              <a:rPr lang="en-US" smtClean="0"/>
              <a:t>21</a:t>
            </a:fld>
            <a:endParaRPr lang="en-US" dirty="0"/>
          </a:p>
        </p:txBody>
      </p:sp>
    </p:spTree>
    <p:extLst>
      <p:ext uri="{BB962C8B-B14F-4D97-AF65-F5344CB8AC3E}">
        <p14:creationId xmlns:p14="http://schemas.microsoft.com/office/powerpoint/2010/main" val="157993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AEF2D-759F-C2FB-DBBC-87B46E87D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9BBC4-26E0-D72A-A174-FA4214D66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8148A5-6D2B-FF18-3349-7DF80D5A9B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96670F-BB6A-0402-116C-8AD39E1C11F3}"/>
              </a:ext>
            </a:extLst>
          </p:cNvPr>
          <p:cNvSpPr>
            <a:spLocks noGrp="1"/>
          </p:cNvSpPr>
          <p:nvPr>
            <p:ph type="sldNum" sz="quarter" idx="5"/>
          </p:nvPr>
        </p:nvSpPr>
        <p:spPr/>
        <p:txBody>
          <a:bodyPr/>
          <a:lstStyle/>
          <a:p>
            <a:fld id="{2481A707-0A4C-444E-BBAC-8F56E4534DF7}" type="slidenum">
              <a:rPr lang="en-US" smtClean="0"/>
              <a:t>22</a:t>
            </a:fld>
            <a:endParaRPr lang="en-US" dirty="0"/>
          </a:p>
        </p:txBody>
      </p:sp>
    </p:spTree>
    <p:extLst>
      <p:ext uri="{BB962C8B-B14F-4D97-AF65-F5344CB8AC3E}">
        <p14:creationId xmlns:p14="http://schemas.microsoft.com/office/powerpoint/2010/main" val="3561602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23</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24</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35E28-20B0-34C8-65CB-93E7B570B084}"/>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C5AD4-B9D9-B5D6-1E6F-43BF88E223B3}"/>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58FAB-2A2C-75A3-66A1-B7CA4A77BE97}"/>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471608" y="598267"/>
            <a:ext cx="9586791" cy="1200329"/>
          </a:xfrm>
          <a:prstGeom prst="rect">
            <a:avLst/>
          </a:prstGeom>
          <a:noFill/>
        </p:spPr>
        <p:txBody>
          <a:bodyPr wrap="square" rtlCol="0">
            <a:spAutoFit/>
          </a:bodyPr>
          <a:lstStyle/>
          <a:p>
            <a:pPr algn="ctr"/>
            <a:r>
              <a:rPr lang="en-US" sz="3600" b="1" dirty="0"/>
              <a:t>4. Supervised Machine Learning Models</a:t>
            </a:r>
            <a:endParaRPr lang="en-GB" sz="3600" b="1" dirty="0"/>
          </a:p>
          <a:p>
            <a:pPr algn="ctr"/>
            <a:r>
              <a:rPr lang="en-GB" sz="3600" dirty="0" err="1"/>
              <a:t>Preprocessing</a:t>
            </a:r>
            <a:r>
              <a:rPr lang="en-GB" sz="3600" dirty="0"/>
              <a:t> for Models</a:t>
            </a:r>
            <a:endParaRPr lang="en-US" sz="1050" dirty="0">
              <a:latin typeface="+mj-lt"/>
            </a:endParaRPr>
          </a:p>
        </p:txBody>
      </p:sp>
      <p:sp>
        <p:nvSpPr>
          <p:cNvPr id="28" name="TextBox 27">
            <a:extLst>
              <a:ext uri="{FF2B5EF4-FFF2-40B4-BE49-F238E27FC236}">
                <a16:creationId xmlns:a16="http://schemas.microsoft.com/office/drawing/2014/main" id="{01A3F7CE-72E4-C4EC-6307-7789992692F6}"/>
              </a:ext>
            </a:extLst>
          </p:cNvPr>
          <p:cNvSpPr txBox="1"/>
          <p:nvPr/>
        </p:nvSpPr>
        <p:spPr>
          <a:xfrm>
            <a:off x="2151809" y="2270320"/>
            <a:ext cx="6226387" cy="2369880"/>
          </a:xfrm>
          <a:prstGeom prst="rect">
            <a:avLst/>
          </a:prstGeom>
          <a:noFill/>
        </p:spPr>
        <p:txBody>
          <a:bodyPr wrap="square" rtlCol="0">
            <a:spAutoFit/>
          </a:bodyPr>
          <a:lstStyle/>
          <a:p>
            <a:r>
              <a:rPr lang="en-GB" sz="2400" dirty="0"/>
              <a:t>Step 1: Filling the Null Values with Median:</a:t>
            </a:r>
          </a:p>
          <a:p>
            <a:r>
              <a:rPr lang="en-GB" sz="2400" dirty="0"/>
              <a:t>         </a:t>
            </a:r>
            <a:r>
              <a:rPr lang="en-GB" sz="2400" dirty="0" err="1"/>
              <a:t>median_bmi</a:t>
            </a:r>
            <a:r>
              <a:rPr lang="en-GB" sz="2400" dirty="0"/>
              <a:t> = </a:t>
            </a:r>
            <a:r>
              <a:rPr lang="en-GB" sz="2400" dirty="0" err="1"/>
              <a:t>df</a:t>
            </a:r>
            <a:r>
              <a:rPr lang="en-GB" sz="2400" dirty="0"/>
              <a:t>['</a:t>
            </a:r>
            <a:r>
              <a:rPr lang="en-GB" sz="2400" dirty="0" err="1"/>
              <a:t>bmi</a:t>
            </a:r>
            <a:r>
              <a:rPr lang="en-GB" sz="2400" dirty="0"/>
              <a:t>'].median()</a:t>
            </a:r>
          </a:p>
          <a:p>
            <a:r>
              <a:rPr lang="en-GB" sz="2400" dirty="0"/>
              <a:t>          </a:t>
            </a:r>
            <a:r>
              <a:rPr lang="en-GB" sz="2400" dirty="0" err="1"/>
              <a:t>df</a:t>
            </a:r>
            <a:r>
              <a:rPr lang="en-GB" sz="2400" dirty="0"/>
              <a:t>['</a:t>
            </a:r>
            <a:r>
              <a:rPr lang="en-GB" sz="2400" dirty="0" err="1"/>
              <a:t>bmi</a:t>
            </a:r>
            <a:r>
              <a:rPr lang="en-GB" sz="2400" dirty="0"/>
              <a:t>'] = </a:t>
            </a:r>
            <a:r>
              <a:rPr lang="en-GB" sz="2400" dirty="0" err="1"/>
              <a:t>df</a:t>
            </a:r>
            <a:r>
              <a:rPr lang="en-GB" sz="2400" dirty="0"/>
              <a:t>['</a:t>
            </a:r>
            <a:r>
              <a:rPr lang="en-GB" sz="2400" dirty="0" err="1"/>
              <a:t>bmi</a:t>
            </a:r>
            <a:r>
              <a:rPr lang="en-GB" sz="2400" dirty="0"/>
              <a:t>'].</a:t>
            </a:r>
            <a:r>
              <a:rPr lang="en-GB" sz="2400" dirty="0" err="1"/>
              <a:t>fillna</a:t>
            </a:r>
            <a:r>
              <a:rPr lang="en-GB" sz="2400" dirty="0"/>
              <a:t>(</a:t>
            </a:r>
            <a:r>
              <a:rPr lang="en-GB" sz="2400" dirty="0" err="1"/>
              <a:t>median_bmi</a:t>
            </a:r>
            <a:r>
              <a:rPr lang="en-GB" sz="2400" dirty="0"/>
              <a:t>)</a:t>
            </a:r>
          </a:p>
          <a:p>
            <a:r>
              <a:rPr lang="en-GB" sz="2400" dirty="0"/>
              <a:t>Step 2: Dropping some columns</a:t>
            </a:r>
          </a:p>
          <a:p>
            <a:r>
              <a:rPr lang="en-GB" sz="2400" dirty="0" err="1"/>
              <a:t>df</a:t>
            </a:r>
            <a:r>
              <a:rPr lang="en-GB" sz="2400" dirty="0"/>
              <a:t> = </a:t>
            </a:r>
            <a:r>
              <a:rPr lang="en-GB" sz="2400" dirty="0" err="1"/>
              <a:t>df.drop</a:t>
            </a:r>
            <a:r>
              <a:rPr lang="en-GB" sz="2400" dirty="0"/>
              <a:t>( ['id', '</a:t>
            </a:r>
            <a:r>
              <a:rPr lang="en-GB" sz="2400" dirty="0" err="1"/>
              <a:t>work_type</a:t>
            </a:r>
            <a:r>
              <a:rPr lang="en-GB" sz="2400" dirty="0"/>
              <a:t>'], axis=1)</a:t>
            </a:r>
          </a:p>
          <a:p>
            <a:pPr marL="342900" indent="-342900">
              <a:buAutoNum type="arabicPeriod"/>
            </a:pPr>
            <a:endParaRPr lang="en-US" sz="2800" dirty="0"/>
          </a:p>
        </p:txBody>
      </p:sp>
      <p:sp>
        <p:nvSpPr>
          <p:cNvPr id="3" name="Picture Placeholder 2">
            <a:extLst>
              <a:ext uri="{FF2B5EF4-FFF2-40B4-BE49-F238E27FC236}">
                <a16:creationId xmlns:a16="http://schemas.microsoft.com/office/drawing/2014/main" id="{6528BD2B-6DCE-E764-6196-D85CB05C09B8}"/>
              </a:ext>
            </a:extLst>
          </p:cNvPr>
          <p:cNvSpPr>
            <a:spLocks noGrp="1"/>
          </p:cNvSpPr>
          <p:nvPr>
            <p:ph type="pic" sz="quarter" idx="11"/>
          </p:nvPr>
        </p:nvSpPr>
        <p:spPr/>
        <p:txBody>
          <a:bodyPr/>
          <a:lstStyle/>
          <a:p>
            <a:endParaRPr lang="en-US" dirty="0"/>
          </a:p>
        </p:txBody>
      </p:sp>
      <p:pic>
        <p:nvPicPr>
          <p:cNvPr id="4" name="Picture 3">
            <a:extLst>
              <a:ext uri="{FF2B5EF4-FFF2-40B4-BE49-F238E27FC236}">
                <a16:creationId xmlns:a16="http://schemas.microsoft.com/office/drawing/2014/main" id="{261E99A0-E5F0-D732-2211-333F3A759E00}"/>
              </a:ext>
            </a:extLst>
          </p:cNvPr>
          <p:cNvPicPr>
            <a:picLocks noChangeAspect="1"/>
          </p:cNvPicPr>
          <p:nvPr/>
        </p:nvPicPr>
        <p:blipFill>
          <a:blip r:embed="rId3"/>
          <a:stretch>
            <a:fillRect/>
          </a:stretch>
        </p:blipFill>
        <p:spPr>
          <a:xfrm>
            <a:off x="371383" y="4546939"/>
            <a:ext cx="9392455" cy="2814750"/>
          </a:xfrm>
          <a:prstGeom prst="rect">
            <a:avLst/>
          </a:prstGeom>
        </p:spPr>
      </p:pic>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471979-3A2A-3115-7259-DFBBC5EDD887}"/>
              </a:ext>
            </a:extLst>
          </p:cNvPr>
          <p:cNvSpPr txBox="1"/>
          <p:nvPr/>
        </p:nvSpPr>
        <p:spPr>
          <a:xfrm>
            <a:off x="1217294" y="659903"/>
            <a:ext cx="7623812" cy="1077218"/>
          </a:xfrm>
          <a:prstGeom prst="rect">
            <a:avLst/>
          </a:prstGeom>
          <a:noFill/>
        </p:spPr>
        <p:txBody>
          <a:bodyPr wrap="square" rtlCol="0">
            <a:spAutoFit/>
          </a:bodyPr>
          <a:lstStyle/>
          <a:p>
            <a:pPr algn="ctr"/>
            <a:r>
              <a:rPr lang="en-GB" sz="3200" dirty="0"/>
              <a:t>Splitting the data into Training and Testing Sets </a:t>
            </a:r>
            <a:endParaRPr lang="en-US" sz="3200" dirty="0">
              <a:latin typeface="+mj-lt"/>
            </a:endParaRPr>
          </a:p>
        </p:txBody>
      </p:sp>
      <p:sp>
        <p:nvSpPr>
          <p:cNvPr id="3" name="Picture Placeholder 2">
            <a:extLst>
              <a:ext uri="{FF2B5EF4-FFF2-40B4-BE49-F238E27FC236}">
                <a16:creationId xmlns:a16="http://schemas.microsoft.com/office/drawing/2014/main" id="{0FE749D7-A507-229A-4A56-EFDF203E4EF6}"/>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DD7BC4ED-0EF1-B185-9EEB-0D2C804C1453}"/>
              </a:ext>
            </a:extLst>
          </p:cNvPr>
          <p:cNvPicPr>
            <a:picLocks noChangeAspect="1"/>
          </p:cNvPicPr>
          <p:nvPr/>
        </p:nvPicPr>
        <p:blipFill>
          <a:blip r:embed="rId3"/>
          <a:stretch>
            <a:fillRect/>
          </a:stretch>
        </p:blipFill>
        <p:spPr>
          <a:xfrm>
            <a:off x="2778582" y="5831952"/>
            <a:ext cx="4663844" cy="1539373"/>
          </a:xfrm>
          <a:prstGeom prst="rect">
            <a:avLst/>
          </a:prstGeom>
        </p:spPr>
      </p:pic>
      <p:pic>
        <p:nvPicPr>
          <p:cNvPr id="8" name="Picture 7">
            <a:extLst>
              <a:ext uri="{FF2B5EF4-FFF2-40B4-BE49-F238E27FC236}">
                <a16:creationId xmlns:a16="http://schemas.microsoft.com/office/drawing/2014/main" id="{EBD022F7-9034-A9E4-7596-C9BF618BE616}"/>
              </a:ext>
            </a:extLst>
          </p:cNvPr>
          <p:cNvPicPr>
            <a:picLocks noChangeAspect="1"/>
          </p:cNvPicPr>
          <p:nvPr/>
        </p:nvPicPr>
        <p:blipFill>
          <a:blip r:embed="rId4"/>
          <a:stretch>
            <a:fillRect/>
          </a:stretch>
        </p:blipFill>
        <p:spPr>
          <a:xfrm>
            <a:off x="344152" y="2010225"/>
            <a:ext cx="4046571" cy="1265030"/>
          </a:xfrm>
          <a:prstGeom prst="rect">
            <a:avLst/>
          </a:prstGeom>
        </p:spPr>
      </p:pic>
      <p:pic>
        <p:nvPicPr>
          <p:cNvPr id="9" name="Picture 8">
            <a:extLst>
              <a:ext uri="{FF2B5EF4-FFF2-40B4-BE49-F238E27FC236}">
                <a16:creationId xmlns:a16="http://schemas.microsoft.com/office/drawing/2014/main" id="{50A053F5-EC2F-8602-C86F-EAF126080170}"/>
              </a:ext>
            </a:extLst>
          </p:cNvPr>
          <p:cNvPicPr>
            <a:picLocks noChangeAspect="1"/>
          </p:cNvPicPr>
          <p:nvPr/>
        </p:nvPicPr>
        <p:blipFill>
          <a:blip r:embed="rId5"/>
          <a:stretch>
            <a:fillRect/>
          </a:stretch>
        </p:blipFill>
        <p:spPr>
          <a:xfrm>
            <a:off x="7168158" y="3731622"/>
            <a:ext cx="2286198" cy="906047"/>
          </a:xfrm>
          <a:prstGeom prst="rect">
            <a:avLst/>
          </a:prstGeom>
        </p:spPr>
      </p:pic>
      <p:sp>
        <p:nvSpPr>
          <p:cNvPr id="10" name="TextBox 9">
            <a:extLst>
              <a:ext uri="{FF2B5EF4-FFF2-40B4-BE49-F238E27FC236}">
                <a16:creationId xmlns:a16="http://schemas.microsoft.com/office/drawing/2014/main" id="{34766FD2-D97E-42CB-2AFA-D6A69A3A76D7}"/>
              </a:ext>
            </a:extLst>
          </p:cNvPr>
          <p:cNvSpPr txBox="1"/>
          <p:nvPr/>
        </p:nvSpPr>
        <p:spPr>
          <a:xfrm>
            <a:off x="5838683" y="2905246"/>
            <a:ext cx="4046571" cy="369332"/>
          </a:xfrm>
          <a:prstGeom prst="rect">
            <a:avLst/>
          </a:prstGeom>
          <a:noFill/>
        </p:spPr>
        <p:txBody>
          <a:bodyPr wrap="square" rtlCol="0">
            <a:spAutoFit/>
          </a:bodyPr>
          <a:lstStyle/>
          <a:p>
            <a:r>
              <a:rPr lang="en-GB" dirty="0"/>
              <a:t>Balance of our target values(y)</a:t>
            </a:r>
          </a:p>
        </p:txBody>
      </p:sp>
      <p:pic>
        <p:nvPicPr>
          <p:cNvPr id="11" name="Picture 10">
            <a:extLst>
              <a:ext uri="{FF2B5EF4-FFF2-40B4-BE49-F238E27FC236}">
                <a16:creationId xmlns:a16="http://schemas.microsoft.com/office/drawing/2014/main" id="{4F7EDA41-21EB-9064-6D64-AE6BA8A5D178}"/>
              </a:ext>
            </a:extLst>
          </p:cNvPr>
          <p:cNvPicPr>
            <a:picLocks noChangeAspect="1"/>
          </p:cNvPicPr>
          <p:nvPr/>
        </p:nvPicPr>
        <p:blipFill>
          <a:blip r:embed="rId6"/>
          <a:stretch>
            <a:fillRect/>
          </a:stretch>
        </p:blipFill>
        <p:spPr>
          <a:xfrm>
            <a:off x="344152" y="3787712"/>
            <a:ext cx="5997460" cy="1791278"/>
          </a:xfrm>
          <a:prstGeom prst="rect">
            <a:avLst/>
          </a:prstGeom>
        </p:spPr>
      </p:pic>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464D06-C3E6-AA1C-6E98-1DA2883CD0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A05955D2-655F-57B5-37A4-ADAEDE699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66ACB72-D978-92DD-5431-3827F8EC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CB9ED87-5971-7BA4-95EB-CC4C723FF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8ADFC44-0923-8257-C508-453EBA6EA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D74CE62-EBBB-2D48-4831-6B32ED7D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C8C2CADF-8753-6E14-7A10-9EA4EF7B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95D4C37-9A2A-6709-1B54-A6CCCF8AD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BB3F20-3CC5-0413-DE99-13D4C35CD8BF}"/>
              </a:ext>
            </a:extLst>
          </p:cNvPr>
          <p:cNvSpPr txBox="1"/>
          <p:nvPr/>
        </p:nvSpPr>
        <p:spPr>
          <a:xfrm>
            <a:off x="1448655" y="598267"/>
            <a:ext cx="7086600" cy="1200329"/>
          </a:xfrm>
          <a:prstGeom prst="rect">
            <a:avLst/>
          </a:prstGeom>
          <a:noFill/>
        </p:spPr>
        <p:txBody>
          <a:bodyPr wrap="square" rtlCol="0">
            <a:spAutoFit/>
          </a:bodyPr>
          <a:lstStyle/>
          <a:p>
            <a:pPr algn="ctr"/>
            <a:r>
              <a:rPr lang="en-GB" sz="3600" dirty="0"/>
              <a:t>Standardize Data and </a:t>
            </a:r>
            <a:r>
              <a:rPr lang="en-GB" sz="3600" dirty="0">
                <a:latin typeface="Calibri" panose="020F0502020204030204" pitchFamily="34" charset="0"/>
                <a:ea typeface="Calibri" panose="020F0502020204030204" pitchFamily="34" charset="0"/>
                <a:cs typeface="Calibri" panose="020F0502020204030204" pitchFamily="34" charset="0"/>
              </a:rPr>
              <a:t>D</a:t>
            </a:r>
            <a:r>
              <a:rPr lang="en-GB" sz="3600" i="0" dirty="0">
                <a:effectLst/>
                <a:latin typeface="Calibri" panose="020F0502020204030204" pitchFamily="34" charset="0"/>
                <a:ea typeface="Calibri" panose="020F0502020204030204" pitchFamily="34" charset="0"/>
                <a:cs typeface="Calibri" panose="020F0502020204030204" pitchFamily="34" charset="0"/>
              </a:rPr>
              <a:t>ummy encoding</a:t>
            </a:r>
            <a:endParaRPr lang="en-GB" sz="3600" dirty="0"/>
          </a:p>
        </p:txBody>
      </p:sp>
      <p:sp>
        <p:nvSpPr>
          <p:cNvPr id="3" name="Picture Placeholder 2">
            <a:extLst>
              <a:ext uri="{FF2B5EF4-FFF2-40B4-BE49-F238E27FC236}">
                <a16:creationId xmlns:a16="http://schemas.microsoft.com/office/drawing/2014/main" id="{27E0065C-F81B-F5C1-68B0-DCDC486D6F83}"/>
              </a:ext>
            </a:extLst>
          </p:cNvPr>
          <p:cNvSpPr>
            <a:spLocks noGrp="1"/>
          </p:cNvSpPr>
          <p:nvPr>
            <p:ph type="pic" sz="quarter" idx="11"/>
          </p:nvPr>
        </p:nvSpPr>
        <p:spPr/>
        <p:txBody>
          <a:bodyPr/>
          <a:lstStyle/>
          <a:p>
            <a:endParaRPr lang="en-US"/>
          </a:p>
        </p:txBody>
      </p:sp>
      <p:pic>
        <p:nvPicPr>
          <p:cNvPr id="5" name="Picture 4">
            <a:extLst>
              <a:ext uri="{FF2B5EF4-FFF2-40B4-BE49-F238E27FC236}">
                <a16:creationId xmlns:a16="http://schemas.microsoft.com/office/drawing/2014/main" id="{9F86E908-CDF2-1770-A018-2008F1B0F8D6}"/>
              </a:ext>
            </a:extLst>
          </p:cNvPr>
          <p:cNvPicPr>
            <a:picLocks noChangeAspect="1"/>
          </p:cNvPicPr>
          <p:nvPr/>
        </p:nvPicPr>
        <p:blipFill>
          <a:blip r:embed="rId3"/>
          <a:stretch>
            <a:fillRect/>
          </a:stretch>
        </p:blipFill>
        <p:spPr>
          <a:xfrm>
            <a:off x="4512363" y="2483440"/>
            <a:ext cx="4866593" cy="2109650"/>
          </a:xfrm>
          <a:prstGeom prst="rect">
            <a:avLst/>
          </a:prstGeom>
        </p:spPr>
      </p:pic>
      <p:pic>
        <p:nvPicPr>
          <p:cNvPr id="8" name="Picture 2" descr="z-score standard deviation">
            <a:extLst>
              <a:ext uri="{FF2B5EF4-FFF2-40B4-BE49-F238E27FC236}">
                <a16:creationId xmlns:a16="http://schemas.microsoft.com/office/drawing/2014/main" id="{04435160-D634-A023-008E-6E269EEA6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18" y="4196835"/>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FA62FC-B95E-6F93-2270-43A2B7D45874}"/>
              </a:ext>
            </a:extLst>
          </p:cNvPr>
          <p:cNvSpPr txBox="1"/>
          <p:nvPr/>
        </p:nvSpPr>
        <p:spPr>
          <a:xfrm>
            <a:off x="476890" y="2727886"/>
            <a:ext cx="3761509" cy="923330"/>
          </a:xfrm>
          <a:prstGeom prst="rect">
            <a:avLst/>
          </a:prstGeom>
          <a:noFill/>
        </p:spPr>
        <p:txBody>
          <a:bodyPr wrap="square" rtlCol="0">
            <a:spAutoFit/>
          </a:bodyPr>
          <a:lstStyle/>
          <a:p>
            <a:pPr marL="285750" indent="-285750">
              <a:buFont typeface="Arial" panose="020B0604020202020204" pitchFamily="34" charset="0"/>
              <a:buChar char="•"/>
            </a:pPr>
            <a:r>
              <a:rPr lang="en-GB" dirty="0"/>
              <a:t>Applies on Numeric columns</a:t>
            </a:r>
          </a:p>
          <a:p>
            <a:pPr marL="285750" indent="-285750">
              <a:buFont typeface="Arial" panose="020B0604020202020204" pitchFamily="34" charset="0"/>
              <a:buChar char="•"/>
            </a:pPr>
            <a:r>
              <a:rPr lang="en-GB" dirty="0"/>
              <a:t>Transforms the data to have mean of ‘0’ and Standardization of ‘1’</a:t>
            </a:r>
          </a:p>
        </p:txBody>
      </p:sp>
      <p:pic>
        <p:nvPicPr>
          <p:cNvPr id="10" name="Picture 9">
            <a:extLst>
              <a:ext uri="{FF2B5EF4-FFF2-40B4-BE49-F238E27FC236}">
                <a16:creationId xmlns:a16="http://schemas.microsoft.com/office/drawing/2014/main" id="{A4A41A7B-33B1-F9E6-06AE-497D58F92E6D}"/>
              </a:ext>
            </a:extLst>
          </p:cNvPr>
          <p:cNvPicPr>
            <a:picLocks noChangeAspect="1"/>
          </p:cNvPicPr>
          <p:nvPr/>
        </p:nvPicPr>
        <p:blipFill>
          <a:blip r:embed="rId5"/>
          <a:stretch>
            <a:fillRect/>
          </a:stretch>
        </p:blipFill>
        <p:spPr>
          <a:xfrm>
            <a:off x="4888850" y="5438830"/>
            <a:ext cx="4443879" cy="646331"/>
          </a:xfrm>
          <a:prstGeom prst="rect">
            <a:avLst/>
          </a:prstGeom>
        </p:spPr>
      </p:pic>
      <p:sp>
        <p:nvSpPr>
          <p:cNvPr id="11" name="TextBox 10">
            <a:extLst>
              <a:ext uri="{FF2B5EF4-FFF2-40B4-BE49-F238E27FC236}">
                <a16:creationId xmlns:a16="http://schemas.microsoft.com/office/drawing/2014/main" id="{4FAC40E7-EE1B-BD61-EA9F-E2FA79CE24E0}"/>
              </a:ext>
            </a:extLst>
          </p:cNvPr>
          <p:cNvSpPr txBox="1"/>
          <p:nvPr/>
        </p:nvSpPr>
        <p:spPr>
          <a:xfrm>
            <a:off x="627558" y="5595461"/>
            <a:ext cx="3460172" cy="646331"/>
          </a:xfrm>
          <a:prstGeom prst="rect">
            <a:avLst/>
          </a:prstGeom>
          <a:noFill/>
        </p:spPr>
        <p:txBody>
          <a:bodyPr wrap="square" rtlCol="0">
            <a:spAutoFit/>
          </a:bodyPr>
          <a:lstStyle/>
          <a:p>
            <a:pPr marL="285750" indent="-285750">
              <a:buFont typeface="Arial" panose="020B0604020202020204" pitchFamily="34" charset="0"/>
              <a:buChar char="•"/>
            </a:pPr>
            <a:r>
              <a:rPr lang="en-GB" dirty="0"/>
              <a:t> Creates binary columns for     each category </a:t>
            </a:r>
          </a:p>
        </p:txBody>
      </p:sp>
    </p:spTree>
    <p:extLst>
      <p:ext uri="{BB962C8B-B14F-4D97-AF65-F5344CB8AC3E}">
        <p14:creationId xmlns:p14="http://schemas.microsoft.com/office/powerpoint/2010/main" val="203671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4B2940-E5C6-E664-82FC-1AC9E90AE91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7C15C5-3E13-1F11-42BD-D84F48759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3FD0A42E-2965-3907-FB70-C27D676E46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6CED4F7-E3E4-4E23-33FF-C3A336190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652BC5-9C8B-597E-0D1A-0FBFECA3B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F68D9EE4-63BC-B96F-D7FF-1569EB63E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A74666-9FDE-51EF-A10F-95DC34E13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487772-E692-41DB-A02C-9D1F2785B3E2}"/>
              </a:ext>
            </a:extLst>
          </p:cNvPr>
          <p:cNvSpPr txBox="1"/>
          <p:nvPr/>
        </p:nvSpPr>
        <p:spPr>
          <a:xfrm>
            <a:off x="250705" y="487852"/>
            <a:ext cx="9569239" cy="1569660"/>
          </a:xfrm>
          <a:prstGeom prst="rect">
            <a:avLst/>
          </a:prstGeom>
          <a:noFill/>
        </p:spPr>
        <p:txBody>
          <a:bodyPr wrap="square" rtlCol="0">
            <a:spAutoFit/>
          </a:bodyPr>
          <a:lstStyle/>
          <a:p>
            <a:pPr algn="ctr"/>
            <a:r>
              <a:rPr lang="en-GB" sz="3200" i="0" dirty="0">
                <a:effectLst/>
              </a:rPr>
              <a:t>Handling Imbalanced Data </a:t>
            </a:r>
          </a:p>
          <a:p>
            <a:pPr algn="ctr"/>
            <a:r>
              <a:rPr lang="en-GB" sz="3200" i="0" dirty="0">
                <a:effectLst/>
              </a:rPr>
              <a:t>	by Oversampling with SMOTE And </a:t>
            </a:r>
            <a:r>
              <a:rPr lang="en-GB" sz="3200" i="0" dirty="0" err="1">
                <a:effectLst/>
              </a:rPr>
              <a:t>RandomOverSampler</a:t>
            </a:r>
            <a:endParaRPr lang="en-GB" sz="3200" i="0" dirty="0">
              <a:effectLst/>
            </a:endParaRPr>
          </a:p>
        </p:txBody>
      </p:sp>
      <p:sp>
        <p:nvSpPr>
          <p:cNvPr id="3" name="Picture Placeholder 2">
            <a:extLst>
              <a:ext uri="{FF2B5EF4-FFF2-40B4-BE49-F238E27FC236}">
                <a16:creationId xmlns:a16="http://schemas.microsoft.com/office/drawing/2014/main" id="{6E3A0FF6-C913-5981-F06D-B91D33FC99EC}"/>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D2B17D0D-C09F-4C72-CFFC-F7FB19487DF1}"/>
              </a:ext>
            </a:extLst>
          </p:cNvPr>
          <p:cNvPicPr>
            <a:picLocks noChangeAspect="1"/>
          </p:cNvPicPr>
          <p:nvPr/>
        </p:nvPicPr>
        <p:blipFill>
          <a:blip r:embed="rId3"/>
          <a:stretch>
            <a:fillRect/>
          </a:stretch>
        </p:blipFill>
        <p:spPr>
          <a:xfrm>
            <a:off x="4284530" y="5241648"/>
            <a:ext cx="5456656" cy="1896113"/>
          </a:xfrm>
          <a:prstGeom prst="rect">
            <a:avLst/>
          </a:prstGeom>
        </p:spPr>
      </p:pic>
      <p:pic>
        <p:nvPicPr>
          <p:cNvPr id="8" name="Picture 7">
            <a:extLst>
              <a:ext uri="{FF2B5EF4-FFF2-40B4-BE49-F238E27FC236}">
                <a16:creationId xmlns:a16="http://schemas.microsoft.com/office/drawing/2014/main" id="{7ECE89BA-4F64-2498-A460-13A97BF3C1FA}"/>
              </a:ext>
            </a:extLst>
          </p:cNvPr>
          <p:cNvPicPr>
            <a:picLocks noChangeAspect="1"/>
          </p:cNvPicPr>
          <p:nvPr/>
        </p:nvPicPr>
        <p:blipFill>
          <a:blip r:embed="rId4"/>
          <a:stretch>
            <a:fillRect/>
          </a:stretch>
        </p:blipFill>
        <p:spPr>
          <a:xfrm>
            <a:off x="4284530" y="2548956"/>
            <a:ext cx="4594775" cy="1820064"/>
          </a:xfrm>
          <a:prstGeom prst="rect">
            <a:avLst/>
          </a:prstGeom>
        </p:spPr>
      </p:pic>
      <p:sp>
        <p:nvSpPr>
          <p:cNvPr id="9" name="TextBox 8">
            <a:extLst>
              <a:ext uri="{FF2B5EF4-FFF2-40B4-BE49-F238E27FC236}">
                <a16:creationId xmlns:a16="http://schemas.microsoft.com/office/drawing/2014/main" id="{3056A06A-42DB-2B74-8A1A-93A488B4E6C9}"/>
              </a:ext>
            </a:extLst>
          </p:cNvPr>
          <p:cNvSpPr txBox="1"/>
          <p:nvPr/>
        </p:nvSpPr>
        <p:spPr>
          <a:xfrm>
            <a:off x="282197" y="5348359"/>
            <a:ext cx="3302074" cy="523220"/>
          </a:xfrm>
          <a:prstGeom prst="rect">
            <a:avLst/>
          </a:prstGeom>
          <a:noFill/>
        </p:spPr>
        <p:txBody>
          <a:bodyPr wrap="square" rtlCol="0">
            <a:spAutoFit/>
          </a:bodyPr>
          <a:lstStyle/>
          <a:p>
            <a:pPr algn="r"/>
            <a:r>
              <a:rPr lang="en-GB" sz="2800" dirty="0"/>
              <a:t>RandomOverSampler</a:t>
            </a:r>
          </a:p>
        </p:txBody>
      </p:sp>
      <p:sp>
        <p:nvSpPr>
          <p:cNvPr id="10" name="TextBox 9">
            <a:extLst>
              <a:ext uri="{FF2B5EF4-FFF2-40B4-BE49-F238E27FC236}">
                <a16:creationId xmlns:a16="http://schemas.microsoft.com/office/drawing/2014/main" id="{77C21060-E1C1-4219-E3FE-746D498A58DA}"/>
              </a:ext>
            </a:extLst>
          </p:cNvPr>
          <p:cNvSpPr txBox="1"/>
          <p:nvPr/>
        </p:nvSpPr>
        <p:spPr>
          <a:xfrm>
            <a:off x="494439" y="2833301"/>
            <a:ext cx="1199535" cy="523220"/>
          </a:xfrm>
          <a:prstGeom prst="rect">
            <a:avLst/>
          </a:prstGeom>
          <a:noFill/>
        </p:spPr>
        <p:txBody>
          <a:bodyPr wrap="square" rtlCol="0">
            <a:spAutoFit/>
          </a:bodyPr>
          <a:lstStyle/>
          <a:p>
            <a:r>
              <a:rPr lang="en-GB" sz="2800" dirty="0"/>
              <a:t>Smote</a:t>
            </a:r>
          </a:p>
        </p:txBody>
      </p:sp>
      <p:pic>
        <p:nvPicPr>
          <p:cNvPr id="11" name="Picture 10">
            <a:extLst>
              <a:ext uri="{FF2B5EF4-FFF2-40B4-BE49-F238E27FC236}">
                <a16:creationId xmlns:a16="http://schemas.microsoft.com/office/drawing/2014/main" id="{3454D7FC-1E95-2F69-C2E1-2772B6B5A262}"/>
              </a:ext>
            </a:extLst>
          </p:cNvPr>
          <p:cNvPicPr>
            <a:picLocks noChangeAspect="1"/>
          </p:cNvPicPr>
          <p:nvPr/>
        </p:nvPicPr>
        <p:blipFill>
          <a:blip r:embed="rId5"/>
          <a:stretch>
            <a:fillRect/>
          </a:stretch>
        </p:blipFill>
        <p:spPr>
          <a:xfrm>
            <a:off x="6344388" y="4441682"/>
            <a:ext cx="1336940" cy="476227"/>
          </a:xfrm>
          <a:prstGeom prst="rect">
            <a:avLst/>
          </a:prstGeom>
        </p:spPr>
      </p:pic>
      <p:pic>
        <p:nvPicPr>
          <p:cNvPr id="15" name="Picture 14">
            <a:extLst>
              <a:ext uri="{FF2B5EF4-FFF2-40B4-BE49-F238E27FC236}">
                <a16:creationId xmlns:a16="http://schemas.microsoft.com/office/drawing/2014/main" id="{4D88A727-898D-9880-891F-D0285DE9EDE6}"/>
              </a:ext>
            </a:extLst>
          </p:cNvPr>
          <p:cNvPicPr>
            <a:picLocks noChangeAspect="1"/>
          </p:cNvPicPr>
          <p:nvPr/>
        </p:nvPicPr>
        <p:blipFill>
          <a:blip r:embed="rId6"/>
          <a:stretch>
            <a:fillRect/>
          </a:stretch>
        </p:blipFill>
        <p:spPr>
          <a:xfrm>
            <a:off x="6368851" y="7203863"/>
            <a:ext cx="1430192" cy="476227"/>
          </a:xfrm>
          <a:prstGeom prst="rect">
            <a:avLst/>
          </a:prstGeom>
        </p:spPr>
      </p:pic>
      <p:sp>
        <p:nvSpPr>
          <p:cNvPr id="16" name="TextBox 15">
            <a:extLst>
              <a:ext uri="{FF2B5EF4-FFF2-40B4-BE49-F238E27FC236}">
                <a16:creationId xmlns:a16="http://schemas.microsoft.com/office/drawing/2014/main" id="{E2F9D77F-A2A2-975B-B8CC-BA7C8409689E}"/>
              </a:ext>
            </a:extLst>
          </p:cNvPr>
          <p:cNvSpPr txBox="1"/>
          <p:nvPr/>
        </p:nvSpPr>
        <p:spPr>
          <a:xfrm>
            <a:off x="95233" y="6350384"/>
            <a:ext cx="4189297" cy="923330"/>
          </a:xfrm>
          <a:prstGeom prst="rect">
            <a:avLst/>
          </a:prstGeom>
          <a:noFill/>
        </p:spPr>
        <p:txBody>
          <a:bodyPr wrap="square" rtlCol="0">
            <a:spAutoFit/>
          </a:bodyPr>
          <a:lstStyle/>
          <a:p>
            <a:pPr marL="285750" indent="-285750">
              <a:buFont typeface="Arial" panose="020B0604020202020204" pitchFamily="34" charset="0"/>
              <a:buChar char="•"/>
            </a:pPr>
            <a:r>
              <a:rPr lang="en-GB" dirty="0"/>
              <a:t>No creation of synthetic samples</a:t>
            </a:r>
          </a:p>
          <a:p>
            <a:pPr marL="285750" indent="-285750">
              <a:buFont typeface="Arial" panose="020B0604020202020204" pitchFamily="34" charset="0"/>
              <a:buChar char="•"/>
            </a:pPr>
            <a:r>
              <a:rPr lang="en-GB" dirty="0"/>
              <a:t>uses existing data, duplicates samples.</a:t>
            </a:r>
          </a:p>
          <a:p>
            <a:r>
              <a:rPr lang="en-GB" dirty="0"/>
              <a:t>                </a:t>
            </a:r>
          </a:p>
        </p:txBody>
      </p:sp>
      <p:sp>
        <p:nvSpPr>
          <p:cNvPr id="17" name="TextBox 16">
            <a:extLst>
              <a:ext uri="{FF2B5EF4-FFF2-40B4-BE49-F238E27FC236}">
                <a16:creationId xmlns:a16="http://schemas.microsoft.com/office/drawing/2014/main" id="{F402CA93-C411-42CA-8E07-C6D50D2043CF}"/>
              </a:ext>
            </a:extLst>
          </p:cNvPr>
          <p:cNvSpPr txBox="1"/>
          <p:nvPr/>
        </p:nvSpPr>
        <p:spPr>
          <a:xfrm>
            <a:off x="187337" y="3230452"/>
            <a:ext cx="4385159" cy="1200329"/>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It creates synthetic, diverse samples.</a:t>
            </a:r>
          </a:p>
          <a:p>
            <a:pPr marL="285750" indent="-285750">
              <a:buFont typeface="Arial" panose="020B0604020202020204" pitchFamily="34" charset="0"/>
              <a:buChar char="•"/>
            </a:pPr>
            <a:r>
              <a:rPr lang="en-GB" dirty="0"/>
              <a:t>Effective in handling class imbalance by introducing new information.</a:t>
            </a:r>
          </a:p>
        </p:txBody>
      </p:sp>
    </p:spTree>
    <p:extLst>
      <p:ext uri="{BB962C8B-B14F-4D97-AF65-F5344CB8AC3E}">
        <p14:creationId xmlns:p14="http://schemas.microsoft.com/office/powerpoint/2010/main" val="363615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BEE2C1-9D7E-D1C7-5E56-A18A2AA1602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5DC7D64-B993-42DE-0BB6-219695D78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12A72625-0764-E453-5FD0-36E941387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8A37AD-0773-880C-6536-1FE3DFDC7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3B9A089-AC7F-29AD-E1C0-92883AEF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E72E1D7-D4D9-FDA1-3476-A0D10489D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BA1115EC-44C4-0A28-76ED-108C165AD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BD3FC0A-0EEF-D07D-8D42-140136F2A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8BB831-639B-F76A-1052-EAE6C576953C}"/>
              </a:ext>
            </a:extLst>
          </p:cNvPr>
          <p:cNvSpPr txBox="1"/>
          <p:nvPr/>
        </p:nvSpPr>
        <p:spPr>
          <a:xfrm>
            <a:off x="1448655" y="690813"/>
            <a:ext cx="7086600" cy="646331"/>
          </a:xfrm>
          <a:prstGeom prst="rect">
            <a:avLst/>
          </a:prstGeom>
          <a:noFill/>
        </p:spPr>
        <p:txBody>
          <a:bodyPr wrap="square" rtlCol="0">
            <a:spAutoFit/>
          </a:bodyPr>
          <a:lstStyle/>
          <a:p>
            <a:pPr algn="ctr"/>
            <a:r>
              <a:rPr lang="en-GB" sz="3600" dirty="0"/>
              <a:t>Supervised Machine Learning Models</a:t>
            </a:r>
            <a:endParaRPr lang="en-GB" sz="1400" dirty="0"/>
          </a:p>
        </p:txBody>
      </p:sp>
      <p:sp>
        <p:nvSpPr>
          <p:cNvPr id="3" name="Picture Placeholder 2">
            <a:extLst>
              <a:ext uri="{FF2B5EF4-FFF2-40B4-BE49-F238E27FC236}">
                <a16:creationId xmlns:a16="http://schemas.microsoft.com/office/drawing/2014/main" id="{AD75E344-34A7-3953-DBE1-C1AC0EEF25BF}"/>
              </a:ext>
            </a:extLst>
          </p:cNvPr>
          <p:cNvSpPr>
            <a:spLocks noGrp="1"/>
          </p:cNvSpPr>
          <p:nvPr>
            <p:ph type="pic" sz="quarter" idx="11"/>
          </p:nvPr>
        </p:nvSpPr>
        <p:spPr/>
        <p:txBody>
          <a:bodyPr/>
          <a:lstStyle/>
          <a:p>
            <a:endParaRPr lang="en-US"/>
          </a:p>
        </p:txBody>
      </p:sp>
      <p:sp>
        <p:nvSpPr>
          <p:cNvPr id="5" name="Content Placeholder 2">
            <a:extLst>
              <a:ext uri="{FF2B5EF4-FFF2-40B4-BE49-F238E27FC236}">
                <a16:creationId xmlns:a16="http://schemas.microsoft.com/office/drawing/2014/main" id="{74A4C716-B13D-F106-1917-56A91000701D}"/>
              </a:ext>
            </a:extLst>
          </p:cNvPr>
          <p:cNvSpPr txBox="1">
            <a:spLocks/>
          </p:cNvSpPr>
          <p:nvPr/>
        </p:nvSpPr>
        <p:spPr>
          <a:xfrm>
            <a:off x="826293" y="2212092"/>
            <a:ext cx="840581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Logistic Regression Model</a:t>
            </a:r>
          </a:p>
          <a:p>
            <a:pPr marL="914400" lvl="2" indent="0">
              <a:buFont typeface="Arial" panose="020B0604020202020204" pitchFamily="34" charset="0"/>
              <a:buNone/>
            </a:pPr>
            <a:r>
              <a:rPr lang="en-GB" sz="1600" dirty="0"/>
              <a:t>  </a:t>
            </a:r>
            <a:r>
              <a:rPr lang="en-GB" sz="1600" dirty="0" err="1"/>
              <a:t>Model_LR</a:t>
            </a:r>
            <a:r>
              <a:rPr lang="en-GB" sz="1600" dirty="0"/>
              <a:t> = </a:t>
            </a:r>
            <a:r>
              <a:rPr lang="en-GB" sz="1600" dirty="0" err="1"/>
              <a:t>LogisticRegression</a:t>
            </a:r>
            <a:r>
              <a:rPr lang="en-GB" sz="1600" dirty="0"/>
              <a:t>(solver='</a:t>
            </a:r>
            <a:r>
              <a:rPr lang="en-GB" sz="1600" dirty="0" err="1"/>
              <a:t>lbfgs</a:t>
            </a:r>
            <a:r>
              <a:rPr lang="en-GB" sz="1600" dirty="0"/>
              <a:t>’, </a:t>
            </a:r>
            <a:r>
              <a:rPr lang="en-GB" sz="1600" dirty="0" err="1"/>
              <a:t>max_iter</a:t>
            </a:r>
            <a:r>
              <a:rPr lang="en-GB" sz="1600" dirty="0"/>
              <a:t>=200,random_state=78)</a:t>
            </a:r>
          </a:p>
          <a:p>
            <a:r>
              <a:rPr lang="en-GB" sz="2000" dirty="0" err="1"/>
              <a:t>K_nearest</a:t>
            </a:r>
            <a:r>
              <a:rPr lang="en-GB" sz="2000" dirty="0"/>
              <a:t> </a:t>
            </a:r>
            <a:r>
              <a:rPr lang="en-GB" sz="2000" dirty="0" err="1"/>
              <a:t>neighbors</a:t>
            </a:r>
            <a:r>
              <a:rPr lang="en-GB" sz="2000" dirty="0"/>
              <a:t> </a:t>
            </a:r>
          </a:p>
          <a:p>
            <a:pPr marL="0" indent="0">
              <a:buFont typeface="Arial" panose="020B0604020202020204" pitchFamily="34" charset="0"/>
              <a:buNone/>
            </a:pPr>
            <a:r>
              <a:rPr lang="en-GB" sz="2000" dirty="0"/>
              <a:t>             </a:t>
            </a:r>
            <a:r>
              <a:rPr lang="en-GB" sz="1600" dirty="0" err="1"/>
              <a:t>Model_knn</a:t>
            </a:r>
            <a:r>
              <a:rPr lang="en-GB" sz="1600" dirty="0"/>
              <a:t> = </a:t>
            </a:r>
            <a:r>
              <a:rPr lang="en-GB" sz="1600" dirty="0" err="1"/>
              <a:t>KNeighborsClassifier</a:t>
            </a:r>
            <a:r>
              <a:rPr lang="en-GB" sz="1600" dirty="0"/>
              <a:t>(</a:t>
            </a:r>
            <a:r>
              <a:rPr lang="en-GB" sz="1600" dirty="0" err="1"/>
              <a:t>n_neighbors</a:t>
            </a:r>
            <a:r>
              <a:rPr lang="en-GB" sz="1600" dirty="0"/>
              <a:t>=5)</a:t>
            </a:r>
          </a:p>
          <a:p>
            <a:r>
              <a:rPr lang="en-GB" sz="2000" dirty="0" err="1"/>
              <a:t>Descision</a:t>
            </a:r>
            <a:r>
              <a:rPr lang="en-GB" sz="2000" dirty="0"/>
              <a:t> Tree</a:t>
            </a:r>
          </a:p>
          <a:p>
            <a:pPr marL="0" indent="0">
              <a:buFont typeface="Arial" panose="020B0604020202020204" pitchFamily="34" charset="0"/>
              <a:buNone/>
            </a:pPr>
            <a:r>
              <a:rPr lang="en-GB" sz="2000" dirty="0"/>
              <a:t>	</a:t>
            </a:r>
            <a:r>
              <a:rPr lang="en-GB" sz="1600" dirty="0" err="1"/>
              <a:t>model_DT</a:t>
            </a:r>
            <a:r>
              <a:rPr lang="en-GB" sz="1600" dirty="0"/>
              <a:t> = </a:t>
            </a:r>
            <a:r>
              <a:rPr lang="en-GB" sz="1600" dirty="0" err="1"/>
              <a:t>tree.DecisionTreeClassifier</a:t>
            </a:r>
            <a:r>
              <a:rPr lang="en-GB" sz="1600" dirty="0"/>
              <a:t>()</a:t>
            </a:r>
          </a:p>
          <a:p>
            <a:r>
              <a:rPr lang="en-GB" sz="2000" dirty="0"/>
              <a:t>Random Forest</a:t>
            </a:r>
          </a:p>
          <a:p>
            <a:pPr marL="0" indent="0">
              <a:buFont typeface="Arial" panose="020B0604020202020204" pitchFamily="34" charset="0"/>
              <a:buNone/>
            </a:pPr>
            <a:r>
              <a:rPr lang="en-GB" sz="2000" dirty="0"/>
              <a:t>	</a:t>
            </a:r>
            <a:r>
              <a:rPr lang="en-GB" sz="1600" dirty="0" err="1"/>
              <a:t>rf_model</a:t>
            </a:r>
            <a:r>
              <a:rPr lang="en-GB" sz="1600" dirty="0"/>
              <a:t> = </a:t>
            </a:r>
            <a:r>
              <a:rPr lang="en-GB" sz="1600" dirty="0" err="1"/>
              <a:t>RandomForestClassifier</a:t>
            </a:r>
            <a:r>
              <a:rPr lang="en-GB" sz="1600" dirty="0"/>
              <a:t>(</a:t>
            </a:r>
            <a:r>
              <a:rPr lang="en-GB" sz="1600" dirty="0" err="1"/>
              <a:t>n_estimators</a:t>
            </a:r>
            <a:r>
              <a:rPr lang="en-GB" sz="1600" dirty="0"/>
              <a:t>=500, </a:t>
            </a:r>
            <a:r>
              <a:rPr lang="en-GB" sz="1600" dirty="0" err="1"/>
              <a:t>random_state</a:t>
            </a:r>
            <a:r>
              <a:rPr lang="en-GB" sz="1600" dirty="0"/>
              <a:t>=78)</a:t>
            </a:r>
          </a:p>
          <a:p>
            <a:r>
              <a:rPr lang="en-GB" sz="2000" dirty="0"/>
              <a:t>Support Vector Machine (SVM)</a:t>
            </a:r>
          </a:p>
          <a:p>
            <a:pPr marL="0" indent="0">
              <a:buFont typeface="Arial" panose="020B0604020202020204" pitchFamily="34" charset="0"/>
              <a:buNone/>
            </a:pPr>
            <a:r>
              <a:rPr lang="en-GB" sz="2000" dirty="0"/>
              <a:t>	</a:t>
            </a:r>
            <a:r>
              <a:rPr lang="en-GB" sz="1600" dirty="0" err="1"/>
              <a:t>model_svm</a:t>
            </a:r>
            <a:r>
              <a:rPr lang="en-GB" sz="1600" dirty="0"/>
              <a:t> = SVC(kernel='linear')</a:t>
            </a:r>
          </a:p>
        </p:txBody>
      </p:sp>
    </p:spTree>
    <p:extLst>
      <p:ext uri="{BB962C8B-B14F-4D97-AF65-F5344CB8AC3E}">
        <p14:creationId xmlns:p14="http://schemas.microsoft.com/office/powerpoint/2010/main" val="238245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68B09A-02A9-FCF6-8CF4-E21D9D83F5B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2DB646F-EF7A-CDB6-8C97-BFA5811FC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2208392C-196F-5C96-1245-94E5797EEA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F5DB40BB-1B9E-AF43-E22C-858F9B33D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0D31D67-8F11-AC56-2C84-FE263B6D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5C6BF5C-E980-C71F-5F87-4988B5BC9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B1A9466-6EBD-2679-11FA-D68BC1CB4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A58F2F5-AAA1-FC09-9E73-8623E418A836}"/>
              </a:ext>
            </a:extLst>
          </p:cNvPr>
          <p:cNvSpPr txBox="1"/>
          <p:nvPr/>
        </p:nvSpPr>
        <p:spPr>
          <a:xfrm>
            <a:off x="1478101" y="1204958"/>
            <a:ext cx="5969130" cy="584775"/>
          </a:xfrm>
          <a:prstGeom prst="rect">
            <a:avLst/>
          </a:prstGeom>
          <a:noFill/>
        </p:spPr>
        <p:txBody>
          <a:bodyPr wrap="square" rtlCol="0">
            <a:spAutoFit/>
          </a:bodyPr>
          <a:lstStyle/>
          <a:p>
            <a:pPr algn="ctr"/>
            <a:r>
              <a:rPr lang="en-GB" sz="3200" dirty="0"/>
              <a:t>Evaluation of Models</a:t>
            </a:r>
          </a:p>
        </p:txBody>
      </p:sp>
      <p:sp>
        <p:nvSpPr>
          <p:cNvPr id="3" name="Picture Placeholder 2">
            <a:extLst>
              <a:ext uri="{FF2B5EF4-FFF2-40B4-BE49-F238E27FC236}">
                <a16:creationId xmlns:a16="http://schemas.microsoft.com/office/drawing/2014/main" id="{9565FECF-3BE0-B37A-FD11-67654283E950}"/>
              </a:ext>
            </a:extLst>
          </p:cNvPr>
          <p:cNvSpPr>
            <a:spLocks noGrp="1"/>
          </p:cNvSpPr>
          <p:nvPr>
            <p:ph type="pic" sz="quarter" idx="11"/>
          </p:nvPr>
        </p:nvSpPr>
        <p:spPr/>
        <p:txBody>
          <a:bodyPr/>
          <a:lstStyle/>
          <a:p>
            <a:endParaRPr lang="en-US"/>
          </a:p>
        </p:txBody>
      </p:sp>
      <p:sp>
        <p:nvSpPr>
          <p:cNvPr id="2" name="Title 1">
            <a:extLst>
              <a:ext uri="{FF2B5EF4-FFF2-40B4-BE49-F238E27FC236}">
                <a16:creationId xmlns:a16="http://schemas.microsoft.com/office/drawing/2014/main" id="{4A34A8C2-9497-38DC-9914-B9EB677E6073}"/>
              </a:ext>
            </a:extLst>
          </p:cNvPr>
          <p:cNvSpPr>
            <a:spLocks noGrp="1"/>
          </p:cNvSpPr>
          <p:nvPr>
            <p:ph type="title"/>
          </p:nvPr>
        </p:nvSpPr>
        <p:spPr>
          <a:xfrm>
            <a:off x="588818" y="322857"/>
            <a:ext cx="10515600" cy="1325563"/>
          </a:xfrm>
        </p:spPr>
        <p:txBody>
          <a:bodyPr/>
          <a:lstStyle/>
          <a:p>
            <a:r>
              <a:rPr lang="en-GB" dirty="0"/>
              <a:t>Evaluation Of Models</a:t>
            </a:r>
          </a:p>
        </p:txBody>
      </p:sp>
      <p:sp>
        <p:nvSpPr>
          <p:cNvPr id="5" name="Content Placeholder 2">
            <a:extLst>
              <a:ext uri="{FF2B5EF4-FFF2-40B4-BE49-F238E27FC236}">
                <a16:creationId xmlns:a16="http://schemas.microsoft.com/office/drawing/2014/main" id="{78BF78A8-01EF-3FAA-1E25-C8DEB3374D83}"/>
              </a:ext>
            </a:extLst>
          </p:cNvPr>
          <p:cNvSpPr txBox="1">
            <a:spLocks/>
          </p:cNvSpPr>
          <p:nvPr/>
        </p:nvSpPr>
        <p:spPr>
          <a:xfrm>
            <a:off x="2309017" y="2113969"/>
            <a:ext cx="5138214" cy="8500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Metrices to evaluate Models</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endParaRPr lang="en-GB" dirty="0"/>
          </a:p>
        </p:txBody>
      </p:sp>
      <p:pic>
        <p:nvPicPr>
          <p:cNvPr id="7" name="Picture 6">
            <a:extLst>
              <a:ext uri="{FF2B5EF4-FFF2-40B4-BE49-F238E27FC236}">
                <a16:creationId xmlns:a16="http://schemas.microsoft.com/office/drawing/2014/main" id="{5373135D-56E5-9489-494A-76881ADA6D71}"/>
              </a:ext>
            </a:extLst>
          </p:cNvPr>
          <p:cNvPicPr>
            <a:picLocks noChangeAspect="1"/>
          </p:cNvPicPr>
          <p:nvPr/>
        </p:nvPicPr>
        <p:blipFill>
          <a:blip r:embed="rId3"/>
          <a:stretch>
            <a:fillRect/>
          </a:stretch>
        </p:blipFill>
        <p:spPr>
          <a:xfrm>
            <a:off x="4767701" y="3553897"/>
            <a:ext cx="5249534" cy="956312"/>
          </a:xfrm>
          <a:prstGeom prst="rect">
            <a:avLst/>
          </a:prstGeom>
        </p:spPr>
      </p:pic>
      <p:pic>
        <p:nvPicPr>
          <p:cNvPr id="12" name="Picture 11">
            <a:extLst>
              <a:ext uri="{FF2B5EF4-FFF2-40B4-BE49-F238E27FC236}">
                <a16:creationId xmlns:a16="http://schemas.microsoft.com/office/drawing/2014/main" id="{6DB83A99-444D-1152-8CC6-F57BD636C896}"/>
              </a:ext>
            </a:extLst>
          </p:cNvPr>
          <p:cNvPicPr>
            <a:picLocks noChangeAspect="1"/>
          </p:cNvPicPr>
          <p:nvPr/>
        </p:nvPicPr>
        <p:blipFill>
          <a:blip r:embed="rId4"/>
          <a:stretch>
            <a:fillRect/>
          </a:stretch>
        </p:blipFill>
        <p:spPr>
          <a:xfrm>
            <a:off x="732263" y="5115365"/>
            <a:ext cx="3735350" cy="944150"/>
          </a:xfrm>
          <a:prstGeom prst="rect">
            <a:avLst/>
          </a:prstGeom>
        </p:spPr>
      </p:pic>
      <p:pic>
        <p:nvPicPr>
          <p:cNvPr id="13" name="Picture 12">
            <a:extLst>
              <a:ext uri="{FF2B5EF4-FFF2-40B4-BE49-F238E27FC236}">
                <a16:creationId xmlns:a16="http://schemas.microsoft.com/office/drawing/2014/main" id="{13E4D700-B8F3-1D25-CAEA-F99A71CD0407}"/>
              </a:ext>
            </a:extLst>
          </p:cNvPr>
          <p:cNvPicPr>
            <a:picLocks noChangeAspect="1"/>
          </p:cNvPicPr>
          <p:nvPr/>
        </p:nvPicPr>
        <p:blipFill>
          <a:blip r:embed="rId5"/>
          <a:stretch>
            <a:fillRect/>
          </a:stretch>
        </p:blipFill>
        <p:spPr>
          <a:xfrm>
            <a:off x="600288" y="3570841"/>
            <a:ext cx="3650966" cy="988128"/>
          </a:xfrm>
          <a:prstGeom prst="rect">
            <a:avLst/>
          </a:prstGeom>
        </p:spPr>
      </p:pic>
      <p:pic>
        <p:nvPicPr>
          <p:cNvPr id="14" name="Picture 13">
            <a:extLst>
              <a:ext uri="{FF2B5EF4-FFF2-40B4-BE49-F238E27FC236}">
                <a16:creationId xmlns:a16="http://schemas.microsoft.com/office/drawing/2014/main" id="{43D20A3B-7FFA-EF53-4C9F-26520ABF8C8E}"/>
              </a:ext>
            </a:extLst>
          </p:cNvPr>
          <p:cNvPicPr>
            <a:picLocks noChangeAspect="1"/>
          </p:cNvPicPr>
          <p:nvPr/>
        </p:nvPicPr>
        <p:blipFill>
          <a:blip r:embed="rId6"/>
          <a:stretch>
            <a:fillRect/>
          </a:stretch>
        </p:blipFill>
        <p:spPr>
          <a:xfrm>
            <a:off x="4791555" y="5208421"/>
            <a:ext cx="4942903" cy="944150"/>
          </a:xfrm>
          <a:prstGeom prst="rect">
            <a:avLst/>
          </a:prstGeom>
        </p:spPr>
      </p:pic>
    </p:spTree>
    <p:extLst>
      <p:ext uri="{BB962C8B-B14F-4D97-AF65-F5344CB8AC3E}">
        <p14:creationId xmlns:p14="http://schemas.microsoft.com/office/powerpoint/2010/main" val="86215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08D394-2BD4-869F-235F-9850872C5740}"/>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314C8F3-8B4D-C47F-1366-D419C1E49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A190D593-2004-AA64-5F30-4C16E0F64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29EBCC0-12F4-6CEC-87D2-11155954A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E2798DC-74EE-F16A-8314-1B17A297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A8E5BEA-06AB-D25B-21FA-62E598066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B1FA6E3-AEA0-1BB8-AE6E-0EF548EC9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9FF762B8-666D-9538-F853-FB4BB0A4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1C371400-81F0-FFE8-1AF8-DD993353323A}"/>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CE2EAF3F-F2BE-256B-3163-500AC5109380}"/>
              </a:ext>
            </a:extLst>
          </p:cNvPr>
          <p:cNvSpPr txBox="1"/>
          <p:nvPr/>
        </p:nvSpPr>
        <p:spPr>
          <a:xfrm>
            <a:off x="308753" y="814937"/>
            <a:ext cx="9569239" cy="584775"/>
          </a:xfrm>
          <a:prstGeom prst="rect">
            <a:avLst/>
          </a:prstGeom>
          <a:noFill/>
        </p:spPr>
        <p:txBody>
          <a:bodyPr wrap="square" rtlCol="0">
            <a:spAutoFit/>
          </a:bodyPr>
          <a:lstStyle/>
          <a:p>
            <a:pPr algn="ctr"/>
            <a:r>
              <a:rPr lang="en-GB" sz="3200" dirty="0"/>
              <a:t>Decision Tree Model And Random Forest Model</a:t>
            </a:r>
          </a:p>
        </p:txBody>
      </p:sp>
      <p:sp>
        <p:nvSpPr>
          <p:cNvPr id="6" name="Arrow: Right 5">
            <a:extLst>
              <a:ext uri="{FF2B5EF4-FFF2-40B4-BE49-F238E27FC236}">
                <a16:creationId xmlns:a16="http://schemas.microsoft.com/office/drawing/2014/main" id="{2CAAB777-F3C8-77A0-213C-0CF303349AD1}"/>
              </a:ext>
            </a:extLst>
          </p:cNvPr>
          <p:cNvSpPr/>
          <p:nvPr/>
        </p:nvSpPr>
        <p:spPr>
          <a:xfrm>
            <a:off x="5734214" y="2733643"/>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10">
            <a:extLst>
              <a:ext uri="{FF2B5EF4-FFF2-40B4-BE49-F238E27FC236}">
                <a16:creationId xmlns:a16="http://schemas.microsoft.com/office/drawing/2014/main" id="{F34B6CCF-8C22-B492-75ED-176612B2979B}"/>
              </a:ext>
            </a:extLst>
          </p:cNvPr>
          <p:cNvSpPr/>
          <p:nvPr/>
        </p:nvSpPr>
        <p:spPr>
          <a:xfrm>
            <a:off x="5734213" y="4303024"/>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665D1823-6FB1-3041-7DB3-D0311FD7B404}"/>
              </a:ext>
            </a:extLst>
          </p:cNvPr>
          <p:cNvPicPr>
            <a:picLocks noChangeAspect="1"/>
          </p:cNvPicPr>
          <p:nvPr/>
        </p:nvPicPr>
        <p:blipFill>
          <a:blip r:embed="rId3"/>
          <a:stretch>
            <a:fillRect/>
          </a:stretch>
        </p:blipFill>
        <p:spPr>
          <a:xfrm>
            <a:off x="334022" y="2019549"/>
            <a:ext cx="4821970" cy="3127928"/>
          </a:xfrm>
          <a:prstGeom prst="rect">
            <a:avLst/>
          </a:prstGeom>
        </p:spPr>
      </p:pic>
      <p:pic>
        <p:nvPicPr>
          <p:cNvPr id="12" name="Picture 11">
            <a:extLst>
              <a:ext uri="{FF2B5EF4-FFF2-40B4-BE49-F238E27FC236}">
                <a16:creationId xmlns:a16="http://schemas.microsoft.com/office/drawing/2014/main" id="{4E4FCF34-A635-AFAA-78EB-EC67DB483841}"/>
              </a:ext>
            </a:extLst>
          </p:cNvPr>
          <p:cNvPicPr>
            <a:picLocks noChangeAspect="1"/>
          </p:cNvPicPr>
          <p:nvPr/>
        </p:nvPicPr>
        <p:blipFill>
          <a:blip r:embed="rId4"/>
          <a:stretch>
            <a:fillRect/>
          </a:stretch>
        </p:blipFill>
        <p:spPr>
          <a:xfrm>
            <a:off x="6759224" y="1750583"/>
            <a:ext cx="1676887" cy="1579835"/>
          </a:xfrm>
          <a:prstGeom prst="rect">
            <a:avLst/>
          </a:prstGeom>
        </p:spPr>
      </p:pic>
      <p:pic>
        <p:nvPicPr>
          <p:cNvPr id="13" name="Picture 12">
            <a:extLst>
              <a:ext uri="{FF2B5EF4-FFF2-40B4-BE49-F238E27FC236}">
                <a16:creationId xmlns:a16="http://schemas.microsoft.com/office/drawing/2014/main" id="{F9EF9AED-7CD9-E30D-0F86-89EC4218BB5A}"/>
              </a:ext>
            </a:extLst>
          </p:cNvPr>
          <p:cNvPicPr>
            <a:picLocks noChangeAspect="1"/>
          </p:cNvPicPr>
          <p:nvPr/>
        </p:nvPicPr>
        <p:blipFill>
          <a:blip r:embed="rId5"/>
          <a:stretch>
            <a:fillRect/>
          </a:stretch>
        </p:blipFill>
        <p:spPr>
          <a:xfrm>
            <a:off x="7002348" y="3525394"/>
            <a:ext cx="1433763" cy="1704584"/>
          </a:xfrm>
          <a:prstGeom prst="rect">
            <a:avLst/>
          </a:prstGeom>
        </p:spPr>
      </p:pic>
      <p:sp>
        <p:nvSpPr>
          <p:cNvPr id="14" name="TextBox 13">
            <a:extLst>
              <a:ext uri="{FF2B5EF4-FFF2-40B4-BE49-F238E27FC236}">
                <a16:creationId xmlns:a16="http://schemas.microsoft.com/office/drawing/2014/main" id="{DE4DCEFD-DDAE-6885-60F6-B3DE195B859F}"/>
              </a:ext>
            </a:extLst>
          </p:cNvPr>
          <p:cNvSpPr txBox="1"/>
          <p:nvPr/>
        </p:nvSpPr>
        <p:spPr>
          <a:xfrm>
            <a:off x="219208" y="5411458"/>
            <a:ext cx="9755035" cy="923330"/>
          </a:xfrm>
          <a:prstGeom prst="rect">
            <a:avLst/>
          </a:prstGeom>
          <a:noFill/>
        </p:spPr>
        <p:txBody>
          <a:bodyPr wrap="square" rtlCol="0">
            <a:spAutoFit/>
          </a:bodyPr>
          <a:lstStyle/>
          <a:p>
            <a:pPr marL="285750" indent="-285750">
              <a:buFont typeface="Arial" panose="020B0604020202020204" pitchFamily="34" charset="0"/>
              <a:buChar char="•"/>
            </a:pPr>
            <a:r>
              <a:rPr lang="en-GB" b="1" dirty="0"/>
              <a:t>In Decision Tree Model </a:t>
            </a:r>
            <a:r>
              <a:rPr lang="en-GB" dirty="0"/>
              <a:t>51 people who actually have Stroke, model  is predicting them as they don’t have stroke while 55 are those who actually do not have stroke and model is predicting them as they have stroke. </a:t>
            </a:r>
          </a:p>
        </p:txBody>
      </p:sp>
      <p:sp>
        <p:nvSpPr>
          <p:cNvPr id="15" name="TextBox 14">
            <a:extLst>
              <a:ext uri="{FF2B5EF4-FFF2-40B4-BE49-F238E27FC236}">
                <a16:creationId xmlns:a16="http://schemas.microsoft.com/office/drawing/2014/main" id="{DE022E67-0DEC-BDCF-9F73-80C49E221E00}"/>
              </a:ext>
            </a:extLst>
          </p:cNvPr>
          <p:cNvSpPr txBox="1"/>
          <p:nvPr/>
        </p:nvSpPr>
        <p:spPr>
          <a:xfrm>
            <a:off x="219209" y="6537828"/>
            <a:ext cx="9291004"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In Random Forest Model </a:t>
            </a:r>
            <a:r>
              <a:rPr lang="en-GB" dirty="0"/>
              <a:t>57 people who actually have Stroke, model  is predicting them as they don’t have stroke while 18 are those who actually do not have stroke and model is predicting them as they have stroke.</a:t>
            </a:r>
          </a:p>
          <a:p>
            <a:endParaRPr lang="en-GB" dirty="0"/>
          </a:p>
        </p:txBody>
      </p:sp>
      <p:sp>
        <p:nvSpPr>
          <p:cNvPr id="4" name="Rectangle 3">
            <a:extLst>
              <a:ext uri="{FF2B5EF4-FFF2-40B4-BE49-F238E27FC236}">
                <a16:creationId xmlns:a16="http://schemas.microsoft.com/office/drawing/2014/main" id="{C092D5A7-4336-965D-5949-639814C3C424}"/>
              </a:ext>
            </a:extLst>
          </p:cNvPr>
          <p:cNvSpPr/>
          <p:nvPr/>
        </p:nvSpPr>
        <p:spPr>
          <a:xfrm>
            <a:off x="334022" y="2508735"/>
            <a:ext cx="4821970" cy="406952"/>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Process 18">
            <a:extLst>
              <a:ext uri="{FF2B5EF4-FFF2-40B4-BE49-F238E27FC236}">
                <a16:creationId xmlns:a16="http://schemas.microsoft.com/office/drawing/2014/main" id="{5D92BD47-EBEB-A90C-D208-53664464DEF1}"/>
              </a:ext>
            </a:extLst>
          </p:cNvPr>
          <p:cNvSpPr/>
          <p:nvPr/>
        </p:nvSpPr>
        <p:spPr>
          <a:xfrm>
            <a:off x="219208" y="4230669"/>
            <a:ext cx="4936784" cy="406953"/>
          </a:xfrm>
          <a:prstGeom prst="flowChartProcess">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272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2DC142-DDDA-E279-A9C8-E881EC4C5857}"/>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C1A77A-646D-C446-EEC4-5CFB188C2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CF4062B0-BEFE-0414-D822-12F6D94722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6A362E68-575C-1D07-EE8A-A64C68972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43EA755-F8D9-A2A6-7756-3AC9848276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467A269E-EE71-BC53-BA62-C5B8FB1D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1157ACF3-646F-57B0-1C6B-D87BEB272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A251FE-7DA4-A4D7-1D0D-01CE499FC3D3}"/>
              </a:ext>
            </a:extLst>
          </p:cNvPr>
          <p:cNvSpPr txBox="1"/>
          <p:nvPr/>
        </p:nvSpPr>
        <p:spPr>
          <a:xfrm>
            <a:off x="308753" y="814937"/>
            <a:ext cx="9569239" cy="1077218"/>
          </a:xfrm>
          <a:prstGeom prst="rect">
            <a:avLst/>
          </a:prstGeom>
          <a:noFill/>
        </p:spPr>
        <p:txBody>
          <a:bodyPr wrap="square" rtlCol="0">
            <a:spAutoFit/>
          </a:bodyPr>
          <a:lstStyle/>
          <a:p>
            <a:pPr algn="ctr"/>
            <a:r>
              <a:rPr lang="en-GB" sz="3200" dirty="0" err="1"/>
              <a:t>K_Nearest</a:t>
            </a:r>
            <a:r>
              <a:rPr lang="en-GB" sz="3200" dirty="0"/>
              <a:t> </a:t>
            </a:r>
            <a:r>
              <a:rPr lang="en-GB" sz="3200" dirty="0" err="1"/>
              <a:t>neighbors</a:t>
            </a:r>
            <a:r>
              <a:rPr lang="en-GB" sz="3200" dirty="0"/>
              <a:t> Model And Logistic Regression Model</a:t>
            </a:r>
          </a:p>
        </p:txBody>
      </p:sp>
      <p:sp>
        <p:nvSpPr>
          <p:cNvPr id="3" name="Picture Placeholder 2">
            <a:extLst>
              <a:ext uri="{FF2B5EF4-FFF2-40B4-BE49-F238E27FC236}">
                <a16:creationId xmlns:a16="http://schemas.microsoft.com/office/drawing/2014/main" id="{9A08079B-FE44-1DDD-5F3F-ADA4E5EC6338}"/>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id="{508A11B0-6545-FCAF-56BD-A10E21FA0030}"/>
              </a:ext>
            </a:extLst>
          </p:cNvPr>
          <p:cNvSpPr/>
          <p:nvPr/>
        </p:nvSpPr>
        <p:spPr>
          <a:xfrm>
            <a:off x="5601770" y="3715861"/>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58A5F330-39D2-3D35-DAA7-5FD67B112930}"/>
              </a:ext>
            </a:extLst>
          </p:cNvPr>
          <p:cNvPicPr>
            <a:picLocks noChangeAspect="1"/>
          </p:cNvPicPr>
          <p:nvPr/>
        </p:nvPicPr>
        <p:blipFill>
          <a:blip r:embed="rId3"/>
          <a:stretch>
            <a:fillRect/>
          </a:stretch>
        </p:blipFill>
        <p:spPr>
          <a:xfrm>
            <a:off x="529594" y="2176628"/>
            <a:ext cx="4829849" cy="3555370"/>
          </a:xfrm>
          <a:prstGeom prst="rect">
            <a:avLst/>
          </a:prstGeom>
        </p:spPr>
      </p:pic>
      <p:pic>
        <p:nvPicPr>
          <p:cNvPr id="4" name="Picture 3">
            <a:extLst>
              <a:ext uri="{FF2B5EF4-FFF2-40B4-BE49-F238E27FC236}">
                <a16:creationId xmlns:a16="http://schemas.microsoft.com/office/drawing/2014/main" id="{EB711DD9-C270-7C5F-8751-62C8576EE663}"/>
              </a:ext>
            </a:extLst>
          </p:cNvPr>
          <p:cNvPicPr>
            <a:picLocks noChangeAspect="1"/>
          </p:cNvPicPr>
          <p:nvPr/>
        </p:nvPicPr>
        <p:blipFill>
          <a:blip r:embed="rId4"/>
          <a:stretch>
            <a:fillRect/>
          </a:stretch>
        </p:blipFill>
        <p:spPr>
          <a:xfrm>
            <a:off x="7558777" y="4527781"/>
            <a:ext cx="1862091" cy="2167686"/>
          </a:xfrm>
          <a:prstGeom prst="rect">
            <a:avLst/>
          </a:prstGeom>
        </p:spPr>
      </p:pic>
      <p:pic>
        <p:nvPicPr>
          <p:cNvPr id="5" name="Picture 4">
            <a:extLst>
              <a:ext uri="{FF2B5EF4-FFF2-40B4-BE49-F238E27FC236}">
                <a16:creationId xmlns:a16="http://schemas.microsoft.com/office/drawing/2014/main" id="{04ED5590-897C-F7CE-3F65-2AD8DCB4654A}"/>
              </a:ext>
            </a:extLst>
          </p:cNvPr>
          <p:cNvPicPr>
            <a:picLocks noChangeAspect="1"/>
          </p:cNvPicPr>
          <p:nvPr/>
        </p:nvPicPr>
        <p:blipFill>
          <a:blip r:embed="rId5"/>
          <a:stretch>
            <a:fillRect/>
          </a:stretch>
        </p:blipFill>
        <p:spPr>
          <a:xfrm>
            <a:off x="7524187" y="2065190"/>
            <a:ext cx="1786525" cy="2241505"/>
          </a:xfrm>
          <a:prstGeom prst="rect">
            <a:avLst/>
          </a:prstGeom>
        </p:spPr>
      </p:pic>
      <p:sp>
        <p:nvSpPr>
          <p:cNvPr id="7" name="Arrow: Right 20">
            <a:extLst>
              <a:ext uri="{FF2B5EF4-FFF2-40B4-BE49-F238E27FC236}">
                <a16:creationId xmlns:a16="http://schemas.microsoft.com/office/drawing/2014/main" id="{ED145A00-D596-CDF3-4477-97DB04DA0FC2}"/>
              </a:ext>
            </a:extLst>
          </p:cNvPr>
          <p:cNvSpPr/>
          <p:nvPr/>
        </p:nvSpPr>
        <p:spPr>
          <a:xfrm>
            <a:off x="5650591" y="4949906"/>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7A9BE98-C96E-3B41-928A-CE985A8C8E3E}"/>
              </a:ext>
            </a:extLst>
          </p:cNvPr>
          <p:cNvSpPr txBox="1"/>
          <p:nvPr/>
        </p:nvSpPr>
        <p:spPr>
          <a:xfrm>
            <a:off x="567790" y="6051002"/>
            <a:ext cx="6083577" cy="1292662"/>
          </a:xfrm>
          <a:prstGeom prst="rect">
            <a:avLst/>
          </a:prstGeom>
          <a:noFill/>
        </p:spPr>
        <p:txBody>
          <a:bodyPr wrap="square" rtlCol="0">
            <a:spAutoFit/>
          </a:bodyPr>
          <a:lstStyle/>
          <a:p>
            <a:r>
              <a:rPr lang="en-GB" sz="1400" b="1" dirty="0"/>
              <a:t>KNN Model(Smote), </a:t>
            </a:r>
            <a:r>
              <a:rPr lang="en-GB" sz="1400" dirty="0"/>
              <a:t>with  30 people who actually have Stroke, model  is predicting them as they don’t have stroke while 228 are those who actually do not have stroke and model is predicting them as they have stroke. </a:t>
            </a:r>
          </a:p>
          <a:p>
            <a:r>
              <a:rPr lang="en-GB" dirty="0"/>
              <a:t>Logistic Regression Model (Oversampled): FN is 16 ,FP is 309</a:t>
            </a:r>
          </a:p>
          <a:p>
            <a:endParaRPr lang="en-GB" dirty="0"/>
          </a:p>
        </p:txBody>
      </p:sp>
      <p:sp>
        <p:nvSpPr>
          <p:cNvPr id="8" name="Rectangle 7">
            <a:extLst>
              <a:ext uri="{FF2B5EF4-FFF2-40B4-BE49-F238E27FC236}">
                <a16:creationId xmlns:a16="http://schemas.microsoft.com/office/drawing/2014/main" id="{9609C5E8-0851-99A1-E92E-C04ECF21BF89}"/>
              </a:ext>
            </a:extLst>
          </p:cNvPr>
          <p:cNvSpPr/>
          <p:nvPr/>
        </p:nvSpPr>
        <p:spPr>
          <a:xfrm>
            <a:off x="372184" y="3715861"/>
            <a:ext cx="4987259" cy="61306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7BF1ABD-F3CA-D6BB-FCA3-B14855D9B04D}"/>
              </a:ext>
            </a:extLst>
          </p:cNvPr>
          <p:cNvSpPr/>
          <p:nvPr/>
        </p:nvSpPr>
        <p:spPr>
          <a:xfrm>
            <a:off x="372185" y="4647929"/>
            <a:ext cx="4987258" cy="61306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870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9239B-F233-1ADA-B4AA-6FABE1173C5D}"/>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A7D641-3603-DCFE-110B-C71D4F3AE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0C8186D-6A43-58BE-90F9-B01669F27C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395C22A-2080-D742-6812-E838EE0E0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D0FB55F-A100-9786-976D-739E5FE4E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822E68A-1D0F-A3E5-C900-7CEFB181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BD0ED0B-3B23-BC98-FFD9-D7FEAF424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81DE83-0E5A-9094-1B32-D31468C34E23}"/>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Support Vector Machine (SVM) </a:t>
            </a:r>
          </a:p>
        </p:txBody>
      </p:sp>
      <p:sp>
        <p:nvSpPr>
          <p:cNvPr id="3" name="Picture Placeholder 2">
            <a:extLst>
              <a:ext uri="{FF2B5EF4-FFF2-40B4-BE49-F238E27FC236}">
                <a16:creationId xmlns:a16="http://schemas.microsoft.com/office/drawing/2014/main" id="{2D5C1153-9BEC-F03A-F6E5-6A38F134724A}"/>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id="{EAA9FF8C-A86B-0C45-955B-132D8A7BF286}"/>
              </a:ext>
            </a:extLst>
          </p:cNvPr>
          <p:cNvSpPr/>
          <p:nvPr/>
        </p:nvSpPr>
        <p:spPr>
          <a:xfrm>
            <a:off x="5864682" y="3522160"/>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C1D5DB6-9EDE-F3E8-F893-0FAEF03EE8F4}"/>
              </a:ext>
            </a:extLst>
          </p:cNvPr>
          <p:cNvSpPr txBox="1"/>
          <p:nvPr/>
        </p:nvSpPr>
        <p:spPr>
          <a:xfrm>
            <a:off x="1957899" y="5608161"/>
            <a:ext cx="6705600" cy="923330"/>
          </a:xfrm>
          <a:prstGeom prst="rect">
            <a:avLst/>
          </a:prstGeom>
          <a:noFill/>
        </p:spPr>
        <p:txBody>
          <a:bodyPr wrap="square" rtlCol="0">
            <a:spAutoFit/>
          </a:bodyPr>
          <a:lstStyle/>
          <a:p>
            <a:r>
              <a:rPr lang="en-GB" b="1" dirty="0"/>
              <a:t>SVM with Oversampled Data </a:t>
            </a:r>
            <a:r>
              <a:rPr lang="en-GB" dirty="0"/>
              <a:t>shows some promising results with a recall for Stroke1 77% and with 14 FN. Though the number of FP is High.  </a:t>
            </a:r>
          </a:p>
        </p:txBody>
      </p:sp>
      <p:pic>
        <p:nvPicPr>
          <p:cNvPr id="4" name="Picture 3">
            <a:extLst>
              <a:ext uri="{FF2B5EF4-FFF2-40B4-BE49-F238E27FC236}">
                <a16:creationId xmlns:a16="http://schemas.microsoft.com/office/drawing/2014/main" id="{6E3FB56E-170C-F886-5758-E3F33C2D73A1}"/>
              </a:ext>
            </a:extLst>
          </p:cNvPr>
          <p:cNvPicPr>
            <a:picLocks noChangeAspect="1"/>
          </p:cNvPicPr>
          <p:nvPr/>
        </p:nvPicPr>
        <p:blipFill>
          <a:blip r:embed="rId3"/>
          <a:stretch>
            <a:fillRect/>
          </a:stretch>
        </p:blipFill>
        <p:spPr>
          <a:xfrm>
            <a:off x="308753" y="2632328"/>
            <a:ext cx="5029199" cy="1842222"/>
          </a:xfrm>
          <a:prstGeom prst="rect">
            <a:avLst/>
          </a:prstGeom>
        </p:spPr>
      </p:pic>
      <p:pic>
        <p:nvPicPr>
          <p:cNvPr id="5" name="Picture 4">
            <a:extLst>
              <a:ext uri="{FF2B5EF4-FFF2-40B4-BE49-F238E27FC236}">
                <a16:creationId xmlns:a16="http://schemas.microsoft.com/office/drawing/2014/main" id="{77C6D20E-DB41-EA7B-8F85-119C52A19290}"/>
              </a:ext>
            </a:extLst>
          </p:cNvPr>
          <p:cNvPicPr>
            <a:picLocks noChangeAspect="1"/>
          </p:cNvPicPr>
          <p:nvPr/>
        </p:nvPicPr>
        <p:blipFill>
          <a:blip r:embed="rId4"/>
          <a:stretch>
            <a:fillRect/>
          </a:stretch>
        </p:blipFill>
        <p:spPr>
          <a:xfrm>
            <a:off x="7333382" y="2242252"/>
            <a:ext cx="2325382" cy="2857506"/>
          </a:xfrm>
          <a:prstGeom prst="rect">
            <a:avLst/>
          </a:prstGeom>
        </p:spPr>
      </p:pic>
      <p:sp>
        <p:nvSpPr>
          <p:cNvPr id="7" name="Rectangle 6">
            <a:extLst>
              <a:ext uri="{FF2B5EF4-FFF2-40B4-BE49-F238E27FC236}">
                <a16:creationId xmlns:a16="http://schemas.microsoft.com/office/drawing/2014/main" id="{EED33D6B-74CF-5840-9D45-AD42C18D33A1}"/>
              </a:ext>
            </a:extLst>
          </p:cNvPr>
          <p:cNvSpPr/>
          <p:nvPr/>
        </p:nvSpPr>
        <p:spPr>
          <a:xfrm>
            <a:off x="435847" y="3555410"/>
            <a:ext cx="5029200" cy="428711"/>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238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B4CF4D-762A-DE2E-C4F7-010025F1397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5F4A986-6A23-CB2E-DE53-4F0AECED1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69B61BC-3EA7-6670-B7A9-3809E7D81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9424F9F-6FF4-FE01-7457-487D98107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5228FD3-3044-89D3-B303-642A33313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32A32A1-DA88-7EB3-4471-70C5A8162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9BCC2685-14A7-19D2-D445-3A3D4E73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07209B77-EB1D-1498-3A81-0E3BE9995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4A177BF-42B4-9BEE-9DBE-A7A5941FD585}"/>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E6B97963-37AA-324C-D414-212D6594A3FF}"/>
              </a:ext>
            </a:extLst>
          </p:cNvPr>
          <p:cNvSpPr txBox="1"/>
          <p:nvPr/>
        </p:nvSpPr>
        <p:spPr>
          <a:xfrm>
            <a:off x="333506" y="800209"/>
            <a:ext cx="9569239" cy="1077218"/>
          </a:xfrm>
          <a:prstGeom prst="rect">
            <a:avLst/>
          </a:prstGeom>
          <a:noFill/>
        </p:spPr>
        <p:txBody>
          <a:bodyPr wrap="square" rtlCol="0">
            <a:spAutoFit/>
          </a:bodyPr>
          <a:lstStyle/>
          <a:p>
            <a:pPr algn="ctr"/>
            <a:r>
              <a:rPr lang="en-US" sz="3200" b="1" dirty="0"/>
              <a:t>5. Model Optimizations  </a:t>
            </a:r>
          </a:p>
          <a:p>
            <a:pPr algn="ctr"/>
            <a:r>
              <a:rPr lang="en-US" sz="3200" dirty="0"/>
              <a:t>Part 1</a:t>
            </a:r>
          </a:p>
        </p:txBody>
      </p:sp>
      <p:sp>
        <p:nvSpPr>
          <p:cNvPr id="5" name="Content Placeholder 2">
            <a:extLst>
              <a:ext uri="{FF2B5EF4-FFF2-40B4-BE49-F238E27FC236}">
                <a16:creationId xmlns:a16="http://schemas.microsoft.com/office/drawing/2014/main" id="{A34BDE4E-112D-C0EB-8BDC-4CC50B382AB7}"/>
              </a:ext>
            </a:extLst>
          </p:cNvPr>
          <p:cNvSpPr txBox="1">
            <a:spLocks/>
          </p:cNvSpPr>
          <p:nvPr/>
        </p:nvSpPr>
        <p:spPr>
          <a:xfrm>
            <a:off x="948267" y="2744178"/>
            <a:ext cx="4249154" cy="13851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1. Oversampling data and using </a:t>
            </a:r>
          </a:p>
          <a:p>
            <a:pPr marL="0" indent="0">
              <a:buNone/>
            </a:pPr>
            <a:r>
              <a:rPr lang="en-US" sz="2000" b="1" dirty="0" err="1"/>
              <a:t>RandomForestClassifier</a:t>
            </a:r>
            <a:endParaRPr lang="en-US" sz="2000" b="1" dirty="0"/>
          </a:p>
          <a:p>
            <a:pPr marL="0" indent="0">
              <a:buFont typeface="Arial" panose="020B0604020202020204" pitchFamily="34" charset="0"/>
              <a:buNone/>
            </a:pPr>
            <a:endParaRPr lang="en-US" b="1" dirty="0"/>
          </a:p>
          <a:p>
            <a:endParaRPr lang="en-GB" dirty="0"/>
          </a:p>
          <a:p>
            <a:endParaRPr lang="en-GB" dirty="0"/>
          </a:p>
          <a:p>
            <a:endParaRPr lang="en-GB" sz="2000" dirty="0"/>
          </a:p>
          <a:p>
            <a:endParaRPr lang="en-GB" sz="2000" b="1" dirty="0"/>
          </a:p>
          <a:p>
            <a:r>
              <a:rPr lang="en-GB" sz="2000" b="1" dirty="0"/>
              <a:t>2. </a:t>
            </a:r>
            <a:r>
              <a:rPr lang="en-US" sz="2000" b="1" dirty="0"/>
              <a:t>Oversampling data, dropping columns found less important, and using </a:t>
            </a:r>
            <a:r>
              <a:rPr lang="en-US" sz="2000" b="1" dirty="0" err="1"/>
              <a:t>RandomForestClassifier</a:t>
            </a:r>
            <a:endParaRPr lang="en-US" sz="2000" b="1" dirty="0"/>
          </a:p>
          <a:p>
            <a:endParaRPr lang="en-US" sz="2000" b="1" dirty="0"/>
          </a:p>
          <a:p>
            <a:endParaRPr lang="en-US" sz="2000" b="1" dirty="0"/>
          </a:p>
          <a:p>
            <a:endParaRPr lang="en-GB" sz="2000" dirty="0"/>
          </a:p>
        </p:txBody>
      </p:sp>
      <p:pic>
        <p:nvPicPr>
          <p:cNvPr id="12" name="Picture 2">
            <a:extLst>
              <a:ext uri="{FF2B5EF4-FFF2-40B4-BE49-F238E27FC236}">
                <a16:creationId xmlns:a16="http://schemas.microsoft.com/office/drawing/2014/main" id="{9AC53A73-32FA-0C7A-0ADC-E55C8B38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48" y="2036542"/>
            <a:ext cx="4330698" cy="280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id="{7B9A3ACC-7F11-FE45-2E0F-949675A85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33" y="4396314"/>
            <a:ext cx="4316888" cy="263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F63AA505-2803-A1AB-30E1-B1CB59899586}"/>
              </a:ext>
            </a:extLst>
          </p:cNvPr>
          <p:cNvSpPr txBox="1"/>
          <p:nvPr/>
        </p:nvSpPr>
        <p:spPr>
          <a:xfrm>
            <a:off x="5758863" y="4561769"/>
            <a:ext cx="4027383" cy="2308324"/>
          </a:xfrm>
          <a:prstGeom prst="rect">
            <a:avLst/>
          </a:prstGeom>
          <a:noFill/>
        </p:spPr>
        <p:txBody>
          <a:bodyPr wrap="square" rtlCol="0">
            <a:spAutoFit/>
          </a:bodyPr>
          <a:lstStyle/>
          <a:p>
            <a:endParaRPr lang="en-GB" dirty="0"/>
          </a:p>
          <a:p>
            <a:endParaRPr lang="en-GB" dirty="0"/>
          </a:p>
          <a:p>
            <a:endParaRPr lang="en-GB" sz="1800" dirty="0"/>
          </a:p>
          <a:p>
            <a:endParaRPr lang="en-GB" sz="1800" b="1" dirty="0"/>
          </a:p>
          <a:p>
            <a:r>
              <a:rPr lang="en-GB" sz="1800" b="1" dirty="0"/>
              <a:t>2. </a:t>
            </a:r>
            <a:r>
              <a:rPr lang="en-US" sz="1800" b="1" dirty="0"/>
              <a:t>Oversampling data, dropping </a:t>
            </a:r>
          </a:p>
          <a:p>
            <a:r>
              <a:rPr lang="en-US" sz="1800" b="1" dirty="0"/>
              <a:t>columns found less important, </a:t>
            </a:r>
          </a:p>
          <a:p>
            <a:r>
              <a:rPr lang="en-US" sz="1800" b="1" dirty="0"/>
              <a:t>and using </a:t>
            </a:r>
            <a:r>
              <a:rPr lang="en-US" sz="1800" b="1" dirty="0" err="1"/>
              <a:t>RandomForestClassifier</a:t>
            </a:r>
            <a:endParaRPr lang="en-US" sz="1800" b="1" dirty="0"/>
          </a:p>
          <a:p>
            <a:endParaRPr lang="en-US" dirty="0"/>
          </a:p>
        </p:txBody>
      </p:sp>
    </p:spTree>
    <p:extLst>
      <p:ext uri="{BB962C8B-B14F-4D97-AF65-F5344CB8AC3E}">
        <p14:creationId xmlns:p14="http://schemas.microsoft.com/office/powerpoint/2010/main" val="327626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Optimizations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3B1513-936B-7599-6ABE-71802B4453E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5EBDAD9-F8C8-BD82-6A1C-1B46211B9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428EBB58-D62D-9B51-78DF-6472139DCD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E1AF157-DD9F-ABBB-7AE8-BA1F8325B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1AE59E-D5F5-4A2F-F502-E767D3A0D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06515F5-7660-CB1F-6BC9-9219282B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F3A049A-F43B-6E90-C5B5-04CF4B4EA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017482-172B-6AC6-13EB-BF55A94A4EE8}"/>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2</a:t>
            </a:r>
          </a:p>
        </p:txBody>
      </p:sp>
      <p:sp>
        <p:nvSpPr>
          <p:cNvPr id="3" name="Picture Placeholder 2">
            <a:extLst>
              <a:ext uri="{FF2B5EF4-FFF2-40B4-BE49-F238E27FC236}">
                <a16:creationId xmlns:a16="http://schemas.microsoft.com/office/drawing/2014/main" id="{6EF0B4F8-75D6-0F10-F5E2-AB246F3F31E2}"/>
              </a:ext>
            </a:extLst>
          </p:cNvPr>
          <p:cNvSpPr>
            <a:spLocks noGrp="1"/>
          </p:cNvSpPr>
          <p:nvPr>
            <p:ph type="pic" sz="quarter" idx="11"/>
          </p:nvPr>
        </p:nvSpPr>
        <p:spPr/>
        <p:txBody>
          <a:bodyPr/>
          <a:lstStyle/>
          <a:p>
            <a:endParaRPr lang="en-US"/>
          </a:p>
        </p:txBody>
      </p:sp>
      <p:sp>
        <p:nvSpPr>
          <p:cNvPr id="2" name="Content Placeholder 2">
            <a:extLst>
              <a:ext uri="{FF2B5EF4-FFF2-40B4-BE49-F238E27FC236}">
                <a16:creationId xmlns:a16="http://schemas.microsoft.com/office/drawing/2014/main" id="{736E2FF1-480D-5CE9-FA48-5C92826C5B03}"/>
              </a:ext>
            </a:extLst>
          </p:cNvPr>
          <p:cNvSpPr txBox="1">
            <a:spLocks/>
          </p:cNvSpPr>
          <p:nvPr/>
        </p:nvSpPr>
        <p:spPr>
          <a:xfrm>
            <a:off x="932887" y="1608483"/>
            <a:ext cx="8811193" cy="51244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                                      </a:t>
            </a:r>
          </a:p>
          <a:p>
            <a:pPr marL="0" indent="0">
              <a:buNone/>
            </a:pPr>
            <a:endParaRPr lang="en-US" sz="2000" b="1" dirty="0"/>
          </a:p>
          <a:p>
            <a:pPr marL="0" indent="0">
              <a:buNone/>
            </a:pPr>
            <a:endParaRPr lang="en-US" sz="2000" b="1" dirty="0"/>
          </a:p>
          <a:p>
            <a:pPr marL="0" indent="0">
              <a:buNone/>
            </a:pPr>
            <a:r>
              <a:rPr lang="en-US" sz="2000" b="1" dirty="0"/>
              <a:t>                                                                         3. Random Forest Classifier</a:t>
            </a:r>
          </a:p>
          <a:p>
            <a:pPr marL="0" indent="0">
              <a:buNone/>
            </a:pPr>
            <a:r>
              <a:rPr lang="en-US" sz="2000" b="1" dirty="0"/>
              <a:t>                                                                       </a:t>
            </a:r>
            <a:r>
              <a:rPr lang="en-US" sz="2000" b="1" dirty="0" err="1"/>
              <a:t>optimised</a:t>
            </a:r>
            <a:r>
              <a:rPr lang="en-US" sz="2000" b="1" dirty="0"/>
              <a:t> using </a:t>
            </a:r>
            <a:r>
              <a:rPr lang="en-US" sz="2000" b="1" dirty="0" err="1"/>
              <a:t>GridSearchCV</a:t>
            </a:r>
            <a:endParaRPr lang="en-US" sz="2000" dirty="0"/>
          </a:p>
          <a:p>
            <a:endParaRPr lang="en-US" sz="2000" b="1" dirty="0"/>
          </a:p>
          <a:p>
            <a:pPr marL="0" indent="0">
              <a:buFont typeface="Arial" panose="020B0604020202020204" pitchFamily="34" charset="0"/>
              <a:buNone/>
            </a:pPr>
            <a:endParaRPr lang="en-US" b="1" dirty="0"/>
          </a:p>
          <a:p>
            <a:pPr marL="0" indent="0">
              <a:buNone/>
            </a:pPr>
            <a:endParaRPr lang="en-GB" dirty="0"/>
          </a:p>
          <a:p>
            <a:pPr marL="0" indent="0">
              <a:buNone/>
            </a:pPr>
            <a:endParaRPr lang="en-GB" sz="2000" dirty="0"/>
          </a:p>
          <a:p>
            <a:pPr marL="0" indent="0">
              <a:buNone/>
            </a:pPr>
            <a:r>
              <a:rPr lang="en-GB" sz="2000" b="1" dirty="0"/>
              <a:t>4. </a:t>
            </a:r>
            <a:r>
              <a:rPr lang="en-US" sz="2000" b="1" dirty="0"/>
              <a:t>Outliers removed from </a:t>
            </a:r>
          </a:p>
          <a:p>
            <a:pPr marL="0" indent="0">
              <a:buNone/>
            </a:pPr>
            <a:r>
              <a:rPr lang="en-US" sz="2000" b="1" dirty="0"/>
              <a:t>original dataset, oversampled, </a:t>
            </a:r>
          </a:p>
          <a:p>
            <a:pPr marL="0" indent="0">
              <a:buNone/>
            </a:pPr>
            <a:r>
              <a:rPr lang="en-US" sz="2000" b="1" dirty="0"/>
              <a:t>using </a:t>
            </a:r>
            <a:r>
              <a:rPr lang="en-US" sz="2000" b="1" dirty="0" err="1"/>
              <a:t>RandomForestClassifier</a:t>
            </a:r>
            <a:endParaRPr lang="en-US" sz="2000" b="1" dirty="0"/>
          </a:p>
          <a:p>
            <a:endParaRPr lang="en-US" sz="2000" b="1" dirty="0"/>
          </a:p>
          <a:p>
            <a:endParaRPr lang="en-GB" sz="2000" dirty="0"/>
          </a:p>
        </p:txBody>
      </p:sp>
      <p:pic>
        <p:nvPicPr>
          <p:cNvPr id="4" name="Picture 7">
            <a:extLst>
              <a:ext uri="{FF2B5EF4-FFF2-40B4-BE49-F238E27FC236}">
                <a16:creationId xmlns:a16="http://schemas.microsoft.com/office/drawing/2014/main" id="{95E36B68-62AD-B9F2-70C2-B586569BA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487" y="4270813"/>
            <a:ext cx="4443593" cy="285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55C85C03-1F66-B7D4-1002-5DC66D5A7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94" y="1469825"/>
            <a:ext cx="4438306" cy="30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136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5E6289-D2A4-4F75-BD0F-B033EBE77AF5}"/>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7F31254-3ECC-CD98-4245-A1F2BEE4B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B8EF534-9FDA-8196-9E94-D28AB12F3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2EDC221-84C4-45E7-20F4-A775EADD71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79AA36-DD2C-0367-D3BF-2CBFC0810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E5E699F-E37D-DCDB-1510-887BC772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ED12C94-78A4-58DD-9F96-9100F83C0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5A2B5EA-0540-4F24-C209-FD2FC5F6B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B5A7F5EF-0726-1DC1-6367-0D2CC7CF76B3}"/>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B987AA80-7A43-8370-43FC-3BD03724238D}"/>
              </a:ext>
            </a:extLst>
          </p:cNvPr>
          <p:cNvSpPr txBox="1"/>
          <p:nvPr/>
        </p:nvSpPr>
        <p:spPr>
          <a:xfrm>
            <a:off x="333506" y="800209"/>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3</a:t>
            </a:r>
          </a:p>
        </p:txBody>
      </p:sp>
      <p:sp>
        <p:nvSpPr>
          <p:cNvPr id="9" name="Content Placeholder 2">
            <a:extLst>
              <a:ext uri="{FF2B5EF4-FFF2-40B4-BE49-F238E27FC236}">
                <a16:creationId xmlns:a16="http://schemas.microsoft.com/office/drawing/2014/main" id="{FAC76963-A1CA-2926-E857-CE39D04B9173}"/>
              </a:ext>
            </a:extLst>
          </p:cNvPr>
          <p:cNvSpPr txBox="1">
            <a:spLocks/>
          </p:cNvSpPr>
          <p:nvPr/>
        </p:nvSpPr>
        <p:spPr>
          <a:xfrm>
            <a:off x="914400" y="217134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7. Outliers removed, oversampled, using Decision Tree Model</a:t>
            </a:r>
            <a:endParaRPr lang="en-US" sz="2000" dirty="0"/>
          </a:p>
          <a:p>
            <a:endParaRPr lang="en-US" sz="2000" b="1" dirty="0"/>
          </a:p>
          <a:p>
            <a:pPr marL="0" indent="0">
              <a:buFont typeface="Arial" panose="020B0604020202020204" pitchFamily="34" charset="0"/>
              <a:buNone/>
            </a:pPr>
            <a:endParaRPr lang="en-US" b="1" dirty="0"/>
          </a:p>
          <a:p>
            <a:endParaRPr lang="en-GB" dirty="0"/>
          </a:p>
          <a:p>
            <a:pPr marL="0" indent="0">
              <a:buFont typeface="Arial" panose="020B0604020202020204" pitchFamily="34" charset="0"/>
              <a:buNone/>
            </a:pPr>
            <a:endParaRPr lang="en-US" sz="2000" b="1" dirty="0"/>
          </a:p>
          <a:p>
            <a:endParaRPr lang="en-US" sz="2000" b="1" dirty="0"/>
          </a:p>
          <a:p>
            <a:endParaRPr lang="en-GB" sz="2000" dirty="0"/>
          </a:p>
        </p:txBody>
      </p:sp>
      <p:pic>
        <p:nvPicPr>
          <p:cNvPr id="10" name="Picture 2">
            <a:extLst>
              <a:ext uri="{FF2B5EF4-FFF2-40B4-BE49-F238E27FC236}">
                <a16:creationId xmlns:a16="http://schemas.microsoft.com/office/drawing/2014/main" id="{908A447D-EF01-3FC5-2964-5E7CD920F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489" y="2986962"/>
            <a:ext cx="5309271" cy="347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0248B8-8DC7-9B91-D463-477BB00EAB2B}"/>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E4A4C2E-4CD4-2A76-6622-B9EB54181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5E367D03-888F-8D6B-0B39-F21F420069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9648791F-FE86-339C-1395-A69157610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17F13D-87B3-54B1-6815-94406218E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3A5A92E-54FE-1A3C-249E-4FAD6D642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457827A6-6C47-4CD7-971A-A75A5EC48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AB226D-A7D2-EBE5-24AE-889A0AA39C7D}"/>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4</a:t>
            </a:r>
          </a:p>
        </p:txBody>
      </p:sp>
      <p:sp>
        <p:nvSpPr>
          <p:cNvPr id="3" name="Picture Placeholder 2">
            <a:extLst>
              <a:ext uri="{FF2B5EF4-FFF2-40B4-BE49-F238E27FC236}">
                <a16:creationId xmlns:a16="http://schemas.microsoft.com/office/drawing/2014/main" id="{33C0A025-B4CA-9BB6-3CFE-7C65274EFD3F}"/>
              </a:ext>
            </a:extLst>
          </p:cNvPr>
          <p:cNvSpPr>
            <a:spLocks noGrp="1"/>
          </p:cNvSpPr>
          <p:nvPr>
            <p:ph type="pic" sz="quarter" idx="11"/>
          </p:nvPr>
        </p:nvSpPr>
        <p:spPr/>
        <p:txBody>
          <a:bodyPr/>
          <a:lstStyle/>
          <a:p>
            <a:endParaRPr lang="en-US"/>
          </a:p>
        </p:txBody>
      </p:sp>
      <p:sp>
        <p:nvSpPr>
          <p:cNvPr id="7" name="Content Placeholder 2">
            <a:extLst>
              <a:ext uri="{FF2B5EF4-FFF2-40B4-BE49-F238E27FC236}">
                <a16:creationId xmlns:a16="http://schemas.microsoft.com/office/drawing/2014/main" id="{0DB26922-CFEE-749D-60DB-C47E91FC97BB}"/>
              </a:ext>
            </a:extLst>
          </p:cNvPr>
          <p:cNvSpPr txBox="1">
            <a:spLocks/>
          </p:cNvSpPr>
          <p:nvPr/>
        </p:nvSpPr>
        <p:spPr>
          <a:xfrm>
            <a:off x="1777999" y="1547911"/>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5. Balancing no-stroke to match stroke, using RandomForestClassifier</a:t>
            </a:r>
            <a:endParaRPr lang="en-US" sz="2000"/>
          </a:p>
          <a:p>
            <a:endParaRPr lang="en-US" sz="2000" b="1"/>
          </a:p>
          <a:p>
            <a:pPr marL="0" indent="0">
              <a:buFont typeface="Arial" panose="020B0604020202020204" pitchFamily="34" charset="0"/>
              <a:buNone/>
            </a:pPr>
            <a:endParaRPr lang="en-US" b="1"/>
          </a:p>
          <a:p>
            <a:endParaRPr lang="en-GB"/>
          </a:p>
          <a:p>
            <a:endParaRPr lang="en-GB"/>
          </a:p>
          <a:p>
            <a:endParaRPr lang="en-GB" sz="2000"/>
          </a:p>
          <a:p>
            <a:r>
              <a:rPr lang="en-GB" sz="2000" b="1"/>
              <a:t>6. </a:t>
            </a:r>
            <a:r>
              <a:rPr lang="en-US" sz="2000" b="1"/>
              <a:t>Outliers removed, oversampled, using Support Vector Model</a:t>
            </a:r>
            <a:endParaRPr lang="en-US" sz="2000"/>
          </a:p>
          <a:p>
            <a:endParaRPr lang="en-US" sz="2000" b="1"/>
          </a:p>
          <a:p>
            <a:endParaRPr lang="en-US" sz="2000" b="1"/>
          </a:p>
          <a:p>
            <a:endParaRPr lang="en-GB" sz="2000" dirty="0"/>
          </a:p>
        </p:txBody>
      </p:sp>
      <p:pic>
        <p:nvPicPr>
          <p:cNvPr id="8" name="Picture 2">
            <a:extLst>
              <a:ext uri="{FF2B5EF4-FFF2-40B4-BE49-F238E27FC236}">
                <a16:creationId xmlns:a16="http://schemas.microsoft.com/office/drawing/2014/main" id="{E398BE58-468A-7435-84A5-36A212E36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400" y="2213309"/>
            <a:ext cx="326523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36E739D3-7E61-06D9-C308-0A0F19FDE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96" y="4860279"/>
            <a:ext cx="3265237" cy="212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04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latin typeface="+mj-lt"/>
              </a:rPr>
              <a:t>6. Results &amp; Conclusion</a:t>
            </a:r>
          </a:p>
        </p:txBody>
      </p:sp>
      <p:sp>
        <p:nvSpPr>
          <p:cNvPr id="2" name="TextBox 1"/>
          <p:cNvSpPr txBox="1"/>
          <p:nvPr/>
        </p:nvSpPr>
        <p:spPr>
          <a:xfrm>
            <a:off x="554980" y="1678282"/>
            <a:ext cx="9268958" cy="2308324"/>
          </a:xfrm>
          <a:prstGeom prst="rect">
            <a:avLst/>
          </a:prstGeom>
          <a:noFill/>
        </p:spPr>
        <p:txBody>
          <a:bodyPr wrap="square" rtlCol="0">
            <a:spAutoFit/>
          </a:bodyPr>
          <a:lstStyle/>
          <a:p>
            <a:r>
              <a:rPr lang="en-US" dirty="0"/>
              <a:t>The visualizations highlight the crucial role of age, BMI, and blood glucose levels as impactful features for machine modeling in predicting strokes and the potential areas for machine </a:t>
            </a:r>
            <a:r>
              <a:rPr lang="en-US" dirty="0" err="1"/>
              <a:t>optimisation</a:t>
            </a:r>
            <a:r>
              <a:rPr lang="en-US" dirty="0"/>
              <a:t>.</a:t>
            </a:r>
          </a:p>
          <a:p>
            <a:endParaRPr lang="en-US" dirty="0"/>
          </a:p>
          <a:p>
            <a:r>
              <a:rPr lang="en-US" dirty="0"/>
              <a:t>Despite </a:t>
            </a:r>
            <a:r>
              <a:rPr lang="en-US" dirty="0" err="1"/>
              <a:t>optimisation</a:t>
            </a:r>
            <a:r>
              <a:rPr lang="en-US" dirty="0"/>
              <a:t>, unfortunately we were either presented with really high accuracy with poor precision &amp; recall, or good precision &amp; recall and not quite 75% accuracy that the project required. Support Vector Model is our best model, and further work would be required, perhaps another </a:t>
            </a:r>
            <a:r>
              <a:rPr lang="en-US" dirty="0" err="1"/>
              <a:t>GridSearchCV</a:t>
            </a:r>
            <a:r>
              <a:rPr lang="en-US" dirty="0"/>
              <a:t> being ran on it to see what else could be improved.</a:t>
            </a:r>
            <a:endParaRPr lang="en-GB" dirty="0"/>
          </a:p>
        </p:txBody>
      </p:sp>
    </p:spTree>
    <p:extLst>
      <p:ext uri="{BB962C8B-B14F-4D97-AF65-F5344CB8AC3E}">
        <p14:creationId xmlns:p14="http://schemas.microsoft.com/office/powerpoint/2010/main" val="373671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latin typeface="+mj-lt"/>
              </a:rPr>
              <a:t>1. 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latin typeface="+mj-lt"/>
              </a:rPr>
              <a:t>2. 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
        <p:nvSpPr>
          <p:cNvPr id="2" name="TextBox 1">
            <a:extLst>
              <a:ext uri="{FF2B5EF4-FFF2-40B4-BE49-F238E27FC236}">
                <a16:creationId xmlns:a16="http://schemas.microsoft.com/office/drawing/2014/main" id="{8563F755-11F5-A0B7-B0CD-FD86CB286958}"/>
              </a:ext>
            </a:extLst>
          </p:cNvPr>
          <p:cNvSpPr txBox="1"/>
          <p:nvPr/>
        </p:nvSpPr>
        <p:spPr>
          <a:xfrm>
            <a:off x="1448655" y="412002"/>
            <a:ext cx="7086600" cy="584775"/>
          </a:xfrm>
          <a:prstGeom prst="rect">
            <a:avLst/>
          </a:prstGeom>
          <a:noFill/>
        </p:spPr>
        <p:txBody>
          <a:bodyPr wrap="square" rtlCol="0">
            <a:spAutoFit/>
          </a:bodyPr>
          <a:lstStyle/>
          <a:p>
            <a:pPr algn="ctr"/>
            <a:r>
              <a:rPr lang="en-US" sz="3200" b="1" dirty="0">
                <a:latin typeface="+mj-lt"/>
              </a:rPr>
              <a:t>3. Visualizations</a:t>
            </a:r>
          </a:p>
        </p:txBody>
      </p:sp>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E2787E3-913E-2363-C94D-1D76F9799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DE4C16E-0B4D-1171-1AF0-D8934765E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B1219E35-B86C-7398-CFCB-3057BEEB9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3469AA-404B-091F-684D-2479FFABF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7073EDB-4528-B259-D07A-6FF38339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111DA31-D09F-8393-520F-73770EA17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id="{A07A71D1-DF9D-B94A-43FB-DF518BF0E32E}"/>
              </a:ext>
            </a:extLst>
          </p:cNvPr>
          <p:cNvSpPr txBox="1"/>
          <p:nvPr/>
        </p:nvSpPr>
        <p:spPr>
          <a:xfrm>
            <a:off x="1448655" y="632139"/>
            <a:ext cx="7086600" cy="584775"/>
          </a:xfrm>
          <a:prstGeom prst="rect">
            <a:avLst/>
          </a:prstGeom>
          <a:noFill/>
        </p:spPr>
        <p:txBody>
          <a:bodyPr wrap="square" rtlCol="0">
            <a:spAutoFit/>
          </a:bodyPr>
          <a:lstStyle/>
          <a:p>
            <a:pPr algn="ctr"/>
            <a:r>
              <a:rPr lang="en-US" sz="3200" dirty="0">
                <a:latin typeface="+mj-lt"/>
              </a:rPr>
              <a:t>Age Distribution</a:t>
            </a:r>
          </a:p>
        </p:txBody>
      </p:sp>
    </p:spTree>
    <p:extLst>
      <p:ext uri="{BB962C8B-B14F-4D97-AF65-F5344CB8AC3E}">
        <p14:creationId xmlns:p14="http://schemas.microsoft.com/office/powerpoint/2010/main" val="154079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3876AB3A-66F7-DD52-0EFD-1441D7B2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id="{BA072E84-FD9C-903F-254B-786D2344C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BC39B7A-F362-2A32-AE7A-8E22BA70B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217EBE0F-0125-9C1A-A341-8FB323A3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4A396C-C4D8-3A39-535F-8E8B176C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C7079BC6-D1A9-77C1-1DFF-7458C9145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6E863FB-6F14-C999-2015-4803D694F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dirty="0">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id="{1FAE35A6-5D7F-2BB8-EEB9-5E877F29EE0F}"/>
              </a:ext>
            </a:extLst>
          </p:cNvPr>
          <p:cNvPicPr>
            <a:picLocks noChangeAspect="1"/>
          </p:cNvPicPr>
          <p:nvPr/>
        </p:nvPicPr>
        <p:blipFill rotWithShape="1">
          <a:blip r:embed="rId5"/>
          <a:srcRect l="1500" t="3705" r="6310"/>
          <a:stretch/>
        </p:blipFill>
        <p:spPr>
          <a:xfrm>
            <a:off x="2250427" y="524531"/>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6594EA-21FE-36D8-A04C-1207E04E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6F67F534-9A71-ED9B-447B-9627E8562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30D5B909-9292-92EB-9974-DD4339EC9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0AA1F-EF17-F70B-4F63-5A6713920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FE2B063-6A29-B80D-B7A6-8895160E7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D0292-EFE4-7B80-97BB-AB0F53A5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31DBBA-A1DB-2D00-DDE4-901707E77C32}"/>
              </a:ext>
            </a:extLst>
          </p:cNvPr>
          <p:cNvSpPr txBox="1"/>
          <p:nvPr/>
        </p:nvSpPr>
        <p:spPr>
          <a:xfrm>
            <a:off x="1448654" y="591918"/>
            <a:ext cx="7086600" cy="584775"/>
          </a:xfrm>
          <a:prstGeom prst="rect">
            <a:avLst/>
          </a:prstGeom>
          <a:noFill/>
        </p:spPr>
        <p:txBody>
          <a:bodyPr wrap="square" rtlCol="0">
            <a:spAutoFit/>
          </a:bodyPr>
          <a:lstStyle/>
          <a:p>
            <a:pPr algn="ctr"/>
            <a:r>
              <a:rPr lang="en-US" sz="3200" dirty="0">
                <a:latin typeface="+mj-lt"/>
              </a:rPr>
              <a:t>Age vs Blood Sugar</a:t>
            </a:r>
          </a:p>
        </p:txBody>
      </p:sp>
      <p:pic>
        <p:nvPicPr>
          <p:cNvPr id="10" name="Picture 9" descr="A graph of scatter plot of bmi&#10;&#10;Description automatically generated">
            <a:extLst>
              <a:ext uri="{FF2B5EF4-FFF2-40B4-BE49-F238E27FC236}">
                <a16:creationId xmlns:a16="http://schemas.microsoft.com/office/drawing/2014/main" id="{4319DEA3-B033-C3A6-3E85-E2B56BE19F3F}"/>
              </a:ext>
            </a:extLst>
          </p:cNvPr>
          <p:cNvPicPr>
            <a:picLocks noChangeAspect="1"/>
          </p:cNvPicPr>
          <p:nvPr/>
        </p:nvPicPr>
        <p:blipFill>
          <a:blip r:embed="rId3"/>
          <a:stretch>
            <a:fillRect/>
          </a:stretch>
        </p:blipFill>
        <p:spPr>
          <a:xfrm>
            <a:off x="55341" y="1377368"/>
            <a:ext cx="9947717" cy="6307667"/>
          </a:xfrm>
          <a:prstGeom prst="rect">
            <a:avLst/>
          </a:prstGeom>
        </p:spPr>
      </p:pic>
      <p:pic>
        <p:nvPicPr>
          <p:cNvPr id="7" name="Picture 6">
            <a:extLst>
              <a:ext uri="{FF2B5EF4-FFF2-40B4-BE49-F238E27FC236}">
                <a16:creationId xmlns:a16="http://schemas.microsoft.com/office/drawing/2014/main" id="{4CA476C1-CECB-3FC6-C0E3-95E4F66B6970}"/>
              </a:ext>
            </a:extLst>
          </p:cNvPr>
          <p:cNvPicPr>
            <a:picLocks noChangeAspect="1"/>
          </p:cNvPicPr>
          <p:nvPr/>
        </p:nvPicPr>
        <p:blipFill rotWithShape="1">
          <a:blip r:embed="rId4"/>
          <a:srcRect l="4243" t="4523" r="7435"/>
          <a:stretch/>
        </p:blipFill>
        <p:spPr>
          <a:xfrm>
            <a:off x="285893" y="1392784"/>
            <a:ext cx="9412123" cy="6292251"/>
          </a:xfrm>
          <a:prstGeom prst="rect">
            <a:avLst/>
          </a:prstGeom>
        </p:spPr>
      </p:pic>
    </p:spTree>
    <p:extLst>
      <p:ext uri="{BB962C8B-B14F-4D97-AF65-F5344CB8AC3E}">
        <p14:creationId xmlns:p14="http://schemas.microsoft.com/office/powerpoint/2010/main" val="3231652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9EAC644-7B36-4B02-AE6A-271637DE61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1698</Words>
  <Application>Microsoft Macintosh PowerPoint</Application>
  <PresentationFormat>Custom</PresentationFormat>
  <Paragraphs>183</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Gill Sans MT</vt:lpstr>
      <vt:lpstr>Helvetica Neue</vt:lpstr>
      <vt:lpstr>Inter</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2024-01-24T18:39:44Z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