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29"/>
  </p:notesMasterIdLst>
  <p:handoutMasterIdLst>
    <p:handoutMasterId r:id="rId30"/>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302" r:id="rId22"/>
    <p:sldId id="303" r:id="rId23"/>
    <p:sldId id="304" r:id="rId24"/>
    <p:sldId id="305" r:id="rId25"/>
    <p:sldId id="306" r:id="rId26"/>
    <p:sldId id="286" r:id="rId27"/>
    <p:sldId id="276" r:id="rId2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813" autoAdjust="0"/>
    <p:restoredTop sz="80063" autoAdjust="0"/>
  </p:normalViewPr>
  <p:slideViewPr>
    <p:cSldViewPr snapToGrid="0" showGuides="1">
      <p:cViewPr varScale="1">
        <p:scale>
          <a:sx n="53" d="100"/>
          <a:sy n="53" d="100"/>
        </p:scale>
        <p:origin x="184" y="736"/>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1/24/24</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1/24/24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89939-ACBE-F2AD-EE24-5880FA41C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B1C8D-1BFF-6E19-5BB8-4F3BDC1965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ED105-0D56-0F47-BACE-E0231B8D8E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E6D65-B4A5-7B3D-A37A-4DDB8F0FBC5D}"/>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285031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575-13CF-2FBE-49FC-AFCC23C2E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E8810E-7BCF-47A8-4721-A9188B211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1E4B0-AF81-943B-B6F4-71965DB15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291FED-1B38-3151-F19D-964E9F07B4F7}"/>
              </a:ext>
            </a:extLst>
          </p:cNvPr>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3415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D5DF-CAF3-6E6E-3212-0A00341D9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BB888-5963-C36B-A7CD-F82A87B2A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AFAEE-4AC6-0939-EF27-36B5FF73C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9AF926-7DCA-B25F-46EE-AD9674353FC6}"/>
              </a:ext>
            </a:extLst>
          </p:cNvPr>
          <p:cNvSpPr>
            <a:spLocks noGrp="1"/>
          </p:cNvSpPr>
          <p:nvPr>
            <p:ph type="sldNum" sz="quarter" idx="5"/>
          </p:nvPr>
        </p:nvSpPr>
        <p:spPr/>
        <p:txBody>
          <a:bodyPr/>
          <a:lstStyle/>
          <a:p>
            <a:fld id="{2481A707-0A4C-444E-BBAC-8F56E4534DF7}" type="slidenum">
              <a:rPr lang="en-US" smtClean="0"/>
              <a:t>20</a:t>
            </a:fld>
            <a:endParaRPr lang="en-US" dirty="0"/>
          </a:p>
        </p:txBody>
      </p:sp>
    </p:spTree>
    <p:extLst>
      <p:ext uri="{BB962C8B-B14F-4D97-AF65-F5344CB8AC3E}">
        <p14:creationId xmlns:p14="http://schemas.microsoft.com/office/powerpoint/2010/main" val="316863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B88B-8A71-0F1A-067C-ACC7BE4D9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0EB87-8DDF-E18A-915E-0AD780B94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A9E12-43BD-46B3-BC91-DCA40B010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2421A-C25E-A214-66D0-AF4FD13B1EF4}"/>
              </a:ext>
            </a:extLst>
          </p:cNvPr>
          <p:cNvSpPr>
            <a:spLocks noGrp="1"/>
          </p:cNvSpPr>
          <p:nvPr>
            <p:ph type="sldNum" sz="quarter" idx="5"/>
          </p:nvPr>
        </p:nvSpPr>
        <p:spPr/>
        <p:txBody>
          <a:bodyPr/>
          <a:lstStyle/>
          <a:p>
            <a:fld id="{2481A707-0A4C-444E-BBAC-8F56E4534DF7}" type="slidenum">
              <a:rPr lang="en-US" smtClean="0"/>
              <a:t>21</a:t>
            </a:fld>
            <a:endParaRPr lang="en-US" dirty="0"/>
          </a:p>
        </p:txBody>
      </p:sp>
    </p:spTree>
    <p:extLst>
      <p:ext uri="{BB962C8B-B14F-4D97-AF65-F5344CB8AC3E}">
        <p14:creationId xmlns:p14="http://schemas.microsoft.com/office/powerpoint/2010/main" val="157993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AEF2D-759F-C2FB-DBBC-87B46E87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9BBC4-26E0-D72A-A174-FA4214D66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8148A5-6D2B-FF18-3349-7DF80D5A9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96670F-BB6A-0402-116C-8AD39E1C11F3}"/>
              </a:ext>
            </a:extLst>
          </p:cNvPr>
          <p:cNvSpPr>
            <a:spLocks noGrp="1"/>
          </p:cNvSpPr>
          <p:nvPr>
            <p:ph type="sldNum" sz="quarter" idx="5"/>
          </p:nvPr>
        </p:nvSpPr>
        <p:spPr/>
        <p:txBody>
          <a:bodyPr/>
          <a:lstStyle/>
          <a:p>
            <a:fld id="{2481A707-0A4C-444E-BBAC-8F56E4534DF7}" type="slidenum">
              <a:rPr lang="en-US" smtClean="0"/>
              <a:t>22</a:t>
            </a:fld>
            <a:endParaRPr lang="en-US" dirty="0"/>
          </a:p>
        </p:txBody>
      </p:sp>
    </p:spTree>
    <p:extLst>
      <p:ext uri="{BB962C8B-B14F-4D97-AF65-F5344CB8AC3E}">
        <p14:creationId xmlns:p14="http://schemas.microsoft.com/office/powerpoint/2010/main" val="3561602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B8D817-0807-23D0-20BE-7704341F092D}"/>
              </a:ext>
            </a:extLst>
          </p:cNvPr>
          <p:cNvSpPr>
            <a:spLocks noGrp="1"/>
          </p:cNvSpPr>
          <p:nvPr>
            <p:ph type="sldNum" sz="quarter" idx="5"/>
          </p:nvPr>
        </p:nvSpPr>
        <p:spPr/>
        <p:txBody>
          <a:bodyPr/>
          <a:lstStyle/>
          <a:p>
            <a:fld id="{2481A707-0A4C-444E-BBAC-8F56E4534DF7}" type="slidenum">
              <a:rPr lang="en-US" smtClean="0"/>
              <a:t>23</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24</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B0262-FE92-D6FE-72EB-4714FAF4BEC5}"/>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35E28-20B0-34C8-65CB-93E7B570B084}"/>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C5AD4-B9D9-B5D6-1E6F-43BF88E223B3}"/>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58FAB-2A2C-75A3-66A1-B7CA4A77BE97}"/>
              </a:ext>
            </a:extLst>
          </p:cNvPr>
          <p:cNvSpPr>
            <a:spLocks noGrp="1"/>
          </p:cNvSpPr>
          <p:nvPr>
            <p:ph type="body" idx="1"/>
          </p:nvPr>
        </p:nvSpPr>
        <p:spPr/>
        <p:txBody>
          <a:bodyPr/>
          <a:lstStyle/>
          <a:p>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156857F-BFAB-179B-3832-2A3B5E214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25B32F72-8238-5E0C-5301-8221F8E5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4DBA55B-2EA7-7FFD-289B-95AC2464D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3ED4A3-E6F6-A9E4-7297-5C1FBACCE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759BBD1-D9C3-0F46-D07F-870E04C43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CFBF983-ECAB-18D5-301E-4CEB1E72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16498B-A146-11F6-EB6C-1AC65F0C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9D98DB2-A86A-133F-F60A-9FEFEE6B32B6}"/>
              </a:ext>
            </a:extLst>
          </p:cNvPr>
          <p:cNvSpPr txBox="1"/>
          <p:nvPr/>
        </p:nvSpPr>
        <p:spPr>
          <a:xfrm>
            <a:off x="471608" y="598267"/>
            <a:ext cx="9586791" cy="1200329"/>
          </a:xfrm>
          <a:prstGeom prst="rect">
            <a:avLst/>
          </a:prstGeom>
          <a:noFill/>
        </p:spPr>
        <p:txBody>
          <a:bodyPr wrap="square" rtlCol="0">
            <a:spAutoFit/>
          </a:bodyPr>
          <a:lstStyle/>
          <a:p>
            <a:pPr algn="ctr"/>
            <a:r>
              <a:rPr lang="en-US" sz="3600" b="1" dirty="0"/>
              <a:t>4. Supervised Machine Learning Models</a:t>
            </a:r>
            <a:endParaRPr lang="en-GB" sz="3600" b="1" dirty="0"/>
          </a:p>
          <a:p>
            <a:pPr algn="ctr"/>
            <a:r>
              <a:rPr lang="en-GB" sz="3600" dirty="0" err="1"/>
              <a:t>Preprocessing</a:t>
            </a:r>
            <a:r>
              <a:rPr lang="en-GB" sz="3600" dirty="0"/>
              <a:t> for Models</a:t>
            </a:r>
            <a:endParaRPr lang="en-US" sz="1050" dirty="0">
              <a:latin typeface="+mj-lt"/>
            </a:endParaRPr>
          </a:p>
        </p:txBody>
      </p:sp>
      <p:sp>
        <p:nvSpPr>
          <p:cNvPr id="28" name="TextBox 27">
            <a:extLst>
              <a:ext uri="{FF2B5EF4-FFF2-40B4-BE49-F238E27FC236}">
                <a16:creationId xmlns:a16="http://schemas.microsoft.com/office/drawing/2014/main" id="{01A3F7CE-72E4-C4EC-6307-7789992692F6}"/>
              </a:ext>
            </a:extLst>
          </p:cNvPr>
          <p:cNvSpPr txBox="1"/>
          <p:nvPr/>
        </p:nvSpPr>
        <p:spPr>
          <a:xfrm>
            <a:off x="2151809" y="2270320"/>
            <a:ext cx="6226387" cy="2369880"/>
          </a:xfrm>
          <a:prstGeom prst="rect">
            <a:avLst/>
          </a:prstGeom>
          <a:noFill/>
        </p:spPr>
        <p:txBody>
          <a:bodyPr wrap="square" rtlCol="0">
            <a:spAutoFit/>
          </a:bodyPr>
          <a:lstStyle/>
          <a:p>
            <a:r>
              <a:rPr lang="en-GB" sz="2400" dirty="0"/>
              <a:t>Step 1: Filling the Null Values with Median:</a:t>
            </a:r>
          </a:p>
          <a:p>
            <a:r>
              <a:rPr lang="en-GB" sz="2400" dirty="0"/>
              <a:t>         </a:t>
            </a:r>
            <a:r>
              <a:rPr lang="en-GB" sz="2400" dirty="0" err="1"/>
              <a:t>median_bmi</a:t>
            </a:r>
            <a:r>
              <a:rPr lang="en-GB" sz="2400" dirty="0"/>
              <a:t> = </a:t>
            </a:r>
            <a:r>
              <a:rPr lang="en-GB" sz="2400" dirty="0" err="1"/>
              <a:t>df</a:t>
            </a:r>
            <a:r>
              <a:rPr lang="en-GB" sz="2400" dirty="0"/>
              <a:t>['</a:t>
            </a:r>
            <a:r>
              <a:rPr lang="en-GB" sz="2400" dirty="0" err="1"/>
              <a:t>bmi</a:t>
            </a:r>
            <a:r>
              <a:rPr lang="en-GB" sz="2400" dirty="0"/>
              <a:t>'].median()</a:t>
            </a:r>
          </a:p>
          <a:p>
            <a:r>
              <a:rPr lang="en-GB" sz="2400" dirty="0"/>
              <a:t>          </a:t>
            </a:r>
            <a:r>
              <a:rPr lang="en-GB" sz="2400" dirty="0" err="1"/>
              <a:t>df</a:t>
            </a:r>
            <a:r>
              <a:rPr lang="en-GB" sz="2400" dirty="0"/>
              <a:t>['</a:t>
            </a:r>
            <a:r>
              <a:rPr lang="en-GB" sz="2400" dirty="0" err="1"/>
              <a:t>bmi</a:t>
            </a:r>
            <a:r>
              <a:rPr lang="en-GB" sz="2400" dirty="0"/>
              <a:t>'] = </a:t>
            </a:r>
            <a:r>
              <a:rPr lang="en-GB" sz="2400" dirty="0" err="1"/>
              <a:t>df</a:t>
            </a:r>
            <a:r>
              <a:rPr lang="en-GB" sz="2400" dirty="0"/>
              <a:t>['</a:t>
            </a:r>
            <a:r>
              <a:rPr lang="en-GB" sz="2400" dirty="0" err="1"/>
              <a:t>bmi</a:t>
            </a:r>
            <a:r>
              <a:rPr lang="en-GB" sz="2400" dirty="0"/>
              <a:t>'].</a:t>
            </a:r>
            <a:r>
              <a:rPr lang="en-GB" sz="2400" dirty="0" err="1"/>
              <a:t>fillna</a:t>
            </a:r>
            <a:r>
              <a:rPr lang="en-GB" sz="2400" dirty="0"/>
              <a:t>(</a:t>
            </a:r>
            <a:r>
              <a:rPr lang="en-GB" sz="2400" dirty="0" err="1"/>
              <a:t>median_bmi</a:t>
            </a:r>
            <a:r>
              <a:rPr lang="en-GB" sz="2400" dirty="0"/>
              <a:t>)</a:t>
            </a:r>
          </a:p>
          <a:p>
            <a:r>
              <a:rPr lang="en-GB" sz="2400" dirty="0"/>
              <a:t>Step 2: Dropping some columns</a:t>
            </a:r>
          </a:p>
          <a:p>
            <a:r>
              <a:rPr lang="en-GB" sz="2400" dirty="0" err="1"/>
              <a:t>df</a:t>
            </a:r>
            <a:r>
              <a:rPr lang="en-GB" sz="2400" dirty="0"/>
              <a:t> = </a:t>
            </a:r>
            <a:r>
              <a:rPr lang="en-GB" sz="2400" dirty="0" err="1"/>
              <a:t>df.drop</a:t>
            </a:r>
            <a:r>
              <a:rPr lang="en-GB" sz="2400" dirty="0"/>
              <a:t>( ['id', '</a:t>
            </a:r>
            <a:r>
              <a:rPr lang="en-GB" sz="2400" dirty="0" err="1"/>
              <a:t>work_type</a:t>
            </a:r>
            <a:r>
              <a:rPr lang="en-GB" sz="24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id="{6528BD2B-6DCE-E764-6196-D85CB05C09B8}"/>
              </a:ext>
            </a:extLst>
          </p:cNvPr>
          <p:cNvSpPr>
            <a:spLocks noGrp="1"/>
          </p:cNvSpPr>
          <p:nvPr>
            <p:ph type="pic" sz="quarter" idx="11"/>
          </p:nvPr>
        </p:nvSpPr>
        <p:spPr/>
        <p:txBody>
          <a:bodyPr/>
          <a:lstStyle/>
          <a:p>
            <a:endParaRPr lang="en-US" dirty="0"/>
          </a:p>
        </p:txBody>
      </p:sp>
      <p:pic>
        <p:nvPicPr>
          <p:cNvPr id="4" name="Picture 3">
            <a:extLst>
              <a:ext uri="{FF2B5EF4-FFF2-40B4-BE49-F238E27FC236}">
                <a16:creationId xmlns:a16="http://schemas.microsoft.com/office/drawing/2014/main" id="{261E99A0-E5F0-D732-2211-333F3A759E00}"/>
              </a:ext>
            </a:extLst>
          </p:cNvPr>
          <p:cNvPicPr>
            <a:picLocks noChangeAspect="1"/>
          </p:cNvPicPr>
          <p:nvPr/>
        </p:nvPicPr>
        <p:blipFill>
          <a:blip r:embed="rId3"/>
          <a:stretch>
            <a:fillRect/>
          </a:stretch>
        </p:blipFill>
        <p:spPr>
          <a:xfrm>
            <a:off x="371383" y="4546939"/>
            <a:ext cx="9392455" cy="2814750"/>
          </a:xfrm>
          <a:prstGeom prst="rect">
            <a:avLst/>
          </a:prstGeom>
        </p:spPr>
      </p:pic>
    </p:spTree>
    <p:extLst>
      <p:ext uri="{BB962C8B-B14F-4D97-AF65-F5344CB8AC3E}">
        <p14:creationId xmlns:p14="http://schemas.microsoft.com/office/powerpoint/2010/main" val="36029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dirty="0"/>
              <a:t>Splitting the data into Training and Testing Sets </a:t>
            </a:r>
            <a:endParaRPr lang="en-US" sz="3200" dirty="0">
              <a:latin typeface="+mj-lt"/>
            </a:endParaRPr>
          </a:p>
        </p:txBody>
      </p:sp>
      <p:sp>
        <p:nvSpPr>
          <p:cNvPr id="3" name="Picture Placeholder 2">
            <a:extLst>
              <a:ext uri="{FF2B5EF4-FFF2-40B4-BE49-F238E27FC236}">
                <a16:creationId xmlns:a16="http://schemas.microsoft.com/office/drawing/2014/main"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A05955D2-655F-57B5-37A4-ADAEDE699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66ACB72-D978-92DD-5431-3827F8EC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CB9ED87-5971-7BA4-95EB-CC4C723F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8ADFC44-0923-8257-C508-453EBA6EA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D74CE62-EBBB-2D48-4831-6B32ED7D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C8C2CADF-8753-6E14-7A10-9EA4EF7B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495D4C37-9A2A-6709-1B54-A6CCCF8AD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BB3F20-3CC5-0413-DE99-13D4C35CD8BF}"/>
              </a:ext>
            </a:extLst>
          </p:cNvPr>
          <p:cNvSpPr txBox="1"/>
          <p:nvPr/>
        </p:nvSpPr>
        <p:spPr>
          <a:xfrm>
            <a:off x="1448655" y="598267"/>
            <a:ext cx="7086600" cy="1200329"/>
          </a:xfrm>
          <a:prstGeom prst="rect">
            <a:avLst/>
          </a:prstGeom>
          <a:noFill/>
        </p:spPr>
        <p:txBody>
          <a:bodyPr wrap="square" rtlCol="0">
            <a:spAutoFit/>
          </a:bodyPr>
          <a:lstStyle/>
          <a:p>
            <a:pPr algn="ctr"/>
            <a:r>
              <a:rPr lang="en-GB" sz="3600" dirty="0"/>
              <a:t>Standardize Data and </a:t>
            </a:r>
            <a:r>
              <a:rPr lang="en-GB" sz="3600" dirty="0">
                <a:latin typeface="Calibri" panose="020F0502020204030204" pitchFamily="34" charset="0"/>
                <a:ea typeface="Calibri" panose="020F0502020204030204" pitchFamily="34" charset="0"/>
                <a:cs typeface="Calibri" panose="020F0502020204030204" pitchFamily="34" charset="0"/>
              </a:rPr>
              <a:t>D</a:t>
            </a:r>
            <a:r>
              <a:rPr lang="en-GB" sz="3600" i="0" dirty="0">
                <a:effectLst/>
                <a:latin typeface="Calibri" panose="020F0502020204030204" pitchFamily="34" charset="0"/>
                <a:ea typeface="Calibri" panose="020F0502020204030204" pitchFamily="34" charset="0"/>
                <a:cs typeface="Calibri" panose="020F0502020204030204" pitchFamily="34" charset="0"/>
              </a:rPr>
              <a:t>ummy encoding</a:t>
            </a:r>
            <a:endParaRPr lang="en-GB" sz="3600" dirty="0"/>
          </a:p>
        </p:txBody>
      </p:sp>
      <p:sp>
        <p:nvSpPr>
          <p:cNvPr id="3" name="Picture Placeholder 2">
            <a:extLst>
              <a:ext uri="{FF2B5EF4-FFF2-40B4-BE49-F238E27FC236}">
                <a16:creationId xmlns:a16="http://schemas.microsoft.com/office/drawing/2014/main" id="{27E0065C-F81B-F5C1-68B0-DCDC486D6F83}"/>
              </a:ext>
            </a:extLst>
          </p:cNvPr>
          <p:cNvSpPr>
            <a:spLocks noGrp="1"/>
          </p:cNvSpPr>
          <p:nvPr>
            <p:ph type="pic" sz="quarter" idx="11"/>
          </p:nvPr>
        </p:nvSpPr>
        <p:spPr/>
        <p:txBody>
          <a:bodyPr/>
          <a:lstStyle/>
          <a:p>
            <a:endParaRPr lang="en-US"/>
          </a:p>
        </p:txBody>
      </p:sp>
      <p:pic>
        <p:nvPicPr>
          <p:cNvPr id="5" name="Picture 4">
            <a:extLst>
              <a:ext uri="{FF2B5EF4-FFF2-40B4-BE49-F238E27FC236}">
                <a16:creationId xmlns:a16="http://schemas.microsoft.com/office/drawing/2014/main" id="{9F86E908-CDF2-1770-A018-2008F1B0F8D6}"/>
              </a:ext>
            </a:extLst>
          </p:cNvPr>
          <p:cNvPicPr>
            <a:picLocks noChangeAspect="1"/>
          </p:cNvPicPr>
          <p:nvPr/>
        </p:nvPicPr>
        <p:blipFill>
          <a:blip r:embed="rId3"/>
          <a:stretch>
            <a:fillRect/>
          </a:stretch>
        </p:blipFill>
        <p:spPr>
          <a:xfrm>
            <a:off x="4512363" y="2483440"/>
            <a:ext cx="4866593" cy="2109650"/>
          </a:xfrm>
          <a:prstGeom prst="rect">
            <a:avLst/>
          </a:prstGeom>
        </p:spPr>
      </p:pic>
      <p:pic>
        <p:nvPicPr>
          <p:cNvPr id="8" name="Picture 2" descr="z-score standard deviation">
            <a:extLst>
              <a:ext uri="{FF2B5EF4-FFF2-40B4-BE49-F238E27FC236}">
                <a16:creationId xmlns:a16="http://schemas.microsoft.com/office/drawing/2014/main" id="{04435160-D634-A023-008E-6E269EEA6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18" y="4196835"/>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FA62FC-B95E-6F93-2270-43A2B7D45874}"/>
              </a:ext>
            </a:extLst>
          </p:cNvPr>
          <p:cNvSpPr txBox="1"/>
          <p:nvPr/>
        </p:nvSpPr>
        <p:spPr>
          <a:xfrm>
            <a:off x="476890" y="2727886"/>
            <a:ext cx="37615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Applies on Numeric columns</a:t>
            </a:r>
          </a:p>
          <a:p>
            <a:pPr marL="285750" indent="-285750">
              <a:buFont typeface="Arial" panose="020B0604020202020204" pitchFamily="34" charset="0"/>
              <a:buChar char="•"/>
            </a:pPr>
            <a:r>
              <a:rPr lang="en-GB" dirty="0"/>
              <a:t>Transforms the data to have mean of ‘0’ and Standardization of ‘1’</a:t>
            </a:r>
          </a:p>
        </p:txBody>
      </p:sp>
      <p:pic>
        <p:nvPicPr>
          <p:cNvPr id="10" name="Picture 9">
            <a:extLst>
              <a:ext uri="{FF2B5EF4-FFF2-40B4-BE49-F238E27FC236}">
                <a16:creationId xmlns:a16="http://schemas.microsoft.com/office/drawing/2014/main" id="{A4A41A7B-33B1-F9E6-06AE-497D58F92E6D}"/>
              </a:ext>
            </a:extLst>
          </p:cNvPr>
          <p:cNvPicPr>
            <a:picLocks noChangeAspect="1"/>
          </p:cNvPicPr>
          <p:nvPr/>
        </p:nvPicPr>
        <p:blipFill>
          <a:blip r:embed="rId5"/>
          <a:stretch>
            <a:fillRect/>
          </a:stretch>
        </p:blipFill>
        <p:spPr>
          <a:xfrm>
            <a:off x="4888850" y="5438830"/>
            <a:ext cx="4443879" cy="646331"/>
          </a:xfrm>
          <a:prstGeom prst="rect">
            <a:avLst/>
          </a:prstGeom>
        </p:spPr>
      </p:pic>
      <p:sp>
        <p:nvSpPr>
          <p:cNvPr id="11" name="TextBox 10">
            <a:extLst>
              <a:ext uri="{FF2B5EF4-FFF2-40B4-BE49-F238E27FC236}">
                <a16:creationId xmlns:a16="http://schemas.microsoft.com/office/drawing/2014/main" id="{4FAC40E7-EE1B-BD61-EA9F-E2FA79CE24E0}"/>
              </a:ext>
            </a:extLst>
          </p:cNvPr>
          <p:cNvSpPr txBox="1"/>
          <p:nvPr/>
        </p:nvSpPr>
        <p:spPr>
          <a:xfrm>
            <a:off x="627558" y="5595461"/>
            <a:ext cx="3460172" cy="646331"/>
          </a:xfrm>
          <a:prstGeom prst="rect">
            <a:avLst/>
          </a:prstGeom>
          <a:noFill/>
        </p:spPr>
        <p:txBody>
          <a:bodyPr wrap="square" rtlCol="0">
            <a:spAutoFit/>
          </a:bodyPr>
          <a:lstStyle/>
          <a:p>
            <a:pPr marL="285750" indent="-285750">
              <a:buFont typeface="Arial" panose="020B0604020202020204" pitchFamily="34" charset="0"/>
              <a:buChar char="•"/>
            </a:pPr>
            <a:r>
              <a:rPr lang="en-GB" dirty="0"/>
              <a:t> Creates binary columns for     each category </a:t>
            </a:r>
          </a:p>
        </p:txBody>
      </p:sp>
    </p:spTree>
    <p:extLst>
      <p:ext uri="{BB962C8B-B14F-4D97-AF65-F5344CB8AC3E}">
        <p14:creationId xmlns:p14="http://schemas.microsoft.com/office/powerpoint/2010/main" val="2036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7C15C5-3E13-1F11-42BD-D84F48759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3FD0A42E-2965-3907-FB70-C27D676E46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6CED4F7-E3E4-4E23-33FF-C3A336190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652BC5-9C8B-597E-0D1A-0FBFECA3B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F68D9EE4-63BC-B96F-D7FF-1569EB63E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6A74666-9FDE-51EF-A10F-95DC34E1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i="0" dirty="0">
                <a:effectLst/>
              </a:rPr>
              <a:t>Handling Imbalanced Data </a:t>
            </a:r>
          </a:p>
          <a:p>
            <a:pPr algn="ctr"/>
            <a:r>
              <a:rPr lang="en-GB" sz="3200" i="0" dirty="0">
                <a:effectLst/>
              </a:rPr>
              <a:t>	by Oversampling with SMOTE And </a:t>
            </a:r>
            <a:r>
              <a:rPr lang="en-GB" sz="3200" i="0" dirty="0" err="1">
                <a:effectLst/>
              </a:rPr>
              <a:t>RandomOverSampler</a:t>
            </a:r>
            <a:endParaRPr lang="en-GB" sz="3200" i="0" dirty="0">
              <a:effectLst/>
            </a:endParaRPr>
          </a:p>
        </p:txBody>
      </p:sp>
      <p:sp>
        <p:nvSpPr>
          <p:cNvPr id="3" name="Picture Placeholder 2">
            <a:extLst>
              <a:ext uri="{FF2B5EF4-FFF2-40B4-BE49-F238E27FC236}">
                <a16:creationId xmlns:a16="http://schemas.microsoft.com/office/drawing/2014/main" id="{6E3A0FF6-C913-5981-F06D-B91D33FC99EC}"/>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id="{D2B17D0D-C09F-4C72-CFFC-F7FB19487DF1}"/>
              </a:ext>
            </a:extLst>
          </p:cNvPr>
          <p:cNvPicPr>
            <a:picLocks noChangeAspect="1"/>
          </p:cNvPicPr>
          <p:nvPr/>
        </p:nvPicPr>
        <p:blipFill>
          <a:blip r:embed="rId3"/>
          <a:stretch>
            <a:fillRect/>
          </a:stretch>
        </p:blipFill>
        <p:spPr>
          <a:xfrm>
            <a:off x="4284530" y="5241648"/>
            <a:ext cx="5456656" cy="1896113"/>
          </a:xfrm>
          <a:prstGeom prst="rect">
            <a:avLst/>
          </a:prstGeom>
        </p:spPr>
      </p:pic>
      <p:pic>
        <p:nvPicPr>
          <p:cNvPr id="8" name="Picture 7">
            <a:extLst>
              <a:ext uri="{FF2B5EF4-FFF2-40B4-BE49-F238E27FC236}">
                <a16:creationId xmlns:a16="http://schemas.microsoft.com/office/drawing/2014/main" id="{7ECE89BA-4F64-2498-A460-13A97BF3C1FA}"/>
              </a:ext>
            </a:extLst>
          </p:cNvPr>
          <p:cNvPicPr>
            <a:picLocks noChangeAspect="1"/>
          </p:cNvPicPr>
          <p:nvPr/>
        </p:nvPicPr>
        <p:blipFill>
          <a:blip r:embed="rId4"/>
          <a:stretch>
            <a:fillRect/>
          </a:stretch>
        </p:blipFill>
        <p:spPr>
          <a:xfrm>
            <a:off x="4284530" y="2548956"/>
            <a:ext cx="4594775" cy="1820064"/>
          </a:xfrm>
          <a:prstGeom prst="rect">
            <a:avLst/>
          </a:prstGeom>
        </p:spPr>
      </p:pic>
      <p:sp>
        <p:nvSpPr>
          <p:cNvPr id="9" name="TextBox 8">
            <a:extLst>
              <a:ext uri="{FF2B5EF4-FFF2-40B4-BE49-F238E27FC236}">
                <a16:creationId xmlns:a16="http://schemas.microsoft.com/office/drawing/2014/main" id="{3056A06A-42DB-2B74-8A1A-93A488B4E6C9}"/>
              </a:ext>
            </a:extLst>
          </p:cNvPr>
          <p:cNvSpPr txBox="1"/>
          <p:nvPr/>
        </p:nvSpPr>
        <p:spPr>
          <a:xfrm>
            <a:off x="282197" y="5348359"/>
            <a:ext cx="3302074" cy="523220"/>
          </a:xfrm>
          <a:prstGeom prst="rect">
            <a:avLst/>
          </a:prstGeom>
          <a:noFill/>
        </p:spPr>
        <p:txBody>
          <a:bodyPr wrap="square" rtlCol="0">
            <a:spAutoFit/>
          </a:bodyPr>
          <a:lstStyle/>
          <a:p>
            <a:pPr algn="r"/>
            <a:r>
              <a:rPr lang="en-GB" sz="2800" dirty="0"/>
              <a:t>RandomOverSampler</a:t>
            </a:r>
          </a:p>
        </p:txBody>
      </p:sp>
      <p:sp>
        <p:nvSpPr>
          <p:cNvPr id="10" name="TextBox 9">
            <a:extLst>
              <a:ext uri="{FF2B5EF4-FFF2-40B4-BE49-F238E27FC236}">
                <a16:creationId xmlns:a16="http://schemas.microsoft.com/office/drawing/2014/main" id="{77C21060-E1C1-4219-E3FE-746D498A58DA}"/>
              </a:ext>
            </a:extLst>
          </p:cNvPr>
          <p:cNvSpPr txBox="1"/>
          <p:nvPr/>
        </p:nvSpPr>
        <p:spPr>
          <a:xfrm>
            <a:off x="494439" y="2833301"/>
            <a:ext cx="1199535" cy="523220"/>
          </a:xfrm>
          <a:prstGeom prst="rect">
            <a:avLst/>
          </a:prstGeom>
          <a:noFill/>
        </p:spPr>
        <p:txBody>
          <a:bodyPr wrap="square" rtlCol="0">
            <a:spAutoFit/>
          </a:bodyPr>
          <a:lstStyle/>
          <a:p>
            <a:r>
              <a:rPr lang="en-GB" sz="2800" dirty="0"/>
              <a:t>Smote</a:t>
            </a:r>
          </a:p>
        </p:txBody>
      </p:sp>
      <p:pic>
        <p:nvPicPr>
          <p:cNvPr id="11" name="Picture 10">
            <a:extLst>
              <a:ext uri="{FF2B5EF4-FFF2-40B4-BE49-F238E27FC236}">
                <a16:creationId xmlns:a16="http://schemas.microsoft.com/office/drawing/2014/main" id="{3454D7FC-1E95-2F69-C2E1-2772B6B5A262}"/>
              </a:ext>
            </a:extLst>
          </p:cNvPr>
          <p:cNvPicPr>
            <a:picLocks noChangeAspect="1"/>
          </p:cNvPicPr>
          <p:nvPr/>
        </p:nvPicPr>
        <p:blipFill>
          <a:blip r:embed="rId5"/>
          <a:stretch>
            <a:fillRect/>
          </a:stretch>
        </p:blipFill>
        <p:spPr>
          <a:xfrm>
            <a:off x="6344388" y="4441682"/>
            <a:ext cx="1336940" cy="476227"/>
          </a:xfrm>
          <a:prstGeom prst="rect">
            <a:avLst/>
          </a:prstGeom>
        </p:spPr>
      </p:pic>
      <p:pic>
        <p:nvPicPr>
          <p:cNvPr id="15" name="Picture 14">
            <a:extLst>
              <a:ext uri="{FF2B5EF4-FFF2-40B4-BE49-F238E27FC236}">
                <a16:creationId xmlns:a16="http://schemas.microsoft.com/office/drawing/2014/main" id="{4D88A727-898D-9880-891F-D0285DE9EDE6}"/>
              </a:ext>
            </a:extLst>
          </p:cNvPr>
          <p:cNvPicPr>
            <a:picLocks noChangeAspect="1"/>
          </p:cNvPicPr>
          <p:nvPr/>
        </p:nvPicPr>
        <p:blipFill>
          <a:blip r:embed="rId6"/>
          <a:stretch>
            <a:fillRect/>
          </a:stretch>
        </p:blipFill>
        <p:spPr>
          <a:xfrm>
            <a:off x="6368851" y="7203863"/>
            <a:ext cx="1430192" cy="476227"/>
          </a:xfrm>
          <a:prstGeom prst="rect">
            <a:avLst/>
          </a:prstGeom>
        </p:spPr>
      </p:pic>
      <p:sp>
        <p:nvSpPr>
          <p:cNvPr id="16" name="TextBox 15">
            <a:extLst>
              <a:ext uri="{FF2B5EF4-FFF2-40B4-BE49-F238E27FC236}">
                <a16:creationId xmlns:a16="http://schemas.microsoft.com/office/drawing/2014/main" id="{E2F9D77F-A2A2-975B-B8CC-BA7C8409689E}"/>
              </a:ext>
            </a:extLst>
          </p:cNvPr>
          <p:cNvSpPr txBox="1"/>
          <p:nvPr/>
        </p:nvSpPr>
        <p:spPr>
          <a:xfrm>
            <a:off x="95233" y="6350384"/>
            <a:ext cx="418929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 creation of synthetic samples</a:t>
            </a:r>
          </a:p>
          <a:p>
            <a:pPr marL="285750" indent="-285750">
              <a:buFont typeface="Arial" panose="020B0604020202020204" pitchFamily="34" charset="0"/>
              <a:buChar char="•"/>
            </a:pPr>
            <a:r>
              <a:rPr lang="en-GB" dirty="0"/>
              <a:t>uses existing data, duplicates samples.</a:t>
            </a:r>
          </a:p>
          <a:p>
            <a:r>
              <a:rPr lang="en-GB" dirty="0"/>
              <a:t>                </a:t>
            </a:r>
          </a:p>
        </p:txBody>
      </p:sp>
      <p:sp>
        <p:nvSpPr>
          <p:cNvPr id="17" name="TextBox 16">
            <a:extLst>
              <a:ext uri="{FF2B5EF4-FFF2-40B4-BE49-F238E27FC236}">
                <a16:creationId xmlns:a16="http://schemas.microsoft.com/office/drawing/2014/main" id="{F402CA93-C411-42CA-8E07-C6D50D2043CF}"/>
              </a:ext>
            </a:extLst>
          </p:cNvPr>
          <p:cNvSpPr txBox="1"/>
          <p:nvPr/>
        </p:nvSpPr>
        <p:spPr>
          <a:xfrm>
            <a:off x="187337" y="3230452"/>
            <a:ext cx="4385159" cy="1200329"/>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It creates synthetic, diverse samples.</a:t>
            </a:r>
          </a:p>
          <a:p>
            <a:pPr marL="285750" indent="-285750">
              <a:buFont typeface="Arial" panose="020B0604020202020204" pitchFamily="34" charset="0"/>
              <a:buChar char="•"/>
            </a:pPr>
            <a:r>
              <a:rPr lang="en-GB" dirty="0"/>
              <a:t>Effective in handling class imbalance by introducing new information.</a:t>
            </a:r>
          </a:p>
        </p:txBody>
      </p:sp>
    </p:spTree>
    <p:extLst>
      <p:ext uri="{BB962C8B-B14F-4D97-AF65-F5344CB8AC3E}">
        <p14:creationId xmlns:p14="http://schemas.microsoft.com/office/powerpoint/2010/main" val="363615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5DC7D64-B993-42DE-0BB6-219695D78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12A72625-0764-E453-5FD0-36E941387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8A37AD-0773-880C-6536-1FE3DFDC7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B9A089-AC7F-29AD-E1C0-92883AEF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E72E1D7-D4D9-FDA1-3476-A0D10489D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BA1115EC-44C4-0A28-76ED-108C165AD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BD3FC0A-0EEF-D07D-8D42-140136F2A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8BB831-639B-F76A-1052-EAE6C576953C}"/>
              </a:ext>
            </a:extLst>
          </p:cNvPr>
          <p:cNvSpPr txBox="1"/>
          <p:nvPr/>
        </p:nvSpPr>
        <p:spPr>
          <a:xfrm>
            <a:off x="1448655" y="690813"/>
            <a:ext cx="7086600" cy="646331"/>
          </a:xfrm>
          <a:prstGeom prst="rect">
            <a:avLst/>
          </a:prstGeom>
          <a:noFill/>
        </p:spPr>
        <p:txBody>
          <a:bodyPr wrap="square" rtlCol="0">
            <a:spAutoFit/>
          </a:bodyPr>
          <a:lstStyle/>
          <a:p>
            <a:pPr algn="ctr"/>
            <a:r>
              <a:rPr lang="en-GB" sz="3600" dirty="0"/>
              <a:t>Supervised Machine Learning Models</a:t>
            </a:r>
            <a:endParaRPr lang="en-GB" sz="1400" dirty="0"/>
          </a:p>
        </p:txBody>
      </p:sp>
      <p:sp>
        <p:nvSpPr>
          <p:cNvPr id="3" name="Picture Placeholder 2">
            <a:extLst>
              <a:ext uri="{FF2B5EF4-FFF2-40B4-BE49-F238E27FC236}">
                <a16:creationId xmlns:a16="http://schemas.microsoft.com/office/drawing/2014/main"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id="{74A4C716-B13D-F106-1917-56A91000701D}"/>
              </a:ext>
            </a:extLst>
          </p:cNvPr>
          <p:cNvSpPr txBox="1">
            <a:spLocks/>
          </p:cNvSpPr>
          <p:nvPr/>
        </p:nvSpPr>
        <p:spPr>
          <a:xfrm>
            <a:off x="826293" y="2212092"/>
            <a:ext cx="840581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Logistic Regression Model</a:t>
            </a:r>
          </a:p>
          <a:p>
            <a:pPr marL="914400" lvl="2" indent="0">
              <a:buFont typeface="Arial" panose="020B0604020202020204" pitchFamily="34" charset="0"/>
              <a:buNone/>
            </a:pPr>
            <a:r>
              <a:rPr lang="en-GB" dirty="0"/>
              <a:t>  </a:t>
            </a:r>
            <a:r>
              <a:rPr lang="en-GB" dirty="0" err="1"/>
              <a:t>Model_LR</a:t>
            </a:r>
            <a:r>
              <a:rPr lang="en-GB" dirty="0"/>
              <a:t> = </a:t>
            </a:r>
            <a:r>
              <a:rPr lang="en-GB" dirty="0" err="1"/>
              <a:t>LogisticRegression</a:t>
            </a:r>
            <a:r>
              <a:rPr lang="en-GB" dirty="0"/>
              <a:t>(solver='</a:t>
            </a:r>
            <a:r>
              <a:rPr lang="en-GB" dirty="0" err="1"/>
              <a:t>lbfgs</a:t>
            </a:r>
            <a:r>
              <a:rPr lang="en-GB" dirty="0"/>
              <a:t>’, </a:t>
            </a:r>
            <a:r>
              <a:rPr lang="en-GB" dirty="0" err="1"/>
              <a:t>max_iter</a:t>
            </a:r>
            <a:r>
              <a:rPr lang="en-GB" dirty="0"/>
              <a:t>=200,random_state=78)</a:t>
            </a:r>
          </a:p>
          <a:p>
            <a:r>
              <a:rPr lang="en-GB" dirty="0" err="1"/>
              <a:t>K_nearest</a:t>
            </a:r>
            <a:r>
              <a:rPr lang="en-GB" dirty="0"/>
              <a:t> </a:t>
            </a:r>
            <a:r>
              <a:rPr lang="en-GB" dirty="0" err="1"/>
              <a:t>neighbors</a:t>
            </a:r>
            <a:r>
              <a:rPr lang="en-GB" dirty="0"/>
              <a:t> </a:t>
            </a:r>
          </a:p>
          <a:p>
            <a:pPr marL="0" indent="0">
              <a:buFont typeface="Arial" panose="020B0604020202020204" pitchFamily="34" charset="0"/>
              <a:buNone/>
            </a:pPr>
            <a:r>
              <a:rPr lang="en-GB" dirty="0"/>
              <a:t>             </a:t>
            </a:r>
            <a:r>
              <a:rPr lang="en-GB" sz="2000" dirty="0" err="1"/>
              <a:t>Model_knn</a:t>
            </a:r>
            <a:r>
              <a:rPr lang="en-GB" sz="2000" dirty="0"/>
              <a:t> = </a:t>
            </a:r>
            <a:r>
              <a:rPr lang="en-GB" sz="2000" dirty="0" err="1"/>
              <a:t>KNeighborsClassifier</a:t>
            </a:r>
            <a:r>
              <a:rPr lang="en-GB" sz="2000" dirty="0"/>
              <a:t>(</a:t>
            </a:r>
            <a:r>
              <a:rPr lang="en-GB" sz="2000" dirty="0" err="1"/>
              <a:t>n_neighbors</a:t>
            </a:r>
            <a:r>
              <a:rPr lang="en-GB" sz="2000" dirty="0"/>
              <a:t>=5)</a:t>
            </a:r>
          </a:p>
          <a:p>
            <a:r>
              <a:rPr lang="en-GB" dirty="0" err="1"/>
              <a:t>Descision</a:t>
            </a:r>
            <a:r>
              <a:rPr lang="en-GB" dirty="0"/>
              <a:t> Tree</a:t>
            </a:r>
          </a:p>
          <a:p>
            <a:pPr marL="0" indent="0">
              <a:buFont typeface="Arial" panose="020B0604020202020204" pitchFamily="34" charset="0"/>
              <a:buNone/>
            </a:pPr>
            <a:r>
              <a:rPr lang="en-GB" dirty="0"/>
              <a:t>	</a:t>
            </a:r>
            <a:r>
              <a:rPr lang="en-GB" sz="2000" dirty="0" err="1"/>
              <a:t>model_DT</a:t>
            </a:r>
            <a:r>
              <a:rPr lang="en-GB" sz="2000" dirty="0"/>
              <a:t> = </a:t>
            </a:r>
            <a:r>
              <a:rPr lang="en-GB" sz="2000" dirty="0" err="1"/>
              <a:t>tree.DecisionTreeClassifier</a:t>
            </a:r>
            <a:r>
              <a:rPr lang="en-GB" sz="2000" dirty="0"/>
              <a:t>()</a:t>
            </a:r>
          </a:p>
          <a:p>
            <a:r>
              <a:rPr lang="en-GB" dirty="0"/>
              <a:t>Random Forest</a:t>
            </a:r>
          </a:p>
          <a:p>
            <a:pPr marL="0" indent="0">
              <a:buFont typeface="Arial" panose="020B0604020202020204" pitchFamily="34" charset="0"/>
              <a:buNone/>
            </a:pPr>
            <a:r>
              <a:rPr lang="en-GB" dirty="0"/>
              <a:t>	</a:t>
            </a:r>
            <a:r>
              <a:rPr lang="en-GB" sz="2200" dirty="0" err="1"/>
              <a:t>rf_model</a:t>
            </a:r>
            <a:r>
              <a:rPr lang="en-GB" sz="2200" dirty="0"/>
              <a:t> = </a:t>
            </a:r>
            <a:r>
              <a:rPr lang="en-GB" sz="2200" dirty="0" err="1"/>
              <a:t>RandomForestClassifier</a:t>
            </a:r>
            <a:r>
              <a:rPr lang="en-GB" sz="2200" dirty="0"/>
              <a:t>(</a:t>
            </a:r>
            <a:r>
              <a:rPr lang="en-GB" sz="2200" dirty="0" err="1"/>
              <a:t>n_estimators</a:t>
            </a:r>
            <a:r>
              <a:rPr lang="en-GB" sz="2200" dirty="0"/>
              <a:t>=500, </a:t>
            </a:r>
            <a:r>
              <a:rPr lang="en-GB" sz="2200" dirty="0" err="1"/>
              <a:t>random_state</a:t>
            </a:r>
            <a:r>
              <a:rPr lang="en-GB" sz="2200" dirty="0"/>
              <a:t>=78)</a:t>
            </a:r>
          </a:p>
          <a:p>
            <a:r>
              <a:rPr lang="en-GB" dirty="0"/>
              <a:t>Support Vector Machine (SVM)</a:t>
            </a:r>
          </a:p>
          <a:p>
            <a:pPr marL="0" indent="0">
              <a:buFont typeface="Arial" panose="020B0604020202020204" pitchFamily="34" charset="0"/>
              <a:buNone/>
            </a:pPr>
            <a:r>
              <a:rPr lang="en-GB" dirty="0"/>
              <a:t>	</a:t>
            </a:r>
            <a:r>
              <a:rPr lang="en-GB" sz="2200" dirty="0" err="1"/>
              <a:t>model_svm</a:t>
            </a:r>
            <a:r>
              <a:rPr lang="en-GB" sz="2200" dirty="0"/>
              <a:t> = SVC(kernel='linear')</a:t>
            </a:r>
          </a:p>
        </p:txBody>
      </p:sp>
    </p:spTree>
    <p:extLst>
      <p:ext uri="{BB962C8B-B14F-4D97-AF65-F5344CB8AC3E}">
        <p14:creationId xmlns:p14="http://schemas.microsoft.com/office/powerpoint/2010/main" val="238245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2DB646F-EF7A-CDB6-8C97-BFA5811FC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208392C-196F-5C96-1245-94E5797EE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F5DB40BB-1B9E-AF43-E22C-858F9B33D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D31D67-8F11-AC56-2C84-FE263B6D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5C6BF5C-E980-C71F-5F87-4988B5BC9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B1A9466-6EBD-2679-11FA-D68BC1CB4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A58F2F5-AAA1-FC09-9E73-8623E418A836}"/>
              </a:ext>
            </a:extLst>
          </p:cNvPr>
          <p:cNvSpPr txBox="1"/>
          <p:nvPr/>
        </p:nvSpPr>
        <p:spPr>
          <a:xfrm>
            <a:off x="1478101" y="1204958"/>
            <a:ext cx="5969130" cy="584775"/>
          </a:xfrm>
          <a:prstGeom prst="rect">
            <a:avLst/>
          </a:prstGeom>
          <a:noFill/>
        </p:spPr>
        <p:txBody>
          <a:bodyPr wrap="square" rtlCol="0">
            <a:spAutoFit/>
          </a:bodyPr>
          <a:lstStyle/>
          <a:p>
            <a:pPr algn="ctr"/>
            <a:r>
              <a:rPr lang="en-GB" sz="3200" dirty="0"/>
              <a:t>Evaluation of Models</a:t>
            </a:r>
          </a:p>
        </p:txBody>
      </p:sp>
      <p:sp>
        <p:nvSpPr>
          <p:cNvPr id="3" name="Picture Placeholder 2">
            <a:extLst>
              <a:ext uri="{FF2B5EF4-FFF2-40B4-BE49-F238E27FC236}">
                <a16:creationId xmlns:a16="http://schemas.microsoft.com/office/drawing/2014/main" id="{9565FECF-3BE0-B37A-FD11-67654283E950}"/>
              </a:ext>
            </a:extLst>
          </p:cNvPr>
          <p:cNvSpPr>
            <a:spLocks noGrp="1"/>
          </p:cNvSpPr>
          <p:nvPr>
            <p:ph type="pic" sz="quarter" idx="11"/>
          </p:nvPr>
        </p:nvSpPr>
        <p:spPr/>
        <p:txBody>
          <a:bodyPr/>
          <a:lstStyle/>
          <a:p>
            <a:endParaRPr lang="en-US"/>
          </a:p>
        </p:txBody>
      </p:sp>
      <p:sp>
        <p:nvSpPr>
          <p:cNvPr id="2" name="Title 1">
            <a:extLst>
              <a:ext uri="{FF2B5EF4-FFF2-40B4-BE49-F238E27FC236}">
                <a16:creationId xmlns:a16="http://schemas.microsoft.com/office/drawing/2014/main" id="{4A34A8C2-9497-38DC-9914-B9EB677E6073}"/>
              </a:ext>
            </a:extLst>
          </p:cNvPr>
          <p:cNvSpPr>
            <a:spLocks noGrp="1"/>
          </p:cNvSpPr>
          <p:nvPr>
            <p:ph type="title"/>
          </p:nvPr>
        </p:nvSpPr>
        <p:spPr>
          <a:xfrm>
            <a:off x="588818" y="322857"/>
            <a:ext cx="10515600" cy="1325563"/>
          </a:xfrm>
        </p:spPr>
        <p:txBody>
          <a:bodyPr/>
          <a:lstStyle/>
          <a:p>
            <a:r>
              <a:rPr lang="en-GB" dirty="0"/>
              <a:t>Evaluation Of Models</a:t>
            </a:r>
          </a:p>
        </p:txBody>
      </p:sp>
      <p:sp>
        <p:nvSpPr>
          <p:cNvPr id="5" name="Content Placeholder 2">
            <a:extLst>
              <a:ext uri="{FF2B5EF4-FFF2-40B4-BE49-F238E27FC236}">
                <a16:creationId xmlns:a16="http://schemas.microsoft.com/office/drawing/2014/main" id="{78BF78A8-01EF-3FAA-1E25-C8DEB3374D83}"/>
              </a:ext>
            </a:extLst>
          </p:cNvPr>
          <p:cNvSpPr txBox="1">
            <a:spLocks/>
          </p:cNvSpPr>
          <p:nvPr/>
        </p:nvSpPr>
        <p:spPr>
          <a:xfrm>
            <a:off x="2309017" y="2113969"/>
            <a:ext cx="5138214" cy="8500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Metrices to evaluate Models</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endParaRPr lang="en-GB" dirty="0"/>
          </a:p>
        </p:txBody>
      </p:sp>
      <p:pic>
        <p:nvPicPr>
          <p:cNvPr id="7" name="Picture 6">
            <a:extLst>
              <a:ext uri="{FF2B5EF4-FFF2-40B4-BE49-F238E27FC236}">
                <a16:creationId xmlns:a16="http://schemas.microsoft.com/office/drawing/2014/main" id="{5373135D-56E5-9489-494A-76881ADA6D71}"/>
              </a:ext>
            </a:extLst>
          </p:cNvPr>
          <p:cNvPicPr>
            <a:picLocks noChangeAspect="1"/>
          </p:cNvPicPr>
          <p:nvPr/>
        </p:nvPicPr>
        <p:blipFill>
          <a:blip r:embed="rId3"/>
          <a:stretch>
            <a:fillRect/>
          </a:stretch>
        </p:blipFill>
        <p:spPr>
          <a:xfrm>
            <a:off x="4767701" y="3553897"/>
            <a:ext cx="5249534" cy="956312"/>
          </a:xfrm>
          <a:prstGeom prst="rect">
            <a:avLst/>
          </a:prstGeom>
        </p:spPr>
      </p:pic>
      <p:pic>
        <p:nvPicPr>
          <p:cNvPr id="12" name="Picture 11">
            <a:extLst>
              <a:ext uri="{FF2B5EF4-FFF2-40B4-BE49-F238E27FC236}">
                <a16:creationId xmlns:a16="http://schemas.microsoft.com/office/drawing/2014/main" id="{6DB83A99-444D-1152-8CC6-F57BD636C896}"/>
              </a:ext>
            </a:extLst>
          </p:cNvPr>
          <p:cNvPicPr>
            <a:picLocks noChangeAspect="1"/>
          </p:cNvPicPr>
          <p:nvPr/>
        </p:nvPicPr>
        <p:blipFill>
          <a:blip r:embed="rId4"/>
          <a:stretch>
            <a:fillRect/>
          </a:stretch>
        </p:blipFill>
        <p:spPr>
          <a:xfrm>
            <a:off x="732263" y="5115365"/>
            <a:ext cx="3735350" cy="944150"/>
          </a:xfrm>
          <a:prstGeom prst="rect">
            <a:avLst/>
          </a:prstGeom>
        </p:spPr>
      </p:pic>
      <p:pic>
        <p:nvPicPr>
          <p:cNvPr id="13" name="Picture 12">
            <a:extLst>
              <a:ext uri="{FF2B5EF4-FFF2-40B4-BE49-F238E27FC236}">
                <a16:creationId xmlns:a16="http://schemas.microsoft.com/office/drawing/2014/main" id="{13E4D700-B8F3-1D25-CAEA-F99A71CD0407}"/>
              </a:ext>
            </a:extLst>
          </p:cNvPr>
          <p:cNvPicPr>
            <a:picLocks noChangeAspect="1"/>
          </p:cNvPicPr>
          <p:nvPr/>
        </p:nvPicPr>
        <p:blipFill>
          <a:blip r:embed="rId5"/>
          <a:stretch>
            <a:fillRect/>
          </a:stretch>
        </p:blipFill>
        <p:spPr>
          <a:xfrm>
            <a:off x="600288" y="3570841"/>
            <a:ext cx="3650966" cy="988128"/>
          </a:xfrm>
          <a:prstGeom prst="rect">
            <a:avLst/>
          </a:prstGeom>
        </p:spPr>
      </p:pic>
      <p:pic>
        <p:nvPicPr>
          <p:cNvPr id="14" name="Picture 13">
            <a:extLst>
              <a:ext uri="{FF2B5EF4-FFF2-40B4-BE49-F238E27FC236}">
                <a16:creationId xmlns:a16="http://schemas.microsoft.com/office/drawing/2014/main" id="{43D20A3B-7FFA-EF53-4C9F-26520ABF8C8E}"/>
              </a:ext>
            </a:extLst>
          </p:cNvPr>
          <p:cNvPicPr>
            <a:picLocks noChangeAspect="1"/>
          </p:cNvPicPr>
          <p:nvPr/>
        </p:nvPicPr>
        <p:blipFill>
          <a:blip r:embed="rId6"/>
          <a:stretch>
            <a:fillRect/>
          </a:stretch>
        </p:blipFill>
        <p:spPr>
          <a:xfrm>
            <a:off x="4791555" y="5208421"/>
            <a:ext cx="4942903" cy="944150"/>
          </a:xfrm>
          <a:prstGeom prst="rect">
            <a:avLst/>
          </a:prstGeom>
        </p:spPr>
      </p:pic>
    </p:spTree>
    <p:extLst>
      <p:ext uri="{BB962C8B-B14F-4D97-AF65-F5344CB8AC3E}">
        <p14:creationId xmlns:p14="http://schemas.microsoft.com/office/powerpoint/2010/main" val="86215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314C8F3-8B4D-C47F-1366-D419C1E49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A190D593-2004-AA64-5F30-4C16E0F64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29EBCC0-12F4-6CEC-87D2-11155954A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2798DC-74EE-F16A-8314-1B17A297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8E5BEA-06AB-D25B-21FA-62E598066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B1FA6E3-AEA0-1BB8-AE6E-0EF548EC9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FF762B8-666D-9538-F853-FB4BB0A4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dirty="0"/>
              <a:t>Decision Tree Model And Random Forest Model</a:t>
            </a:r>
          </a:p>
        </p:txBody>
      </p:sp>
      <p:sp>
        <p:nvSpPr>
          <p:cNvPr id="6" name="Arrow: Right 5">
            <a:extLst>
              <a:ext uri="{FF2B5EF4-FFF2-40B4-BE49-F238E27FC236}">
                <a16:creationId xmlns:a16="http://schemas.microsoft.com/office/drawing/2014/main"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10">
            <a:extLst>
              <a:ext uri="{FF2B5EF4-FFF2-40B4-BE49-F238E27FC236}">
                <a16:creationId xmlns:a16="http://schemas.microsoft.com/office/drawing/2014/main" id="{F34B6CCF-8C22-B492-75ED-176612B2979B}"/>
              </a:ext>
            </a:extLst>
          </p:cNvPr>
          <p:cNvSpPr/>
          <p:nvPr/>
        </p:nvSpPr>
        <p:spPr>
          <a:xfrm>
            <a:off x="5798855" y="3724781"/>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665D1823-6FB1-3041-7DB3-D0311FD7B404}"/>
              </a:ext>
            </a:extLst>
          </p:cNvPr>
          <p:cNvPicPr>
            <a:picLocks noChangeAspect="1"/>
          </p:cNvPicPr>
          <p:nvPr/>
        </p:nvPicPr>
        <p:blipFill>
          <a:blip r:embed="rId3"/>
          <a:stretch>
            <a:fillRect/>
          </a:stretch>
        </p:blipFill>
        <p:spPr>
          <a:xfrm>
            <a:off x="334022" y="1989625"/>
            <a:ext cx="4821970" cy="3127928"/>
          </a:xfrm>
          <a:prstGeom prst="rect">
            <a:avLst/>
          </a:prstGeom>
        </p:spPr>
      </p:pic>
      <p:pic>
        <p:nvPicPr>
          <p:cNvPr id="12" name="Picture 11">
            <a:extLst>
              <a:ext uri="{FF2B5EF4-FFF2-40B4-BE49-F238E27FC236}">
                <a16:creationId xmlns:a16="http://schemas.microsoft.com/office/drawing/2014/main" id="{4E4FCF34-A635-AFAA-78EB-EC67DB483841}"/>
              </a:ext>
            </a:extLst>
          </p:cNvPr>
          <p:cNvPicPr>
            <a:picLocks noChangeAspect="1"/>
          </p:cNvPicPr>
          <p:nvPr/>
        </p:nvPicPr>
        <p:blipFill>
          <a:blip r:embed="rId4"/>
          <a:stretch>
            <a:fillRect/>
          </a:stretch>
        </p:blipFill>
        <p:spPr>
          <a:xfrm>
            <a:off x="6759224" y="1750583"/>
            <a:ext cx="1676887" cy="1579835"/>
          </a:xfrm>
          <a:prstGeom prst="rect">
            <a:avLst/>
          </a:prstGeom>
        </p:spPr>
      </p:pic>
      <p:pic>
        <p:nvPicPr>
          <p:cNvPr id="13" name="Picture 12">
            <a:extLst>
              <a:ext uri="{FF2B5EF4-FFF2-40B4-BE49-F238E27FC236}">
                <a16:creationId xmlns:a16="http://schemas.microsoft.com/office/drawing/2014/main" id="{F9EF9AED-7CD9-E30D-0F86-89EC4218BB5A}"/>
              </a:ext>
            </a:extLst>
          </p:cNvPr>
          <p:cNvPicPr>
            <a:picLocks noChangeAspect="1"/>
          </p:cNvPicPr>
          <p:nvPr/>
        </p:nvPicPr>
        <p:blipFill>
          <a:blip r:embed="rId5"/>
          <a:stretch>
            <a:fillRect/>
          </a:stretch>
        </p:blipFill>
        <p:spPr>
          <a:xfrm>
            <a:off x="7002348" y="3525394"/>
            <a:ext cx="1433763" cy="1704584"/>
          </a:xfrm>
          <a:prstGeom prst="rect">
            <a:avLst/>
          </a:prstGeom>
        </p:spPr>
      </p:pic>
      <p:sp>
        <p:nvSpPr>
          <p:cNvPr id="14" name="TextBox 13">
            <a:extLst>
              <a:ext uri="{FF2B5EF4-FFF2-40B4-BE49-F238E27FC236}">
                <a16:creationId xmlns:a16="http://schemas.microsoft.com/office/drawing/2014/main" id="{DE4DCEFD-DDAE-6885-60F6-B3DE195B859F}"/>
              </a:ext>
            </a:extLst>
          </p:cNvPr>
          <p:cNvSpPr txBox="1"/>
          <p:nvPr/>
        </p:nvSpPr>
        <p:spPr>
          <a:xfrm>
            <a:off x="219208" y="5411458"/>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In Decision Tree Model </a:t>
            </a:r>
            <a:r>
              <a:rPr lang="en-GB" dirty="0"/>
              <a:t>51 people who actually have Stroke, model  is predicting them as they don’t have stroke while 55 are those who actually do not have stroke and model is predicting them as they have stroke. </a:t>
            </a:r>
          </a:p>
        </p:txBody>
      </p:sp>
      <p:sp>
        <p:nvSpPr>
          <p:cNvPr id="15" name="TextBox 14">
            <a:extLst>
              <a:ext uri="{FF2B5EF4-FFF2-40B4-BE49-F238E27FC236}">
                <a16:creationId xmlns:a16="http://schemas.microsoft.com/office/drawing/2014/main" id="{DE022E67-0DEC-BDCF-9F73-80C49E221E00}"/>
              </a:ext>
            </a:extLst>
          </p:cNvPr>
          <p:cNvSpPr txBox="1"/>
          <p:nvPr/>
        </p:nvSpPr>
        <p:spPr>
          <a:xfrm>
            <a:off x="219209" y="6537828"/>
            <a:ext cx="9291004"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In Random Forest Model </a:t>
            </a:r>
            <a:r>
              <a:rPr lang="en-GB" dirty="0"/>
              <a:t>57 people who actually have Stroke, model  is predicting them as they don’t have stroke while 18 are those who actually do not have stroke and model is predicting them as they have stroke.</a:t>
            </a:r>
          </a:p>
          <a:p>
            <a:endParaRPr lang="en-GB" dirty="0"/>
          </a:p>
        </p:txBody>
      </p:sp>
    </p:spTree>
    <p:extLst>
      <p:ext uri="{BB962C8B-B14F-4D97-AF65-F5344CB8AC3E}">
        <p14:creationId xmlns:p14="http://schemas.microsoft.com/office/powerpoint/2010/main" val="339272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C1A77A-646D-C446-EEC4-5CFB188C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CF4062B0-BEFE-0414-D822-12F6D94722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6A362E68-575C-1D07-EE8A-A64C68972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43EA755-F8D9-A2A6-7756-3AC9848276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467A269E-EE71-BC53-BA62-C5B8FB1D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157ACF3-646F-57B0-1C6B-D87BEB272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A251FE-7DA4-A4D7-1D0D-01CE499FC3D3}"/>
              </a:ext>
            </a:extLst>
          </p:cNvPr>
          <p:cNvSpPr txBox="1"/>
          <p:nvPr/>
        </p:nvSpPr>
        <p:spPr>
          <a:xfrm>
            <a:off x="308753" y="814937"/>
            <a:ext cx="9569239" cy="1077218"/>
          </a:xfrm>
          <a:prstGeom prst="rect">
            <a:avLst/>
          </a:prstGeom>
          <a:noFill/>
        </p:spPr>
        <p:txBody>
          <a:bodyPr wrap="square" rtlCol="0">
            <a:spAutoFit/>
          </a:bodyPr>
          <a:lstStyle/>
          <a:p>
            <a:pPr algn="ctr"/>
            <a:r>
              <a:rPr lang="en-GB" sz="3200" dirty="0" err="1"/>
              <a:t>K_Nearest</a:t>
            </a:r>
            <a:r>
              <a:rPr lang="en-GB" sz="3200" dirty="0"/>
              <a:t> </a:t>
            </a:r>
            <a:r>
              <a:rPr lang="en-GB" sz="3200" dirty="0" err="1"/>
              <a:t>neighbors</a:t>
            </a:r>
            <a:r>
              <a:rPr lang="en-GB" sz="3200" dirty="0"/>
              <a:t> Model And Logistic Regression Model</a:t>
            </a:r>
          </a:p>
        </p:txBody>
      </p:sp>
      <p:sp>
        <p:nvSpPr>
          <p:cNvPr id="3" name="Picture Placeholder 2">
            <a:extLst>
              <a:ext uri="{FF2B5EF4-FFF2-40B4-BE49-F238E27FC236}">
                <a16:creationId xmlns:a16="http://schemas.microsoft.com/office/drawing/2014/main" id="{9A08079B-FE44-1DDD-5F3F-ADA4E5EC6338}"/>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id="{508A11B0-6545-FCAF-56BD-A10E21FA0030}"/>
              </a:ext>
            </a:extLst>
          </p:cNvPr>
          <p:cNvSpPr/>
          <p:nvPr/>
        </p:nvSpPr>
        <p:spPr>
          <a:xfrm>
            <a:off x="5618506" y="3161215"/>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58A5F330-39D2-3D35-DAA7-5FD67B112930}"/>
              </a:ext>
            </a:extLst>
          </p:cNvPr>
          <p:cNvPicPr>
            <a:picLocks noChangeAspect="1"/>
          </p:cNvPicPr>
          <p:nvPr/>
        </p:nvPicPr>
        <p:blipFill>
          <a:blip r:embed="rId3"/>
          <a:stretch>
            <a:fillRect/>
          </a:stretch>
        </p:blipFill>
        <p:spPr>
          <a:xfrm>
            <a:off x="529595" y="2608020"/>
            <a:ext cx="4243818" cy="3123978"/>
          </a:xfrm>
          <a:prstGeom prst="rect">
            <a:avLst/>
          </a:prstGeom>
        </p:spPr>
      </p:pic>
      <p:pic>
        <p:nvPicPr>
          <p:cNvPr id="4" name="Picture 3">
            <a:extLst>
              <a:ext uri="{FF2B5EF4-FFF2-40B4-BE49-F238E27FC236}">
                <a16:creationId xmlns:a16="http://schemas.microsoft.com/office/drawing/2014/main" id="{EB711DD9-C270-7C5F-8751-62C8576EE663}"/>
              </a:ext>
            </a:extLst>
          </p:cNvPr>
          <p:cNvPicPr>
            <a:picLocks noChangeAspect="1"/>
          </p:cNvPicPr>
          <p:nvPr/>
        </p:nvPicPr>
        <p:blipFill>
          <a:blip r:embed="rId4"/>
          <a:stretch>
            <a:fillRect/>
          </a:stretch>
        </p:blipFill>
        <p:spPr>
          <a:xfrm>
            <a:off x="7564582" y="4367481"/>
            <a:ext cx="1862091" cy="2167686"/>
          </a:xfrm>
          <a:prstGeom prst="rect">
            <a:avLst/>
          </a:prstGeom>
        </p:spPr>
      </p:pic>
      <p:pic>
        <p:nvPicPr>
          <p:cNvPr id="5" name="Picture 4">
            <a:extLst>
              <a:ext uri="{FF2B5EF4-FFF2-40B4-BE49-F238E27FC236}">
                <a16:creationId xmlns:a16="http://schemas.microsoft.com/office/drawing/2014/main" id="{04ED5590-897C-F7CE-3F65-2AD8DCB4654A}"/>
              </a:ext>
            </a:extLst>
          </p:cNvPr>
          <p:cNvPicPr>
            <a:picLocks noChangeAspect="1"/>
          </p:cNvPicPr>
          <p:nvPr/>
        </p:nvPicPr>
        <p:blipFill>
          <a:blip r:embed="rId5"/>
          <a:stretch>
            <a:fillRect/>
          </a:stretch>
        </p:blipFill>
        <p:spPr>
          <a:xfrm>
            <a:off x="7564582" y="1705602"/>
            <a:ext cx="1786525" cy="2241505"/>
          </a:xfrm>
          <a:prstGeom prst="rect">
            <a:avLst/>
          </a:prstGeom>
        </p:spPr>
      </p:pic>
      <p:sp>
        <p:nvSpPr>
          <p:cNvPr id="7" name="Arrow: Right 20">
            <a:extLst>
              <a:ext uri="{FF2B5EF4-FFF2-40B4-BE49-F238E27FC236}">
                <a16:creationId xmlns:a16="http://schemas.microsoft.com/office/drawing/2014/main" id="{ED145A00-D596-CDF3-4477-97DB04DA0FC2}"/>
              </a:ext>
            </a:extLst>
          </p:cNvPr>
          <p:cNvSpPr/>
          <p:nvPr/>
        </p:nvSpPr>
        <p:spPr>
          <a:xfrm>
            <a:off x="5650591" y="4949906"/>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7A9BE98-C96E-3B41-928A-CE985A8C8E3E}"/>
              </a:ext>
            </a:extLst>
          </p:cNvPr>
          <p:cNvSpPr txBox="1"/>
          <p:nvPr/>
        </p:nvSpPr>
        <p:spPr>
          <a:xfrm>
            <a:off x="567790" y="6051002"/>
            <a:ext cx="6083577" cy="1292662"/>
          </a:xfrm>
          <a:prstGeom prst="rect">
            <a:avLst/>
          </a:prstGeom>
          <a:noFill/>
        </p:spPr>
        <p:txBody>
          <a:bodyPr wrap="square" rtlCol="0">
            <a:spAutoFit/>
          </a:bodyPr>
          <a:lstStyle/>
          <a:p>
            <a:r>
              <a:rPr lang="en-GB" sz="1400" b="1" dirty="0"/>
              <a:t>KNN Model(Smote), </a:t>
            </a:r>
            <a:r>
              <a:rPr lang="en-GB" sz="1400" dirty="0"/>
              <a:t>with  30 people who actually have Stroke, model  is predicting them as they don’t have stroke while 228 are those who actually do not have stroke and model is predicting them as they have stroke. </a:t>
            </a:r>
          </a:p>
          <a:p>
            <a:r>
              <a:rPr lang="en-GB" dirty="0"/>
              <a:t>Logistic Regression Model (Oversampled): FN is 16 ,FP is 309</a:t>
            </a:r>
          </a:p>
          <a:p>
            <a:endParaRPr lang="en-GB" dirty="0"/>
          </a:p>
        </p:txBody>
      </p:sp>
    </p:spTree>
    <p:extLst>
      <p:ext uri="{BB962C8B-B14F-4D97-AF65-F5344CB8AC3E}">
        <p14:creationId xmlns:p14="http://schemas.microsoft.com/office/powerpoint/2010/main" val="288870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9239B-F233-1ADA-B4AA-6FABE1173C5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26A7D641-3603-DCFE-110B-C71D4F3AE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0C8186D-6A43-58BE-90F9-B01669F27C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395C22A-2080-D742-6812-E838EE0E0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D0FB55F-A100-9786-976D-739E5FE4E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822E68A-1D0F-A3E5-C900-7CEFB181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BD0ED0B-3B23-BC98-FFD9-D7FEAF424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81DE83-0E5A-9094-1B32-D31468C34E2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id="{2D5C1153-9BEC-F03A-F6E5-6A38F134724A}"/>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id="{EAA9FF8C-A86B-0C45-955B-132D8A7BF286}"/>
              </a:ext>
            </a:extLst>
          </p:cNvPr>
          <p:cNvSpPr/>
          <p:nvPr/>
        </p:nvSpPr>
        <p:spPr>
          <a:xfrm>
            <a:off x="5864682" y="3522160"/>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C1D5DB6-9EDE-F3E8-F893-0FAEF03EE8F4}"/>
              </a:ext>
            </a:extLst>
          </p:cNvPr>
          <p:cNvSpPr txBox="1"/>
          <p:nvPr/>
        </p:nvSpPr>
        <p:spPr>
          <a:xfrm>
            <a:off x="1957899" y="5608161"/>
            <a:ext cx="6705600" cy="923330"/>
          </a:xfrm>
          <a:prstGeom prst="rect">
            <a:avLst/>
          </a:prstGeom>
          <a:noFill/>
        </p:spPr>
        <p:txBody>
          <a:bodyPr wrap="square" rtlCol="0">
            <a:spAutoFit/>
          </a:bodyPr>
          <a:lstStyle/>
          <a:p>
            <a:r>
              <a:rPr lang="en-GB" b="1" dirty="0"/>
              <a:t>SVM with Oversampled Data </a:t>
            </a:r>
            <a:r>
              <a:rPr lang="en-GB" dirty="0"/>
              <a:t>shows some promising results with a recall for Stroke1 77% and with 14 FN. Though the number of FP is High.  </a:t>
            </a:r>
          </a:p>
        </p:txBody>
      </p:sp>
      <p:pic>
        <p:nvPicPr>
          <p:cNvPr id="4" name="Picture 3">
            <a:extLst>
              <a:ext uri="{FF2B5EF4-FFF2-40B4-BE49-F238E27FC236}">
                <a16:creationId xmlns:a16="http://schemas.microsoft.com/office/drawing/2014/main" id="{6E3FB56E-170C-F886-5758-E3F33C2D73A1}"/>
              </a:ext>
            </a:extLst>
          </p:cNvPr>
          <p:cNvPicPr>
            <a:picLocks noChangeAspect="1"/>
          </p:cNvPicPr>
          <p:nvPr/>
        </p:nvPicPr>
        <p:blipFill>
          <a:blip r:embed="rId3"/>
          <a:stretch>
            <a:fillRect/>
          </a:stretch>
        </p:blipFill>
        <p:spPr>
          <a:xfrm>
            <a:off x="308753" y="2632328"/>
            <a:ext cx="5029199" cy="1842222"/>
          </a:xfrm>
          <a:prstGeom prst="rect">
            <a:avLst/>
          </a:prstGeom>
        </p:spPr>
      </p:pic>
      <p:pic>
        <p:nvPicPr>
          <p:cNvPr id="5" name="Picture 4">
            <a:extLst>
              <a:ext uri="{FF2B5EF4-FFF2-40B4-BE49-F238E27FC236}">
                <a16:creationId xmlns:a16="http://schemas.microsoft.com/office/drawing/2014/main" id="{77C6D20E-DB41-EA7B-8F85-119C52A19290}"/>
              </a:ext>
            </a:extLst>
          </p:cNvPr>
          <p:cNvPicPr>
            <a:picLocks noChangeAspect="1"/>
          </p:cNvPicPr>
          <p:nvPr/>
        </p:nvPicPr>
        <p:blipFill>
          <a:blip r:embed="rId4"/>
          <a:stretch>
            <a:fillRect/>
          </a:stretch>
        </p:blipFill>
        <p:spPr>
          <a:xfrm>
            <a:off x="7333382" y="2242252"/>
            <a:ext cx="2325382" cy="2857506"/>
          </a:xfrm>
          <a:prstGeom prst="rect">
            <a:avLst/>
          </a:prstGeom>
        </p:spPr>
      </p:pic>
    </p:spTree>
    <p:extLst>
      <p:ext uri="{BB962C8B-B14F-4D97-AF65-F5344CB8AC3E}">
        <p14:creationId xmlns:p14="http://schemas.microsoft.com/office/powerpoint/2010/main" val="4323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B4CF4D-762A-DE2E-C4F7-010025F1397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5F4A986-6A23-CB2E-DE53-4F0AECED1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69B61BC-3EA7-6670-B7A9-3809E7D81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9424F9F-6FF4-FE01-7457-487D98107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228FD3-3044-89D3-B303-642A33313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32A32A1-DA88-7EB3-4471-70C5A8162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9BCC2685-14A7-19D2-D445-3A3D4E73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7209B77-EB1D-1498-3A81-0E3BE9995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4A177BF-42B4-9BEE-9DBE-A7A5941FD585}"/>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E6B97963-37AA-324C-D414-212D6594A3FF}"/>
              </a:ext>
            </a:extLst>
          </p:cNvPr>
          <p:cNvSpPr txBox="1"/>
          <p:nvPr/>
        </p:nvSpPr>
        <p:spPr>
          <a:xfrm>
            <a:off x="333506" y="800209"/>
            <a:ext cx="9569239" cy="1077218"/>
          </a:xfrm>
          <a:prstGeom prst="rect">
            <a:avLst/>
          </a:prstGeom>
          <a:noFill/>
        </p:spPr>
        <p:txBody>
          <a:bodyPr wrap="square" rtlCol="0">
            <a:spAutoFit/>
          </a:bodyPr>
          <a:lstStyle/>
          <a:p>
            <a:pPr algn="ctr"/>
            <a:r>
              <a:rPr lang="en-US" sz="3200" b="1" dirty="0"/>
              <a:t>5. Model Optimizations  </a:t>
            </a:r>
          </a:p>
          <a:p>
            <a:pPr algn="ctr"/>
            <a:r>
              <a:rPr lang="en-US" sz="3200" dirty="0"/>
              <a:t>Part 1</a:t>
            </a:r>
          </a:p>
        </p:txBody>
      </p:sp>
      <p:sp>
        <p:nvSpPr>
          <p:cNvPr id="5" name="Content Placeholder 2">
            <a:extLst>
              <a:ext uri="{FF2B5EF4-FFF2-40B4-BE49-F238E27FC236}">
                <a16:creationId xmlns:a16="http://schemas.microsoft.com/office/drawing/2014/main" id="{A34BDE4E-112D-C0EB-8BDC-4CC50B382AB7}"/>
              </a:ext>
            </a:extLst>
          </p:cNvPr>
          <p:cNvSpPr txBox="1">
            <a:spLocks/>
          </p:cNvSpPr>
          <p:nvPr/>
        </p:nvSpPr>
        <p:spPr>
          <a:xfrm>
            <a:off x="948267" y="2744178"/>
            <a:ext cx="4249154" cy="1385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 Oversampling data and using </a:t>
            </a:r>
          </a:p>
          <a:p>
            <a:pPr marL="0" indent="0">
              <a:buNone/>
            </a:pPr>
            <a:r>
              <a:rPr lang="en-US" sz="2000" b="1" dirty="0" err="1"/>
              <a:t>RandomForestClassifier</a:t>
            </a:r>
            <a:endParaRPr lang="en-US" sz="2000" b="1" dirty="0"/>
          </a:p>
          <a:p>
            <a:pPr marL="0" indent="0">
              <a:buFont typeface="Arial" panose="020B0604020202020204" pitchFamily="34" charset="0"/>
              <a:buNone/>
            </a:pPr>
            <a:endParaRPr lang="en-US" b="1" dirty="0"/>
          </a:p>
          <a:p>
            <a:endParaRPr lang="en-GB" dirty="0"/>
          </a:p>
          <a:p>
            <a:endParaRPr lang="en-GB" dirty="0"/>
          </a:p>
          <a:p>
            <a:endParaRPr lang="en-GB" sz="2000" dirty="0"/>
          </a:p>
          <a:p>
            <a:endParaRPr lang="en-GB" sz="2000" b="1" dirty="0"/>
          </a:p>
          <a:p>
            <a:r>
              <a:rPr lang="en-GB" sz="2000" b="1" dirty="0"/>
              <a:t>2. </a:t>
            </a:r>
            <a:r>
              <a:rPr lang="en-US" sz="2000" b="1" dirty="0"/>
              <a:t>Oversampling data, dropping columns found less important, and using </a:t>
            </a:r>
            <a:r>
              <a:rPr lang="en-US" sz="2000" b="1" dirty="0" err="1"/>
              <a:t>RandomForestClassifier</a:t>
            </a:r>
            <a:endParaRPr lang="en-US" sz="2000" b="1" dirty="0"/>
          </a:p>
          <a:p>
            <a:endParaRPr lang="en-US" sz="2000" b="1" dirty="0"/>
          </a:p>
          <a:p>
            <a:endParaRPr lang="en-US" sz="2000" b="1" dirty="0"/>
          </a:p>
          <a:p>
            <a:endParaRPr lang="en-GB" sz="2000" dirty="0"/>
          </a:p>
        </p:txBody>
      </p:sp>
      <p:pic>
        <p:nvPicPr>
          <p:cNvPr id="12" name="Picture 2">
            <a:extLst>
              <a:ext uri="{FF2B5EF4-FFF2-40B4-BE49-F238E27FC236}">
                <a16:creationId xmlns:a16="http://schemas.microsoft.com/office/drawing/2014/main" id="{9AC53A73-32FA-0C7A-0ADC-E55C8B38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48" y="2036542"/>
            <a:ext cx="4330698" cy="280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id="{7B9A3ACC-7F11-FE45-2E0F-949675A85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33" y="4396314"/>
            <a:ext cx="4316888" cy="263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F63AA505-2803-A1AB-30E1-B1CB59899586}"/>
              </a:ext>
            </a:extLst>
          </p:cNvPr>
          <p:cNvSpPr txBox="1"/>
          <p:nvPr/>
        </p:nvSpPr>
        <p:spPr>
          <a:xfrm>
            <a:off x="5758863" y="4561769"/>
            <a:ext cx="4027383" cy="2308324"/>
          </a:xfrm>
          <a:prstGeom prst="rect">
            <a:avLst/>
          </a:prstGeom>
          <a:noFill/>
        </p:spPr>
        <p:txBody>
          <a:bodyPr wrap="square" rtlCol="0">
            <a:spAutoFit/>
          </a:bodyPr>
          <a:lstStyle/>
          <a:p>
            <a:endParaRPr lang="en-GB" dirty="0"/>
          </a:p>
          <a:p>
            <a:endParaRPr lang="en-GB" dirty="0"/>
          </a:p>
          <a:p>
            <a:endParaRPr lang="en-GB" sz="1800" dirty="0"/>
          </a:p>
          <a:p>
            <a:endParaRPr lang="en-GB" sz="1800" b="1" dirty="0"/>
          </a:p>
          <a:p>
            <a:r>
              <a:rPr lang="en-GB" sz="1800" b="1" dirty="0"/>
              <a:t>2. </a:t>
            </a:r>
            <a:r>
              <a:rPr lang="en-US" sz="1800" b="1" dirty="0"/>
              <a:t>Oversampling data, dropping </a:t>
            </a:r>
          </a:p>
          <a:p>
            <a:r>
              <a:rPr lang="en-US" sz="1800" b="1" dirty="0"/>
              <a:t>columns found less important, </a:t>
            </a:r>
          </a:p>
          <a:p>
            <a:r>
              <a:rPr lang="en-US" sz="1800" b="1" dirty="0"/>
              <a:t>and using </a:t>
            </a:r>
            <a:r>
              <a:rPr lang="en-US" sz="1800" b="1" dirty="0" err="1"/>
              <a:t>RandomForestClassifier</a:t>
            </a:r>
            <a:endParaRPr lang="en-US" sz="1800" b="1" dirty="0"/>
          </a:p>
          <a:p>
            <a:endParaRPr lang="en-US" dirty="0"/>
          </a:p>
        </p:txBody>
      </p:sp>
    </p:spTree>
    <p:extLst>
      <p:ext uri="{BB962C8B-B14F-4D97-AF65-F5344CB8AC3E}">
        <p14:creationId xmlns:p14="http://schemas.microsoft.com/office/powerpoint/2010/main" val="327626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3CDEEF2-1AB3-80D1-CDA4-608C51A8E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7C7D98AB-74B6-9E79-6551-31459B530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02A97E4-FFF3-59F6-2E50-A49A1B875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5189F2-CEF8-E33C-1F6D-25FADC872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8944EF9-2B55-2555-0F0D-1F9070FA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39D0DBA3-22C1-A7AD-5B65-E017A98F6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1E4C121-B4D1-7C55-C58B-07974436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Optimizations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1513-936B-7599-6ABE-71802B4453E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5EBDAD9-F8C8-BD82-6A1C-1B46211B9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428EBB58-D62D-9B51-78DF-6472139DCD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5E1AF157-DD9F-ABBB-7AE8-BA1F8325B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1AE59E-D5F5-4A2F-F502-E767D3A0D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06515F5-7660-CB1F-6BC9-9219282B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F3A049A-F43B-6E90-C5B5-04CF4B4EA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017482-172B-6AC6-13EB-BF55A94A4EE8}"/>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2</a:t>
            </a:r>
          </a:p>
        </p:txBody>
      </p:sp>
      <p:sp>
        <p:nvSpPr>
          <p:cNvPr id="3" name="Picture Placeholder 2">
            <a:extLst>
              <a:ext uri="{FF2B5EF4-FFF2-40B4-BE49-F238E27FC236}">
                <a16:creationId xmlns:a16="http://schemas.microsoft.com/office/drawing/2014/main" id="{6EF0B4F8-75D6-0F10-F5E2-AB246F3F31E2}"/>
              </a:ext>
            </a:extLst>
          </p:cNvPr>
          <p:cNvSpPr>
            <a:spLocks noGrp="1"/>
          </p:cNvSpPr>
          <p:nvPr>
            <p:ph type="pic" sz="quarter" idx="11"/>
          </p:nvPr>
        </p:nvSpPr>
        <p:spPr/>
        <p:txBody>
          <a:bodyPr/>
          <a:lstStyle/>
          <a:p>
            <a:endParaRPr lang="en-US"/>
          </a:p>
        </p:txBody>
      </p:sp>
      <p:sp>
        <p:nvSpPr>
          <p:cNvPr id="2" name="Content Placeholder 2">
            <a:extLst>
              <a:ext uri="{FF2B5EF4-FFF2-40B4-BE49-F238E27FC236}">
                <a16:creationId xmlns:a16="http://schemas.microsoft.com/office/drawing/2014/main" id="{736E2FF1-480D-5CE9-FA48-5C92826C5B03}"/>
              </a:ext>
            </a:extLst>
          </p:cNvPr>
          <p:cNvSpPr txBox="1">
            <a:spLocks/>
          </p:cNvSpPr>
          <p:nvPr/>
        </p:nvSpPr>
        <p:spPr>
          <a:xfrm>
            <a:off x="932887" y="1608483"/>
            <a:ext cx="8811193" cy="5124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                                      </a:t>
            </a:r>
          </a:p>
          <a:p>
            <a:pPr marL="0" indent="0">
              <a:buNone/>
            </a:pPr>
            <a:endParaRPr lang="en-US" sz="2000" b="1" dirty="0"/>
          </a:p>
          <a:p>
            <a:pPr marL="0" indent="0">
              <a:buNone/>
            </a:pPr>
            <a:endParaRPr lang="en-US" sz="2000" b="1" dirty="0"/>
          </a:p>
          <a:p>
            <a:pPr marL="0" indent="0">
              <a:buNone/>
            </a:pPr>
            <a:r>
              <a:rPr lang="en-US" sz="2000" b="1" dirty="0"/>
              <a:t>                                                                         3. Random Forest Classifier</a:t>
            </a:r>
          </a:p>
          <a:p>
            <a:pPr marL="0" indent="0">
              <a:buNone/>
            </a:pPr>
            <a:r>
              <a:rPr lang="en-US" sz="2000" b="1" dirty="0"/>
              <a:t>                                                                       </a:t>
            </a:r>
            <a:r>
              <a:rPr lang="en-US" sz="2000" b="1" dirty="0" err="1"/>
              <a:t>optimised</a:t>
            </a:r>
            <a:r>
              <a:rPr lang="en-US" sz="2000" b="1" dirty="0"/>
              <a:t> using </a:t>
            </a:r>
            <a:r>
              <a:rPr lang="en-US" sz="2000" b="1" dirty="0" err="1"/>
              <a:t>GridSearchCV</a:t>
            </a:r>
            <a:endParaRPr lang="en-US" sz="2000" dirty="0"/>
          </a:p>
          <a:p>
            <a:endParaRPr lang="en-US" sz="2000" b="1" dirty="0"/>
          </a:p>
          <a:p>
            <a:pPr marL="0" indent="0">
              <a:buFont typeface="Arial" panose="020B0604020202020204" pitchFamily="34" charset="0"/>
              <a:buNone/>
            </a:pPr>
            <a:endParaRPr lang="en-US" b="1" dirty="0"/>
          </a:p>
          <a:p>
            <a:pPr marL="0" indent="0">
              <a:buNone/>
            </a:pPr>
            <a:endParaRPr lang="en-GB" dirty="0"/>
          </a:p>
          <a:p>
            <a:pPr marL="0" indent="0">
              <a:buNone/>
            </a:pPr>
            <a:endParaRPr lang="en-GB" sz="2000" dirty="0"/>
          </a:p>
          <a:p>
            <a:pPr marL="0" indent="0">
              <a:buNone/>
            </a:pPr>
            <a:r>
              <a:rPr lang="en-GB" sz="2000" b="1" dirty="0"/>
              <a:t>4. </a:t>
            </a:r>
            <a:r>
              <a:rPr lang="en-US" sz="2000" b="1" dirty="0"/>
              <a:t>Outliers removed from </a:t>
            </a:r>
          </a:p>
          <a:p>
            <a:pPr marL="0" indent="0">
              <a:buNone/>
            </a:pPr>
            <a:r>
              <a:rPr lang="en-US" sz="2000" b="1" dirty="0"/>
              <a:t>original dataset, oversampled, </a:t>
            </a:r>
          </a:p>
          <a:p>
            <a:pPr marL="0" indent="0">
              <a:buNone/>
            </a:pPr>
            <a:r>
              <a:rPr lang="en-US" sz="2000" b="1" dirty="0"/>
              <a:t>using </a:t>
            </a:r>
            <a:r>
              <a:rPr lang="en-US" sz="2000" b="1" dirty="0" err="1"/>
              <a:t>RandomForestClassifier</a:t>
            </a:r>
            <a:endParaRPr lang="en-US" sz="2000" b="1" dirty="0"/>
          </a:p>
          <a:p>
            <a:endParaRPr lang="en-US" sz="2000" b="1" dirty="0"/>
          </a:p>
          <a:p>
            <a:endParaRPr lang="en-GB" sz="2000" dirty="0"/>
          </a:p>
        </p:txBody>
      </p:sp>
      <p:pic>
        <p:nvPicPr>
          <p:cNvPr id="4" name="Picture 7">
            <a:extLst>
              <a:ext uri="{FF2B5EF4-FFF2-40B4-BE49-F238E27FC236}">
                <a16:creationId xmlns:a16="http://schemas.microsoft.com/office/drawing/2014/main" id="{95E36B68-62AD-B9F2-70C2-B586569B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7" y="4270813"/>
            <a:ext cx="4443593" cy="285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55C85C03-1F66-B7D4-1002-5DC66D5A7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94" y="1469825"/>
            <a:ext cx="4438306" cy="30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13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E6289-D2A4-4F75-BD0F-B033EBE77AF5}"/>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7F31254-3ECC-CD98-4245-A1F2BEE4B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B8EF534-9FDA-8196-9E94-D28AB12F3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2EDC221-84C4-45E7-20F4-A775EADD71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79AA36-DD2C-0367-D3BF-2CBFC0810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E5E699F-E37D-DCDB-1510-887BC772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ED12C94-78A4-58DD-9F96-9100F83C0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15A2B5EA-0540-4F24-C209-FD2FC5F6B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B5A7F5EF-0726-1DC1-6367-0D2CC7CF76B3}"/>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id="{B987AA80-7A43-8370-43FC-3BD03724238D}"/>
              </a:ext>
            </a:extLst>
          </p:cNvPr>
          <p:cNvSpPr txBox="1"/>
          <p:nvPr/>
        </p:nvSpPr>
        <p:spPr>
          <a:xfrm>
            <a:off x="333506" y="800209"/>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3</a:t>
            </a:r>
          </a:p>
        </p:txBody>
      </p:sp>
      <p:sp>
        <p:nvSpPr>
          <p:cNvPr id="9" name="Content Placeholder 2">
            <a:extLst>
              <a:ext uri="{FF2B5EF4-FFF2-40B4-BE49-F238E27FC236}">
                <a16:creationId xmlns:a16="http://schemas.microsoft.com/office/drawing/2014/main" id="{FAC76963-A1CA-2926-E857-CE39D04B9173}"/>
              </a:ext>
            </a:extLst>
          </p:cNvPr>
          <p:cNvSpPr txBox="1">
            <a:spLocks/>
          </p:cNvSpPr>
          <p:nvPr/>
        </p:nvSpPr>
        <p:spPr>
          <a:xfrm>
            <a:off x="914400" y="21713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7. Outliers removed, oversampled, using Decision Tree Model</a:t>
            </a:r>
            <a:endParaRPr lang="en-US" sz="2000" dirty="0"/>
          </a:p>
          <a:p>
            <a:endParaRPr lang="en-US" sz="2000" b="1" dirty="0"/>
          </a:p>
          <a:p>
            <a:pPr marL="0" indent="0">
              <a:buFont typeface="Arial" panose="020B0604020202020204" pitchFamily="34" charset="0"/>
              <a:buNone/>
            </a:pPr>
            <a:endParaRPr lang="en-US" b="1" dirty="0"/>
          </a:p>
          <a:p>
            <a:endParaRPr lang="en-GB" dirty="0"/>
          </a:p>
          <a:p>
            <a:pPr marL="0" indent="0">
              <a:buFont typeface="Arial" panose="020B0604020202020204" pitchFamily="34" charset="0"/>
              <a:buNone/>
            </a:pPr>
            <a:endParaRPr lang="en-US" sz="2000" b="1" dirty="0"/>
          </a:p>
          <a:p>
            <a:endParaRPr lang="en-US" sz="2000" b="1" dirty="0"/>
          </a:p>
          <a:p>
            <a:endParaRPr lang="en-GB" sz="2000" dirty="0"/>
          </a:p>
        </p:txBody>
      </p:sp>
      <p:pic>
        <p:nvPicPr>
          <p:cNvPr id="10" name="Picture 2">
            <a:extLst>
              <a:ext uri="{FF2B5EF4-FFF2-40B4-BE49-F238E27FC236}">
                <a16:creationId xmlns:a16="http://schemas.microsoft.com/office/drawing/2014/main" id="{908A447D-EF01-3FC5-2964-5E7CD920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9" y="2986962"/>
            <a:ext cx="5309271" cy="347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0248B8-8DC7-9B91-D463-477BB00EAB2B}"/>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E4A4C2E-4CD4-2A76-6622-B9EB54181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5E367D03-888F-8D6B-0B39-F21F420069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9648791F-FE86-339C-1395-A69157610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17F13D-87B3-54B1-6815-94406218E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3A5A92E-54FE-1A3C-249E-4FAD6D642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57827A6-6C47-4CD7-971A-A75A5EC48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AB226D-A7D2-EBE5-24AE-889A0AA39C7D}"/>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4</a:t>
            </a:r>
          </a:p>
        </p:txBody>
      </p:sp>
      <p:sp>
        <p:nvSpPr>
          <p:cNvPr id="3" name="Picture Placeholder 2">
            <a:extLst>
              <a:ext uri="{FF2B5EF4-FFF2-40B4-BE49-F238E27FC236}">
                <a16:creationId xmlns:a16="http://schemas.microsoft.com/office/drawing/2014/main" id="{33C0A025-B4CA-9BB6-3CFE-7C65274EFD3F}"/>
              </a:ext>
            </a:extLst>
          </p:cNvPr>
          <p:cNvSpPr>
            <a:spLocks noGrp="1"/>
          </p:cNvSpPr>
          <p:nvPr>
            <p:ph type="pic" sz="quarter" idx="11"/>
          </p:nvPr>
        </p:nvSpPr>
        <p:spPr/>
        <p:txBody>
          <a:bodyPr/>
          <a:lstStyle/>
          <a:p>
            <a:endParaRPr lang="en-US"/>
          </a:p>
        </p:txBody>
      </p:sp>
      <p:sp>
        <p:nvSpPr>
          <p:cNvPr id="7" name="Content Placeholder 2">
            <a:extLst>
              <a:ext uri="{FF2B5EF4-FFF2-40B4-BE49-F238E27FC236}">
                <a16:creationId xmlns:a16="http://schemas.microsoft.com/office/drawing/2014/main" id="{0DB26922-CFEE-749D-60DB-C47E91FC97BB}"/>
              </a:ext>
            </a:extLst>
          </p:cNvPr>
          <p:cNvSpPr txBox="1">
            <a:spLocks/>
          </p:cNvSpPr>
          <p:nvPr/>
        </p:nvSpPr>
        <p:spPr>
          <a:xfrm>
            <a:off x="1777999" y="1547911"/>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5. Balancing no-stroke to match stroke, using RandomForestClassifier</a:t>
            </a:r>
            <a:endParaRPr lang="en-US" sz="2000"/>
          </a:p>
          <a:p>
            <a:endParaRPr lang="en-US" sz="2000" b="1"/>
          </a:p>
          <a:p>
            <a:pPr marL="0" indent="0">
              <a:buFont typeface="Arial" panose="020B0604020202020204" pitchFamily="34" charset="0"/>
              <a:buNone/>
            </a:pPr>
            <a:endParaRPr lang="en-US" b="1"/>
          </a:p>
          <a:p>
            <a:endParaRPr lang="en-GB"/>
          </a:p>
          <a:p>
            <a:endParaRPr lang="en-GB"/>
          </a:p>
          <a:p>
            <a:endParaRPr lang="en-GB" sz="2000"/>
          </a:p>
          <a:p>
            <a:r>
              <a:rPr lang="en-GB" sz="2000" b="1"/>
              <a:t>6. </a:t>
            </a:r>
            <a:r>
              <a:rPr lang="en-US" sz="2000" b="1"/>
              <a:t>Outliers removed, oversampled, using Support Vector Model</a:t>
            </a:r>
            <a:endParaRPr lang="en-US" sz="2000"/>
          </a:p>
          <a:p>
            <a:endParaRPr lang="en-US" sz="2000" b="1"/>
          </a:p>
          <a:p>
            <a:endParaRPr lang="en-US" sz="2000" b="1"/>
          </a:p>
          <a:p>
            <a:endParaRPr lang="en-GB" sz="2000" dirty="0"/>
          </a:p>
        </p:txBody>
      </p:sp>
      <p:pic>
        <p:nvPicPr>
          <p:cNvPr id="8" name="Picture 2">
            <a:extLst>
              <a:ext uri="{FF2B5EF4-FFF2-40B4-BE49-F238E27FC236}">
                <a16:creationId xmlns:a16="http://schemas.microsoft.com/office/drawing/2014/main" id="{E398BE58-468A-7435-84A5-36A212E3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97" y="1979959"/>
            <a:ext cx="32652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36E739D3-7E61-06D9-C308-0A0F19FDE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96" y="4860279"/>
            <a:ext cx="3265237" cy="212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4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BB21BAA-CED1-B16A-1DEE-E71B871D8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59F97F45-7FAF-0965-515C-DF36AA4F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8E56BDA-4F67-DA7E-D11A-F7C40647A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AEBF9B3-2C45-A7B0-CBD6-7ACEF01BA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683BA8B-41AC-57DC-440A-8E392CF1D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D21B866A-A77B-1BB1-62F9-4A0813EBC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id="{2F03BE48-83EC-1FB1-519E-B8C82622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6. Results &amp; Conclusion</a:t>
            </a:r>
          </a:p>
        </p:txBody>
      </p:sp>
    </p:spTree>
    <p:extLst>
      <p:ext uri="{BB962C8B-B14F-4D97-AF65-F5344CB8AC3E}">
        <p14:creationId xmlns:p14="http://schemas.microsoft.com/office/powerpoint/2010/main" val="373671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1. Introduction</a:t>
            </a:r>
          </a:p>
        </p:txBody>
      </p:sp>
      <p:sp>
        <p:nvSpPr>
          <p:cNvPr id="6" name="TextBox 5">
            <a:extLst>
              <a:ext uri="{FF2B5EF4-FFF2-40B4-BE49-F238E27FC236}">
                <a16:creationId xmlns:a16="http://schemas.microsoft.com/office/drawing/2014/main"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2. Data Cleaning</a:t>
            </a:r>
          </a:p>
        </p:txBody>
      </p:sp>
      <p:sp>
        <p:nvSpPr>
          <p:cNvPr id="28" name="TextBox 27">
            <a:extLst>
              <a:ext uri="{FF2B5EF4-FFF2-40B4-BE49-F238E27FC236}">
                <a16:creationId xmlns:a16="http://schemas.microsoft.com/office/drawing/2014/main"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Feature Importance</a:t>
            </a:r>
          </a:p>
        </p:txBody>
      </p:sp>
      <p:pic>
        <p:nvPicPr>
          <p:cNvPr id="6" name="Picture 5">
            <a:extLst>
              <a:ext uri="{FF2B5EF4-FFF2-40B4-BE49-F238E27FC236}">
                <a16:creationId xmlns:a16="http://schemas.microsoft.com/office/drawing/2014/main"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
        <p:nvSpPr>
          <p:cNvPr id="2" name="TextBox 1">
            <a:extLst>
              <a:ext uri="{FF2B5EF4-FFF2-40B4-BE49-F238E27FC236}">
                <a16:creationId xmlns:a16="http://schemas.microsoft.com/office/drawing/2014/main" id="{8563F755-11F5-A0B7-B0CD-FD86CB286958}"/>
              </a:ext>
            </a:extLst>
          </p:cNvPr>
          <p:cNvSpPr txBox="1"/>
          <p:nvPr/>
        </p:nvSpPr>
        <p:spPr>
          <a:xfrm>
            <a:off x="1448655" y="412002"/>
            <a:ext cx="7086600" cy="584775"/>
          </a:xfrm>
          <a:prstGeom prst="rect">
            <a:avLst/>
          </a:prstGeom>
          <a:noFill/>
        </p:spPr>
        <p:txBody>
          <a:bodyPr wrap="square" rtlCol="0">
            <a:spAutoFit/>
          </a:bodyPr>
          <a:lstStyle/>
          <a:p>
            <a:pPr algn="ctr"/>
            <a:r>
              <a:rPr lang="en-US" sz="3200" b="1" dirty="0">
                <a:latin typeface="+mj-lt"/>
              </a:rPr>
              <a:t>3. Visualizations</a:t>
            </a:r>
          </a:p>
        </p:txBody>
      </p:sp>
    </p:spTree>
    <p:extLst>
      <p:ext uri="{BB962C8B-B14F-4D97-AF65-F5344CB8AC3E}">
        <p14:creationId xmlns:p14="http://schemas.microsoft.com/office/powerpoint/2010/main" val="22545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Correlation Heatmap</a:t>
            </a:r>
          </a:p>
        </p:txBody>
      </p:sp>
      <p:pic>
        <p:nvPicPr>
          <p:cNvPr id="8" name="Picture 7">
            <a:extLst>
              <a:ext uri="{FF2B5EF4-FFF2-40B4-BE49-F238E27FC236}">
                <a16:creationId xmlns:a16="http://schemas.microsoft.com/office/drawing/2014/main"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E2787E3-913E-2363-C94D-1D76F9799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DE4C16E-0B4D-1171-1AF0-D8934765E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B1219E35-B86C-7398-CFCB-3057BEEB9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3469AA-404B-091F-684D-2479FFABF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7073EDB-4528-B259-D07A-6FF38339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111DA31-D09F-8393-520F-73770EA1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dirty="0">
                <a:latin typeface="+mj-lt"/>
              </a:rPr>
              <a:t>Age Distribution</a:t>
            </a:r>
          </a:p>
        </p:txBody>
      </p:sp>
    </p:spTree>
    <p:extLst>
      <p:ext uri="{BB962C8B-B14F-4D97-AF65-F5344CB8AC3E}">
        <p14:creationId xmlns:p14="http://schemas.microsoft.com/office/powerpoint/2010/main" val="154079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76AB3A-66F7-DD52-0EFD-1441D7B2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id="{BA072E84-FD9C-903F-254B-786D2344C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BC39B7A-F362-2A32-AE7A-8E22BA70B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217EBE0F-0125-9C1A-A341-8FB323A3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4A396C-C4D8-3A39-535F-8E8B176C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7079BC6-D1A9-77C1-1DFF-7458C9145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6E863FB-6F14-C999-2015-4803D694F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id="{1FAE35A6-5D7F-2BB8-EEB9-5E877F29EE0F}"/>
              </a:ext>
            </a:extLst>
          </p:cNvPr>
          <p:cNvPicPr>
            <a:picLocks noChangeAspect="1"/>
          </p:cNvPicPr>
          <p:nvPr/>
        </p:nvPicPr>
        <p:blipFill rotWithShape="1">
          <a:blip r:embed="rId5"/>
          <a:srcRect l="1500" t="3705" r="6310"/>
          <a:stretch/>
        </p:blipFill>
        <p:spPr>
          <a:xfrm>
            <a:off x="2250427" y="52453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D46594EA-21FE-36D8-A04C-1207E04E2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F67F534-9A71-ED9B-447B-9627E8562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id="{30D5B909-9292-92EB-9974-DD4339EC9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0AA1F-EF17-F70B-4F63-5A6713920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5FE2B063-6A29-B80D-B7A6-8895160E7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D0292-EFE4-7B80-97BB-AB0F53A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dirty="0">
                <a:latin typeface="+mj-lt"/>
              </a:rPr>
              <a:t>Age vs Blood Sugar</a:t>
            </a:r>
          </a:p>
        </p:txBody>
      </p:sp>
      <p:pic>
        <p:nvPicPr>
          <p:cNvPr id="10" name="Picture 9" descr="A graph of scatter plot of bmi&#10;&#10;Description automatically generated">
            <a:extLst>
              <a:ext uri="{FF2B5EF4-FFF2-40B4-BE49-F238E27FC236}">
                <a16:creationId xmlns:a16="http://schemas.microsoft.com/office/drawing/2014/main" id="{4319DEA3-B033-C3A6-3E85-E2B56BE19F3F}"/>
              </a:ext>
            </a:extLst>
          </p:cNvPr>
          <p:cNvPicPr>
            <a:picLocks noChangeAspect="1"/>
          </p:cNvPicPr>
          <p:nvPr/>
        </p:nvPicPr>
        <p:blipFill>
          <a:blip r:embed="rId3"/>
          <a:stretch>
            <a:fillRect/>
          </a:stretch>
        </p:blipFill>
        <p:spPr>
          <a:xfrm>
            <a:off x="55341" y="1377368"/>
            <a:ext cx="9947717" cy="6307667"/>
          </a:xfrm>
          <a:prstGeom prst="rect">
            <a:avLst/>
          </a:prstGeom>
        </p:spPr>
      </p:pic>
      <p:pic>
        <p:nvPicPr>
          <p:cNvPr id="7" name="Picture 6">
            <a:extLst>
              <a:ext uri="{FF2B5EF4-FFF2-40B4-BE49-F238E27FC236}">
                <a16:creationId xmlns:a16="http://schemas.microsoft.com/office/drawing/2014/main" id="{4CA476C1-CECB-3FC6-C0E3-95E4F66B6970}"/>
              </a:ext>
            </a:extLst>
          </p:cNvPr>
          <p:cNvPicPr>
            <a:picLocks noChangeAspect="1"/>
          </p:cNvPicPr>
          <p:nvPr/>
        </p:nvPicPr>
        <p:blipFill rotWithShape="1">
          <a:blip r:embed="rId4"/>
          <a:srcRect l="4243" t="4523" r="7435"/>
          <a:stretch/>
        </p:blipFill>
        <p:spPr>
          <a:xfrm>
            <a:off x="285893" y="1392784"/>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EAC644-7B36-4B02-AE6A-271637DE6193}">
  <ds:schemaRefs>
    <ds:schemaRef ds:uri="http://schemas.microsoft.com/sharepoint/v3/contenttype/forms"/>
  </ds:schemaRefs>
</ds:datastoreItem>
</file>

<file path=customXml/itemProps3.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1602</Words>
  <Application>Microsoft Macintosh PowerPoint</Application>
  <PresentationFormat>Custom</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Gill Sans MT</vt:lpstr>
      <vt:lpstr>Helvetica Neue</vt:lpstr>
      <vt:lpstr>Inter</vt:lpstr>
      <vt:lpstr>Söhne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2024-01-24T16:43:42Z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