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4"/>
  </p:sldMasterIdLst>
  <p:notesMasterIdLst>
    <p:notesMasterId r:id="rId18"/>
  </p:notesMasterIdLst>
  <p:handoutMasterIdLst>
    <p:handoutMasterId r:id="rId19"/>
  </p:handoutMasterIdLst>
  <p:sldIdLst>
    <p:sldId id="285" r:id="rId5"/>
    <p:sldId id="279" r:id="rId6"/>
    <p:sldId id="280" r:id="rId7"/>
    <p:sldId id="274" r:id="rId8"/>
    <p:sldId id="282" r:id="rId9"/>
    <p:sldId id="289" r:id="rId10"/>
    <p:sldId id="290" r:id="rId11"/>
    <p:sldId id="291" r:id="rId12"/>
    <p:sldId id="288" r:id="rId13"/>
    <p:sldId id="284" r:id="rId14"/>
    <p:sldId id="277" r:id="rId15"/>
    <p:sldId id="286" r:id="rId16"/>
    <p:sldId id="276" r:id="rId17"/>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orient="horz" pos="2784" userDrawn="1">
          <p15:clr>
            <a:srgbClr val="A4A3A4"/>
          </p15:clr>
        </p15:guide>
        <p15:guide id="3" orient="horz" pos="576" userDrawn="1">
          <p15:clr>
            <a:srgbClr val="A4A3A4"/>
          </p15:clr>
        </p15:guide>
        <p15:guide id="4"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93"/>
    <a:srgbClr val="EA4D8C"/>
    <a:srgbClr val="1A305C"/>
    <a:srgbClr val="3F765F"/>
    <a:srgbClr val="367058"/>
    <a:srgbClr val="1B4935"/>
    <a:srgbClr val="679B9B"/>
    <a:srgbClr val="25654A"/>
    <a:srgbClr val="E6E6E6"/>
    <a:srgbClr val="F385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7A792-ECF5-4BB9-9B55-CEF5A1FAA8FC}" v="27" dt="2024-01-19T19:42:50.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7" autoAdjust="0"/>
    <p:restoredTop sz="80000" autoAdjust="0"/>
  </p:normalViewPr>
  <p:slideViewPr>
    <p:cSldViewPr snapToGrid="0" showGuides="1">
      <p:cViewPr varScale="1">
        <p:scale>
          <a:sx n="89" d="100"/>
          <a:sy n="89" d="100"/>
        </p:scale>
        <p:origin x="2456" y="176"/>
      </p:cViewPr>
      <p:guideLst>
        <p:guide orient="horz" pos="2088"/>
        <p:guide orient="horz" pos="2784"/>
        <p:guide orient="horz" pos="576"/>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51015-12CA-4649-B47F-D3EB5E109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111F2F-D8BA-4A13-91FC-3878C757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68B7C-E4CD-4872-B084-44133F808FCE}" type="datetimeFigureOut">
              <a:rPr lang="en-US" smtClean="0"/>
              <a:t>1/22/24</a:t>
            </a:fld>
            <a:endParaRPr lang="en-US" dirty="0"/>
          </a:p>
        </p:txBody>
      </p:sp>
      <p:sp>
        <p:nvSpPr>
          <p:cNvPr id="4" name="Footer Placeholder 3">
            <a:extLst>
              <a:ext uri="{FF2B5EF4-FFF2-40B4-BE49-F238E27FC236}">
                <a16:creationId xmlns:a16="http://schemas.microsoft.com/office/drawing/2014/main" id="{F38FD67D-A60A-4914-89F3-9FC43EF547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51642D8-EDCF-4A15-A29F-1B065ECC2E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E8E42-E7C5-4B24-8575-74A765CA0AB6}" type="slidenum">
              <a:rPr lang="en-US" smtClean="0"/>
              <a:t>‹#›</a:t>
            </a:fld>
            <a:endParaRPr lang="en-US" dirty="0"/>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3D5BD-E30B-48AB-B24F-3878C333D518}" type="datetimeFigureOut">
              <a:rPr lang="en-US" smtClean="0"/>
              <a:t>1/22/24</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1A707-0A4C-444E-BBAC-8F56E4534DF7}" type="slidenum">
              <a:rPr lang="en-US" smtClean="0"/>
              <a:t>‹#›</a:t>
            </a:fld>
            <a:endParaRPr lang="en-US"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6F094-0F1D-8D1C-603B-9914C50B7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4B40B-6349-296F-F00D-EA895E5DB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AC052-B336-E1D9-A9A8-76BC165CCD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9321D6-00C0-54FB-DD94-1F8FC99C7D31}"/>
              </a:ext>
            </a:extLst>
          </p:cNvPr>
          <p:cNvSpPr>
            <a:spLocks noGrp="1"/>
          </p:cNvSpPr>
          <p:nvPr>
            <p:ph type="sldNum" sz="quarter" idx="5"/>
          </p:nvPr>
        </p:nvSpPr>
        <p:spPr/>
        <p:txBody>
          <a:bodyPr/>
          <a:lstStyle/>
          <a:p>
            <a:fld id="{2481A707-0A4C-444E-BBAC-8F56E4534DF7}" type="slidenum">
              <a:rPr lang="en-US" smtClean="0"/>
              <a:t>1</a:t>
            </a:fld>
            <a:endParaRPr lang="en-US" dirty="0"/>
          </a:p>
        </p:txBody>
      </p:sp>
    </p:spTree>
    <p:extLst>
      <p:ext uri="{BB962C8B-B14F-4D97-AF65-F5344CB8AC3E}">
        <p14:creationId xmlns:p14="http://schemas.microsoft.com/office/powerpoint/2010/main" val="315885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7792-71FF-431E-DC59-7D78E2105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D14B59-2DD8-D936-19E1-958A32E93C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EED05D-CE87-401E-F259-1CCB77F05D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EBD881-A647-A476-B23A-2A86999F0342}"/>
              </a:ext>
            </a:extLst>
          </p:cNvPr>
          <p:cNvSpPr>
            <a:spLocks noGrp="1"/>
          </p:cNvSpPr>
          <p:nvPr>
            <p:ph type="sldNum" sz="quarter" idx="5"/>
          </p:nvPr>
        </p:nvSpPr>
        <p:spPr/>
        <p:txBody>
          <a:bodyPr/>
          <a:lstStyle/>
          <a:p>
            <a:fld id="{2481A707-0A4C-444E-BBAC-8F56E4534DF7}" type="slidenum">
              <a:rPr lang="en-US" smtClean="0"/>
              <a:t>10</a:t>
            </a:fld>
            <a:endParaRPr lang="en-US" dirty="0"/>
          </a:p>
        </p:txBody>
      </p:sp>
    </p:spTree>
    <p:extLst>
      <p:ext uri="{BB962C8B-B14F-4D97-AF65-F5344CB8AC3E}">
        <p14:creationId xmlns:p14="http://schemas.microsoft.com/office/powerpoint/2010/main" val="2979930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EE3A8-7CCE-708A-6E46-AA69321F3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9EC910-31F6-E9D6-49E8-68D0D72612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A7E07D-354E-55CB-BD2C-01FDAF5320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62A2FC-7E98-6E31-2BF0-7CA7E8D9B8DA}"/>
              </a:ext>
            </a:extLst>
          </p:cNvPr>
          <p:cNvSpPr>
            <a:spLocks noGrp="1"/>
          </p:cNvSpPr>
          <p:nvPr>
            <p:ph type="sldNum" sz="quarter" idx="5"/>
          </p:nvPr>
        </p:nvSpPr>
        <p:spPr/>
        <p:txBody>
          <a:bodyPr/>
          <a:lstStyle/>
          <a:p>
            <a:fld id="{2481A707-0A4C-444E-BBAC-8F56E4534DF7}" type="slidenum">
              <a:rPr lang="en-US" smtClean="0"/>
              <a:t>11</a:t>
            </a:fld>
            <a:endParaRPr lang="en-US" dirty="0"/>
          </a:p>
        </p:txBody>
      </p:sp>
    </p:spTree>
    <p:extLst>
      <p:ext uri="{BB962C8B-B14F-4D97-AF65-F5344CB8AC3E}">
        <p14:creationId xmlns:p14="http://schemas.microsoft.com/office/powerpoint/2010/main" val="1095442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33B26-3930-582F-FE2F-AE5E4B4F3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AD4EF8-6724-BCC0-1207-E9D5696113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FF0D8-8E1E-DE4F-38AD-910C4DEC2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B8D817-0807-23D0-20BE-7704341F092D}"/>
              </a:ext>
            </a:extLst>
          </p:cNvPr>
          <p:cNvSpPr>
            <a:spLocks noGrp="1"/>
          </p:cNvSpPr>
          <p:nvPr>
            <p:ph type="sldNum" sz="quarter" idx="5"/>
          </p:nvPr>
        </p:nvSpPr>
        <p:spPr/>
        <p:txBody>
          <a:bodyPr/>
          <a:lstStyle/>
          <a:p>
            <a:fld id="{2481A707-0A4C-444E-BBAC-8F56E4534DF7}" type="slidenum">
              <a:rPr lang="en-US" smtClean="0"/>
              <a:t>12</a:t>
            </a:fld>
            <a:endParaRPr lang="en-US" dirty="0"/>
          </a:p>
        </p:txBody>
      </p:sp>
    </p:spTree>
    <p:extLst>
      <p:ext uri="{BB962C8B-B14F-4D97-AF65-F5344CB8AC3E}">
        <p14:creationId xmlns:p14="http://schemas.microsoft.com/office/powerpoint/2010/main" val="1511294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13</a:t>
            </a:fld>
            <a:endParaRPr lang="en-US" dirty="0"/>
          </a:p>
        </p:txBody>
      </p:sp>
    </p:spTree>
    <p:extLst>
      <p:ext uri="{BB962C8B-B14F-4D97-AF65-F5344CB8AC3E}">
        <p14:creationId xmlns:p14="http://schemas.microsoft.com/office/powerpoint/2010/main" val="233619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1D321-1548-AE2B-7392-A201216B62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1CB6E6-0AC5-75E5-1A67-FEAFD3507B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2DC79-4824-EFC0-990A-613D3D0042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67784D-03FA-B5F0-C1ED-1D006BE9DAAD}"/>
              </a:ext>
            </a:extLst>
          </p:cNvPr>
          <p:cNvSpPr>
            <a:spLocks noGrp="1"/>
          </p:cNvSpPr>
          <p:nvPr>
            <p:ph type="sldNum" sz="quarter" idx="5"/>
          </p:nvPr>
        </p:nvSpPr>
        <p:spPr/>
        <p:txBody>
          <a:bodyPr/>
          <a:lstStyle/>
          <a:p>
            <a:fld id="{2481A707-0A4C-444E-BBAC-8F56E4534DF7}" type="slidenum">
              <a:rPr lang="en-US" smtClean="0"/>
              <a:t>2</a:t>
            </a:fld>
            <a:endParaRPr lang="en-US" dirty="0"/>
          </a:p>
        </p:txBody>
      </p:sp>
    </p:spTree>
    <p:extLst>
      <p:ext uri="{BB962C8B-B14F-4D97-AF65-F5344CB8AC3E}">
        <p14:creationId xmlns:p14="http://schemas.microsoft.com/office/powerpoint/2010/main" val="226282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5904B-EB61-2018-F872-F9A47FB05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111D39-DBDA-BEAC-B218-DC41165442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6E788D-9B88-F9AB-AE7F-51BDE6977F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079758-8998-855A-50D0-C9A23C6929C8}"/>
              </a:ext>
            </a:extLst>
          </p:cNvPr>
          <p:cNvSpPr>
            <a:spLocks noGrp="1"/>
          </p:cNvSpPr>
          <p:nvPr>
            <p:ph type="sldNum" sz="quarter" idx="5"/>
          </p:nvPr>
        </p:nvSpPr>
        <p:spPr/>
        <p:txBody>
          <a:bodyPr/>
          <a:lstStyle/>
          <a:p>
            <a:fld id="{2481A707-0A4C-444E-BBAC-8F56E4534DF7}" type="slidenum">
              <a:rPr lang="en-US" smtClean="0"/>
              <a:t>3</a:t>
            </a:fld>
            <a:endParaRPr lang="en-US" dirty="0"/>
          </a:p>
        </p:txBody>
      </p:sp>
    </p:spTree>
    <p:extLst>
      <p:ext uri="{BB962C8B-B14F-4D97-AF65-F5344CB8AC3E}">
        <p14:creationId xmlns:p14="http://schemas.microsoft.com/office/powerpoint/2010/main" val="135965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data cleaning, we started with rounding the ages present in decimals to the nearest age. These affected only ages between 0 and 2. </a:t>
            </a:r>
          </a:p>
          <a:p>
            <a:r>
              <a:rPr lang="en-US" dirty="0"/>
              <a:t>The gender ’Other’ was dropped as we only had one row of data for this gender.</a:t>
            </a:r>
          </a:p>
          <a:p>
            <a:r>
              <a:rPr lang="en-US" dirty="0"/>
              <a:t>Also, we decided to drop the column </a:t>
            </a:r>
            <a:r>
              <a:rPr lang="en-US" dirty="0" err="1"/>
              <a:t>smoking_status</a:t>
            </a:r>
            <a:r>
              <a:rPr lang="en-US" dirty="0"/>
              <a:t> for the second part of the analysis as we had too many rows where status showed ’Unknown’. According to the notes on Kaggle, ’Unknown’ means that </a:t>
            </a:r>
            <a:r>
              <a:rPr lang="en-GB" b="0" i="0" dirty="0">
                <a:solidFill>
                  <a:srgbClr val="3C4043"/>
                </a:solidFill>
                <a:effectLst/>
                <a:latin typeface="Inter"/>
              </a:rPr>
              <a:t>the information is unavailable for this patient.</a:t>
            </a:r>
          </a:p>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4</a:t>
            </a:fld>
            <a:endParaRPr lang="en-US" dirty="0"/>
          </a:p>
        </p:txBody>
      </p:sp>
    </p:spTree>
    <p:extLst>
      <p:ext uri="{BB962C8B-B14F-4D97-AF65-F5344CB8AC3E}">
        <p14:creationId xmlns:p14="http://schemas.microsoft.com/office/powerpoint/2010/main" val="193787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r>
              <a:rPr lang="en-US" b="0" i="0" dirty="0">
                <a:solidFill>
                  <a:srgbClr val="374151"/>
                </a:solidFill>
                <a:effectLst/>
                <a:latin typeface="Söhne"/>
              </a:rPr>
              <a:t>In terms of feature importance for the predictive model, '</a:t>
            </a:r>
            <a:r>
              <a:rPr lang="en-US" b="0" i="0" dirty="0" err="1">
                <a:solidFill>
                  <a:srgbClr val="374151"/>
                </a:solidFill>
                <a:effectLst/>
                <a:latin typeface="Söhne"/>
              </a:rPr>
              <a:t>avg_glucose_level</a:t>
            </a:r>
            <a:r>
              <a:rPr lang="en-US" b="0" i="0" dirty="0">
                <a:solidFill>
                  <a:srgbClr val="374151"/>
                </a:solidFill>
                <a:effectLst/>
                <a:latin typeface="Söhne"/>
              </a:rPr>
              <a:t>,' 'age,' and '</a:t>
            </a:r>
            <a:r>
              <a:rPr lang="en-US" b="0" i="0" dirty="0" err="1">
                <a:solidFill>
                  <a:srgbClr val="374151"/>
                </a:solidFill>
                <a:effectLst/>
                <a:latin typeface="Söhne"/>
              </a:rPr>
              <a:t>bmi</a:t>
            </a:r>
            <a:r>
              <a:rPr lang="en-US" b="0" i="0" dirty="0">
                <a:solidFill>
                  <a:srgbClr val="374151"/>
                </a:solidFill>
                <a:effectLst/>
                <a:latin typeface="Söhne"/>
              </a:rPr>
              <a:t>' are the most influential factors, contributing 27.40%, 25.91%, and 22.05%, respectively. </a:t>
            </a:r>
          </a:p>
          <a:p>
            <a:r>
              <a:rPr lang="en-US" b="0" i="0" dirty="0">
                <a:solidFill>
                  <a:srgbClr val="374151"/>
                </a:solidFill>
                <a:effectLst/>
                <a:latin typeface="Söhne"/>
              </a:rPr>
              <a:t>Health-related features such as 'hypertension' and '</a:t>
            </a:r>
            <a:r>
              <a:rPr lang="en-US" b="0" i="0" dirty="0" err="1">
                <a:solidFill>
                  <a:srgbClr val="374151"/>
                </a:solidFill>
                <a:effectLst/>
                <a:latin typeface="Söhne"/>
              </a:rPr>
              <a:t>heart_disease</a:t>
            </a:r>
            <a:r>
              <a:rPr lang="en-US" b="0" i="0" dirty="0">
                <a:solidFill>
                  <a:srgbClr val="374151"/>
                </a:solidFill>
                <a:effectLst/>
                <a:latin typeface="Söhne"/>
              </a:rPr>
              <a:t>' play a smaller role. </a:t>
            </a:r>
          </a:p>
          <a:p>
            <a:r>
              <a:rPr lang="en-US" b="0" i="0" dirty="0">
                <a:solidFill>
                  <a:srgbClr val="374151"/>
                </a:solidFill>
                <a:effectLst/>
                <a:latin typeface="Söhne"/>
              </a:rPr>
              <a:t>Employment factors ('</a:t>
            </a:r>
            <a:r>
              <a:rPr lang="en-US" b="0" i="0" dirty="0" err="1">
                <a:solidFill>
                  <a:srgbClr val="374151"/>
                </a:solidFill>
                <a:effectLst/>
                <a:latin typeface="Söhne"/>
              </a:rPr>
              <a:t>work_type_Private</a:t>
            </a:r>
            <a:r>
              <a:rPr lang="en-US" b="0" i="0" dirty="0">
                <a:solidFill>
                  <a:srgbClr val="374151"/>
                </a:solidFill>
                <a:effectLst/>
                <a:latin typeface="Söhne"/>
              </a:rPr>
              <a:t>,' '</a:t>
            </a:r>
            <a:r>
              <a:rPr lang="en-US" b="0" i="0" dirty="0" err="1">
                <a:solidFill>
                  <a:srgbClr val="374151"/>
                </a:solidFill>
                <a:effectLst/>
                <a:latin typeface="Söhne"/>
              </a:rPr>
              <a:t>work_type_Self</a:t>
            </a:r>
            <a:r>
              <a:rPr lang="en-US" b="0" i="0" dirty="0">
                <a:solidFill>
                  <a:srgbClr val="374151"/>
                </a:solidFill>
                <a:effectLst/>
                <a:latin typeface="Söhne"/>
              </a:rPr>
              <a:t>-employed,' '</a:t>
            </a:r>
            <a:r>
              <a:rPr lang="en-US" b="0" i="0" dirty="0" err="1">
                <a:solidFill>
                  <a:srgbClr val="374151"/>
                </a:solidFill>
                <a:effectLst/>
                <a:latin typeface="Söhne"/>
              </a:rPr>
              <a:t>work_type_Govt_job</a:t>
            </a:r>
            <a:r>
              <a:rPr lang="en-US" b="0" i="0" dirty="0">
                <a:solidFill>
                  <a:srgbClr val="374151"/>
                </a:solidFill>
                <a:effectLst/>
                <a:latin typeface="Söhne"/>
              </a:rPr>
              <a:t>') and residence types ('</a:t>
            </a:r>
            <a:r>
              <a:rPr lang="en-US" b="0" i="0" dirty="0" err="1">
                <a:solidFill>
                  <a:srgbClr val="374151"/>
                </a:solidFill>
                <a:effectLst/>
                <a:latin typeface="Söhne"/>
              </a:rPr>
              <a:t>residence_type_Urban</a:t>
            </a:r>
            <a:r>
              <a:rPr lang="en-US" b="0" i="0" dirty="0">
                <a:solidFill>
                  <a:srgbClr val="374151"/>
                </a:solidFill>
                <a:effectLst/>
                <a:latin typeface="Söhne"/>
              </a:rPr>
              <a:t>' and '</a:t>
            </a:r>
            <a:r>
              <a:rPr lang="en-US" b="0" i="0" dirty="0" err="1">
                <a:solidFill>
                  <a:srgbClr val="374151"/>
                </a:solidFill>
                <a:effectLst/>
                <a:latin typeface="Söhne"/>
              </a:rPr>
              <a:t>residence_type_Rural</a:t>
            </a:r>
            <a:r>
              <a:rPr lang="en-US" b="0" i="0" dirty="0">
                <a:solidFill>
                  <a:srgbClr val="374151"/>
                </a:solidFill>
                <a:effectLst/>
                <a:latin typeface="Söhne"/>
              </a:rPr>
              <a:t>') also contribute. </a:t>
            </a:r>
          </a:p>
          <a:p>
            <a:r>
              <a:rPr lang="en-US" b="0" i="0" dirty="0">
                <a:solidFill>
                  <a:srgbClr val="374151"/>
                </a:solidFill>
                <a:effectLst/>
                <a:latin typeface="Söhne"/>
              </a:rPr>
              <a:t>Gender and marital status have a lesser impact, and different BMI categories provide additional insights. </a:t>
            </a:r>
          </a:p>
          <a:p>
            <a:r>
              <a:rPr lang="en-US" b="0" i="0" dirty="0">
                <a:solidFill>
                  <a:srgbClr val="374151"/>
                </a:solidFill>
                <a:effectLst/>
                <a:latin typeface="Söhne"/>
              </a:rPr>
              <a:t>'</a:t>
            </a:r>
            <a:r>
              <a:rPr lang="en-US" b="0" i="0" dirty="0" err="1">
                <a:solidFill>
                  <a:srgbClr val="374151"/>
                </a:solidFill>
                <a:effectLst/>
                <a:latin typeface="Söhne"/>
              </a:rPr>
              <a:t>work_type_Never_worked</a:t>
            </a:r>
            <a:r>
              <a:rPr lang="en-US" b="0" i="0" dirty="0">
                <a:solidFill>
                  <a:srgbClr val="374151"/>
                </a:solidFill>
                <a:effectLst/>
                <a:latin typeface="Söhne"/>
              </a:rPr>
              <a:t>' has negligible importance. </a:t>
            </a:r>
          </a:p>
          <a:p>
            <a:r>
              <a:rPr lang="en-US" b="0" i="0" dirty="0">
                <a:solidFill>
                  <a:srgbClr val="374151"/>
                </a:solidFill>
                <a:effectLst/>
                <a:latin typeface="Söhne"/>
              </a:rPr>
              <a:t>Understanding these feature contributions helps interpret the model's decision-making process.</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5</a:t>
            </a:fld>
            <a:endParaRPr lang="en-US" dirty="0"/>
          </a:p>
        </p:txBody>
      </p:sp>
    </p:spTree>
    <p:extLst>
      <p:ext uri="{BB962C8B-B14F-4D97-AF65-F5344CB8AC3E}">
        <p14:creationId xmlns:p14="http://schemas.microsoft.com/office/powerpoint/2010/main" val="142562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6</a:t>
            </a:fld>
            <a:endParaRPr lang="en-US" dirty="0"/>
          </a:p>
        </p:txBody>
      </p:sp>
    </p:spTree>
    <p:extLst>
      <p:ext uri="{BB962C8B-B14F-4D97-AF65-F5344CB8AC3E}">
        <p14:creationId xmlns:p14="http://schemas.microsoft.com/office/powerpoint/2010/main" val="714395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pPr algn="l"/>
            <a:r>
              <a:rPr lang="en-US" b="0" i="0" dirty="0">
                <a:solidFill>
                  <a:srgbClr val="374151"/>
                </a:solidFill>
                <a:effectLst/>
                <a:latin typeface="Söhne"/>
              </a:rPr>
              <a:t>Individuals with a stroke tend to be older, with a mean age of 67.73 years, compared to those without a stroke, who have a mean age of 41.99 years. The age distribution for those with a stroke has a higher mean, median, and interquartile range, indicating that strokes are more prevalent among older individuals. The age range for both groups spans from 1 to 82 years. These statistics provide insights into the age distribution within each group and can be valuable for understanding the demographic characteristics associated with strokes.</a:t>
            </a:r>
          </a:p>
          <a:p>
            <a:endParaRPr lang="en-US" b="0" i="0" dirty="0">
              <a:solidFill>
                <a:srgbClr val="374151"/>
              </a:solidFill>
              <a:effectLst/>
              <a:latin typeface="Söhne"/>
            </a:endParaRPr>
          </a:p>
          <a:p>
            <a:r>
              <a:rPr lang="en-US" b="0" i="0" dirty="0">
                <a:solidFill>
                  <a:srgbClr val="374151"/>
                </a:solidFill>
                <a:effectLst/>
                <a:latin typeface="Söhne"/>
              </a:rPr>
              <a:t>Age emerges as a crucial predictor, with an imbalanced dataset emphasizing its significance. Incorporating age into machine learning models can enhance predictive accuracy, offering insights for targeted interventions and personalized medicine.</a:t>
            </a:r>
          </a:p>
          <a:p>
            <a:endParaRPr lang="en-US" b="0" i="0" dirty="0">
              <a:solidFill>
                <a:srgbClr val="374151"/>
              </a:solidFill>
              <a:effectLst/>
              <a:latin typeface="Söhne"/>
            </a:endParaRPr>
          </a:p>
          <a:p>
            <a:r>
              <a:rPr lang="en-US" b="0" i="0" dirty="0">
                <a:solidFill>
                  <a:srgbClr val="374151"/>
                </a:solidFill>
                <a:effectLst/>
                <a:latin typeface="Söhne"/>
              </a:rPr>
              <a:t>The older you get the more likely you are to have a stroke. But the data is highly skewed with only about 1 in 20 people actually experiencing a stroke (which you will see later on, influenced our model choice and optimization). </a:t>
            </a:r>
          </a:p>
          <a:p>
            <a:endParaRPr lang="en-US" b="0" i="0" dirty="0">
              <a:solidFill>
                <a:srgbClr val="374151"/>
              </a:solidFill>
              <a:effectLst/>
              <a:latin typeface="Söhne"/>
            </a:endParaRPr>
          </a:p>
          <a:p>
            <a:endParaRPr lang="en-US" dirty="0"/>
          </a:p>
          <a:p>
            <a:endParaRPr lang="en-US" dirty="0"/>
          </a:p>
          <a:p>
            <a:r>
              <a:rPr lang="en-US" dirty="0"/>
              <a:t>Distribution of strokes was slightly more weighted to females</a:t>
            </a:r>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7</a:t>
            </a:fld>
            <a:endParaRPr lang="en-US" dirty="0"/>
          </a:p>
        </p:txBody>
      </p:sp>
    </p:spTree>
    <p:extLst>
      <p:ext uri="{BB962C8B-B14F-4D97-AF65-F5344CB8AC3E}">
        <p14:creationId xmlns:p14="http://schemas.microsoft.com/office/powerpoint/2010/main" val="3734232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pPr algn="l"/>
            <a:r>
              <a:rPr lang="en-US" b="0" i="0" dirty="0">
                <a:solidFill>
                  <a:srgbClr val="374151"/>
                </a:solidFill>
                <a:effectLst/>
                <a:latin typeface="Söhne"/>
              </a:rPr>
              <a:t>Let’s take a further look at the relationship between age and the other two notable features, blood glucose and </a:t>
            </a:r>
            <a:r>
              <a:rPr lang="en-US" b="0" i="0" dirty="0" err="1">
                <a:solidFill>
                  <a:srgbClr val="374151"/>
                </a:solidFill>
                <a:effectLst/>
                <a:latin typeface="Söhne"/>
              </a:rPr>
              <a:t>bmi</a:t>
            </a:r>
            <a:r>
              <a:rPr lang="en-US" b="0" i="0" dirty="0">
                <a:solidFill>
                  <a:srgbClr val="374151"/>
                </a:solidFill>
                <a:effectLst/>
                <a:latin typeface="Söhne"/>
              </a:rPr>
              <a:t>, and how this data is spread.</a:t>
            </a:r>
          </a:p>
          <a:p>
            <a:pPr algn="l"/>
            <a:endParaRPr lang="en-US" b="0" i="0" dirty="0">
              <a:solidFill>
                <a:srgbClr val="374151"/>
              </a:solidFill>
              <a:effectLst/>
              <a:latin typeface="Söhne"/>
            </a:endParaRPr>
          </a:p>
          <a:p>
            <a:pPr algn="l"/>
            <a:r>
              <a:rPr lang="en-US" b="0" i="0" dirty="0">
                <a:solidFill>
                  <a:srgbClr val="000000"/>
                </a:solidFill>
                <a:effectLst/>
                <a:latin typeface="Helvetica Neue"/>
              </a:rPr>
              <a:t>Individuals with a stroke, on average, have a slightly higher mean BMI compared to those without a stroke.</a:t>
            </a:r>
          </a:p>
          <a:p>
            <a:pPr algn="l"/>
            <a:r>
              <a:rPr lang="en-US" b="0" i="0" dirty="0">
                <a:solidFill>
                  <a:srgbClr val="000000"/>
                </a:solidFill>
                <a:effectLst/>
                <a:latin typeface="Helvetica Neue"/>
              </a:rPr>
              <a:t>The distribution of BMI is narrower among individuals with a stroke, as indicated by the lower standard deviation, suggesting less variability in BMI within this group.</a:t>
            </a:r>
          </a:p>
          <a:p>
            <a:pPr algn="l"/>
            <a:endParaRPr lang="en-US" b="0" i="0" dirty="0">
              <a:solidFill>
                <a:srgbClr val="374151"/>
              </a:solidFill>
              <a:effectLst/>
              <a:latin typeface="Söhne"/>
            </a:endParaRPr>
          </a:p>
          <a:p>
            <a:pPr algn="l"/>
            <a:r>
              <a:rPr lang="en-US" b="0" i="0" dirty="0">
                <a:solidFill>
                  <a:srgbClr val="374151"/>
                </a:solidFill>
                <a:effectLst/>
                <a:latin typeface="Söhne"/>
              </a:rPr>
              <a:t>For BMI we can see the data is far more clustered, with the exception of extreme </a:t>
            </a:r>
            <a:r>
              <a:rPr lang="en-US" b="0" i="0" dirty="0" err="1">
                <a:solidFill>
                  <a:srgbClr val="374151"/>
                </a:solidFill>
                <a:effectLst/>
                <a:latin typeface="Söhne"/>
              </a:rPr>
              <a:t>bmis</a:t>
            </a:r>
            <a:r>
              <a:rPr lang="en-US" b="0" i="0" dirty="0">
                <a:solidFill>
                  <a:srgbClr val="374151"/>
                </a:solidFill>
                <a:effectLst/>
                <a:latin typeface="Söhne"/>
              </a:rPr>
              <a:t>. There appears to be a negative correlation between age and </a:t>
            </a:r>
            <a:r>
              <a:rPr lang="en-US" b="0" i="0" dirty="0" err="1">
                <a:solidFill>
                  <a:srgbClr val="374151"/>
                </a:solidFill>
                <a:effectLst/>
                <a:latin typeface="Söhne"/>
              </a:rPr>
              <a:t>bmi</a:t>
            </a:r>
            <a:r>
              <a:rPr lang="en-US" b="0" i="0" dirty="0">
                <a:solidFill>
                  <a:srgbClr val="374151"/>
                </a:solidFill>
                <a:effectLst/>
                <a:latin typeface="Söhne"/>
              </a:rPr>
              <a:t> (the older you get the lower your </a:t>
            </a:r>
            <a:r>
              <a:rPr lang="en-US" b="0" i="0" dirty="0" err="1">
                <a:solidFill>
                  <a:srgbClr val="374151"/>
                </a:solidFill>
                <a:effectLst/>
                <a:latin typeface="Söhne"/>
              </a:rPr>
              <a:t>bmi</a:t>
            </a:r>
            <a:r>
              <a:rPr lang="en-US" b="0" i="0" dirty="0">
                <a:solidFill>
                  <a:srgbClr val="374151"/>
                </a:solidFill>
                <a:effectLst/>
                <a:latin typeface="Söhne"/>
              </a:rPr>
              <a:t>. The incidence of stroke in those of an overweight and obese </a:t>
            </a:r>
            <a:r>
              <a:rPr lang="en-US" b="0" i="0" dirty="0" err="1">
                <a:solidFill>
                  <a:srgbClr val="374151"/>
                </a:solidFill>
                <a:effectLst/>
                <a:latin typeface="Söhne"/>
              </a:rPr>
              <a:t>bmi</a:t>
            </a:r>
            <a:r>
              <a:rPr lang="en-US" b="0" i="0" dirty="0">
                <a:solidFill>
                  <a:srgbClr val="374151"/>
                </a:solidFill>
                <a:effectLst/>
                <a:latin typeface="Söhne"/>
              </a:rPr>
              <a:t> seems to increase the older you get. </a:t>
            </a:r>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8</a:t>
            </a:fld>
            <a:endParaRPr lang="en-US" dirty="0"/>
          </a:p>
        </p:txBody>
      </p:sp>
    </p:spTree>
    <p:extLst>
      <p:ext uri="{BB962C8B-B14F-4D97-AF65-F5344CB8AC3E}">
        <p14:creationId xmlns:p14="http://schemas.microsoft.com/office/powerpoint/2010/main" val="2386124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pPr algn="l"/>
            <a:endParaRPr lang="en-US"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For the Blood sugar you can see the data is far more variable, but there is a positive relationship between age and blood sugar. The pink dots show those patients who had a stroke and you can see the data is quite spread out towards the extremes of blood sugar. So this may suggest that blood sugar control becomes more important the older you get in terms of managing stroke risk.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As briefly mentioned, there are anomalous results. These </a:t>
            </a:r>
            <a:r>
              <a:rPr lang="en-US" b="0" i="0" dirty="0" err="1">
                <a:solidFill>
                  <a:srgbClr val="374151"/>
                </a:solidFill>
                <a:effectLst/>
                <a:latin typeface="Söhne"/>
              </a:rPr>
              <a:t>visualisations</a:t>
            </a:r>
            <a:r>
              <a:rPr lang="en-US" b="0" i="0" dirty="0">
                <a:solidFill>
                  <a:srgbClr val="374151"/>
                </a:solidFill>
                <a:effectLst/>
                <a:latin typeface="Söhne"/>
              </a:rPr>
              <a:t> are key to highlight issues such as this as most models will require normally distributed data in order to ‘learn’ effectively and make accurate predictions.</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9</a:t>
            </a:fld>
            <a:endParaRPr lang="en-US" dirty="0"/>
          </a:p>
        </p:txBody>
      </p:sp>
    </p:spTree>
    <p:extLst>
      <p:ext uri="{BB962C8B-B14F-4D97-AF65-F5344CB8AC3E}">
        <p14:creationId xmlns:p14="http://schemas.microsoft.com/office/powerpoint/2010/main" val="301070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0" y="0"/>
            <a:ext cx="10058400" cy="3319272"/>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3319272"/>
            <a:ext cx="10048800" cy="4450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4087368"/>
            <a:ext cx="2893612" cy="3391118"/>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itle 1">
            <a:extLst>
              <a:ext uri="{FF2B5EF4-FFF2-40B4-BE49-F238E27FC236}">
                <a16:creationId xmlns:a16="http://schemas.microsoft.com/office/drawing/2014/main" id="{B0BD0440-9D47-4C93-95F9-EFC0FCF1C626}"/>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bg1"/>
                </a:solidFill>
                <a:latin typeface="+mj-lt"/>
              </a:defRPr>
            </a:lvl1pPr>
          </a:lstStyle>
          <a:p>
            <a:r>
              <a:rPr lang="en-US" noProof="0" dirty="0"/>
              <a:t>EDIT TEXT</a:t>
            </a:r>
          </a:p>
        </p:txBody>
      </p:sp>
      <p:sp>
        <p:nvSpPr>
          <p:cNvPr id="14" name="Subtitle 2">
            <a:extLst>
              <a:ext uri="{FF2B5EF4-FFF2-40B4-BE49-F238E27FC236}">
                <a16:creationId xmlns:a16="http://schemas.microsoft.com/office/drawing/2014/main" id="{D62D81F5-56E3-4D39-96F6-6C09DF4C2835}"/>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6" name="Content Placeholder 14">
            <a:extLst>
              <a:ext uri="{FF2B5EF4-FFF2-40B4-BE49-F238E27FC236}">
                <a16:creationId xmlns:a16="http://schemas.microsoft.com/office/drawing/2014/main" id="{6A973B95-8AB3-4E60-8A20-AB12D6D0E54E}"/>
              </a:ext>
            </a:extLst>
          </p:cNvPr>
          <p:cNvSpPr>
            <a:spLocks noGrp="1"/>
          </p:cNvSpPr>
          <p:nvPr>
            <p:ph sz="quarter" idx="11" hasCustomPrompt="1"/>
          </p:nvPr>
        </p:nvSpPr>
        <p:spPr>
          <a:xfrm>
            <a:off x="3577038"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id="{2569348C-F945-4CEC-9698-686F8ABC8B23}"/>
              </a:ext>
            </a:extLst>
          </p:cNvPr>
          <p:cNvSpPr>
            <a:spLocks noGrp="1"/>
          </p:cNvSpPr>
          <p:nvPr>
            <p:ph type="body" sz="quarter" idx="12"/>
          </p:nvPr>
        </p:nvSpPr>
        <p:spPr>
          <a:xfrm>
            <a:off x="3577038" y="4087368"/>
            <a:ext cx="2893612" cy="1741653"/>
          </a:xfrm>
        </p:spPr>
        <p:txBody>
          <a:bodyPr>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14019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3352801" y="0"/>
            <a:ext cx="6705600" cy="4419600"/>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0"/>
            <a:ext cx="3343200" cy="7769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2" name="Title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tx2"/>
                </a:solidFill>
                <a:latin typeface="+mj-lt"/>
              </a:defRPr>
            </a:lvl1pPr>
          </a:lstStyle>
          <a:p>
            <a:r>
              <a:rPr lang="en-US" noProof="0" dirty="0"/>
              <a:t>EDIT TEXT</a:t>
            </a:r>
          </a:p>
        </p:txBody>
      </p:sp>
      <p:sp>
        <p:nvSpPr>
          <p:cNvPr id="18" name="Subtitle 2">
            <a:extLst>
              <a:ext uri="{FF2B5EF4-FFF2-40B4-BE49-F238E27FC236}">
                <a16:creationId xmlns:a16="http://schemas.microsoft.com/office/drawing/2014/main" id="{C1E1772A-8C1A-43F8-A297-A2A1C4961A78}"/>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tx2"/>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5" name="Rectangle 14">
            <a:extLst>
              <a:ext uri="{FF2B5EF4-FFF2-40B4-BE49-F238E27FC236}">
                <a16:creationId xmlns:a16="http://schemas.microsoft.com/office/drawing/2014/main" id="{97492751-E9EF-463C-8C1E-1AA3A9B1D816}"/>
              </a:ext>
            </a:extLst>
          </p:cNvPr>
          <p:cNvSpPr/>
          <p:nvPr userDrawn="1"/>
        </p:nvSpPr>
        <p:spPr>
          <a:xfrm>
            <a:off x="3355200" y="3886200"/>
            <a:ext cx="33480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Content Placeholder 14">
            <a:extLst>
              <a:ext uri="{FF2B5EF4-FFF2-40B4-BE49-F238E27FC236}">
                <a16:creationId xmlns:a16="http://schemas.microsoft.com/office/drawing/2014/main" id="{E6FA2C89-4818-4619-8F8B-31E5505EAF76}"/>
              </a:ext>
            </a:extLst>
          </p:cNvPr>
          <p:cNvSpPr>
            <a:spLocks noGrp="1"/>
          </p:cNvSpPr>
          <p:nvPr>
            <p:ph sz="quarter" idx="11" hasCustomPrompt="1"/>
          </p:nvPr>
        </p:nvSpPr>
        <p:spPr>
          <a:xfrm>
            <a:off x="3577038" y="4713695"/>
            <a:ext cx="2893612" cy="404672"/>
          </a:xfrm>
        </p:spPr>
        <p:txBody>
          <a:bodyPr>
            <a:noAutofit/>
          </a:bodyPr>
          <a:lstStyle>
            <a:lvl1pPr marL="0" indent="0">
              <a:buNone/>
              <a:defRPr sz="2400" b="0">
                <a:solidFill>
                  <a:schemeClr val="tx2"/>
                </a:solidFill>
                <a:latin typeface="+mj-lt"/>
              </a:defRPr>
            </a:lvl1pPr>
          </a:lstStyle>
          <a:p>
            <a:pPr lvl="0"/>
            <a:r>
              <a:rPr lang="en-US" noProof="0" dirty="0"/>
              <a:t>Add Title Here</a:t>
            </a:r>
          </a:p>
        </p:txBody>
      </p:sp>
      <p:sp>
        <p:nvSpPr>
          <p:cNvPr id="21" name="Text Placeholder 16">
            <a:extLst>
              <a:ext uri="{FF2B5EF4-FFF2-40B4-BE49-F238E27FC236}">
                <a16:creationId xmlns:a16="http://schemas.microsoft.com/office/drawing/2014/main" id="{67651986-01F3-4697-A0D4-31F6A1098310}"/>
              </a:ext>
            </a:extLst>
          </p:cNvPr>
          <p:cNvSpPr>
            <a:spLocks noGrp="1"/>
          </p:cNvSpPr>
          <p:nvPr>
            <p:ph type="body" sz="quarter" idx="12"/>
          </p:nvPr>
        </p:nvSpPr>
        <p:spPr>
          <a:xfrm>
            <a:off x="3577038" y="5216093"/>
            <a:ext cx="2893612" cy="1741653"/>
          </a:xfrm>
        </p:spPr>
        <p:txBody>
          <a:bodyPr>
            <a:normAutofit/>
          </a:bodyPr>
          <a:lstStyle>
            <a:lvl1pPr marL="0" indent="0">
              <a:buNone/>
              <a:defRPr sz="1100">
                <a:solidFill>
                  <a:schemeClr val="tx2"/>
                </a:solidFill>
                <a:latin typeface="+mn-lt"/>
                <a:cs typeface="Arial" panose="020B0604020202020204" pitchFamily="34" charset="0"/>
              </a:defRPr>
            </a:lvl1pPr>
            <a:lvl2pPr marL="457200" indent="0">
              <a:buNone/>
              <a:defRPr sz="1100">
                <a:solidFill>
                  <a:schemeClr val="tx2"/>
                </a:solidFill>
                <a:latin typeface="+mn-lt"/>
                <a:cs typeface="Arial" panose="020B0604020202020204" pitchFamily="34" charset="0"/>
              </a:defRPr>
            </a:lvl2pPr>
            <a:lvl3pPr marL="914400" indent="0">
              <a:buNone/>
              <a:defRPr sz="1100">
                <a:solidFill>
                  <a:schemeClr val="tx2"/>
                </a:solidFill>
                <a:latin typeface="+mn-lt"/>
                <a:cs typeface="Arial" panose="020B0604020202020204" pitchFamily="34" charset="0"/>
              </a:defRPr>
            </a:lvl3pPr>
            <a:lvl4pPr marL="1371600" indent="0">
              <a:buNone/>
              <a:defRPr sz="1100">
                <a:solidFill>
                  <a:schemeClr val="tx2"/>
                </a:solidFill>
                <a:latin typeface="+mn-lt"/>
                <a:cs typeface="Arial" panose="020B0604020202020204" pitchFamily="34" charset="0"/>
              </a:defRPr>
            </a:lvl4pPr>
            <a:lvl5pPr marL="1828800" indent="0">
              <a:buNone/>
              <a:defRPr sz="1100">
                <a:solidFill>
                  <a:schemeClr val="tx2"/>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1530776"/>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2044385"/>
            <a:ext cx="2893612" cy="4807095"/>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77740063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B57A7-3A86-45DA-B5CA-AC7A481E3274}"/>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Rectangle 2">
            <a:extLst>
              <a:ext uri="{FF2B5EF4-FFF2-40B4-BE49-F238E27FC236}">
                <a16:creationId xmlns:a16="http://schemas.microsoft.com/office/drawing/2014/main" id="{14F3BCA9-2C74-4567-9FB2-2CE1AC28A6EC}"/>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1"/>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4443322"/>
            <a:ext cx="3348000"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10400" y="4443322"/>
            <a:ext cx="3348000"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848535"/>
            <a:ext cx="2864802" cy="3505751"/>
          </a:xfrm>
        </p:spPr>
        <p:txBody>
          <a:bodyPr lIns="9144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18">
            <a:extLst>
              <a:ext uri="{FF2B5EF4-FFF2-40B4-BE49-F238E27FC236}">
                <a16:creationId xmlns:a16="http://schemas.microsoft.com/office/drawing/2014/main" id="{6A9BD8AF-34CA-4F04-9A17-B45F6EB3AA9D}"/>
              </a:ext>
            </a:extLst>
          </p:cNvPr>
          <p:cNvSpPr>
            <a:spLocks noGrp="1"/>
          </p:cNvSpPr>
          <p:nvPr>
            <p:ph type="body" sz="quarter" idx="16" hasCustomPrompt="1"/>
          </p:nvPr>
        </p:nvSpPr>
        <p:spPr>
          <a:xfrm>
            <a:off x="3581400" y="3554730"/>
            <a:ext cx="2895599" cy="3989070"/>
          </a:xfrm>
        </p:spPr>
        <p:txBody>
          <a:bodyPr lIns="0" anchor="ctr">
            <a:normAutofit/>
          </a:bodyPr>
          <a:lstStyle>
            <a:lvl1pPr marL="0" indent="0">
              <a:lnSpc>
                <a:spcPct val="150000"/>
              </a:lnSpc>
              <a:buNone/>
              <a:defRPr sz="2000">
                <a:solidFill>
                  <a:schemeClr val="tx1"/>
                </a:solidFill>
                <a:latin typeface="+mj-lt"/>
                <a:cs typeface="Arial" panose="020B0604020202020204" pitchFamily="34" charset="0"/>
              </a:defRPr>
            </a:lvl1pPr>
            <a:lvl2pPr marL="457200" indent="0">
              <a:lnSpc>
                <a:spcPct val="150000"/>
              </a:lnSpc>
              <a:buNone/>
              <a:defRPr sz="2000">
                <a:solidFill>
                  <a:schemeClr val="tx1"/>
                </a:solidFill>
                <a:latin typeface="+mj-lt"/>
                <a:cs typeface="Arial" panose="020B0604020202020204" pitchFamily="34" charset="0"/>
              </a:defRPr>
            </a:lvl2pPr>
            <a:lvl3pPr marL="914400" indent="0">
              <a:lnSpc>
                <a:spcPct val="150000"/>
              </a:lnSpc>
              <a:buNone/>
              <a:defRPr sz="2000">
                <a:solidFill>
                  <a:schemeClr val="tx1"/>
                </a:solidFill>
                <a:latin typeface="+mj-lt"/>
                <a:cs typeface="Arial" panose="020B0604020202020204" pitchFamily="34" charset="0"/>
              </a:defRPr>
            </a:lvl3pPr>
            <a:lvl4pPr marL="1371600" indent="0">
              <a:lnSpc>
                <a:spcPct val="150000"/>
              </a:lnSpc>
              <a:buNone/>
              <a:defRPr sz="2000">
                <a:solidFill>
                  <a:schemeClr val="tx1"/>
                </a:solidFill>
                <a:latin typeface="+mj-lt"/>
                <a:cs typeface="Arial" panose="020B0604020202020204" pitchFamily="34" charset="0"/>
              </a:defRPr>
            </a:lvl4pPr>
            <a:lvl5pPr marL="1828800" indent="0">
              <a:lnSpc>
                <a:spcPct val="150000"/>
              </a:lnSpc>
              <a:buNone/>
              <a:defRPr sz="2000">
                <a:solidFill>
                  <a:schemeClr val="tx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6">
            <a:extLst>
              <a:ext uri="{FF2B5EF4-FFF2-40B4-BE49-F238E27FC236}">
                <a16:creationId xmlns:a16="http://schemas.microsoft.com/office/drawing/2014/main" id="{2390D74A-03BA-4C31-B59B-57CCDAF885DD}"/>
              </a:ext>
            </a:extLst>
          </p:cNvPr>
          <p:cNvSpPr>
            <a:spLocks noGrp="1"/>
          </p:cNvSpPr>
          <p:nvPr>
            <p:ph type="body" sz="quarter" idx="17" hasCustomPrompt="1"/>
          </p:nvPr>
        </p:nvSpPr>
        <p:spPr>
          <a:xfrm>
            <a:off x="6931152" y="228600"/>
            <a:ext cx="2898329" cy="530895"/>
          </a:xfrm>
        </p:spPr>
        <p:txBody>
          <a:bodyPr lIns="91440" anchor="t">
            <a:noAutofit/>
          </a:bodyPr>
          <a:lstStyle>
            <a:lvl1pPr marL="0" indent="0">
              <a:buNone/>
              <a:defRPr sz="2400" b="0">
                <a:solidFill>
                  <a:schemeClr val="bg1"/>
                </a:solidFill>
                <a:latin typeface="+mj-lt"/>
              </a:defRPr>
            </a:lvl1pPr>
          </a:lstStyle>
          <a:p>
            <a:pPr lvl="0"/>
            <a:r>
              <a:rPr lang="en-US" dirty="0"/>
              <a:t>ADD TITLE </a:t>
            </a:r>
            <a:br>
              <a:rPr lang="en-US" dirty="0"/>
            </a:br>
            <a:r>
              <a:rPr lang="en-US" dirty="0"/>
              <a:t>HERE</a:t>
            </a:r>
          </a:p>
        </p:txBody>
      </p:sp>
      <p:sp>
        <p:nvSpPr>
          <p:cNvPr id="34" name="Text Placeholder 18">
            <a:extLst>
              <a:ext uri="{FF2B5EF4-FFF2-40B4-BE49-F238E27FC236}">
                <a16:creationId xmlns:a16="http://schemas.microsoft.com/office/drawing/2014/main" id="{50BE2EB5-0041-4D2D-A6AE-4DE92FEED83A}"/>
              </a:ext>
            </a:extLst>
          </p:cNvPr>
          <p:cNvSpPr>
            <a:spLocks noGrp="1"/>
          </p:cNvSpPr>
          <p:nvPr>
            <p:ph type="body" sz="quarter" idx="18" hasCustomPrompt="1"/>
          </p:nvPr>
        </p:nvSpPr>
        <p:spPr>
          <a:xfrm>
            <a:off x="6931151" y="848535"/>
            <a:ext cx="2898647" cy="3505751"/>
          </a:xfrm>
        </p:spPr>
        <p:txBody>
          <a:bodyPr lIns="9144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3">
            <a:extLst>
              <a:ext uri="{FF2B5EF4-FFF2-40B4-BE49-F238E27FC236}">
                <a16:creationId xmlns:a16="http://schemas.microsoft.com/office/drawing/2014/main" id="{7D4C849E-DCC1-4757-BBBF-C69B4CD0BD94}"/>
              </a:ext>
            </a:extLst>
          </p:cNvPr>
          <p:cNvSpPr>
            <a:spLocks noGrp="1"/>
          </p:cNvSpPr>
          <p:nvPr>
            <p:ph type="title"/>
          </p:nvPr>
        </p:nvSpPr>
        <p:spPr>
          <a:xfrm>
            <a:off x="228600" y="2286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47120043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DA993-9462-4064-B89B-BCEF27D4DACC}"/>
              </a:ext>
            </a:extLst>
          </p:cNvPr>
          <p:cNvSpPr/>
          <p:nvPr userDrawn="1"/>
        </p:nvSpPr>
        <p:spPr>
          <a:xfrm>
            <a:off x="6704476" y="333175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3" name="Rectangle 2">
            <a:extLst>
              <a:ext uri="{FF2B5EF4-FFF2-40B4-BE49-F238E27FC236}">
                <a16:creationId xmlns:a16="http://schemas.microsoft.com/office/drawing/2014/main" id="{C8931403-AA2F-415D-BC4C-E1168B62C473}"/>
              </a:ext>
            </a:extLst>
          </p:cNvPr>
          <p:cNvSpPr/>
          <p:nvPr userDrawn="1"/>
        </p:nvSpPr>
        <p:spPr>
          <a:xfrm>
            <a:off x="-318" y="332907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4471779"/>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1340"/>
            <a:ext cx="3342882"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03975" y="0"/>
            <a:ext cx="3354425"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4410389"/>
            <a:ext cx="2804477" cy="3114839"/>
          </a:xfrm>
        </p:spPr>
        <p:txBody>
          <a:bodyPr lIns="0">
            <a:normAutofit/>
          </a:bodyPr>
          <a:lstStyle>
            <a:lvl1pPr marL="0" indent="0">
              <a:lnSpc>
                <a:spcPct val="150000"/>
              </a:lnSpc>
              <a:spcBef>
                <a:spcPts val="1200"/>
              </a:spcBef>
              <a:buFont typeface="Arial" panose="020B0604020202020204" pitchFamily="34" charset="0"/>
              <a:buNone/>
              <a:defRPr sz="1200">
                <a:solidFill>
                  <a:schemeClr val="bg1"/>
                </a:solidFill>
                <a:latin typeface="+mn-lt"/>
                <a:cs typeface="Arial" panose="020B0604020202020204" pitchFamily="34" charset="0"/>
              </a:defRPr>
            </a:lvl1pPr>
            <a:lvl2pPr marL="457200" indent="0">
              <a:lnSpc>
                <a:spcPct val="150000"/>
              </a:lnSpc>
              <a:spcBef>
                <a:spcPts val="1200"/>
              </a:spcBef>
              <a:buNone/>
              <a:defRPr sz="1200">
                <a:solidFill>
                  <a:schemeClr val="bg1"/>
                </a:solidFill>
                <a:latin typeface="+mn-lt"/>
                <a:cs typeface="Arial" panose="020B0604020202020204" pitchFamily="34" charset="0"/>
              </a:defRPr>
            </a:lvl2pPr>
            <a:lvl3pPr marL="914400" indent="0">
              <a:lnSpc>
                <a:spcPct val="150000"/>
              </a:lnSpc>
              <a:spcBef>
                <a:spcPts val="1200"/>
              </a:spcBef>
              <a:buNone/>
              <a:defRPr sz="1200">
                <a:solidFill>
                  <a:schemeClr val="bg1"/>
                </a:solidFill>
                <a:latin typeface="+mn-lt"/>
                <a:cs typeface="Arial" panose="020B0604020202020204" pitchFamily="34" charset="0"/>
              </a:defRPr>
            </a:lvl3pPr>
            <a:lvl4pPr marL="1371600" indent="0">
              <a:lnSpc>
                <a:spcPct val="150000"/>
              </a:lnSpc>
              <a:spcBef>
                <a:spcPts val="1200"/>
              </a:spcBef>
              <a:buNone/>
              <a:defRPr sz="1200">
                <a:solidFill>
                  <a:schemeClr val="bg1"/>
                </a:solidFill>
                <a:latin typeface="+mn-lt"/>
                <a:cs typeface="Arial" panose="020B0604020202020204" pitchFamily="34" charset="0"/>
              </a:defRPr>
            </a:lvl4pPr>
            <a:lvl5pPr marL="1828800" indent="0">
              <a:lnSpc>
                <a:spcPct val="150000"/>
              </a:lnSpc>
              <a:spcBef>
                <a:spcPts val="1200"/>
              </a:spcBef>
              <a:buNone/>
              <a:defRPr sz="12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6">
            <a:extLst>
              <a:ext uri="{FF2B5EF4-FFF2-40B4-BE49-F238E27FC236}">
                <a16:creationId xmlns:a16="http://schemas.microsoft.com/office/drawing/2014/main" id="{998F7F43-9F0A-4A12-909E-A0A45D51298C}"/>
              </a:ext>
            </a:extLst>
          </p:cNvPr>
          <p:cNvSpPr>
            <a:spLocks noGrp="1"/>
          </p:cNvSpPr>
          <p:nvPr>
            <p:ph type="body" sz="quarter" idx="15" hasCustomPrompt="1"/>
          </p:nvPr>
        </p:nvSpPr>
        <p:spPr>
          <a:xfrm>
            <a:off x="3597760" y="237735"/>
            <a:ext cx="2895600" cy="720005"/>
          </a:xfrm>
        </p:spPr>
        <p:txBody>
          <a:bodyPr lIns="0" anchor="t">
            <a:noAutofit/>
          </a:bodyPr>
          <a:lstStyle>
            <a:lvl1pPr marL="0" indent="0">
              <a:buNone/>
              <a:defRPr sz="2400" b="0">
                <a:solidFill>
                  <a:schemeClr val="tx2"/>
                </a:solidFill>
                <a:latin typeface="+mj-lt"/>
              </a:defRPr>
            </a:lvl1pPr>
          </a:lstStyle>
          <a:p>
            <a:pPr lvl="0"/>
            <a:r>
              <a:rPr lang="en-US" dirty="0"/>
              <a:t>Add Title </a:t>
            </a:r>
            <a:br>
              <a:rPr lang="en-US" dirty="0"/>
            </a:br>
            <a:r>
              <a:rPr lang="en-US" dirty="0"/>
              <a:t>Here</a:t>
            </a:r>
          </a:p>
        </p:txBody>
      </p:sp>
      <p:sp>
        <p:nvSpPr>
          <p:cNvPr id="25" name="Text Placeholder 18">
            <a:extLst>
              <a:ext uri="{FF2B5EF4-FFF2-40B4-BE49-F238E27FC236}">
                <a16:creationId xmlns:a16="http://schemas.microsoft.com/office/drawing/2014/main" id="{F5331389-512C-445A-AAE9-512161E8106E}"/>
              </a:ext>
            </a:extLst>
          </p:cNvPr>
          <p:cNvSpPr>
            <a:spLocks noGrp="1"/>
          </p:cNvSpPr>
          <p:nvPr>
            <p:ph type="body" sz="quarter" idx="16" hasCustomPrompt="1"/>
          </p:nvPr>
        </p:nvSpPr>
        <p:spPr>
          <a:xfrm>
            <a:off x="3597442" y="653143"/>
            <a:ext cx="2895600" cy="3473689"/>
          </a:xfrm>
        </p:spPr>
        <p:txBody>
          <a:bodyPr lIns="0">
            <a:normAutofit/>
          </a:bodyPr>
          <a:lstStyle>
            <a:lvl1pPr marL="0" indent="0">
              <a:lnSpc>
                <a:spcPct val="150000"/>
              </a:lnSpc>
              <a:spcBef>
                <a:spcPts val="1200"/>
              </a:spcBef>
              <a:buFont typeface="Arial" panose="020B0604020202020204" pitchFamily="34" charset="0"/>
              <a:buNone/>
              <a:defRPr sz="1200">
                <a:solidFill>
                  <a:schemeClr val="tx1"/>
                </a:solidFill>
                <a:latin typeface="+mn-lt"/>
                <a:cs typeface="Arial" panose="020B0604020202020204" pitchFamily="34" charset="0"/>
              </a:defRPr>
            </a:lvl1pPr>
            <a:lvl2pPr marL="457200" indent="0">
              <a:lnSpc>
                <a:spcPct val="150000"/>
              </a:lnSpc>
              <a:spcBef>
                <a:spcPts val="1200"/>
              </a:spcBef>
              <a:buNone/>
              <a:defRPr sz="1200">
                <a:solidFill>
                  <a:schemeClr val="tx1"/>
                </a:solidFill>
                <a:latin typeface="+mn-lt"/>
                <a:cs typeface="Arial" panose="020B0604020202020204" pitchFamily="34" charset="0"/>
              </a:defRPr>
            </a:lvl2pPr>
            <a:lvl3pPr marL="914400" indent="0">
              <a:lnSpc>
                <a:spcPct val="150000"/>
              </a:lnSpc>
              <a:spcBef>
                <a:spcPts val="1200"/>
              </a:spcBef>
              <a:buNone/>
              <a:defRPr sz="1200">
                <a:solidFill>
                  <a:schemeClr val="tx1"/>
                </a:solidFill>
                <a:latin typeface="+mn-lt"/>
                <a:cs typeface="Arial" panose="020B0604020202020204" pitchFamily="34" charset="0"/>
              </a:defRPr>
            </a:lvl3pPr>
            <a:lvl4pPr marL="1371600" indent="0">
              <a:lnSpc>
                <a:spcPct val="150000"/>
              </a:lnSpc>
              <a:spcBef>
                <a:spcPts val="1200"/>
              </a:spcBef>
              <a:buNone/>
              <a:defRPr sz="1200">
                <a:solidFill>
                  <a:schemeClr val="tx1"/>
                </a:solidFill>
                <a:latin typeface="+mn-lt"/>
                <a:cs typeface="Arial" panose="020B0604020202020204" pitchFamily="34" charset="0"/>
              </a:defRPr>
            </a:lvl4pPr>
            <a:lvl5pPr marL="1828800" indent="0">
              <a:lnSpc>
                <a:spcPct val="150000"/>
              </a:lnSpc>
              <a:spcBef>
                <a:spcPts val="1200"/>
              </a:spcBef>
              <a:buNone/>
              <a:defRPr sz="1200">
                <a:solidFill>
                  <a:schemeClr val="tx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8">
            <a:extLst>
              <a:ext uri="{FF2B5EF4-FFF2-40B4-BE49-F238E27FC236}">
                <a16:creationId xmlns:a16="http://schemas.microsoft.com/office/drawing/2014/main" id="{77F65966-649A-4014-AAD1-3121592E2E38}"/>
              </a:ext>
            </a:extLst>
          </p:cNvPr>
          <p:cNvSpPr>
            <a:spLocks noGrp="1"/>
          </p:cNvSpPr>
          <p:nvPr>
            <p:ph type="body" sz="quarter" idx="17" hasCustomPrompt="1"/>
          </p:nvPr>
        </p:nvSpPr>
        <p:spPr>
          <a:xfrm>
            <a:off x="6952615" y="4350709"/>
            <a:ext cx="2887103" cy="3114839"/>
          </a:xfrm>
        </p:spPr>
        <p:txBody>
          <a:bodyPr lIns="0">
            <a:noAutofit/>
          </a:bodyPr>
          <a:lstStyle>
            <a:lvl1pPr marL="0" indent="0">
              <a:lnSpc>
                <a:spcPct val="100000"/>
              </a:lnSpc>
              <a:buFont typeface="Arial" panose="020B0604020202020204" pitchFamily="34" charset="0"/>
              <a:buNone/>
              <a:defRPr sz="2400">
                <a:solidFill>
                  <a:schemeClr val="bg1"/>
                </a:solidFill>
                <a:latin typeface="+mj-lt"/>
                <a:cs typeface="Arial" panose="020B0604020202020204" pitchFamily="34" charset="0"/>
              </a:defRPr>
            </a:lvl1pPr>
            <a:lvl2pPr marL="457200" indent="0">
              <a:lnSpc>
                <a:spcPct val="100000"/>
              </a:lnSpc>
              <a:buNone/>
              <a:defRPr sz="1400">
                <a:solidFill>
                  <a:schemeClr val="bg1"/>
                </a:solidFill>
                <a:latin typeface="+mj-lt"/>
                <a:cs typeface="Arial" panose="020B0604020202020204" pitchFamily="34" charset="0"/>
              </a:defRPr>
            </a:lvl2pPr>
            <a:lvl3pPr marL="914400" indent="0">
              <a:lnSpc>
                <a:spcPct val="100000"/>
              </a:lnSpc>
              <a:buNone/>
              <a:defRPr sz="1400">
                <a:solidFill>
                  <a:schemeClr val="bg1"/>
                </a:solidFill>
                <a:latin typeface="+mj-lt"/>
                <a:cs typeface="Arial" panose="020B0604020202020204" pitchFamily="34" charset="0"/>
              </a:defRPr>
            </a:lvl3pPr>
            <a:lvl4pPr marL="1371600" indent="0">
              <a:lnSpc>
                <a:spcPct val="100000"/>
              </a:lnSpc>
              <a:buNone/>
              <a:defRPr sz="1400">
                <a:solidFill>
                  <a:schemeClr val="bg1"/>
                </a:solidFill>
                <a:latin typeface="+mj-lt"/>
                <a:cs typeface="Arial" panose="020B0604020202020204" pitchFamily="34" charset="0"/>
              </a:defRPr>
            </a:lvl4pPr>
            <a:lvl5pPr marL="1828800" indent="0">
              <a:lnSpc>
                <a:spcPct val="100000"/>
              </a:lnSpc>
              <a:buNone/>
              <a:defRPr sz="1400">
                <a:solidFill>
                  <a:schemeClr val="bg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059F801B-9725-432B-9CE8-6F353446EC4B}"/>
              </a:ext>
            </a:extLst>
          </p:cNvPr>
          <p:cNvSpPr>
            <a:spLocks noGrp="1"/>
          </p:cNvSpPr>
          <p:nvPr>
            <p:ph type="title"/>
          </p:nvPr>
        </p:nvSpPr>
        <p:spPr>
          <a:xfrm>
            <a:off x="228600" y="38862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74919841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615E1-5D6D-48CF-AD07-8B84FA4FCCB4}"/>
              </a:ext>
            </a:extLst>
          </p:cNvPr>
          <p:cNvSpPr>
            <a:spLocks noGrp="1"/>
          </p:cNvSpPr>
          <p:nvPr>
            <p:ph type="title"/>
          </p:nvPr>
        </p:nvSpPr>
        <p:spPr>
          <a:xfrm>
            <a:off x="228600" y="228600"/>
            <a:ext cx="9601199" cy="1501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257D790-2770-4A00-BC9B-FA42651B62EE}"/>
              </a:ext>
            </a:extLst>
          </p:cNvPr>
          <p:cNvSpPr>
            <a:spLocks noGrp="1"/>
          </p:cNvSpPr>
          <p:nvPr>
            <p:ph type="body" idx="1"/>
          </p:nvPr>
        </p:nvSpPr>
        <p:spPr>
          <a:xfrm>
            <a:off x="228599" y="2363788"/>
            <a:ext cx="9601199" cy="51800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95" r:id="rId1"/>
    <p:sldLayoutId id="2147483693" r:id="rId2"/>
    <p:sldLayoutId id="2147483692" r:id="rId3"/>
    <p:sldLayoutId id="2147483694" r:id="rId4"/>
  </p:sldLayoutIdLst>
  <p:txStyles>
    <p:titleStyle>
      <a:lvl1pPr algn="l" defTabSz="914400" rtl="0" eaLnBrk="1" latinLnBrk="0" hangingPunct="1">
        <a:lnSpc>
          <a:spcPct val="9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12" userDrawn="1">
          <p15:clr>
            <a:srgbClr val="F26B43"/>
          </p15:clr>
        </p15:guide>
        <p15:guide id="3" pos="4224" userDrawn="1">
          <p15:clr>
            <a:srgbClr val="F26B43"/>
          </p15:clr>
        </p15:guide>
        <p15:guide id="4" pos="144" userDrawn="1">
          <p15:clr>
            <a:srgbClr val="5ACBF0"/>
          </p15:clr>
        </p15:guide>
        <p15:guide id="6" pos="6192" userDrawn="1">
          <p15:clr>
            <a:srgbClr val="5ACBF0"/>
          </p15:clr>
        </p15:guide>
        <p15:guide id="8" orient="horz" pos="144" userDrawn="1">
          <p15:clr>
            <a:srgbClr val="5ACBF0"/>
          </p15:clr>
        </p15:guide>
        <p15:guide id="9" orient="horz" pos="4752" userDrawn="1">
          <p15:clr>
            <a:srgbClr val="5ACBF0"/>
          </p15:clr>
        </p15:guide>
        <p15:guide id="10" pos="1968" userDrawn="1">
          <p15:clr>
            <a:srgbClr val="5ACBF0"/>
          </p15:clr>
        </p15:guide>
        <p15:guide id="11" pos="2256" userDrawn="1">
          <p15:clr>
            <a:srgbClr val="5ACBF0"/>
          </p15:clr>
        </p15:guide>
        <p15:guide id="12" pos="4080" userDrawn="1">
          <p15:clr>
            <a:srgbClr val="5ACBF0"/>
          </p15:clr>
        </p15:guide>
        <p15:guide id="13" pos="436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C53301-8343-ADFD-88F6-3D781E6041C7}"/>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Placeholder 40">
            <a:extLst>
              <a:ext uri="{FF2B5EF4-FFF2-40B4-BE49-F238E27FC236}">
                <a16:creationId xmlns:a16="http://schemas.microsoft.com/office/drawing/2014/main" id="{329A0265-5337-8762-1546-57BFFDCC48FD}"/>
              </a:ext>
            </a:extLst>
          </p:cNvPr>
          <p:cNvPicPr>
            <a:picLocks noGrp="1" noChangeAspect="1"/>
          </p:cNvPicPr>
          <p:nvPr>
            <p:ph type="pic" sz="quarter" idx="15"/>
          </p:nvPr>
        </p:nvPicPr>
        <p:blipFill rotWithShape="1">
          <a:blip r:embed="rId3"/>
          <a:srcRect t="11968" b="9132"/>
          <a:stretch/>
        </p:blipFill>
        <p:spPr>
          <a:xfrm>
            <a:off x="20" y="-35815"/>
            <a:ext cx="10058380" cy="4761643"/>
          </a:xfrm>
          <a:prstGeom prst="rect">
            <a:avLst/>
          </a:prstGeom>
        </p:spPr>
      </p:pic>
      <p:grpSp>
        <p:nvGrpSpPr>
          <p:cNvPr id="53" name="Group 5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54" name="Freeform: Shape 5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Content Placeholder 3">
            <a:extLst>
              <a:ext uri="{FF2B5EF4-FFF2-40B4-BE49-F238E27FC236}">
                <a16:creationId xmlns:a16="http://schemas.microsoft.com/office/drawing/2014/main" id="{23133077-9AFB-1C43-7D9D-CBBCAC517A78}"/>
              </a:ext>
            </a:extLst>
          </p:cNvPr>
          <p:cNvSpPr>
            <a:spLocks/>
          </p:cNvSpPr>
          <p:nvPr/>
        </p:nvSpPr>
        <p:spPr>
          <a:xfrm>
            <a:off x="3344406" y="4521357"/>
            <a:ext cx="3367072" cy="744435"/>
          </a:xfrm>
          <a:prstGeom prst="rect">
            <a:avLst/>
          </a:prstGeom>
        </p:spPr>
        <p:txBody>
          <a:bodyPr/>
          <a:lstStyle/>
          <a:p>
            <a:pPr algn="ctr" defTabSz="685800">
              <a:spcAft>
                <a:spcPts val="600"/>
              </a:spcAft>
            </a:pPr>
            <a:r>
              <a:rPr lang="en-US" sz="3600" b="1" kern="1200" dirty="0">
                <a:latin typeface="+mn-lt"/>
                <a:ea typeface="+mn-ea"/>
                <a:cs typeface="+mn-cs"/>
              </a:rPr>
              <a:t>Project 4</a:t>
            </a:r>
            <a:endParaRPr lang="en-US" sz="4400" b="1" dirty="0"/>
          </a:p>
        </p:txBody>
      </p:sp>
      <p:sp>
        <p:nvSpPr>
          <p:cNvPr id="7" name="Text Placeholder 4">
            <a:extLst>
              <a:ext uri="{FF2B5EF4-FFF2-40B4-BE49-F238E27FC236}">
                <a16:creationId xmlns:a16="http://schemas.microsoft.com/office/drawing/2014/main" id="{9B751328-D16F-48F5-34DA-40F821D533BC}"/>
              </a:ext>
            </a:extLst>
          </p:cNvPr>
          <p:cNvSpPr>
            <a:spLocks/>
          </p:cNvSpPr>
          <p:nvPr/>
        </p:nvSpPr>
        <p:spPr>
          <a:xfrm>
            <a:off x="1528764" y="6561929"/>
            <a:ext cx="6849692" cy="1315886"/>
          </a:xfrm>
          <a:prstGeom prst="rect">
            <a:avLst/>
          </a:prstGeom>
        </p:spPr>
        <p:txBody>
          <a:bodyPr>
            <a:normAutofit/>
          </a:bodyPr>
          <a:lstStyle/>
          <a:p>
            <a:pPr algn="ctr" defTabSz="685800">
              <a:spcAft>
                <a:spcPts val="600"/>
              </a:spcAft>
            </a:pPr>
            <a:r>
              <a:rPr lang="en-US" u="sng" kern="1200" dirty="0">
                <a:latin typeface="+mn-lt"/>
                <a:ea typeface="+mn-ea"/>
                <a:cs typeface="+mn-cs"/>
              </a:rPr>
              <a:t>Group 2</a:t>
            </a:r>
          </a:p>
          <a:p>
            <a:pPr algn="ctr" defTabSz="685800">
              <a:spcAft>
                <a:spcPts val="600"/>
              </a:spcAft>
            </a:pPr>
            <a:r>
              <a:rPr lang="en-US" kern="1200" dirty="0">
                <a:latin typeface="+mn-lt"/>
                <a:ea typeface="+mn-ea"/>
                <a:cs typeface="+mn-cs"/>
              </a:rPr>
              <a:t>Sophie </a:t>
            </a:r>
            <a:r>
              <a:rPr lang="en-US" kern="1200" dirty="0" err="1">
                <a:latin typeface="+mn-lt"/>
                <a:ea typeface="+mn-ea"/>
                <a:cs typeface="+mn-cs"/>
              </a:rPr>
              <a:t>Pribojac</a:t>
            </a:r>
            <a:r>
              <a:rPr lang="en-US" kern="1200" dirty="0">
                <a:latin typeface="+mn-lt"/>
                <a:ea typeface="+mn-ea"/>
                <a:cs typeface="+mn-cs"/>
              </a:rPr>
              <a:t>  </a:t>
            </a:r>
            <a:r>
              <a:rPr lang="en-US" dirty="0"/>
              <a:t> II   </a:t>
            </a:r>
            <a:r>
              <a:rPr lang="en-US" kern="1200" dirty="0">
                <a:latin typeface="+mn-lt"/>
                <a:ea typeface="+mn-ea"/>
                <a:cs typeface="+mn-cs"/>
              </a:rPr>
              <a:t>Maliha Mukhtar   II   Jo Alva   II   Farheen Oomatia</a:t>
            </a:r>
            <a:endParaRPr lang="en-US" sz="2400" dirty="0"/>
          </a:p>
        </p:txBody>
      </p:sp>
      <p:sp>
        <p:nvSpPr>
          <p:cNvPr id="8" name="Content Placeholder 38">
            <a:extLst>
              <a:ext uri="{FF2B5EF4-FFF2-40B4-BE49-F238E27FC236}">
                <a16:creationId xmlns:a16="http://schemas.microsoft.com/office/drawing/2014/main" id="{D8F46DF2-CFE4-A8FA-F9CF-B9010BB1F23D}"/>
              </a:ext>
            </a:extLst>
          </p:cNvPr>
          <p:cNvSpPr>
            <a:spLocks/>
          </p:cNvSpPr>
          <p:nvPr/>
        </p:nvSpPr>
        <p:spPr>
          <a:xfrm>
            <a:off x="2723545" y="5273880"/>
            <a:ext cx="4608793" cy="1050356"/>
          </a:xfrm>
          <a:prstGeom prst="rect">
            <a:avLst/>
          </a:prstGeom>
        </p:spPr>
        <p:txBody>
          <a:bodyPr/>
          <a:lstStyle/>
          <a:p>
            <a:pPr algn="ctr" defTabSz="685800">
              <a:spcAft>
                <a:spcPts val="600"/>
              </a:spcAft>
            </a:pPr>
            <a:r>
              <a:rPr lang="en-US" sz="2400" b="1" kern="1200" dirty="0">
                <a:solidFill>
                  <a:srgbClr val="009193"/>
                </a:solidFill>
                <a:latin typeface="+mn-lt"/>
                <a:ea typeface="+mn-ea"/>
                <a:cs typeface="+mn-cs"/>
              </a:rPr>
              <a:t>Stroke Prediction using </a:t>
            </a:r>
          </a:p>
          <a:p>
            <a:pPr algn="ctr" defTabSz="685800">
              <a:spcAft>
                <a:spcPts val="600"/>
              </a:spcAft>
            </a:pPr>
            <a:r>
              <a:rPr lang="en-US" sz="2400" b="1" kern="1200" dirty="0">
                <a:solidFill>
                  <a:srgbClr val="009193"/>
                </a:solidFill>
                <a:latin typeface="+mn-lt"/>
                <a:ea typeface="+mn-ea"/>
                <a:cs typeface="+mn-cs"/>
              </a:rPr>
              <a:t>Supervised Machine Learning</a:t>
            </a:r>
            <a:endParaRPr lang="en-US" sz="3600" b="1" dirty="0">
              <a:solidFill>
                <a:srgbClr val="009193"/>
              </a:solidFill>
            </a:endParaRPr>
          </a:p>
        </p:txBody>
      </p:sp>
    </p:spTree>
    <p:extLst>
      <p:ext uri="{BB962C8B-B14F-4D97-AF65-F5344CB8AC3E}">
        <p14:creationId xmlns:p14="http://schemas.microsoft.com/office/powerpoint/2010/main" val="75525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F63712-DCF7-7FB6-CD1E-404F819B009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156857F-BFAB-179B-3832-2A3B5E214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5B32F72-8238-5E0C-5301-8221F8E52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4DBA55B-2EA7-7FFD-289B-95AC2464D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03ED4A3-E6F6-A9E4-7297-5C1FBACCE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759BBD1-D9C3-0F46-D07F-870E04C43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CFBF983-ECAB-18D5-301E-4CEB1E72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E82C69EC-4DEE-F626-E3F9-870FAE40A2E7}"/>
              </a:ext>
            </a:extLst>
          </p:cNvPr>
          <p:cNvPicPr>
            <a:picLocks noGrp="1" noChangeAspect="1"/>
          </p:cNvPicPr>
          <p:nvPr>
            <p:ph type="pic" sz="quarter" idx="11"/>
          </p:nvPr>
        </p:nvPicPr>
        <p:blipFill>
          <a:blip r:embed="rId3"/>
          <a:srcRect t="4962" b="4962"/>
          <a:stretch/>
        </p:blipFill>
        <p:spPr>
          <a:xfrm>
            <a:off x="0" y="4700588"/>
            <a:ext cx="10058400" cy="3071812"/>
          </a:xfrm>
          <a:prstGeom prst="rect">
            <a:avLst/>
          </a:prstGeom>
          <a:ln>
            <a:noFill/>
          </a:ln>
        </p:spPr>
      </p:pic>
      <p:sp>
        <p:nvSpPr>
          <p:cNvPr id="39" name="Isosceles Triangle 38">
            <a:extLst>
              <a:ext uri="{FF2B5EF4-FFF2-40B4-BE49-F238E27FC236}">
                <a16:creationId xmlns:a16="http://schemas.microsoft.com/office/drawing/2014/main" id="{3C16498B-A146-11F6-EB6C-1AC65F0C9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9D98DB2-A86A-133F-F60A-9FEFEE6B32B6}"/>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Supervised Machine Learning</a:t>
            </a:r>
          </a:p>
        </p:txBody>
      </p:sp>
      <p:sp>
        <p:nvSpPr>
          <p:cNvPr id="28" name="TextBox 27">
            <a:extLst>
              <a:ext uri="{FF2B5EF4-FFF2-40B4-BE49-F238E27FC236}">
                <a16:creationId xmlns:a16="http://schemas.microsoft.com/office/drawing/2014/main" id="{01A3F7CE-72E4-C4EC-6307-7789992692F6}"/>
              </a:ext>
            </a:extLst>
          </p:cNvPr>
          <p:cNvSpPr txBox="1"/>
          <p:nvPr/>
        </p:nvSpPr>
        <p:spPr>
          <a:xfrm>
            <a:off x="1528411" y="1737123"/>
            <a:ext cx="6886575" cy="2246769"/>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360296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076CFD-B08F-D550-E0F7-AD5D4BF78572}"/>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4E7E008B-52C3-08D7-3FC4-A2992AA7D10E}"/>
              </a:ext>
            </a:extLst>
          </p:cNvPr>
          <p:cNvPicPr>
            <a:picLocks noGrp="1" noChangeAspect="1"/>
          </p:cNvPicPr>
          <p:nvPr>
            <p:ph type="pic" sz="quarter" idx="11"/>
          </p:nvPr>
        </p:nvPicPr>
        <p:blipFill>
          <a:blip r:embed="rId3"/>
          <a:srcRect t="3172" b="3172"/>
          <a:stretch/>
        </p:blipFill>
        <p:spPr>
          <a:xfrm>
            <a:off x="0" y="4700588"/>
            <a:ext cx="10058400" cy="3071812"/>
          </a:xfrm>
        </p:spPr>
      </p:pic>
      <p:sp>
        <p:nvSpPr>
          <p:cNvPr id="6" name="TextBox 5">
            <a:extLst>
              <a:ext uri="{FF2B5EF4-FFF2-40B4-BE49-F238E27FC236}">
                <a16:creationId xmlns:a16="http://schemas.microsoft.com/office/drawing/2014/main" id="{57471979-3A2A-3115-7259-DFBBC5EDD887}"/>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Model Optimization</a:t>
            </a:r>
          </a:p>
        </p:txBody>
      </p:sp>
      <p:sp>
        <p:nvSpPr>
          <p:cNvPr id="7" name="TextBox 6">
            <a:extLst>
              <a:ext uri="{FF2B5EF4-FFF2-40B4-BE49-F238E27FC236}">
                <a16:creationId xmlns:a16="http://schemas.microsoft.com/office/drawing/2014/main" id="{152DB5FC-6B69-C0C6-2E02-479545CD5E06}"/>
              </a:ext>
            </a:extLst>
          </p:cNvPr>
          <p:cNvSpPr txBox="1"/>
          <p:nvPr/>
        </p:nvSpPr>
        <p:spPr>
          <a:xfrm>
            <a:off x="1528411" y="1737123"/>
            <a:ext cx="6886575" cy="2246769"/>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341696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976652-C50D-0AED-59F5-520024B90C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BB21BAA-CED1-B16A-1DEE-E71B871D8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59F97F45-7FAF-0965-515C-DF36AA4F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8E56BDA-4F67-DA7E-D11A-F7C40647A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AEBF9B3-2C45-A7B0-CBD6-7ACEF01BA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683BA8B-41AC-57DC-440A-8E392CF1D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21B866A-A77B-1BB1-62F9-4A0813EBCE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A15C48D8-1E7C-8255-8356-E6FB553D0FC0}"/>
              </a:ext>
            </a:extLst>
          </p:cNvPr>
          <p:cNvPicPr>
            <a:picLocks noGrp="1" noChangeAspect="1"/>
          </p:cNvPicPr>
          <p:nvPr>
            <p:ph type="pic" sz="quarter" idx="11"/>
          </p:nvPr>
        </p:nvPicPr>
        <p:blipFill>
          <a:blip r:embed="rId3"/>
          <a:srcRect t="4962" b="4962"/>
          <a:stretch/>
        </p:blipFill>
        <p:spPr>
          <a:xfrm>
            <a:off x="0" y="4700588"/>
            <a:ext cx="10058400" cy="3071812"/>
          </a:xfrm>
          <a:prstGeom prst="rect">
            <a:avLst/>
          </a:prstGeom>
          <a:ln>
            <a:noFill/>
          </a:ln>
        </p:spPr>
      </p:pic>
      <p:sp>
        <p:nvSpPr>
          <p:cNvPr id="39" name="Isosceles Triangle 38">
            <a:extLst>
              <a:ext uri="{FF2B5EF4-FFF2-40B4-BE49-F238E27FC236}">
                <a16:creationId xmlns:a16="http://schemas.microsoft.com/office/drawing/2014/main" id="{2F03BE48-83EC-1FB1-519E-B8C826228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EA0F888-E47D-84AF-8912-FA2245A9C028}"/>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Results &amp; Conclusion</a:t>
            </a:r>
          </a:p>
        </p:txBody>
      </p:sp>
      <p:sp>
        <p:nvSpPr>
          <p:cNvPr id="28" name="TextBox 27">
            <a:extLst>
              <a:ext uri="{FF2B5EF4-FFF2-40B4-BE49-F238E27FC236}">
                <a16:creationId xmlns:a16="http://schemas.microsoft.com/office/drawing/2014/main" id="{DCB1C84C-702C-0EAB-153F-3F34A9FA2AC5}"/>
              </a:ext>
            </a:extLst>
          </p:cNvPr>
          <p:cNvSpPr txBox="1"/>
          <p:nvPr/>
        </p:nvSpPr>
        <p:spPr>
          <a:xfrm>
            <a:off x="1528411" y="1737123"/>
            <a:ext cx="6886575" cy="2246769"/>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3736711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44">
            <a:extLst>
              <a:ext uri="{FF2B5EF4-FFF2-40B4-BE49-F238E27FC236}">
                <a16:creationId xmlns:a16="http://schemas.microsoft.com/office/drawing/2014/main" id="{2704561A-EBDC-4554-AB63-6E7F0AD34E9B}"/>
              </a:ext>
            </a:extLst>
          </p:cNvPr>
          <p:cNvSpPr>
            <a:spLocks noGrp="1"/>
          </p:cNvSpPr>
          <p:nvPr>
            <p:ph type="ctrTitle"/>
          </p:nvPr>
        </p:nvSpPr>
        <p:spPr>
          <a:xfrm>
            <a:off x="3052437" y="5731701"/>
            <a:ext cx="3951009" cy="1134076"/>
          </a:xfrm>
        </p:spPr>
        <p:txBody>
          <a:bodyPr vert="horz" lIns="91440" tIns="45720" rIns="91440" bIns="45720" rtlCol="0" anchor="t">
            <a:normAutofit/>
          </a:bodyPr>
          <a:lstStyle/>
          <a:p>
            <a:pPr>
              <a:lnSpc>
                <a:spcPct val="90000"/>
              </a:lnSpc>
            </a:pPr>
            <a:r>
              <a:rPr lang="en-US" sz="3900" dirty="0">
                <a:solidFill>
                  <a:schemeClr val="tx1"/>
                </a:solidFill>
              </a:rPr>
              <a:t>Questions?</a:t>
            </a:r>
          </a:p>
        </p:txBody>
      </p:sp>
      <p:pic>
        <p:nvPicPr>
          <p:cNvPr id="41" name="Picture Placeholder 40">
            <a:extLst>
              <a:ext uri="{FF2B5EF4-FFF2-40B4-BE49-F238E27FC236}">
                <a16:creationId xmlns:a16="http://schemas.microsoft.com/office/drawing/2014/main" id="{B18AACB1-42A2-4B1E-8CE7-58311236AD5E}"/>
              </a:ext>
            </a:extLst>
          </p:cNvPr>
          <p:cNvPicPr>
            <a:picLocks noGrp="1" noChangeAspect="1"/>
          </p:cNvPicPr>
          <p:nvPr>
            <p:ph type="pic" sz="quarter" idx="15"/>
          </p:nvPr>
        </p:nvPicPr>
        <p:blipFill rotWithShape="1">
          <a:blip r:embed="rId3"/>
          <a:srcRect l="7785" r="9305"/>
          <a:stretch/>
        </p:blipFill>
        <p:spPr>
          <a:xfrm>
            <a:off x="20" y="10"/>
            <a:ext cx="10058380" cy="4761643"/>
          </a:xfrm>
          <a:prstGeom prst="rect">
            <a:avLst/>
          </a:prstGeom>
        </p:spPr>
      </p:pic>
      <p:grpSp>
        <p:nvGrpSpPr>
          <p:cNvPr id="71" name="Group 70">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72" name="Freeform: Shape 71">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46" name="Subtitle 45">
            <a:extLst>
              <a:ext uri="{FF2B5EF4-FFF2-40B4-BE49-F238E27FC236}">
                <a16:creationId xmlns:a16="http://schemas.microsoft.com/office/drawing/2014/main" id="{84AA5B14-11B0-4875-B1F5-69DBF1E46D68}"/>
              </a:ext>
            </a:extLst>
          </p:cNvPr>
          <p:cNvSpPr>
            <a:spLocks noGrp="1"/>
          </p:cNvSpPr>
          <p:nvPr>
            <p:ph type="subTitle" idx="1"/>
          </p:nvPr>
        </p:nvSpPr>
        <p:spPr>
          <a:xfrm>
            <a:off x="3988268" y="4922271"/>
            <a:ext cx="2079346" cy="866344"/>
          </a:xfrm>
        </p:spPr>
        <p:txBody>
          <a:bodyPr vert="horz" lIns="91440" tIns="45720" rIns="91440" bIns="45720" rtlCol="0" anchor="b">
            <a:normAutofit/>
          </a:bodyPr>
          <a:lstStyle/>
          <a:p>
            <a:pPr>
              <a:lnSpc>
                <a:spcPct val="90000"/>
              </a:lnSpc>
            </a:pPr>
            <a:r>
              <a:rPr lang="en-US" sz="1900" b="1" dirty="0">
                <a:solidFill>
                  <a:schemeClr val="tx1"/>
                </a:solidFill>
                <a:latin typeface="+mn-lt"/>
                <a:cs typeface="+mn-cs"/>
              </a:rPr>
              <a:t>The End</a:t>
            </a:r>
          </a:p>
          <a:p>
            <a:pPr algn="l">
              <a:lnSpc>
                <a:spcPct val="90000"/>
              </a:lnSpc>
            </a:pPr>
            <a:endParaRPr lang="en-US" sz="1900" dirty="0">
              <a:latin typeface="+mn-lt"/>
              <a:cs typeface="+mn-cs"/>
            </a:endParaRPr>
          </a:p>
        </p:txBody>
      </p:sp>
    </p:spTree>
    <p:extLst>
      <p:ext uri="{BB962C8B-B14F-4D97-AF65-F5344CB8AC3E}">
        <p14:creationId xmlns:p14="http://schemas.microsoft.com/office/powerpoint/2010/main" val="424476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984243-06AA-7503-EAE6-C43F12132B68}"/>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3CDEEF2-1AB3-80D1-CDA4-608C51A8E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7C7D98AB-74B6-9E79-6551-31459B530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02A97E4-FFF3-59F6-2E50-A49A1B875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D5189F2-CEF8-E33C-1F6D-25FADC872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8944EF9-2B55-2555-0F0D-1F9070FA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39D0DBA3-22C1-A7AD-5B65-E017A98F6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1E4C121-B4D1-7C55-C58B-07974436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82D9C0-7538-351C-DD92-6383E4364DC0}"/>
              </a:ext>
            </a:extLst>
          </p:cNvPr>
          <p:cNvSpPr txBox="1"/>
          <p:nvPr/>
        </p:nvSpPr>
        <p:spPr>
          <a:xfrm>
            <a:off x="1528411" y="1573218"/>
            <a:ext cx="7086600" cy="584775"/>
          </a:xfrm>
          <a:prstGeom prst="rect">
            <a:avLst/>
          </a:prstGeom>
          <a:noFill/>
        </p:spPr>
        <p:txBody>
          <a:bodyPr wrap="square" rtlCol="0">
            <a:spAutoFit/>
          </a:bodyPr>
          <a:lstStyle/>
          <a:p>
            <a:pPr algn="ctr"/>
            <a:r>
              <a:rPr lang="en-US" sz="3200" b="1" dirty="0">
                <a:latin typeface="+mj-lt"/>
              </a:rPr>
              <a:t>Table of Content</a:t>
            </a:r>
          </a:p>
        </p:txBody>
      </p:sp>
      <p:sp>
        <p:nvSpPr>
          <p:cNvPr id="7" name="TextBox 6">
            <a:extLst>
              <a:ext uri="{FF2B5EF4-FFF2-40B4-BE49-F238E27FC236}">
                <a16:creationId xmlns:a16="http://schemas.microsoft.com/office/drawing/2014/main" id="{716ECDE0-EB0A-BB9E-DDD2-7D61E6AD8FDA}"/>
              </a:ext>
            </a:extLst>
          </p:cNvPr>
          <p:cNvSpPr txBox="1"/>
          <p:nvPr/>
        </p:nvSpPr>
        <p:spPr>
          <a:xfrm>
            <a:off x="2158869" y="2762815"/>
            <a:ext cx="6886575" cy="2677656"/>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a:t>
            </a:r>
          </a:p>
          <a:p>
            <a:pPr marL="342900" indent="-342900">
              <a:buAutoNum type="arabicPeriod"/>
            </a:pPr>
            <a:r>
              <a:rPr lang="en-US" sz="2800" dirty="0"/>
              <a:t>Model </a:t>
            </a:r>
            <a:r>
              <a:rPr lang="en-US" sz="2800" dirty="0" err="1"/>
              <a:t>Optamizations</a:t>
            </a:r>
            <a:r>
              <a:rPr lang="en-US" sz="2800" dirty="0"/>
              <a:t>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52377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D17414-6BDF-C386-5C52-A601AC71A2B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CBCC0BE6-EB61-08BE-FD31-B46AA7CFC7F7}"/>
              </a:ext>
            </a:extLst>
          </p:cNvPr>
          <p:cNvPicPr>
            <a:picLocks noGrp="1" noChangeAspect="1"/>
          </p:cNvPicPr>
          <p:nvPr>
            <p:ph type="pic" sz="quarter" idx="11"/>
          </p:nvPr>
        </p:nvPicPr>
        <p:blipFill>
          <a:blip r:embed="rId3"/>
          <a:srcRect t="6220" b="6220"/>
          <a:stretch/>
        </p:blipFill>
        <p:spPr>
          <a:xfrm>
            <a:off x="0" y="4786330"/>
            <a:ext cx="10058400" cy="2986068"/>
          </a:xfrm>
          <a:prstGeom prst="rect">
            <a:avLst/>
          </a:prstGeom>
          <a:ln>
            <a:noFill/>
          </a:ln>
        </p:spPr>
      </p:pic>
      <p:sp>
        <p:nvSpPr>
          <p:cNvPr id="4" name="TextBox 3">
            <a:extLst>
              <a:ext uri="{FF2B5EF4-FFF2-40B4-BE49-F238E27FC236}">
                <a16:creationId xmlns:a16="http://schemas.microsoft.com/office/drawing/2014/main" id="{A6A82067-850F-1CD6-781C-6907FC8631D7}"/>
              </a:ext>
            </a:extLst>
          </p:cNvPr>
          <p:cNvSpPr txBox="1"/>
          <p:nvPr/>
        </p:nvSpPr>
        <p:spPr>
          <a:xfrm>
            <a:off x="1513486" y="1144212"/>
            <a:ext cx="7086600" cy="584775"/>
          </a:xfrm>
          <a:prstGeom prst="rect">
            <a:avLst/>
          </a:prstGeom>
          <a:noFill/>
        </p:spPr>
        <p:txBody>
          <a:bodyPr wrap="square" rtlCol="0">
            <a:spAutoFit/>
          </a:bodyPr>
          <a:lstStyle/>
          <a:p>
            <a:pPr algn="ctr"/>
            <a:r>
              <a:rPr lang="en-US" sz="3200" b="1" dirty="0">
                <a:solidFill>
                  <a:schemeClr val="tx2"/>
                </a:solidFill>
                <a:latin typeface="+mj-lt"/>
              </a:rPr>
              <a:t>Introduction</a:t>
            </a:r>
          </a:p>
        </p:txBody>
      </p:sp>
      <p:sp>
        <p:nvSpPr>
          <p:cNvPr id="6" name="TextBox 5">
            <a:extLst>
              <a:ext uri="{FF2B5EF4-FFF2-40B4-BE49-F238E27FC236}">
                <a16:creationId xmlns:a16="http://schemas.microsoft.com/office/drawing/2014/main" id="{A4920DB4-C2CE-8F7B-9D1B-B57AAA6A13F1}"/>
              </a:ext>
            </a:extLst>
          </p:cNvPr>
          <p:cNvSpPr txBox="1"/>
          <p:nvPr/>
        </p:nvSpPr>
        <p:spPr>
          <a:xfrm>
            <a:off x="514350" y="2011054"/>
            <a:ext cx="9086849" cy="1938992"/>
          </a:xfrm>
          <a:prstGeom prst="rect">
            <a:avLst/>
          </a:prstGeom>
          <a:noFill/>
        </p:spPr>
        <p:txBody>
          <a:bodyPr wrap="square" rtlCol="0">
            <a:spAutoFit/>
          </a:bodyPr>
          <a:lstStyle/>
          <a:p>
            <a:r>
              <a:rPr lang="en-US" sz="2000" dirty="0"/>
              <a:t>- stroke </a:t>
            </a:r>
            <a:r>
              <a:rPr lang="en-US" sz="2000" b="1" dirty="0"/>
              <a:t>2</a:t>
            </a:r>
            <a:r>
              <a:rPr lang="en-US" sz="2000" b="1" baseline="30000" dirty="0"/>
              <a:t>nd</a:t>
            </a:r>
            <a:r>
              <a:rPr lang="en-US" sz="2000" b="1" dirty="0"/>
              <a:t> </a:t>
            </a:r>
            <a:r>
              <a:rPr lang="en-US" sz="2000" dirty="0"/>
              <a:t>leading cause of death globally (</a:t>
            </a:r>
            <a:r>
              <a:rPr lang="en-US" sz="2000" b="1" dirty="0"/>
              <a:t>11%</a:t>
            </a:r>
            <a:r>
              <a:rPr lang="en-US" sz="2000" dirty="0"/>
              <a:t>)*</a:t>
            </a:r>
          </a:p>
          <a:p>
            <a:r>
              <a:rPr lang="en-US" sz="2000" dirty="0"/>
              <a:t>- </a:t>
            </a:r>
            <a:r>
              <a:rPr lang="en-US" sz="2000" b="1" dirty="0"/>
              <a:t>1/3</a:t>
            </a:r>
            <a:r>
              <a:rPr lang="en-US" sz="2000" b="1" baseline="30000" dirty="0"/>
              <a:t>rd</a:t>
            </a:r>
            <a:r>
              <a:rPr lang="en-US" sz="2000" dirty="0"/>
              <a:t> of survivors are very often left with severe disability such as loss of vision &amp;/or speech, paralysis and confusion**</a:t>
            </a:r>
          </a:p>
          <a:p>
            <a:r>
              <a:rPr lang="en-US" sz="2000" dirty="0"/>
              <a:t>- </a:t>
            </a:r>
            <a:r>
              <a:rPr lang="en-US" sz="2000" b="1" dirty="0"/>
              <a:t>4 out of 10 </a:t>
            </a:r>
            <a:r>
              <a:rPr lang="en-US" sz="2000" dirty="0"/>
              <a:t>death could be prevented if risk factors are highlighted early on**</a:t>
            </a:r>
          </a:p>
          <a:p>
            <a:r>
              <a:rPr lang="en-US" sz="2000" dirty="0"/>
              <a:t>- supervised machine learning models may help predict high risk patients and aid in prevention efforts by health care providers</a:t>
            </a:r>
          </a:p>
        </p:txBody>
      </p:sp>
      <p:sp>
        <p:nvSpPr>
          <p:cNvPr id="7" name="TextBox 6">
            <a:extLst>
              <a:ext uri="{FF2B5EF4-FFF2-40B4-BE49-F238E27FC236}">
                <a16:creationId xmlns:a16="http://schemas.microsoft.com/office/drawing/2014/main" id="{1A367EE2-1EEB-5119-096B-97AF2AD9377A}"/>
              </a:ext>
            </a:extLst>
          </p:cNvPr>
          <p:cNvSpPr txBox="1"/>
          <p:nvPr/>
        </p:nvSpPr>
        <p:spPr>
          <a:xfrm>
            <a:off x="371475" y="4343400"/>
            <a:ext cx="9574696" cy="430887"/>
          </a:xfrm>
          <a:prstGeom prst="rect">
            <a:avLst/>
          </a:prstGeom>
          <a:noFill/>
        </p:spPr>
        <p:txBody>
          <a:bodyPr wrap="square" rtlCol="0">
            <a:spAutoFit/>
          </a:bodyPr>
          <a:lstStyle/>
          <a:p>
            <a:pPr algn="r"/>
            <a:r>
              <a:rPr lang="en-US" sz="1100" dirty="0"/>
              <a:t>* https://</a:t>
            </a:r>
            <a:r>
              <a:rPr lang="en-US" sz="1100" dirty="0" err="1"/>
              <a:t>www.who.int</a:t>
            </a:r>
            <a:r>
              <a:rPr lang="en-US" sz="1100" dirty="0"/>
              <a:t>/news-room/fact-sheets/detail/the-top-10-causes-of-death</a:t>
            </a:r>
          </a:p>
          <a:p>
            <a:pPr algn="r"/>
            <a:r>
              <a:rPr lang="en-US" sz="1100" dirty="0"/>
              <a:t>** https://</a:t>
            </a:r>
            <a:r>
              <a:rPr lang="en-US" sz="1100" dirty="0" err="1"/>
              <a:t>www.emro.who.int</a:t>
            </a:r>
            <a:r>
              <a:rPr lang="en-US" sz="1100" dirty="0"/>
              <a:t>/health-topics/stroke-cerebrovascular-accident/</a:t>
            </a:r>
            <a:r>
              <a:rPr lang="en-US" sz="1100" dirty="0" err="1"/>
              <a:t>index.html</a:t>
            </a:r>
            <a:endParaRPr lang="en-US" sz="1100" dirty="0"/>
          </a:p>
        </p:txBody>
      </p:sp>
    </p:spTree>
    <p:extLst>
      <p:ext uri="{BB962C8B-B14F-4D97-AF65-F5344CB8AC3E}">
        <p14:creationId xmlns:p14="http://schemas.microsoft.com/office/powerpoint/2010/main" val="22648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0916C1A5-630A-2B78-E639-0A2051E47CA1}"/>
              </a:ext>
            </a:extLst>
          </p:cNvPr>
          <p:cNvPicPr>
            <a:picLocks noGrp="1" noChangeAspect="1"/>
          </p:cNvPicPr>
          <p:nvPr>
            <p:ph type="pic" sz="quarter" idx="11"/>
          </p:nvPr>
        </p:nvPicPr>
        <p:blipFill>
          <a:blip r:embed="rId3"/>
          <a:srcRect t="3172" b="3172"/>
          <a:stretch/>
        </p:blipFill>
        <p:spPr>
          <a:xfrm>
            <a:off x="0" y="4700588"/>
            <a:ext cx="10058400" cy="3071812"/>
          </a:xfrm>
          <a:prstGeom prst="rect">
            <a:avLst/>
          </a:prstGeom>
          <a:ln>
            <a:noFill/>
          </a:ln>
        </p:spPr>
      </p:pic>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502CC51-A9FD-C5BF-A2CF-3C3A5B2FF1EE}"/>
              </a:ext>
            </a:extLst>
          </p:cNvPr>
          <p:cNvSpPr txBox="1"/>
          <p:nvPr/>
        </p:nvSpPr>
        <p:spPr>
          <a:xfrm>
            <a:off x="2614613" y="351141"/>
            <a:ext cx="5920641" cy="584775"/>
          </a:xfrm>
          <a:prstGeom prst="rect">
            <a:avLst/>
          </a:prstGeom>
          <a:noFill/>
        </p:spPr>
        <p:txBody>
          <a:bodyPr wrap="square" rtlCol="0">
            <a:spAutoFit/>
          </a:bodyPr>
          <a:lstStyle/>
          <a:p>
            <a:pPr algn="ctr"/>
            <a:r>
              <a:rPr lang="en-US" sz="3200" b="1" dirty="0">
                <a:solidFill>
                  <a:schemeClr val="tx2"/>
                </a:solidFill>
                <a:latin typeface="+mj-lt"/>
              </a:rPr>
              <a:t>Data Cleaning</a:t>
            </a:r>
          </a:p>
        </p:txBody>
      </p:sp>
      <p:sp>
        <p:nvSpPr>
          <p:cNvPr id="28" name="TextBox 27">
            <a:extLst>
              <a:ext uri="{FF2B5EF4-FFF2-40B4-BE49-F238E27FC236}">
                <a16:creationId xmlns:a16="http://schemas.microsoft.com/office/drawing/2014/main" id="{47AF6F8F-D018-2350-B83D-4C889AC4610F}"/>
              </a:ext>
            </a:extLst>
          </p:cNvPr>
          <p:cNvSpPr txBox="1"/>
          <p:nvPr/>
        </p:nvSpPr>
        <p:spPr>
          <a:xfrm>
            <a:off x="2285999" y="982079"/>
            <a:ext cx="7415213" cy="3785652"/>
          </a:xfrm>
          <a:prstGeom prst="rect">
            <a:avLst/>
          </a:prstGeom>
          <a:noFill/>
        </p:spPr>
        <p:txBody>
          <a:bodyPr wrap="square" rtlCol="0">
            <a:spAutoFit/>
          </a:bodyPr>
          <a:lstStyle/>
          <a:p>
            <a:r>
              <a:rPr lang="en-US" sz="2000" dirty="0"/>
              <a:t>- rounded age present as decimals</a:t>
            </a:r>
          </a:p>
          <a:p>
            <a:r>
              <a:rPr lang="en-US" sz="2000" dirty="0"/>
              <a:t>- dropped gender ’other’ (1 row) </a:t>
            </a:r>
          </a:p>
          <a:p>
            <a:r>
              <a:rPr lang="en-US" sz="2000" dirty="0"/>
              <a:t>- dropped </a:t>
            </a:r>
            <a:r>
              <a:rPr lang="en-US" sz="2000" dirty="0" err="1"/>
              <a:t>smoking_status</a:t>
            </a:r>
            <a:r>
              <a:rPr lang="en-US" sz="2000" dirty="0"/>
              <a:t> column ( too many ‘unknown’)</a:t>
            </a:r>
          </a:p>
          <a:p>
            <a:endParaRPr lang="en-US" sz="2000" dirty="0"/>
          </a:p>
          <a:p>
            <a:pPr algn="ctr"/>
            <a:r>
              <a:rPr lang="en-US" sz="2000" b="1" dirty="0">
                <a:solidFill>
                  <a:srgbClr val="009193"/>
                </a:solidFill>
              </a:rPr>
              <a:t>Stats on dataset:</a:t>
            </a:r>
          </a:p>
          <a:p>
            <a:r>
              <a:rPr lang="en-US" sz="2000" dirty="0"/>
              <a:t>- total 5109 rows of data post cleaning</a:t>
            </a:r>
          </a:p>
          <a:p>
            <a:r>
              <a:rPr lang="en-US" sz="2000" dirty="0"/>
              <a:t>- average age 43 years across cohort</a:t>
            </a:r>
          </a:p>
          <a:p>
            <a:r>
              <a:rPr lang="en-US" sz="2000" dirty="0"/>
              <a:t>- 2994 female &amp; 2115 male data rows</a:t>
            </a:r>
          </a:p>
          <a:p>
            <a:r>
              <a:rPr lang="en-US" sz="2000" dirty="0"/>
              <a:t>- 4400 employed, 22 never employed, 687 children</a:t>
            </a:r>
          </a:p>
          <a:p>
            <a:r>
              <a:rPr lang="en-US" sz="2000" dirty="0"/>
              <a:t>- 2596 Urban &amp; 2513 Rural dwellers</a:t>
            </a:r>
          </a:p>
          <a:p>
            <a:r>
              <a:rPr lang="en-US" sz="2000" dirty="0"/>
              <a:t>- avg glucose level 106.14 mg/dL </a:t>
            </a:r>
            <a:r>
              <a:rPr lang="en-US" sz="2000"/>
              <a:t>(optimal 70-100 mg/dL)</a:t>
            </a:r>
            <a:endParaRPr lang="en-US" sz="2000" dirty="0"/>
          </a:p>
          <a:p>
            <a:r>
              <a:rPr lang="en-US" sz="2000" dirty="0"/>
              <a:t>- 4860 never had stroke, 249 had stroke</a:t>
            </a:r>
          </a:p>
        </p:txBody>
      </p:sp>
    </p:spTree>
    <p:extLst>
      <p:ext uri="{BB962C8B-B14F-4D97-AF65-F5344CB8AC3E}">
        <p14:creationId xmlns:p14="http://schemas.microsoft.com/office/powerpoint/2010/main" val="210212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Feature Importance</a:t>
            </a:r>
          </a:p>
        </p:txBody>
      </p:sp>
      <p:pic>
        <p:nvPicPr>
          <p:cNvPr id="6" name="Picture 5">
            <a:extLst>
              <a:ext uri="{FF2B5EF4-FFF2-40B4-BE49-F238E27FC236}">
                <a16:creationId xmlns:a16="http://schemas.microsoft.com/office/drawing/2014/main" id="{F127BFC5-8A1A-BE1F-89FE-44FA39B50501}"/>
              </a:ext>
            </a:extLst>
          </p:cNvPr>
          <p:cNvPicPr>
            <a:picLocks noChangeAspect="1"/>
          </p:cNvPicPr>
          <p:nvPr/>
        </p:nvPicPr>
        <p:blipFill>
          <a:blip r:embed="rId3"/>
          <a:stretch>
            <a:fillRect/>
          </a:stretch>
        </p:blipFill>
        <p:spPr>
          <a:xfrm>
            <a:off x="696855" y="1631389"/>
            <a:ext cx="8664691" cy="5410669"/>
          </a:xfrm>
          <a:prstGeom prst="rect">
            <a:avLst/>
          </a:prstGeom>
        </p:spPr>
      </p:pic>
    </p:spTree>
    <p:extLst>
      <p:ext uri="{BB962C8B-B14F-4D97-AF65-F5344CB8AC3E}">
        <p14:creationId xmlns:p14="http://schemas.microsoft.com/office/powerpoint/2010/main" val="225452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Correlation Heatmap</a:t>
            </a:r>
          </a:p>
        </p:txBody>
      </p:sp>
      <p:pic>
        <p:nvPicPr>
          <p:cNvPr id="8" name="Picture 7">
            <a:extLst>
              <a:ext uri="{FF2B5EF4-FFF2-40B4-BE49-F238E27FC236}">
                <a16:creationId xmlns:a16="http://schemas.microsoft.com/office/drawing/2014/main" id="{E739D135-5263-E8AF-FB9B-50963AA8AE99}"/>
              </a:ext>
            </a:extLst>
          </p:cNvPr>
          <p:cNvPicPr>
            <a:picLocks noChangeAspect="1"/>
          </p:cNvPicPr>
          <p:nvPr/>
        </p:nvPicPr>
        <p:blipFill rotWithShape="1">
          <a:blip r:embed="rId3"/>
          <a:srcRect t="1542" b="1"/>
          <a:stretch/>
        </p:blipFill>
        <p:spPr>
          <a:xfrm>
            <a:off x="1088886" y="1521708"/>
            <a:ext cx="7880628" cy="6200676"/>
          </a:xfrm>
          <a:prstGeom prst="rect">
            <a:avLst/>
          </a:prstGeom>
        </p:spPr>
      </p:pic>
    </p:spTree>
    <p:extLst>
      <p:ext uri="{BB962C8B-B14F-4D97-AF65-F5344CB8AC3E}">
        <p14:creationId xmlns:p14="http://schemas.microsoft.com/office/powerpoint/2010/main" val="176344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4"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A088EC9-0CC1-C6B7-D481-62E4480F1211}"/>
              </a:ext>
            </a:extLst>
          </p:cNvPr>
          <p:cNvPicPr>
            <a:picLocks noChangeAspect="1"/>
          </p:cNvPicPr>
          <p:nvPr/>
        </p:nvPicPr>
        <p:blipFill rotWithShape="1">
          <a:blip r:embed="rId3"/>
          <a:srcRect l="5285" t="6529" r="8020" b="3086"/>
          <a:stretch/>
        </p:blipFill>
        <p:spPr>
          <a:xfrm>
            <a:off x="1298513" y="1521708"/>
            <a:ext cx="7311232" cy="5678629"/>
          </a:xfrm>
          <a:prstGeom prst="rect">
            <a:avLst/>
          </a:prstGeom>
        </p:spPr>
      </p:pic>
      <p:sp>
        <p:nvSpPr>
          <p:cNvPr id="6" name="TextBox 5">
            <a:extLst>
              <a:ext uri="{FF2B5EF4-FFF2-40B4-BE49-F238E27FC236}">
                <a16:creationId xmlns:a16="http://schemas.microsoft.com/office/drawing/2014/main" id="{0DB93961-CCF8-D4BD-0645-0D3FAC1563EC}"/>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Age Distribution</a:t>
            </a:r>
          </a:p>
        </p:txBody>
      </p:sp>
    </p:spTree>
    <p:extLst>
      <p:ext uri="{BB962C8B-B14F-4D97-AF65-F5344CB8AC3E}">
        <p14:creationId xmlns:p14="http://schemas.microsoft.com/office/powerpoint/2010/main" val="1292348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4"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DB93961-CCF8-D4BD-0645-0D3FAC1563EC}"/>
              </a:ext>
            </a:extLst>
          </p:cNvPr>
          <p:cNvSpPr txBox="1"/>
          <p:nvPr/>
        </p:nvSpPr>
        <p:spPr>
          <a:xfrm>
            <a:off x="1484642" y="162424"/>
            <a:ext cx="7086600" cy="584775"/>
          </a:xfrm>
          <a:prstGeom prst="rect">
            <a:avLst/>
          </a:prstGeom>
          <a:noFill/>
        </p:spPr>
        <p:txBody>
          <a:bodyPr wrap="square" rtlCol="0">
            <a:spAutoFit/>
          </a:bodyPr>
          <a:lstStyle/>
          <a:p>
            <a:pPr algn="ctr"/>
            <a:r>
              <a:rPr lang="en-US" sz="3200" b="1" dirty="0">
                <a:solidFill>
                  <a:schemeClr val="tx2"/>
                </a:solidFill>
                <a:latin typeface="+mj-lt"/>
              </a:rPr>
              <a:t>Age vs BMI</a:t>
            </a:r>
          </a:p>
        </p:txBody>
      </p:sp>
      <p:pic>
        <p:nvPicPr>
          <p:cNvPr id="2" name="Picture 1" descr="A graph of scatter plot&#10;&#10;Description automatically generated">
            <a:extLst>
              <a:ext uri="{FF2B5EF4-FFF2-40B4-BE49-F238E27FC236}">
                <a16:creationId xmlns:a16="http://schemas.microsoft.com/office/drawing/2014/main" id="{A1A5E7CF-927D-0D5F-C9E1-FB35F9C99DC8}"/>
              </a:ext>
            </a:extLst>
          </p:cNvPr>
          <p:cNvPicPr>
            <a:picLocks noChangeAspect="1"/>
          </p:cNvPicPr>
          <p:nvPr/>
        </p:nvPicPr>
        <p:blipFill rotWithShape="1">
          <a:blip r:embed="rId3"/>
          <a:srcRect l="6460" t="7208" r="8675" b="3153"/>
          <a:stretch/>
        </p:blipFill>
        <p:spPr>
          <a:xfrm>
            <a:off x="210272" y="1007250"/>
            <a:ext cx="9618679" cy="6095914"/>
          </a:xfrm>
          <a:prstGeom prst="rect">
            <a:avLst/>
          </a:prstGeom>
        </p:spPr>
      </p:pic>
      <p:pic>
        <p:nvPicPr>
          <p:cNvPr id="4" name="Picture 3">
            <a:extLst>
              <a:ext uri="{FF2B5EF4-FFF2-40B4-BE49-F238E27FC236}">
                <a16:creationId xmlns:a16="http://schemas.microsoft.com/office/drawing/2014/main" id="{7927984C-AD90-6B0B-3BE9-3A05AF46D4EC}"/>
              </a:ext>
            </a:extLst>
          </p:cNvPr>
          <p:cNvPicPr>
            <a:picLocks noChangeAspect="1"/>
          </p:cNvPicPr>
          <p:nvPr/>
        </p:nvPicPr>
        <p:blipFill>
          <a:blip r:embed="rId4"/>
          <a:stretch>
            <a:fillRect/>
          </a:stretch>
        </p:blipFill>
        <p:spPr>
          <a:xfrm>
            <a:off x="1527720" y="4040260"/>
            <a:ext cx="6347791" cy="3569716"/>
          </a:xfrm>
          <a:prstGeom prst="rect">
            <a:avLst/>
          </a:prstGeom>
        </p:spPr>
      </p:pic>
      <p:pic>
        <p:nvPicPr>
          <p:cNvPr id="7" name="Picture 6">
            <a:extLst>
              <a:ext uri="{FF2B5EF4-FFF2-40B4-BE49-F238E27FC236}">
                <a16:creationId xmlns:a16="http://schemas.microsoft.com/office/drawing/2014/main" id="{5BAC7763-7DB8-B682-089E-4C5E422A2DD4}"/>
              </a:ext>
            </a:extLst>
          </p:cNvPr>
          <p:cNvPicPr>
            <a:picLocks noChangeAspect="1"/>
          </p:cNvPicPr>
          <p:nvPr/>
        </p:nvPicPr>
        <p:blipFill rotWithShape="1">
          <a:blip r:embed="rId5"/>
          <a:srcRect l="1500" t="3705" r="6310"/>
          <a:stretch/>
        </p:blipFill>
        <p:spPr>
          <a:xfrm>
            <a:off x="1928819" y="162424"/>
            <a:ext cx="5187528" cy="4063962"/>
          </a:xfrm>
          <a:prstGeom prst="rect">
            <a:avLst/>
          </a:prstGeom>
        </p:spPr>
      </p:pic>
    </p:spTree>
    <p:extLst>
      <p:ext uri="{BB962C8B-B14F-4D97-AF65-F5344CB8AC3E}">
        <p14:creationId xmlns:p14="http://schemas.microsoft.com/office/powerpoint/2010/main" val="390346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4"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0D30F51-241E-59B8-16D4-E0932C99B071}"/>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Age vs Blood Sugar</a:t>
            </a:r>
          </a:p>
        </p:txBody>
      </p:sp>
      <p:pic>
        <p:nvPicPr>
          <p:cNvPr id="13" name="Picture 12" descr="A graph of blood sugar&#10;&#10;Description automatically generated">
            <a:extLst>
              <a:ext uri="{FF2B5EF4-FFF2-40B4-BE49-F238E27FC236}">
                <a16:creationId xmlns:a16="http://schemas.microsoft.com/office/drawing/2014/main" id="{DA087C0A-E8FE-A452-892A-BE46260B01D9}"/>
              </a:ext>
            </a:extLst>
          </p:cNvPr>
          <p:cNvPicPr>
            <a:picLocks noChangeAspect="1"/>
          </p:cNvPicPr>
          <p:nvPr/>
        </p:nvPicPr>
        <p:blipFill rotWithShape="1">
          <a:blip r:embed="rId3"/>
          <a:srcRect l="6133" t="5581" r="8996" b="4124"/>
          <a:stretch/>
        </p:blipFill>
        <p:spPr>
          <a:xfrm>
            <a:off x="310578" y="1621471"/>
            <a:ext cx="9354827" cy="5971653"/>
          </a:xfrm>
          <a:prstGeom prst="rect">
            <a:avLst/>
          </a:prstGeom>
        </p:spPr>
      </p:pic>
      <p:pic>
        <p:nvPicPr>
          <p:cNvPr id="14" name="Picture 13">
            <a:extLst>
              <a:ext uri="{FF2B5EF4-FFF2-40B4-BE49-F238E27FC236}">
                <a16:creationId xmlns:a16="http://schemas.microsoft.com/office/drawing/2014/main" id="{BCD1A8F6-3304-D6B6-C595-0EF953C27E81}"/>
              </a:ext>
            </a:extLst>
          </p:cNvPr>
          <p:cNvPicPr>
            <a:picLocks noChangeAspect="1"/>
          </p:cNvPicPr>
          <p:nvPr/>
        </p:nvPicPr>
        <p:blipFill rotWithShape="1">
          <a:blip r:embed="rId4"/>
          <a:srcRect l="4243" t="4523" r="7435"/>
          <a:stretch/>
        </p:blipFill>
        <p:spPr>
          <a:xfrm>
            <a:off x="310577" y="1621471"/>
            <a:ext cx="9412123" cy="5971653"/>
          </a:xfrm>
          <a:prstGeom prst="rect">
            <a:avLst/>
          </a:prstGeom>
        </p:spPr>
      </p:pic>
    </p:spTree>
    <p:extLst>
      <p:ext uri="{BB962C8B-B14F-4D97-AF65-F5344CB8AC3E}">
        <p14:creationId xmlns:p14="http://schemas.microsoft.com/office/powerpoint/2010/main" val="307721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5">
      <a:dk1>
        <a:srgbClr val="000000"/>
      </a:dk1>
      <a:lt1>
        <a:sysClr val="window" lastClr="FFFFFF"/>
      </a:lt1>
      <a:dk2>
        <a:srgbClr val="17406D"/>
      </a:dk2>
      <a:lt2>
        <a:srgbClr val="DBEFF9"/>
      </a:lt2>
      <a:accent1>
        <a:srgbClr val="82B1E4"/>
      </a:accent1>
      <a:accent2>
        <a:srgbClr val="17406D"/>
      </a:accent2>
      <a:accent3>
        <a:srgbClr val="FFFFFF"/>
      </a:accent3>
      <a:accent4>
        <a:srgbClr val="FFFFFF"/>
      </a:accent4>
      <a:accent5>
        <a:srgbClr val="FFFFFF"/>
      </a:accent5>
      <a:accent6>
        <a:srgbClr val="FFFFFF"/>
      </a:accent6>
      <a:hlink>
        <a:srgbClr val="17406D"/>
      </a:hlink>
      <a:folHlink>
        <a:srgbClr val="82B1E4"/>
      </a:folHlink>
    </a:clrScheme>
    <a:fontScheme name="Custom 6">
      <a:majorFont>
        <a:latin typeface="Century Gothic"/>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87"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2626E1F-ED93-4A4E-AF1C-1617B798BE3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82FBE3-5E95-4B7A-88C0-B7BB58A968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1AEECB-7CBF-41B6-B304-895A4D5BDF0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9EAC644-7B36-4B02-AE6A-271637DE61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1141</Words>
  <Application>Microsoft Macintosh PowerPoint</Application>
  <PresentationFormat>Custom</PresentationFormat>
  <Paragraphs>101</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Gill Sans MT</vt:lpstr>
      <vt:lpstr>Helvetica Neue</vt:lpstr>
      <vt:lpstr>Inter</vt:lpstr>
      <vt:lpstr>Söhne</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2020-06-29T21:50:47Z</dcterms:created>
  <dcterms:modified xsi:type="dcterms:W3CDTF">2024-01-22T19:15:26Z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