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93"/>
  </p:notesMasterIdLst>
  <p:handoutMasterIdLst>
    <p:handoutMasterId r:id="rId94"/>
  </p:handoutMasterIdLst>
  <p:sldIdLst>
    <p:sldId id="256" r:id="rId8"/>
    <p:sldId id="1290" r:id="rId9"/>
    <p:sldId id="1291" r:id="rId10"/>
    <p:sldId id="1285" r:id="rId11"/>
    <p:sldId id="1286" r:id="rId12"/>
    <p:sldId id="1297" r:id="rId13"/>
    <p:sldId id="1298" r:id="rId14"/>
    <p:sldId id="1299" r:id="rId15"/>
    <p:sldId id="1300" r:id="rId16"/>
    <p:sldId id="1301" r:id="rId17"/>
    <p:sldId id="1302" r:id="rId18"/>
    <p:sldId id="1303" r:id="rId19"/>
    <p:sldId id="1304" r:id="rId20"/>
    <p:sldId id="1305" r:id="rId21"/>
    <p:sldId id="1306" r:id="rId22"/>
    <p:sldId id="1294" r:id="rId23"/>
    <p:sldId id="1307" r:id="rId24"/>
    <p:sldId id="631" r:id="rId25"/>
    <p:sldId id="632" r:id="rId26"/>
    <p:sldId id="633" r:id="rId27"/>
    <p:sldId id="1309" r:id="rId28"/>
    <p:sldId id="1310" r:id="rId29"/>
    <p:sldId id="1353" r:id="rId30"/>
    <p:sldId id="1352" r:id="rId31"/>
    <p:sldId id="1313" r:id="rId32"/>
    <p:sldId id="1314" r:id="rId33"/>
    <p:sldId id="1374" r:id="rId34"/>
    <p:sldId id="1312" r:id="rId35"/>
    <p:sldId id="1315" r:id="rId36"/>
    <p:sldId id="544" r:id="rId37"/>
    <p:sldId id="485" r:id="rId38"/>
    <p:sldId id="546" r:id="rId39"/>
    <p:sldId id="547" r:id="rId40"/>
    <p:sldId id="548" r:id="rId41"/>
    <p:sldId id="1363" r:id="rId42"/>
    <p:sldId id="1320" r:id="rId43"/>
    <p:sldId id="1321" r:id="rId44"/>
    <p:sldId id="1354" r:id="rId45"/>
    <p:sldId id="1355" r:id="rId46"/>
    <p:sldId id="1322" r:id="rId47"/>
    <p:sldId id="1323" r:id="rId48"/>
    <p:sldId id="1356" r:id="rId49"/>
    <p:sldId id="1357" r:id="rId50"/>
    <p:sldId id="1346" r:id="rId51"/>
    <p:sldId id="1317" r:id="rId52"/>
    <p:sldId id="1365" r:id="rId53"/>
    <p:sldId id="1366" r:id="rId54"/>
    <p:sldId id="1367" r:id="rId55"/>
    <p:sldId id="1368" r:id="rId56"/>
    <p:sldId id="1370" r:id="rId57"/>
    <p:sldId id="1369" r:id="rId58"/>
    <p:sldId id="1372" r:id="rId59"/>
    <p:sldId id="1318" r:id="rId60"/>
    <p:sldId id="1319" r:id="rId61"/>
    <p:sldId id="1358" r:id="rId62"/>
    <p:sldId id="764" r:id="rId63"/>
    <p:sldId id="765" r:id="rId64"/>
    <p:sldId id="1359" r:id="rId65"/>
    <p:sldId id="1364" r:id="rId66"/>
    <p:sldId id="1345" r:id="rId67"/>
    <p:sldId id="1360" r:id="rId68"/>
    <p:sldId id="1324" r:id="rId69"/>
    <p:sldId id="1331" r:id="rId70"/>
    <p:sldId id="554" r:id="rId71"/>
    <p:sldId id="556" r:id="rId72"/>
    <p:sldId id="1377" r:id="rId73"/>
    <p:sldId id="562" r:id="rId74"/>
    <p:sldId id="564" r:id="rId75"/>
    <p:sldId id="1378" r:id="rId76"/>
    <p:sldId id="1379" r:id="rId77"/>
    <p:sldId id="1380" r:id="rId78"/>
    <p:sldId id="1382" r:id="rId79"/>
    <p:sldId id="580" r:id="rId80"/>
    <p:sldId id="1383" r:id="rId81"/>
    <p:sldId id="1376" r:id="rId82"/>
    <p:sldId id="1330" r:id="rId83"/>
    <p:sldId id="1337" r:id="rId84"/>
    <p:sldId id="615" r:id="rId85"/>
    <p:sldId id="616" r:id="rId86"/>
    <p:sldId id="623" r:id="rId87"/>
    <p:sldId id="627" r:id="rId88"/>
    <p:sldId id="648" r:id="rId89"/>
    <p:sldId id="1384" r:id="rId90"/>
    <p:sldId id="1385" r:id="rId91"/>
    <p:sldId id="1282" r:id="rId9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908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on" initials="m" lastIdx="1" clrIdx="0">
    <p:extLst>
      <p:ext uri="{19B8F6BF-5375-455C-9EA6-DF929625EA0E}">
        <p15:presenceInfo xmlns:p15="http://schemas.microsoft.com/office/powerpoint/2012/main" userId="mo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FFFFFF"/>
    <a:srgbClr val="B60004"/>
    <a:srgbClr val="0070C0"/>
    <a:srgbClr val="7F7F7F"/>
    <a:srgbClr val="DE1E27"/>
    <a:srgbClr val="C00000"/>
    <a:srgbClr val="00B050"/>
    <a:srgbClr val="C0504E"/>
    <a:srgbClr val="E66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940" autoAdjust="0"/>
  </p:normalViewPr>
  <p:slideViewPr>
    <p:cSldViewPr snapToGrid="0">
      <p:cViewPr varScale="1">
        <p:scale>
          <a:sx n="110" d="100"/>
          <a:sy n="110" d="100"/>
        </p:scale>
        <p:origin x="128" y="52"/>
      </p:cViewPr>
      <p:guideLst>
        <p:guide pos="3908"/>
        <p:guide orient="horz" pos="2183"/>
      </p:guideLst>
    </p:cSldViewPr>
  </p:slideViewPr>
  <p:outlineViewPr>
    <p:cViewPr>
      <p:scale>
        <a:sx n="33" d="100"/>
        <a:sy n="33" d="100"/>
      </p:scale>
      <p:origin x="0" y="-70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3.xml"/><Relationship Id="rId95" Type="http://schemas.openxmlformats.org/officeDocument/2006/relationships/commentAuthors" Target="commentAuthors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91" Type="http://schemas.openxmlformats.org/officeDocument/2006/relationships/slide" Target="slides/slide84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handoutMaster" Target="handoutMasters/handoutMaster1.xml"/><Relationship Id="rId9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notesMaster" Target="notesMasters/notesMaster1.xml"/><Relationship Id="rId98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2024/6/1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679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37"/>
            <a:ext cx="8771021" cy="517191"/>
          </a:xfrm>
          <a:prstGeom prst="rect">
            <a:avLst/>
          </a:prstGeom>
        </p:spPr>
        <p:txBody>
          <a:bodyPr lIns="91420" tIns="45718" rIns="91420" bIns="45718"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9"/>
            <a:ext cx="10698800" cy="517191"/>
          </a:xfrm>
          <a:prstGeom prst="rect">
            <a:avLst/>
          </a:prstGeom>
        </p:spPr>
        <p:txBody>
          <a:bodyPr lIns="91420" tIns="45718" rIns="91420" bIns="45718" anchor="ctr" anchorCtr="0"/>
          <a:lstStyle>
            <a:lvl1pPr marL="0" indent="0">
              <a:buNone/>
              <a:defRPr lang="zh-CN" altLang="en-US" sz="1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 lIns="91420" tIns="45718" rIns="91420" bIns="45718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77245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459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3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27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0.png"/><Relationship Id="rId4" Type="http://schemas.openxmlformats.org/officeDocument/2006/relationships/slide" Target="slid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0.png"/><Relationship Id="rId4" Type="http://schemas.openxmlformats.org/officeDocument/2006/relationships/slide" Target="slid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4CCA4-CCAE-4E90-A986-D72116118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357847"/>
            <a:ext cx="10541000" cy="1158875"/>
          </a:xfrm>
        </p:spPr>
        <p:txBody>
          <a:bodyPr/>
          <a:lstStyle/>
          <a:p>
            <a:r>
              <a:rPr kumimoji="1" lang="en-US" altLang="zh-CN" sz="7200" dirty="0"/>
              <a:t>Redis</a:t>
            </a:r>
            <a:r>
              <a:rPr kumimoji="1" lang="zh-CN" altLang="en-US" sz="7200" dirty="0"/>
              <a:t>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295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EB9D7-92C5-6A1D-52B3-01B518EE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布隆过滤器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C1354836-C147-3061-7BE4-F92BBCE43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476767"/>
              </p:ext>
            </p:extLst>
          </p:nvPr>
        </p:nvGraphicFramePr>
        <p:xfrm>
          <a:off x="1673781" y="336772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4564775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775238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47232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9751511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38690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75133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1966995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31760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596418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881042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6738565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168948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447753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7241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7431762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2907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822628"/>
                  </a:ext>
                </a:extLst>
              </a:tr>
            </a:tbl>
          </a:graphicData>
        </a:graphic>
      </p:graphicFrame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97B7282A-D963-88DB-78C1-8ECDCD42D50A}"/>
              </a:ext>
            </a:extLst>
          </p:cNvPr>
          <p:cNvSpPr txBox="1">
            <a:spLocks/>
          </p:cNvSpPr>
          <p:nvPr/>
        </p:nvSpPr>
        <p:spPr>
          <a:xfrm>
            <a:off x="1788892" y="3732076"/>
            <a:ext cx="8080971" cy="49113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0       1        2        3        4       5        6        7        8       9       10     11      12      13      14      15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CA9E657-8141-FF4F-81D8-35E4F236088B}"/>
              </a:ext>
            </a:extLst>
          </p:cNvPr>
          <p:cNvSpPr/>
          <p:nvPr/>
        </p:nvSpPr>
        <p:spPr bwMode="auto">
          <a:xfrm>
            <a:off x="3544478" y="1772240"/>
            <a:ext cx="867266" cy="424207"/>
          </a:xfrm>
          <a:prstGeom prst="ellipse">
            <a:avLst/>
          </a:prstGeom>
          <a:solidFill>
            <a:srgbClr val="C00000"/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id1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8EB059B-57E7-4030-DCC1-F2EF02B4ABFD}"/>
              </a:ext>
            </a:extLst>
          </p:cNvPr>
          <p:cNvSpPr/>
          <p:nvPr/>
        </p:nvSpPr>
        <p:spPr bwMode="auto">
          <a:xfrm>
            <a:off x="7354478" y="1698396"/>
            <a:ext cx="867266" cy="424207"/>
          </a:xfrm>
          <a:prstGeom prst="ellipse">
            <a:avLst/>
          </a:prstGeom>
          <a:solidFill>
            <a:srgbClr val="C00000"/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id2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BDF401A-6255-07D5-076B-106EB989C3B9}"/>
              </a:ext>
            </a:extLst>
          </p:cNvPr>
          <p:cNvCxnSpPr>
            <a:cxnSpLocks/>
            <a:stCxn id="4" idx="4"/>
          </p:cNvCxnSpPr>
          <p:nvPr/>
        </p:nvCxnSpPr>
        <p:spPr>
          <a:xfrm flipH="1">
            <a:off x="6485641" y="2122603"/>
            <a:ext cx="1302470" cy="1233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552CBFB-7EE6-617B-0E8A-676D432F56CB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7788111" y="2122603"/>
            <a:ext cx="168112" cy="122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0AD3A16-C52D-5769-B524-45CEAD92430A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7788111" y="2122603"/>
            <a:ext cx="1214487" cy="122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3CFF7A90-EA04-0350-0E58-A28202D9BB56}"/>
              </a:ext>
            </a:extLst>
          </p:cNvPr>
          <p:cNvSpPr txBox="1">
            <a:spLocks/>
          </p:cNvSpPr>
          <p:nvPr/>
        </p:nvSpPr>
        <p:spPr>
          <a:xfrm>
            <a:off x="8261333" y="2769499"/>
            <a:ext cx="995789" cy="3780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/>
              <a:t>hash3(2)=14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DCE408E5-FDD5-D7DF-0D90-2C2AEABEEAFA}"/>
              </a:ext>
            </a:extLst>
          </p:cNvPr>
          <p:cNvSpPr txBox="1">
            <a:spLocks/>
          </p:cNvSpPr>
          <p:nvPr/>
        </p:nvSpPr>
        <p:spPr>
          <a:xfrm>
            <a:off x="7268067" y="2590393"/>
            <a:ext cx="989814" cy="3780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/>
              <a:t>hash2(2)=12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DB86A5D7-BCE6-A1C9-44A5-DDA951C45AB5}"/>
              </a:ext>
            </a:extLst>
          </p:cNvPr>
          <p:cNvSpPr txBox="1">
            <a:spLocks/>
          </p:cNvSpPr>
          <p:nvPr/>
        </p:nvSpPr>
        <p:spPr>
          <a:xfrm>
            <a:off x="6328838" y="2866380"/>
            <a:ext cx="892093" cy="3780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/>
              <a:t>hash1(2)=9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578EECD-E726-524C-E314-28E0B29CBC96}"/>
              </a:ext>
            </a:extLst>
          </p:cNvPr>
          <p:cNvCxnSpPr>
            <a:cxnSpLocks/>
            <a:stCxn id="3" idx="4"/>
          </p:cNvCxnSpPr>
          <p:nvPr/>
        </p:nvCxnSpPr>
        <p:spPr>
          <a:xfrm flipH="1">
            <a:off x="2450969" y="2196447"/>
            <a:ext cx="1527142" cy="115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709A1A6-7F11-FF34-9FA7-06E643D928F2}"/>
              </a:ext>
            </a:extLst>
          </p:cNvPr>
          <p:cNvCxnSpPr>
            <a:stCxn id="3" idx="4"/>
          </p:cNvCxnSpPr>
          <p:nvPr/>
        </p:nvCxnSpPr>
        <p:spPr>
          <a:xfrm flipH="1">
            <a:off x="3450210" y="2196447"/>
            <a:ext cx="527901" cy="115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0C58CE7-F5FD-8C53-88BC-6EFF7108A88F}"/>
              </a:ext>
            </a:extLst>
          </p:cNvPr>
          <p:cNvCxnSpPr>
            <a:stCxn id="3" idx="4"/>
          </p:cNvCxnSpPr>
          <p:nvPr/>
        </p:nvCxnSpPr>
        <p:spPr>
          <a:xfrm>
            <a:off x="3978111" y="2196447"/>
            <a:ext cx="1480009" cy="115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占位符 2">
            <a:extLst>
              <a:ext uri="{FF2B5EF4-FFF2-40B4-BE49-F238E27FC236}">
                <a16:creationId xmlns:a16="http://schemas.microsoft.com/office/drawing/2014/main" id="{B1529625-50B9-A4AC-024C-F25D93E10A0D}"/>
              </a:ext>
            </a:extLst>
          </p:cNvPr>
          <p:cNvSpPr txBox="1">
            <a:spLocks/>
          </p:cNvSpPr>
          <p:nvPr/>
        </p:nvSpPr>
        <p:spPr>
          <a:xfrm>
            <a:off x="2339728" y="2770540"/>
            <a:ext cx="921945" cy="3780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/>
              <a:t>hash1(1)=1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34" name="文本占位符 2">
            <a:extLst>
              <a:ext uri="{FF2B5EF4-FFF2-40B4-BE49-F238E27FC236}">
                <a16:creationId xmlns:a16="http://schemas.microsoft.com/office/drawing/2014/main" id="{70C61585-B79B-AD6F-3732-5E6F2536095D}"/>
              </a:ext>
            </a:extLst>
          </p:cNvPr>
          <p:cNvSpPr txBox="1">
            <a:spLocks/>
          </p:cNvSpPr>
          <p:nvPr/>
        </p:nvSpPr>
        <p:spPr>
          <a:xfrm>
            <a:off x="3404957" y="2617100"/>
            <a:ext cx="912519" cy="3780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/>
              <a:t>hash2(1)=3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35" name="文本占位符 2">
            <a:extLst>
              <a:ext uri="{FF2B5EF4-FFF2-40B4-BE49-F238E27FC236}">
                <a16:creationId xmlns:a16="http://schemas.microsoft.com/office/drawing/2014/main" id="{54CE4F7A-520A-5774-7EED-0014382BB39D}"/>
              </a:ext>
            </a:extLst>
          </p:cNvPr>
          <p:cNvSpPr txBox="1">
            <a:spLocks/>
          </p:cNvSpPr>
          <p:nvPr/>
        </p:nvSpPr>
        <p:spPr>
          <a:xfrm>
            <a:off x="4555028" y="2730223"/>
            <a:ext cx="921945" cy="3780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/>
              <a:t>hash3(1)=7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94657673-4E1A-C6E7-54ED-81BD2F3F6656}"/>
              </a:ext>
            </a:extLst>
          </p:cNvPr>
          <p:cNvSpPr/>
          <p:nvPr/>
        </p:nvSpPr>
        <p:spPr bwMode="auto">
          <a:xfrm>
            <a:off x="5055909" y="5301006"/>
            <a:ext cx="867266" cy="424207"/>
          </a:xfrm>
          <a:prstGeom prst="ellipse">
            <a:avLst/>
          </a:prstGeom>
          <a:noFill/>
          <a:ln w="12700">
            <a:solidFill>
              <a:srgbClr val="C00000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id3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7A6AE6C-C658-86A2-7F42-F53CD4154111}"/>
              </a:ext>
            </a:extLst>
          </p:cNvPr>
          <p:cNvCxnSpPr>
            <a:stCxn id="50" idx="0"/>
          </p:cNvCxnSpPr>
          <p:nvPr/>
        </p:nvCxnSpPr>
        <p:spPr>
          <a:xfrm flipH="1" flipV="1">
            <a:off x="3440784" y="3742441"/>
            <a:ext cx="2048758" cy="1558565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45AF94A-2DCF-B982-2BBE-83F73C60B60B}"/>
              </a:ext>
            </a:extLst>
          </p:cNvPr>
          <p:cNvCxnSpPr>
            <a:stCxn id="50" idx="0"/>
          </p:cNvCxnSpPr>
          <p:nvPr/>
        </p:nvCxnSpPr>
        <p:spPr>
          <a:xfrm flipV="1">
            <a:off x="5489542" y="3733014"/>
            <a:ext cx="1005526" cy="1567992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2011155-5374-88C8-1D5A-7BD0DAF18F15}"/>
              </a:ext>
            </a:extLst>
          </p:cNvPr>
          <p:cNvCxnSpPr>
            <a:stCxn id="50" idx="0"/>
          </p:cNvCxnSpPr>
          <p:nvPr/>
        </p:nvCxnSpPr>
        <p:spPr>
          <a:xfrm flipV="1">
            <a:off x="5489542" y="3742441"/>
            <a:ext cx="2551522" cy="1558565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占位符 2">
            <a:extLst>
              <a:ext uri="{FF2B5EF4-FFF2-40B4-BE49-F238E27FC236}">
                <a16:creationId xmlns:a16="http://schemas.microsoft.com/office/drawing/2014/main" id="{BA27902E-E075-9D9E-0FB1-F4A7AA19D9F9}"/>
              </a:ext>
            </a:extLst>
          </p:cNvPr>
          <p:cNvSpPr txBox="1">
            <a:spLocks/>
          </p:cNvSpPr>
          <p:nvPr/>
        </p:nvSpPr>
        <p:spPr>
          <a:xfrm>
            <a:off x="6096000" y="5326143"/>
            <a:ext cx="3151695" cy="48076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rgbClr val="C00000"/>
                </a:solidFill>
              </a:rPr>
              <a:t>id</a:t>
            </a:r>
            <a:r>
              <a:rPr lang="zh-CN" altLang="en-US" sz="1400" dirty="0">
                <a:solidFill>
                  <a:srgbClr val="C00000"/>
                </a:solidFill>
              </a:rPr>
              <a:t>为</a:t>
            </a:r>
            <a:r>
              <a:rPr lang="en-US" altLang="zh-CN" sz="1400" dirty="0">
                <a:solidFill>
                  <a:srgbClr val="C00000"/>
                </a:solidFill>
              </a:rPr>
              <a:t>3</a:t>
            </a:r>
            <a:r>
              <a:rPr lang="zh-CN" altLang="en-US" sz="1400" dirty="0">
                <a:solidFill>
                  <a:srgbClr val="C00000"/>
                </a:solidFill>
              </a:rPr>
              <a:t>的数据不存在</a:t>
            </a:r>
          </a:p>
        </p:txBody>
      </p:sp>
      <p:sp>
        <p:nvSpPr>
          <p:cNvPr id="65" name="文本占位符 2">
            <a:extLst>
              <a:ext uri="{FF2B5EF4-FFF2-40B4-BE49-F238E27FC236}">
                <a16:creationId xmlns:a16="http://schemas.microsoft.com/office/drawing/2014/main" id="{FC5E131E-6246-A278-D063-3DA58A8EA78C}"/>
              </a:ext>
            </a:extLst>
          </p:cNvPr>
          <p:cNvSpPr txBox="1">
            <a:spLocks/>
          </p:cNvSpPr>
          <p:nvPr/>
        </p:nvSpPr>
        <p:spPr>
          <a:xfrm>
            <a:off x="1524000" y="6023726"/>
            <a:ext cx="8110194" cy="48076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tx1"/>
                </a:solidFill>
              </a:rPr>
              <a:t>误判率</a:t>
            </a:r>
            <a:r>
              <a:rPr lang="zh-CN" altLang="en-US" sz="1400" dirty="0">
                <a:solidFill>
                  <a:schemeClr val="tx1"/>
                </a:solidFill>
              </a:rPr>
              <a:t>：数组越小误判率就越大，数组越大误判率就越小，但是同时带来了更多的内存消耗。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3629F6C6-8E41-D649-6FD2-D6A4162E08C2}"/>
              </a:ext>
            </a:extLst>
          </p:cNvPr>
          <p:cNvSpPr/>
          <p:nvPr/>
        </p:nvSpPr>
        <p:spPr bwMode="auto">
          <a:xfrm>
            <a:off x="9293425" y="4365212"/>
            <a:ext cx="1828800" cy="49019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Redisson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6C622A45-D0DD-8729-0A50-31ADCB8882F2}"/>
              </a:ext>
            </a:extLst>
          </p:cNvPr>
          <p:cNvSpPr/>
          <p:nvPr/>
        </p:nvSpPr>
        <p:spPr bwMode="auto">
          <a:xfrm>
            <a:off x="9293426" y="5072223"/>
            <a:ext cx="1828800" cy="49019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Guava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占位符 2">
            <a:extLst>
              <a:ext uri="{FF2B5EF4-FFF2-40B4-BE49-F238E27FC236}">
                <a16:creationId xmlns:a16="http://schemas.microsoft.com/office/drawing/2014/main" id="{2C7AD504-8BB2-59E5-0504-A42ACE1F0DE3}"/>
              </a:ext>
            </a:extLst>
          </p:cNvPr>
          <p:cNvSpPr txBox="1">
            <a:spLocks/>
          </p:cNvSpPr>
          <p:nvPr/>
        </p:nvSpPr>
        <p:spPr>
          <a:xfrm>
            <a:off x="7014021" y="4694207"/>
            <a:ext cx="1789211" cy="50056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布隆过滤器实现方案</a:t>
            </a:r>
          </a:p>
        </p:txBody>
      </p:sp>
      <p:cxnSp>
        <p:nvCxnSpPr>
          <p:cNvPr id="70" name="连接符: 曲线 69">
            <a:extLst>
              <a:ext uri="{FF2B5EF4-FFF2-40B4-BE49-F238E27FC236}">
                <a16:creationId xmlns:a16="http://schemas.microsoft.com/office/drawing/2014/main" id="{479B07EB-CA26-B698-D5EC-A2C61D460FCE}"/>
              </a:ext>
            </a:extLst>
          </p:cNvPr>
          <p:cNvCxnSpPr>
            <a:stCxn id="69" idx="3"/>
            <a:endCxn id="67" idx="1"/>
          </p:cNvCxnSpPr>
          <p:nvPr/>
        </p:nvCxnSpPr>
        <p:spPr>
          <a:xfrm flipV="1">
            <a:off x="8803232" y="4610309"/>
            <a:ext cx="490193" cy="3341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E42BB675-27CD-D59A-0F4A-A3B761B6CD89}"/>
              </a:ext>
            </a:extLst>
          </p:cNvPr>
          <p:cNvCxnSpPr>
            <a:stCxn id="69" idx="3"/>
            <a:endCxn id="68" idx="1"/>
          </p:cNvCxnSpPr>
          <p:nvPr/>
        </p:nvCxnSpPr>
        <p:spPr>
          <a:xfrm>
            <a:off x="8803232" y="4944489"/>
            <a:ext cx="490194" cy="3728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图片 73">
            <a:extLst>
              <a:ext uri="{FF2B5EF4-FFF2-40B4-BE49-F238E27FC236}">
                <a16:creationId xmlns:a16="http://schemas.microsoft.com/office/drawing/2014/main" id="{2672EBE5-8518-B9D7-D1FA-BDD67A5F8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905" y="942680"/>
            <a:ext cx="5274198" cy="54072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9261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4" grpId="0"/>
      <p:bldP spid="65" grpId="0"/>
      <p:bldP spid="67" grpId="0" animBg="1"/>
      <p:bldP spid="68" grpId="0" animBg="1"/>
      <p:bldP spid="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EB9D7-92C5-6A1D-52B3-01B518EE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缓存穿透</a:t>
            </a:r>
          </a:p>
        </p:txBody>
      </p:sp>
      <p:sp>
        <p:nvSpPr>
          <p:cNvPr id="76" name="文本占位符 75">
            <a:extLst>
              <a:ext uri="{FF2B5EF4-FFF2-40B4-BE49-F238E27FC236}">
                <a16:creationId xmlns:a16="http://schemas.microsoft.com/office/drawing/2014/main" id="{BB7E7916-64EE-A037-882D-84E858A61B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4002" y="1624205"/>
            <a:ext cx="4577557" cy="836191"/>
          </a:xfr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sz="1400" dirty="0"/>
              <a:t>例：</a:t>
            </a:r>
            <a:endParaRPr lang="en-US" altLang="zh-CN" sz="1400" dirty="0"/>
          </a:p>
          <a:p>
            <a:r>
              <a:rPr lang="zh-CN" altLang="en-US" sz="1400" dirty="0"/>
              <a:t>一个</a:t>
            </a:r>
            <a:r>
              <a:rPr lang="en-US" altLang="zh-CN" sz="1400" dirty="0"/>
              <a:t>get</a:t>
            </a:r>
            <a:r>
              <a:rPr lang="zh-CN" altLang="en-US" sz="1400" dirty="0"/>
              <a:t>请求：</a:t>
            </a:r>
            <a:r>
              <a:rPr lang="en-US" altLang="zh-CN" sz="1400" dirty="0" err="1"/>
              <a:t>api</a:t>
            </a:r>
            <a:r>
              <a:rPr lang="en-US" altLang="zh-CN" sz="1400" dirty="0"/>
              <a:t>/news/</a:t>
            </a:r>
            <a:r>
              <a:rPr lang="en-US" altLang="zh-CN" sz="1400" dirty="0" err="1"/>
              <a:t>getById</a:t>
            </a:r>
            <a:r>
              <a:rPr lang="en-US" altLang="zh-CN" sz="1400" dirty="0"/>
              <a:t>/</a:t>
            </a:r>
            <a:r>
              <a:rPr lang="en-US" altLang="zh-CN" sz="1400" dirty="0">
                <a:solidFill>
                  <a:srgbClr val="C00000"/>
                </a:solidFill>
              </a:rPr>
              <a:t>1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3EFFDD97-D941-8C9A-DC69-4A39544C7033}"/>
              </a:ext>
            </a:extLst>
          </p:cNvPr>
          <p:cNvSpPr/>
          <p:nvPr/>
        </p:nvSpPr>
        <p:spPr bwMode="auto">
          <a:xfrm>
            <a:off x="782425" y="3154427"/>
            <a:ext cx="1791093" cy="7482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查询文章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5FA64C8-2446-E99C-7206-19BC9FB6E6BF}"/>
              </a:ext>
            </a:extLst>
          </p:cNvPr>
          <p:cNvCxnSpPr>
            <a:cxnSpLocks/>
          </p:cNvCxnSpPr>
          <p:nvPr/>
        </p:nvCxnSpPr>
        <p:spPr>
          <a:xfrm>
            <a:off x="5279010" y="3465513"/>
            <a:ext cx="1772239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图片 79">
            <a:extLst>
              <a:ext uri="{FF2B5EF4-FFF2-40B4-BE49-F238E27FC236}">
                <a16:creationId xmlns:a16="http://schemas.microsoft.com/office/drawing/2014/main" id="{B0E214C4-5099-516E-1C04-B22642B44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376" y="3000277"/>
            <a:ext cx="1112361" cy="8574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0" name="流程图: 磁盘 89">
            <a:extLst>
              <a:ext uri="{FF2B5EF4-FFF2-40B4-BE49-F238E27FC236}">
                <a16:creationId xmlns:a16="http://schemas.microsoft.com/office/drawing/2014/main" id="{916A5E7B-E02B-3E06-4177-3E9687A870F4}"/>
              </a:ext>
            </a:extLst>
          </p:cNvPr>
          <p:cNvSpPr/>
          <p:nvPr/>
        </p:nvSpPr>
        <p:spPr bwMode="auto">
          <a:xfrm>
            <a:off x="10086680" y="3159142"/>
            <a:ext cx="1282045" cy="61274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D60D19A-A93A-353D-C6E3-A5596C68FC7B}"/>
              </a:ext>
            </a:extLst>
          </p:cNvPr>
          <p:cNvCxnSpPr>
            <a:cxnSpLocks/>
          </p:cNvCxnSpPr>
          <p:nvPr/>
        </p:nvCxnSpPr>
        <p:spPr>
          <a:xfrm>
            <a:off x="8380429" y="3450209"/>
            <a:ext cx="1593129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FA49A311-BB82-1FBD-D726-74CAD165B7B1}"/>
              </a:ext>
            </a:extLst>
          </p:cNvPr>
          <p:cNvCxnSpPr>
            <a:stCxn id="90" idx="3"/>
            <a:endCxn id="77" idx="2"/>
          </p:cNvCxnSpPr>
          <p:nvPr/>
        </p:nvCxnSpPr>
        <p:spPr>
          <a:xfrm rot="5400000">
            <a:off x="6137433" y="-687576"/>
            <a:ext cx="130811" cy="9049731"/>
          </a:xfrm>
          <a:prstGeom prst="bentConnector3">
            <a:avLst>
              <a:gd name="adj1" fmla="val 822445"/>
            </a:avLst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占位符 2">
            <a:extLst>
              <a:ext uri="{FF2B5EF4-FFF2-40B4-BE49-F238E27FC236}">
                <a16:creationId xmlns:a16="http://schemas.microsoft.com/office/drawing/2014/main" id="{943CEE26-9F6A-3911-5373-99FA50800B6D}"/>
              </a:ext>
            </a:extLst>
          </p:cNvPr>
          <p:cNvSpPr txBox="1">
            <a:spLocks/>
          </p:cNvSpPr>
          <p:nvPr/>
        </p:nvSpPr>
        <p:spPr>
          <a:xfrm>
            <a:off x="6096000" y="4457934"/>
            <a:ext cx="389254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DB</a:t>
            </a:r>
            <a:r>
              <a:rPr lang="zh-CN" altLang="en-US" sz="1200" dirty="0"/>
              <a:t>查询到结果，返回</a:t>
            </a:r>
            <a:r>
              <a:rPr lang="en-US" altLang="zh-CN" sz="1200" dirty="0"/>
              <a:t>(</a:t>
            </a:r>
            <a:r>
              <a:rPr lang="zh-CN" altLang="en-US" sz="1200" dirty="0"/>
              <a:t>返回之前数据存储到</a:t>
            </a:r>
            <a:r>
              <a:rPr lang="en-US" altLang="zh-CN" sz="1200" dirty="0" err="1"/>
              <a:t>redis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99" name="文本占位符 2">
            <a:extLst>
              <a:ext uri="{FF2B5EF4-FFF2-40B4-BE49-F238E27FC236}">
                <a16:creationId xmlns:a16="http://schemas.microsoft.com/office/drawing/2014/main" id="{6EC3B321-2E62-2A71-532A-7F9024A2D8D2}"/>
              </a:ext>
            </a:extLst>
          </p:cNvPr>
          <p:cNvSpPr txBox="1">
            <a:spLocks/>
          </p:cNvSpPr>
          <p:nvPr/>
        </p:nvSpPr>
        <p:spPr>
          <a:xfrm>
            <a:off x="5223179" y="3075717"/>
            <a:ext cx="2082594" cy="35328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布隆过滤中存在，查</a:t>
            </a:r>
            <a:r>
              <a:rPr lang="en-US" altLang="zh-CN" sz="1200" dirty="0" err="1"/>
              <a:t>redis</a:t>
            </a:r>
            <a:endParaRPr lang="zh-CN" altLang="en-US" sz="1200" dirty="0"/>
          </a:p>
          <a:p>
            <a:endParaRPr lang="zh-CN" altLang="en-US" sz="1200" dirty="0"/>
          </a:p>
        </p:txBody>
      </p:sp>
      <p:sp>
        <p:nvSpPr>
          <p:cNvPr id="100" name="文本占位符 2">
            <a:extLst>
              <a:ext uri="{FF2B5EF4-FFF2-40B4-BE49-F238E27FC236}">
                <a16:creationId xmlns:a16="http://schemas.microsoft.com/office/drawing/2014/main" id="{2CE8E097-45D9-62C0-A2B8-1684FF58C047}"/>
              </a:ext>
            </a:extLst>
          </p:cNvPr>
          <p:cNvSpPr txBox="1">
            <a:spLocks/>
          </p:cNvSpPr>
          <p:nvPr/>
        </p:nvSpPr>
        <p:spPr>
          <a:xfrm>
            <a:off x="4403045" y="4125639"/>
            <a:ext cx="1422720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命中，返回结果</a:t>
            </a:r>
          </a:p>
        </p:txBody>
      </p:sp>
      <p:sp>
        <p:nvSpPr>
          <p:cNvPr id="101" name="文本占位符 2">
            <a:extLst>
              <a:ext uri="{FF2B5EF4-FFF2-40B4-BE49-F238E27FC236}">
                <a16:creationId xmlns:a16="http://schemas.microsoft.com/office/drawing/2014/main" id="{251F0ECA-EAF7-1558-8E06-20AD5147C578}"/>
              </a:ext>
            </a:extLst>
          </p:cNvPr>
          <p:cNvSpPr txBox="1">
            <a:spLocks/>
          </p:cNvSpPr>
          <p:nvPr/>
        </p:nvSpPr>
        <p:spPr>
          <a:xfrm>
            <a:off x="8440856" y="3062768"/>
            <a:ext cx="223028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/>
              <a:t>redis</a:t>
            </a:r>
            <a:r>
              <a:rPr lang="zh-CN" altLang="en-US" sz="1200" dirty="0"/>
              <a:t>查不到，查</a:t>
            </a:r>
            <a:r>
              <a:rPr lang="en-US" altLang="zh-CN" sz="1200" dirty="0"/>
              <a:t>DB</a:t>
            </a:r>
            <a:endParaRPr lang="zh-CN" altLang="en-US" sz="12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F72A33-6FE6-6DC4-4B91-4BCD93FB59BE}"/>
              </a:ext>
            </a:extLst>
          </p:cNvPr>
          <p:cNvSpPr txBox="1">
            <a:spLocks/>
          </p:cNvSpPr>
          <p:nvPr/>
        </p:nvSpPr>
        <p:spPr>
          <a:xfrm>
            <a:off x="784308" y="4797300"/>
            <a:ext cx="9490909" cy="9059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/>
              <a:t>解决方案</a:t>
            </a:r>
            <a:r>
              <a:rPr lang="zh-CN" altLang="en-US" sz="1400" dirty="0"/>
              <a:t>：</a:t>
            </a:r>
            <a:endParaRPr lang="en-US" altLang="zh-CN" sz="1400" dirty="0"/>
          </a:p>
          <a:p>
            <a:r>
              <a:rPr lang="zh-CN" altLang="en-US" sz="1400" dirty="0"/>
              <a:t>方案二：布隆过滤器</a:t>
            </a: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E4715891-0D12-EC9A-69E9-424B6A9E6519}"/>
              </a:ext>
            </a:extLst>
          </p:cNvPr>
          <p:cNvSpPr txBox="1">
            <a:spLocks/>
          </p:cNvSpPr>
          <p:nvPr/>
        </p:nvSpPr>
        <p:spPr>
          <a:xfrm>
            <a:off x="765454" y="5579725"/>
            <a:ext cx="5330546" cy="9059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/>
              <a:t>优点：</a:t>
            </a:r>
            <a:r>
              <a:rPr lang="zh-CN" altLang="en-US" sz="1400" dirty="0"/>
              <a:t>内存占用较少，没有多余</a:t>
            </a:r>
            <a:r>
              <a:rPr lang="en-US" altLang="zh-CN" sz="1400" dirty="0"/>
              <a:t>key</a:t>
            </a:r>
          </a:p>
          <a:p>
            <a:r>
              <a:rPr lang="zh-CN" altLang="en-US" sz="1400" b="1" dirty="0"/>
              <a:t>缺点：</a:t>
            </a:r>
            <a:r>
              <a:rPr lang="zh-CN" altLang="en-US" sz="1400" dirty="0"/>
              <a:t>实现复杂，存在误判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C091E6-A660-708D-379A-B0E879987F63}"/>
              </a:ext>
            </a:extLst>
          </p:cNvPr>
          <p:cNvSpPr/>
          <p:nvPr/>
        </p:nvSpPr>
        <p:spPr bwMode="auto">
          <a:xfrm>
            <a:off x="3987539" y="2740842"/>
            <a:ext cx="1197204" cy="13763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布隆过滤器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6BAC174-7571-DE71-BA0F-BB6B3406339E}"/>
              </a:ext>
            </a:extLst>
          </p:cNvPr>
          <p:cNvCxnSpPr>
            <a:cxnSpLocks/>
          </p:cNvCxnSpPr>
          <p:nvPr/>
        </p:nvCxnSpPr>
        <p:spPr>
          <a:xfrm>
            <a:off x="2620652" y="3346515"/>
            <a:ext cx="1263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FA45114-95AF-321F-8205-7229697B623D}"/>
              </a:ext>
            </a:extLst>
          </p:cNvPr>
          <p:cNvCxnSpPr>
            <a:cxnSpLocks/>
          </p:cNvCxnSpPr>
          <p:nvPr/>
        </p:nvCxnSpPr>
        <p:spPr>
          <a:xfrm flipH="1">
            <a:off x="2601798" y="3751868"/>
            <a:ext cx="1272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DA0EA7E6-74F0-6DDF-BCA5-A03B91B36648}"/>
              </a:ext>
            </a:extLst>
          </p:cNvPr>
          <p:cNvSpPr txBox="1">
            <a:spLocks/>
          </p:cNvSpPr>
          <p:nvPr/>
        </p:nvSpPr>
        <p:spPr>
          <a:xfrm>
            <a:off x="2605666" y="2974378"/>
            <a:ext cx="223028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查询布隆过滤器</a:t>
            </a:r>
          </a:p>
        </p:txBody>
      </p: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3D3AA50C-6A1B-26BA-F96E-8BE6AD46FD9E}"/>
              </a:ext>
            </a:extLst>
          </p:cNvPr>
          <p:cNvSpPr txBox="1">
            <a:spLocks/>
          </p:cNvSpPr>
          <p:nvPr/>
        </p:nvSpPr>
        <p:spPr>
          <a:xfrm>
            <a:off x="2558532" y="3429000"/>
            <a:ext cx="223028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不存在，直接返回</a:t>
            </a: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B6156177-4695-4A1D-D64C-521D3388A26A}"/>
              </a:ext>
            </a:extLst>
          </p:cNvPr>
          <p:cNvCxnSpPr>
            <a:stCxn id="80" idx="2"/>
            <a:endCxn id="77" idx="2"/>
          </p:cNvCxnSpPr>
          <p:nvPr/>
        </p:nvCxnSpPr>
        <p:spPr>
          <a:xfrm rot="5400000">
            <a:off x="4665779" y="869916"/>
            <a:ext cx="44973" cy="6020585"/>
          </a:xfrm>
          <a:prstGeom prst="bentConnector3">
            <a:avLst>
              <a:gd name="adj1" fmla="val 14048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C2AD9C32-B214-EFDB-D8ED-A72DC4BEEB8D}"/>
              </a:ext>
            </a:extLst>
          </p:cNvPr>
          <p:cNvSpPr txBox="1">
            <a:spLocks/>
          </p:cNvSpPr>
          <p:nvPr/>
        </p:nvSpPr>
        <p:spPr>
          <a:xfrm>
            <a:off x="5270311" y="2695126"/>
            <a:ext cx="2440815" cy="40629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rgbClr val="C00000"/>
                </a:solidFill>
              </a:rPr>
              <a:t>缓存预热时，预热布隆过滤器</a:t>
            </a:r>
          </a:p>
        </p:txBody>
      </p:sp>
    </p:spTree>
    <p:extLst>
      <p:ext uri="{BB962C8B-B14F-4D97-AF65-F5344CB8AC3E}">
        <p14:creationId xmlns:p14="http://schemas.microsoft.com/office/powerpoint/2010/main" val="3536525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FF8963D-1602-F688-B280-9C1BBBC738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48763" y="3429000"/>
            <a:ext cx="5760538" cy="818247"/>
          </a:xfrm>
        </p:spPr>
        <p:txBody>
          <a:bodyPr/>
          <a:lstStyle/>
          <a:p>
            <a:r>
              <a:rPr lang="en-US" altLang="zh-CN" dirty="0"/>
              <a:t>Redis</a:t>
            </a:r>
            <a:r>
              <a:rPr lang="zh-CN" altLang="en-US" dirty="0"/>
              <a:t>的使用场景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什么是缓存穿透，怎么解决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7C6E62CD-F282-7DF3-61EA-1F93B7CC1F63}"/>
              </a:ext>
            </a:extLst>
          </p:cNvPr>
          <p:cNvSpPr txBox="1">
            <a:spLocks/>
          </p:cNvSpPr>
          <p:nvPr/>
        </p:nvSpPr>
        <p:spPr>
          <a:xfrm>
            <a:off x="5317999" y="1533018"/>
            <a:ext cx="3373514" cy="156037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根据自己简历上的业务进行回答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缓存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分布式锁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464EB2F8-125A-E77B-07BA-0B94CA880F6A}"/>
              </a:ext>
            </a:extLst>
          </p:cNvPr>
          <p:cNvSpPr txBox="1">
            <a:spLocks/>
          </p:cNvSpPr>
          <p:nvPr/>
        </p:nvSpPr>
        <p:spPr>
          <a:xfrm>
            <a:off x="5220721" y="3916295"/>
            <a:ext cx="6248189" cy="156037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缓存穿透：查询一个</a:t>
            </a:r>
            <a:r>
              <a:rPr lang="zh-CN" altLang="en-US" sz="1400" b="1" dirty="0"/>
              <a:t>不存在</a:t>
            </a:r>
            <a:r>
              <a:rPr lang="zh-CN" altLang="en-US" sz="1400" dirty="0"/>
              <a:t>的数据，</a:t>
            </a:r>
            <a:r>
              <a:rPr lang="en-US" altLang="zh-CN" sz="1400" dirty="0" err="1"/>
              <a:t>mysql</a:t>
            </a:r>
            <a:r>
              <a:rPr lang="zh-CN" altLang="en-US" sz="1400" dirty="0"/>
              <a:t>查询不到数据也不会直接写入缓存，就会导致每次请求都查数据库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解决方案一：缓存空数据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解决方案二：布隆过滤器</a:t>
            </a:r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EF848542-3853-E584-7B73-E84B28AD7F4E}"/>
              </a:ext>
            </a:extLst>
          </p:cNvPr>
          <p:cNvSpPr txBox="1">
            <a:spLocks/>
          </p:cNvSpPr>
          <p:nvPr/>
        </p:nvSpPr>
        <p:spPr>
          <a:xfrm>
            <a:off x="6511506" y="1890001"/>
            <a:ext cx="5460536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穿透、击穿、雪崩、双写一致、持久化、数据过期、淘汰策略</a:t>
            </a:r>
          </a:p>
        </p:txBody>
      </p:sp>
      <p:sp>
        <p:nvSpPr>
          <p:cNvPr id="10" name="文本占位符 6">
            <a:extLst>
              <a:ext uri="{FF2B5EF4-FFF2-40B4-BE49-F238E27FC236}">
                <a16:creationId xmlns:a16="http://schemas.microsoft.com/office/drawing/2014/main" id="{348385EC-2323-985A-B732-9EC56AF8DE0E}"/>
              </a:ext>
            </a:extLst>
          </p:cNvPr>
          <p:cNvSpPr txBox="1">
            <a:spLocks/>
          </p:cNvSpPr>
          <p:nvPr/>
        </p:nvSpPr>
        <p:spPr>
          <a:xfrm>
            <a:off x="6490594" y="2258059"/>
            <a:ext cx="6497486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>
                <a:solidFill>
                  <a:srgbClr val="C00000"/>
                </a:solidFill>
              </a:rPr>
              <a:t>setnx</a:t>
            </a:r>
            <a:r>
              <a:rPr lang="zh-CN" altLang="en-US" sz="1400" dirty="0">
                <a:solidFill>
                  <a:srgbClr val="C00000"/>
                </a:solidFill>
              </a:rPr>
              <a:t>、</a:t>
            </a:r>
            <a:r>
              <a:rPr lang="en-US" altLang="zh-CN" sz="1400" dirty="0" err="1">
                <a:solidFill>
                  <a:srgbClr val="C00000"/>
                </a:solidFill>
              </a:rPr>
              <a:t>redisson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8F8FFF-8C04-0DA5-4162-43596CE8E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887" y="1344110"/>
            <a:ext cx="5847550" cy="45940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5573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EB9D7-92C5-6A1D-52B3-01B518EE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缓存击穿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C4F3C5-7C06-5FA5-BC79-D70E641192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279252"/>
          </a:xfrm>
        </p:spPr>
        <p:txBody>
          <a:bodyPr/>
          <a:lstStyle/>
          <a:p>
            <a:r>
              <a:rPr lang="zh-CN" altLang="en-US" sz="1400" b="1" dirty="0"/>
              <a:t>缓存击穿：</a:t>
            </a:r>
            <a:r>
              <a:rPr lang="zh-CN" altLang="en-US" sz="1400" dirty="0"/>
              <a:t>给某一个</a:t>
            </a:r>
            <a:r>
              <a:rPr lang="en-US" altLang="zh-CN" sz="1400" dirty="0"/>
              <a:t>key</a:t>
            </a:r>
            <a:r>
              <a:rPr lang="zh-CN" altLang="en-US" sz="1400" dirty="0"/>
              <a:t>设置了过期时间，当</a:t>
            </a:r>
            <a:r>
              <a:rPr lang="en-US" altLang="zh-CN" sz="1400" dirty="0"/>
              <a:t>key</a:t>
            </a:r>
            <a:r>
              <a:rPr lang="zh-CN" altLang="en-US" sz="1400" dirty="0"/>
              <a:t>过期的时候，恰好这时间点对这个</a:t>
            </a:r>
            <a:r>
              <a:rPr lang="en-US" altLang="zh-CN" sz="1400" dirty="0"/>
              <a:t>key</a:t>
            </a:r>
            <a:r>
              <a:rPr lang="zh-CN" altLang="en-US" sz="1400" dirty="0"/>
              <a:t>有大量的并发请求过来，这些并发的请求可能会瞬间把</a:t>
            </a:r>
            <a:r>
              <a:rPr lang="en-US" altLang="zh-CN" sz="1400" dirty="0"/>
              <a:t>DB</a:t>
            </a:r>
            <a:r>
              <a:rPr lang="zh-CN" altLang="en-US" sz="1400" dirty="0"/>
              <a:t>压垮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D973553B-3DC3-5FB8-2FB0-08C61802C9CF}"/>
              </a:ext>
            </a:extLst>
          </p:cNvPr>
          <p:cNvSpPr/>
          <p:nvPr/>
        </p:nvSpPr>
        <p:spPr bwMode="auto">
          <a:xfrm>
            <a:off x="1583703" y="2720793"/>
            <a:ext cx="1791093" cy="7482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查询文章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1069FDF-BE28-F960-B0EE-5FD7D14E38F3}"/>
              </a:ext>
            </a:extLst>
          </p:cNvPr>
          <p:cNvCxnSpPr>
            <a:cxnSpLocks/>
          </p:cNvCxnSpPr>
          <p:nvPr/>
        </p:nvCxnSpPr>
        <p:spPr>
          <a:xfrm>
            <a:off x="3487918" y="2934671"/>
            <a:ext cx="1725105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图片 53">
            <a:extLst>
              <a:ext uri="{FF2B5EF4-FFF2-40B4-BE49-F238E27FC236}">
                <a16:creationId xmlns:a16="http://schemas.microsoft.com/office/drawing/2014/main" id="{4A95AF2C-2ADB-BB2F-F638-D75A4E2A5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869" y="2684280"/>
            <a:ext cx="1112361" cy="8574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83B3E75-433C-7E75-B42E-CB7801E2766B}"/>
              </a:ext>
            </a:extLst>
          </p:cNvPr>
          <p:cNvCxnSpPr>
            <a:cxnSpLocks/>
          </p:cNvCxnSpPr>
          <p:nvPr/>
        </p:nvCxnSpPr>
        <p:spPr>
          <a:xfrm flipH="1">
            <a:off x="3487918" y="3252245"/>
            <a:ext cx="1734531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流程图: 磁盘 55">
            <a:extLst>
              <a:ext uri="{FF2B5EF4-FFF2-40B4-BE49-F238E27FC236}">
                <a16:creationId xmlns:a16="http://schemas.microsoft.com/office/drawing/2014/main" id="{AE403A0F-E337-AA41-499B-6AFEF4F08B6D}"/>
              </a:ext>
            </a:extLst>
          </p:cNvPr>
          <p:cNvSpPr/>
          <p:nvPr/>
        </p:nvSpPr>
        <p:spPr bwMode="auto">
          <a:xfrm>
            <a:off x="9662474" y="2720793"/>
            <a:ext cx="1282045" cy="61274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B06233C-2EF5-2099-5CDC-7AAB8AB29D7D}"/>
              </a:ext>
            </a:extLst>
          </p:cNvPr>
          <p:cNvCxnSpPr>
            <a:cxnSpLocks/>
          </p:cNvCxnSpPr>
          <p:nvPr/>
        </p:nvCxnSpPr>
        <p:spPr>
          <a:xfrm>
            <a:off x="6589336" y="3073136"/>
            <a:ext cx="2875175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3A342580-3643-020D-6AC4-A0F07C1DEA55}"/>
              </a:ext>
            </a:extLst>
          </p:cNvPr>
          <p:cNvCxnSpPr>
            <a:stCxn id="56" idx="3"/>
            <a:endCxn id="52" idx="2"/>
          </p:cNvCxnSpPr>
          <p:nvPr/>
        </p:nvCxnSpPr>
        <p:spPr>
          <a:xfrm rot="5400000">
            <a:off x="6323611" y="-510825"/>
            <a:ext cx="135526" cy="7824247"/>
          </a:xfrm>
          <a:prstGeom prst="bentConnector3">
            <a:avLst>
              <a:gd name="adj1" fmla="val 679062"/>
            </a:avLst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占位符 2">
            <a:extLst>
              <a:ext uri="{FF2B5EF4-FFF2-40B4-BE49-F238E27FC236}">
                <a16:creationId xmlns:a16="http://schemas.microsoft.com/office/drawing/2014/main" id="{8801022A-356B-C613-2915-9EF33543BA01}"/>
              </a:ext>
            </a:extLst>
          </p:cNvPr>
          <p:cNvSpPr txBox="1">
            <a:spLocks/>
          </p:cNvSpPr>
          <p:nvPr/>
        </p:nvSpPr>
        <p:spPr>
          <a:xfrm>
            <a:off x="3969413" y="2532510"/>
            <a:ext cx="960806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查</a:t>
            </a:r>
            <a:r>
              <a:rPr lang="en-US" altLang="zh-CN" sz="1200" dirty="0" err="1"/>
              <a:t>redis</a:t>
            </a:r>
            <a:endParaRPr lang="zh-CN" altLang="en-US" sz="1200" dirty="0"/>
          </a:p>
        </p:txBody>
      </p:sp>
      <p:sp>
        <p:nvSpPr>
          <p:cNvPr id="60" name="文本占位符 2">
            <a:extLst>
              <a:ext uri="{FF2B5EF4-FFF2-40B4-BE49-F238E27FC236}">
                <a16:creationId xmlns:a16="http://schemas.microsoft.com/office/drawing/2014/main" id="{043CBEE5-11D1-2913-8789-BA13BA7F27D6}"/>
              </a:ext>
            </a:extLst>
          </p:cNvPr>
          <p:cNvSpPr txBox="1">
            <a:spLocks/>
          </p:cNvSpPr>
          <p:nvPr/>
        </p:nvSpPr>
        <p:spPr>
          <a:xfrm>
            <a:off x="3733742" y="2909582"/>
            <a:ext cx="1422720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命中，返回结果</a:t>
            </a:r>
          </a:p>
        </p:txBody>
      </p:sp>
      <p:sp>
        <p:nvSpPr>
          <p:cNvPr id="61" name="文本占位符 2">
            <a:extLst>
              <a:ext uri="{FF2B5EF4-FFF2-40B4-BE49-F238E27FC236}">
                <a16:creationId xmlns:a16="http://schemas.microsoft.com/office/drawing/2014/main" id="{2FFA4971-C174-9B95-C615-008A3D86E258}"/>
              </a:ext>
            </a:extLst>
          </p:cNvPr>
          <p:cNvSpPr txBox="1">
            <a:spLocks/>
          </p:cNvSpPr>
          <p:nvPr/>
        </p:nvSpPr>
        <p:spPr>
          <a:xfrm>
            <a:off x="6819446" y="2685695"/>
            <a:ext cx="223028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/>
              <a:t>key</a:t>
            </a:r>
            <a:r>
              <a:rPr lang="zh-CN" altLang="en-US" sz="1200" b="1" dirty="0"/>
              <a:t>过期</a:t>
            </a:r>
            <a:r>
              <a:rPr lang="zh-CN" altLang="en-US" sz="1200" dirty="0"/>
              <a:t>，</a:t>
            </a:r>
            <a:r>
              <a:rPr lang="en-US" altLang="zh-CN" sz="1200" dirty="0" err="1"/>
              <a:t>redis</a:t>
            </a:r>
            <a:r>
              <a:rPr lang="zh-CN" altLang="en-US" sz="1200" dirty="0"/>
              <a:t>查不到，查</a:t>
            </a:r>
            <a:r>
              <a:rPr lang="en-US" altLang="zh-CN" sz="1200" dirty="0"/>
              <a:t>DB</a:t>
            </a:r>
            <a:endParaRPr lang="zh-CN" altLang="en-US" sz="1200" dirty="0"/>
          </a:p>
        </p:txBody>
      </p:sp>
      <p:sp>
        <p:nvSpPr>
          <p:cNvPr id="65" name="文本占位符 2">
            <a:extLst>
              <a:ext uri="{FF2B5EF4-FFF2-40B4-BE49-F238E27FC236}">
                <a16:creationId xmlns:a16="http://schemas.microsoft.com/office/drawing/2014/main" id="{23E6A1C9-4DA6-9F7C-DD34-99E61ADF2AFC}"/>
              </a:ext>
            </a:extLst>
          </p:cNvPr>
          <p:cNvSpPr txBox="1">
            <a:spLocks/>
          </p:cNvSpPr>
          <p:nvPr/>
        </p:nvSpPr>
        <p:spPr>
          <a:xfrm>
            <a:off x="5228734" y="3873472"/>
            <a:ext cx="389254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DB</a:t>
            </a:r>
            <a:r>
              <a:rPr lang="zh-CN" altLang="en-US" sz="1200" dirty="0"/>
              <a:t>查询到结果，返回</a:t>
            </a:r>
            <a:r>
              <a:rPr lang="en-US" altLang="zh-CN" sz="1200" dirty="0"/>
              <a:t>(</a:t>
            </a:r>
            <a:r>
              <a:rPr lang="zh-CN" altLang="en-US" sz="1200" dirty="0"/>
              <a:t>返回之前数据存储到</a:t>
            </a:r>
            <a:r>
              <a:rPr lang="en-US" altLang="zh-CN" sz="1200" dirty="0" err="1"/>
              <a:t>redis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50AB0CBE-4A55-F6A3-DDAD-D4AD71980210}"/>
              </a:ext>
            </a:extLst>
          </p:cNvPr>
          <p:cNvSpPr/>
          <p:nvPr/>
        </p:nvSpPr>
        <p:spPr bwMode="auto">
          <a:xfrm>
            <a:off x="6768445" y="2705494"/>
            <a:ext cx="2309567" cy="339365"/>
          </a:xfrm>
          <a:prstGeom prst="roundRect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24A79E24-DC39-9754-F73E-A197D1FC7D63}"/>
              </a:ext>
            </a:extLst>
          </p:cNvPr>
          <p:cNvSpPr/>
          <p:nvPr/>
        </p:nvSpPr>
        <p:spPr bwMode="auto">
          <a:xfrm>
            <a:off x="6711885" y="3883843"/>
            <a:ext cx="1960776" cy="339365"/>
          </a:xfrm>
          <a:prstGeom prst="roundRect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占位符 2">
            <a:extLst>
              <a:ext uri="{FF2B5EF4-FFF2-40B4-BE49-F238E27FC236}">
                <a16:creationId xmlns:a16="http://schemas.microsoft.com/office/drawing/2014/main" id="{1E7A92EA-E4D3-8BF9-8F5C-96D813DADBDB}"/>
              </a:ext>
            </a:extLst>
          </p:cNvPr>
          <p:cNvSpPr txBox="1">
            <a:spLocks/>
          </p:cNvSpPr>
          <p:nvPr/>
        </p:nvSpPr>
        <p:spPr>
          <a:xfrm>
            <a:off x="7048107" y="3298437"/>
            <a:ext cx="1530286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rgbClr val="C00000"/>
                </a:solidFill>
              </a:rPr>
              <a:t>消耗了</a:t>
            </a:r>
            <a:r>
              <a:rPr lang="en-US" altLang="zh-CN" sz="1200" b="1" dirty="0">
                <a:solidFill>
                  <a:srgbClr val="C00000"/>
                </a:solidFill>
              </a:rPr>
              <a:t>50</a:t>
            </a:r>
            <a:r>
              <a:rPr lang="zh-CN" altLang="en-US" sz="1200" b="1" dirty="0">
                <a:solidFill>
                  <a:srgbClr val="C00000"/>
                </a:solidFill>
              </a:rPr>
              <a:t>毫秒</a:t>
            </a: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1701511-0590-AB04-E136-C6EAFF8784EB}"/>
              </a:ext>
            </a:extLst>
          </p:cNvPr>
          <p:cNvCxnSpPr>
            <a:stCxn id="68" idx="2"/>
            <a:endCxn id="70" idx="0"/>
          </p:cNvCxnSpPr>
          <p:nvPr/>
        </p:nvCxnSpPr>
        <p:spPr>
          <a:xfrm flipH="1">
            <a:off x="7813250" y="3044859"/>
            <a:ext cx="109979" cy="253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E168DD04-35B8-126B-DEC4-FF9F19F54931}"/>
              </a:ext>
            </a:extLst>
          </p:cNvPr>
          <p:cNvCxnSpPr/>
          <p:nvPr/>
        </p:nvCxnSpPr>
        <p:spPr>
          <a:xfrm flipV="1">
            <a:off x="7682845" y="3648173"/>
            <a:ext cx="0" cy="226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占位符 2">
            <a:extLst>
              <a:ext uri="{FF2B5EF4-FFF2-40B4-BE49-F238E27FC236}">
                <a16:creationId xmlns:a16="http://schemas.microsoft.com/office/drawing/2014/main" id="{14798979-45C8-1659-8D75-6B497466B615}"/>
              </a:ext>
            </a:extLst>
          </p:cNvPr>
          <p:cNvSpPr txBox="1">
            <a:spLocks/>
          </p:cNvSpPr>
          <p:nvPr/>
        </p:nvSpPr>
        <p:spPr>
          <a:xfrm>
            <a:off x="692027" y="4640781"/>
            <a:ext cx="5209153" cy="88332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/>
              <a:t>解决方案一：</a:t>
            </a:r>
            <a:r>
              <a:rPr lang="zh-CN" altLang="en-US" sz="1400" dirty="0"/>
              <a:t>互斥锁</a:t>
            </a:r>
            <a:endParaRPr lang="en-US" altLang="zh-CN" sz="1400" dirty="0"/>
          </a:p>
          <a:p>
            <a:r>
              <a:rPr lang="zh-CN" altLang="en-US" sz="1400" b="1" dirty="0"/>
              <a:t>解决方案二：</a:t>
            </a:r>
            <a:r>
              <a:rPr lang="zh-CN" altLang="en-US" sz="1400" dirty="0"/>
              <a:t>逻辑过期</a:t>
            </a:r>
          </a:p>
        </p:txBody>
      </p:sp>
      <p:pic>
        <p:nvPicPr>
          <p:cNvPr id="77" name="图片 76">
            <a:extLst>
              <a:ext uri="{FF2B5EF4-FFF2-40B4-BE49-F238E27FC236}">
                <a16:creationId xmlns:a16="http://schemas.microsoft.com/office/drawing/2014/main" id="{1AA17739-F434-58A2-90DB-B8154832D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506" y="789734"/>
            <a:ext cx="7259571" cy="161253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24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6" grpId="0" animBg="1"/>
      <p:bldP spid="59" grpId="0"/>
      <p:bldP spid="60" grpId="0"/>
      <p:bldP spid="61" grpId="0"/>
      <p:bldP spid="65" grpId="0"/>
      <p:bldP spid="68" grpId="0" animBg="1"/>
      <p:bldP spid="69" grpId="0" animBg="1"/>
      <p:bldP spid="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EB9D7-92C5-6A1D-52B3-01B518EE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缓存击穿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63A2598-C1B6-55B4-25A8-D605D9930E4E}"/>
              </a:ext>
            </a:extLst>
          </p:cNvPr>
          <p:cNvSpPr/>
          <p:nvPr/>
        </p:nvSpPr>
        <p:spPr>
          <a:xfrm>
            <a:off x="718520" y="1513746"/>
            <a:ext cx="3872141" cy="5011577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A16F243-CD2B-C3D4-99FC-9CA25C23EDAF}"/>
              </a:ext>
            </a:extLst>
          </p:cNvPr>
          <p:cNvSpPr/>
          <p:nvPr/>
        </p:nvSpPr>
        <p:spPr>
          <a:xfrm>
            <a:off x="958834" y="1957262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11" name="直线连接符 8">
            <a:extLst>
              <a:ext uri="{FF2B5EF4-FFF2-40B4-BE49-F238E27FC236}">
                <a16:creationId xmlns:a16="http://schemas.microsoft.com/office/drawing/2014/main" id="{8FC5D20B-CBD8-E797-8244-52339C12A63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276466" y="2338410"/>
            <a:ext cx="7077" cy="418691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5A504C4B-9610-648F-BA68-40E0BD226D13}"/>
              </a:ext>
            </a:extLst>
          </p:cNvPr>
          <p:cNvSpPr/>
          <p:nvPr/>
        </p:nvSpPr>
        <p:spPr>
          <a:xfrm>
            <a:off x="1213294" y="2502261"/>
            <a:ext cx="114027" cy="3295319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52DFFD8-90C5-8496-7CAB-6C91CE94D8C6}"/>
              </a:ext>
            </a:extLst>
          </p:cNvPr>
          <p:cNvSpPr/>
          <p:nvPr/>
        </p:nvSpPr>
        <p:spPr>
          <a:xfrm>
            <a:off x="1267293" y="2584658"/>
            <a:ext cx="123200" cy="393560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14" name="肘形连接符 25">
            <a:extLst>
              <a:ext uri="{FF2B5EF4-FFF2-40B4-BE49-F238E27FC236}">
                <a16:creationId xmlns:a16="http://schemas.microsoft.com/office/drawing/2014/main" id="{F64B3128-9DAE-6648-A7BB-0435E7249B03}"/>
              </a:ext>
            </a:extLst>
          </p:cNvPr>
          <p:cNvCxnSpPr>
            <a:cxnSpLocks/>
            <a:endCxn id="13" idx="3"/>
          </p:cNvCxnSpPr>
          <p:nvPr/>
        </p:nvCxnSpPr>
        <p:spPr>
          <a:xfrm rot="16200000" flipH="1">
            <a:off x="1242914" y="2633859"/>
            <a:ext cx="228404" cy="66754"/>
          </a:xfrm>
          <a:prstGeom prst="bentConnector4">
            <a:avLst>
              <a:gd name="adj1" fmla="val 6923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1C96532-111A-273E-3805-241C129478DC}"/>
              </a:ext>
            </a:extLst>
          </p:cNvPr>
          <p:cNvSpPr txBox="1"/>
          <p:nvPr/>
        </p:nvSpPr>
        <p:spPr>
          <a:xfrm>
            <a:off x="1593772" y="2584658"/>
            <a:ext cx="995987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查询缓存，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未命中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935353E-1416-70D9-BD7A-38F67F61F4A2}"/>
              </a:ext>
            </a:extLst>
          </p:cNvPr>
          <p:cNvSpPr/>
          <p:nvPr/>
        </p:nvSpPr>
        <p:spPr>
          <a:xfrm>
            <a:off x="1275542" y="3716163"/>
            <a:ext cx="103587" cy="919896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17" name="肘形连接符 25">
            <a:extLst>
              <a:ext uri="{FF2B5EF4-FFF2-40B4-BE49-F238E27FC236}">
                <a16:creationId xmlns:a16="http://schemas.microsoft.com/office/drawing/2014/main" id="{D41BCCFD-E06E-51E9-6EF8-8DBBE9747E05}"/>
              </a:ext>
            </a:extLst>
          </p:cNvPr>
          <p:cNvCxnSpPr>
            <a:cxnSpLocks/>
            <a:endCxn id="16" idx="3"/>
          </p:cNvCxnSpPr>
          <p:nvPr/>
        </p:nvCxnSpPr>
        <p:spPr>
          <a:xfrm rot="16200000" flipH="1">
            <a:off x="1109750" y="3906732"/>
            <a:ext cx="507632" cy="31126"/>
          </a:xfrm>
          <a:prstGeom prst="bentConnector4">
            <a:avLst>
              <a:gd name="adj1" fmla="val 4697"/>
              <a:gd name="adj2" fmla="val 834434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F778B9BC-263C-1355-99CB-FF780E791B0C}"/>
              </a:ext>
            </a:extLst>
          </p:cNvPr>
          <p:cNvSpPr txBox="1"/>
          <p:nvPr/>
        </p:nvSpPr>
        <p:spPr>
          <a:xfrm>
            <a:off x="1608569" y="3754358"/>
            <a:ext cx="80018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查询数据库重建缓存数据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918BBED-D7F9-8616-67FD-7CF0245F5EB5}"/>
              </a:ext>
            </a:extLst>
          </p:cNvPr>
          <p:cNvSpPr/>
          <p:nvPr/>
        </p:nvSpPr>
        <p:spPr>
          <a:xfrm>
            <a:off x="1265755" y="3145461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20" name="肘形连接符 25">
            <a:extLst>
              <a:ext uri="{FF2B5EF4-FFF2-40B4-BE49-F238E27FC236}">
                <a16:creationId xmlns:a16="http://schemas.microsoft.com/office/drawing/2014/main" id="{032C3C35-603C-30CC-8361-234818C6B54F}"/>
              </a:ext>
            </a:extLst>
          </p:cNvPr>
          <p:cNvCxnSpPr>
            <a:cxnSpLocks/>
            <a:endCxn id="19" idx="3"/>
          </p:cNvCxnSpPr>
          <p:nvPr/>
        </p:nvCxnSpPr>
        <p:spPr>
          <a:xfrm rot="16200000" flipH="1">
            <a:off x="1244469" y="3179157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8EECA87-57FE-0ABF-E0B6-A339C95DC553}"/>
              </a:ext>
            </a:extLst>
          </p:cNvPr>
          <p:cNvSpPr txBox="1"/>
          <p:nvPr/>
        </p:nvSpPr>
        <p:spPr>
          <a:xfrm>
            <a:off x="1592234" y="3133049"/>
            <a:ext cx="888318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获取互斥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锁成功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B44D18-80EF-5A6E-0AFD-6384823521E5}"/>
              </a:ext>
            </a:extLst>
          </p:cNvPr>
          <p:cNvSpPr/>
          <p:nvPr/>
        </p:nvSpPr>
        <p:spPr>
          <a:xfrm>
            <a:off x="1277141" y="4834206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23" name="肘形连接符 25">
            <a:extLst>
              <a:ext uri="{FF2B5EF4-FFF2-40B4-BE49-F238E27FC236}">
                <a16:creationId xmlns:a16="http://schemas.microsoft.com/office/drawing/2014/main" id="{40F89B2E-430C-2981-CB6A-F2F590F17ACE}"/>
              </a:ext>
            </a:extLst>
          </p:cNvPr>
          <p:cNvCxnSpPr>
            <a:cxnSpLocks/>
            <a:endCxn id="22" idx="3"/>
          </p:cNvCxnSpPr>
          <p:nvPr/>
        </p:nvCxnSpPr>
        <p:spPr>
          <a:xfrm rot="16200000" flipH="1">
            <a:off x="1255855" y="4867902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6D4C5DC-FB0E-5385-F532-57488D223E6B}"/>
              </a:ext>
            </a:extLst>
          </p:cNvPr>
          <p:cNvSpPr txBox="1"/>
          <p:nvPr/>
        </p:nvSpPr>
        <p:spPr>
          <a:xfrm>
            <a:off x="1603619" y="4821794"/>
            <a:ext cx="9202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4.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写入缓存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D856CB8-5EDA-6204-208F-78CE4AA2C73A}"/>
              </a:ext>
            </a:extLst>
          </p:cNvPr>
          <p:cNvSpPr/>
          <p:nvPr/>
        </p:nvSpPr>
        <p:spPr>
          <a:xfrm>
            <a:off x="1277928" y="5323322"/>
            <a:ext cx="114446" cy="308222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26" name="肘形连接符 25">
            <a:extLst>
              <a:ext uri="{FF2B5EF4-FFF2-40B4-BE49-F238E27FC236}">
                <a16:creationId xmlns:a16="http://schemas.microsoft.com/office/drawing/2014/main" id="{EE0CEAAC-D3ED-56A4-2252-13575C65EB02}"/>
              </a:ext>
            </a:extLst>
          </p:cNvPr>
          <p:cNvCxnSpPr>
            <a:cxnSpLocks/>
            <a:endCxn id="25" idx="3"/>
          </p:cNvCxnSpPr>
          <p:nvPr/>
        </p:nvCxnSpPr>
        <p:spPr>
          <a:xfrm rot="16200000" flipH="1">
            <a:off x="1264300" y="5349359"/>
            <a:ext cx="198148" cy="57999"/>
          </a:xfrm>
          <a:prstGeom prst="bentConnector4">
            <a:avLst>
              <a:gd name="adj1" fmla="val 11112"/>
              <a:gd name="adj2" fmla="val 494145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ACFF33E-DC0E-09A0-5F3B-925434E67AB6}"/>
              </a:ext>
            </a:extLst>
          </p:cNvPr>
          <p:cNvSpPr txBox="1"/>
          <p:nvPr/>
        </p:nvSpPr>
        <p:spPr>
          <a:xfrm>
            <a:off x="1504140" y="5305852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5.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释放锁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7B1555A-DA71-E5EB-294F-00A0EC1C98F8}"/>
              </a:ext>
            </a:extLst>
          </p:cNvPr>
          <p:cNvSpPr/>
          <p:nvPr/>
        </p:nvSpPr>
        <p:spPr>
          <a:xfrm>
            <a:off x="2644133" y="1957262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29" name="直线连接符 8">
            <a:extLst>
              <a:ext uri="{FF2B5EF4-FFF2-40B4-BE49-F238E27FC236}">
                <a16:creationId xmlns:a16="http://schemas.microsoft.com/office/drawing/2014/main" id="{C4AC497A-9148-64A7-8BC1-CDA150141F9E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2961765" y="2338410"/>
            <a:ext cx="12926" cy="40623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9D46CEAF-2BFB-5571-5ECF-95C51F2C4E42}"/>
              </a:ext>
            </a:extLst>
          </p:cNvPr>
          <p:cNvSpPr/>
          <p:nvPr/>
        </p:nvSpPr>
        <p:spPr>
          <a:xfrm>
            <a:off x="2898593" y="2502261"/>
            <a:ext cx="124808" cy="3744160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9CAAAEF-FA14-7634-FE36-B1487ED47267}"/>
              </a:ext>
            </a:extLst>
          </p:cNvPr>
          <p:cNvSpPr/>
          <p:nvPr/>
        </p:nvSpPr>
        <p:spPr>
          <a:xfrm>
            <a:off x="2952592" y="2882075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32" name="肘形连接符 25">
            <a:extLst>
              <a:ext uri="{FF2B5EF4-FFF2-40B4-BE49-F238E27FC236}">
                <a16:creationId xmlns:a16="http://schemas.microsoft.com/office/drawing/2014/main" id="{31E2DE48-2275-F8CB-BB2E-DAB664393562}"/>
              </a:ext>
            </a:extLst>
          </p:cNvPr>
          <p:cNvCxnSpPr>
            <a:cxnSpLocks/>
            <a:endCxn id="31" idx="3"/>
          </p:cNvCxnSpPr>
          <p:nvPr/>
        </p:nvCxnSpPr>
        <p:spPr>
          <a:xfrm rot="16200000" flipH="1">
            <a:off x="2931306" y="2915771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11B4CE7-BA5D-89CB-403F-CBEB879BF75C}"/>
              </a:ext>
            </a:extLst>
          </p:cNvPr>
          <p:cNvSpPr txBox="1"/>
          <p:nvPr/>
        </p:nvSpPr>
        <p:spPr>
          <a:xfrm>
            <a:off x="3279071" y="2869663"/>
            <a:ext cx="995987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查询缓存，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未命中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A4CBF90-773D-D76D-73F4-728204042332}"/>
              </a:ext>
            </a:extLst>
          </p:cNvPr>
          <p:cNvSpPr/>
          <p:nvPr/>
        </p:nvSpPr>
        <p:spPr>
          <a:xfrm>
            <a:off x="2951054" y="3501716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35" name="肘形连接符 25">
            <a:extLst>
              <a:ext uri="{FF2B5EF4-FFF2-40B4-BE49-F238E27FC236}">
                <a16:creationId xmlns:a16="http://schemas.microsoft.com/office/drawing/2014/main" id="{6A4E4422-7BD0-FDE4-7C34-DDBA5B72FB93}"/>
              </a:ext>
            </a:extLst>
          </p:cNvPr>
          <p:cNvCxnSpPr>
            <a:cxnSpLocks/>
            <a:endCxn id="34" idx="3"/>
          </p:cNvCxnSpPr>
          <p:nvPr/>
        </p:nvCxnSpPr>
        <p:spPr>
          <a:xfrm rot="16200000" flipH="1">
            <a:off x="2929768" y="3535412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E8880074-4C4E-B301-B5DB-B43AC24C1F4F}"/>
              </a:ext>
            </a:extLst>
          </p:cNvPr>
          <p:cNvSpPr txBox="1"/>
          <p:nvPr/>
        </p:nvSpPr>
        <p:spPr>
          <a:xfrm>
            <a:off x="3277533" y="3489304"/>
            <a:ext cx="68834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accent6">
                    <a:lumMod val="75000"/>
                  </a:schemeClr>
                </a:solidFill>
              </a:rPr>
              <a:t>2.</a:t>
            </a: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</a:rPr>
              <a:t>获取</a:t>
            </a:r>
            <a:endParaRPr lang="en-US" altLang="zh-CN" sz="1050">
              <a:solidFill>
                <a:schemeClr val="accent6">
                  <a:lumMod val="7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</a:rPr>
              <a:t>互斥锁</a:t>
            </a:r>
            <a:endParaRPr lang="en-US" altLang="zh-CN" sz="1050">
              <a:solidFill>
                <a:schemeClr val="accent6">
                  <a:lumMod val="7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</a:rPr>
              <a:t> 失败</a:t>
            </a:r>
            <a:endParaRPr lang="zh-CN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5738CE2-47A4-7977-AB66-17B8076F0E10}"/>
              </a:ext>
            </a:extLst>
          </p:cNvPr>
          <p:cNvSpPr/>
          <p:nvPr/>
        </p:nvSpPr>
        <p:spPr>
          <a:xfrm>
            <a:off x="2963227" y="5382709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38" name="肘形连接符 25">
            <a:extLst>
              <a:ext uri="{FF2B5EF4-FFF2-40B4-BE49-F238E27FC236}">
                <a16:creationId xmlns:a16="http://schemas.microsoft.com/office/drawing/2014/main" id="{A7180FBF-D25E-B65C-AD61-85937C447520}"/>
              </a:ext>
            </a:extLst>
          </p:cNvPr>
          <p:cNvCxnSpPr>
            <a:cxnSpLocks/>
            <a:endCxn id="37" idx="3"/>
          </p:cNvCxnSpPr>
          <p:nvPr/>
        </p:nvCxnSpPr>
        <p:spPr>
          <a:xfrm rot="16200000" flipH="1">
            <a:off x="2941941" y="5416405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9E1DFD61-0772-42BB-F8DF-95E8142EE580}"/>
              </a:ext>
            </a:extLst>
          </p:cNvPr>
          <p:cNvSpPr txBox="1"/>
          <p:nvPr/>
        </p:nvSpPr>
        <p:spPr>
          <a:xfrm>
            <a:off x="3289706" y="5370297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5.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缓存命中</a:t>
            </a:r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11A57207-8E87-4153-3E03-80801D12426E}"/>
              </a:ext>
            </a:extLst>
          </p:cNvPr>
          <p:cNvCxnSpPr>
            <a:cxnSpLocks/>
            <a:stCxn id="41" idx="3"/>
          </p:cNvCxnSpPr>
          <p:nvPr/>
        </p:nvCxnSpPr>
        <p:spPr>
          <a:xfrm flipH="1" flipV="1">
            <a:off x="3040855" y="2659325"/>
            <a:ext cx="56670" cy="1563468"/>
          </a:xfrm>
          <a:prstGeom prst="bentConnector4">
            <a:avLst>
              <a:gd name="adj1" fmla="val -1975029"/>
              <a:gd name="adj2" fmla="val 101665"/>
            </a:avLst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9E5AD972-9FC3-7656-7D2B-2269CA506E55}"/>
              </a:ext>
            </a:extLst>
          </p:cNvPr>
          <p:cNvSpPr/>
          <p:nvPr/>
        </p:nvSpPr>
        <p:spPr>
          <a:xfrm>
            <a:off x="2961933" y="3984793"/>
            <a:ext cx="135592" cy="47599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188C640-DC91-48FA-04DC-4EA1C4670B55}"/>
              </a:ext>
            </a:extLst>
          </p:cNvPr>
          <p:cNvSpPr txBox="1"/>
          <p:nvPr/>
        </p:nvSpPr>
        <p:spPr>
          <a:xfrm>
            <a:off x="3198060" y="4780367"/>
            <a:ext cx="8472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4.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重试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E9D71AF-5560-1D71-93AD-138A2A0C1B76}"/>
              </a:ext>
            </a:extLst>
          </p:cNvPr>
          <p:cNvSpPr txBox="1"/>
          <p:nvPr/>
        </p:nvSpPr>
        <p:spPr>
          <a:xfrm>
            <a:off x="3872969" y="4203286"/>
            <a:ext cx="7242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休眠一会儿，再重试</a:t>
            </a:r>
          </a:p>
        </p:txBody>
      </p:sp>
      <p:sp>
        <p:nvSpPr>
          <p:cNvPr id="44" name="箭头: 上弧形 43">
            <a:extLst>
              <a:ext uri="{FF2B5EF4-FFF2-40B4-BE49-F238E27FC236}">
                <a16:creationId xmlns:a16="http://schemas.microsoft.com/office/drawing/2014/main" id="{CB870930-91CF-2021-3626-F799CC95C266}"/>
              </a:ext>
            </a:extLst>
          </p:cNvPr>
          <p:cNvSpPr/>
          <p:nvPr/>
        </p:nvSpPr>
        <p:spPr>
          <a:xfrm rot="5400000">
            <a:off x="3007088" y="4630823"/>
            <a:ext cx="265417" cy="181154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45" name="箭头: 上弧形 44">
            <a:extLst>
              <a:ext uri="{FF2B5EF4-FFF2-40B4-BE49-F238E27FC236}">
                <a16:creationId xmlns:a16="http://schemas.microsoft.com/office/drawing/2014/main" id="{F0A4DF55-708E-A99D-AC09-BE58B509C123}"/>
              </a:ext>
            </a:extLst>
          </p:cNvPr>
          <p:cNvSpPr/>
          <p:nvPr/>
        </p:nvSpPr>
        <p:spPr>
          <a:xfrm rot="5400000">
            <a:off x="3016766" y="4996548"/>
            <a:ext cx="265417" cy="181154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B93AB74-996C-4B37-977F-75E65757F90A}"/>
              </a:ext>
            </a:extLst>
          </p:cNvPr>
          <p:cNvCxnSpPr/>
          <p:nvPr/>
        </p:nvCxnSpPr>
        <p:spPr>
          <a:xfrm>
            <a:off x="711200" y="5236048"/>
            <a:ext cx="38607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409D0950-7905-9533-7A74-0652620E4EE9}"/>
              </a:ext>
            </a:extLst>
          </p:cNvPr>
          <p:cNvSpPr/>
          <p:nvPr/>
        </p:nvSpPr>
        <p:spPr>
          <a:xfrm>
            <a:off x="5445211" y="1513746"/>
            <a:ext cx="6497973" cy="5011577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文本占位符 1">
            <a:extLst>
              <a:ext uri="{FF2B5EF4-FFF2-40B4-BE49-F238E27FC236}">
                <a16:creationId xmlns:a16="http://schemas.microsoft.com/office/drawing/2014/main" id="{1398CCEC-C0FB-ED9A-7BF2-88DE6EF5600E}"/>
              </a:ext>
            </a:extLst>
          </p:cNvPr>
          <p:cNvSpPr txBox="1">
            <a:spLocks/>
          </p:cNvSpPr>
          <p:nvPr/>
        </p:nvSpPr>
        <p:spPr>
          <a:xfrm>
            <a:off x="7416606" y="1328182"/>
            <a:ext cx="2555183" cy="490923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 b="1" dirty="0"/>
              <a:t>逻辑过期</a:t>
            </a:r>
            <a:endParaRPr lang="en-US" altLang="zh-CN" sz="1400" b="1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5A2AEF48-B1F1-750D-C8F0-666573C1218A}"/>
              </a:ext>
            </a:extLst>
          </p:cNvPr>
          <p:cNvSpPr/>
          <p:nvPr/>
        </p:nvSpPr>
        <p:spPr>
          <a:xfrm>
            <a:off x="5676098" y="1957262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166" name="直线连接符 8">
            <a:extLst>
              <a:ext uri="{FF2B5EF4-FFF2-40B4-BE49-F238E27FC236}">
                <a16:creationId xmlns:a16="http://schemas.microsoft.com/office/drawing/2014/main" id="{1D87B343-4435-8701-E61B-8F49777B89A5}"/>
              </a:ext>
            </a:extLst>
          </p:cNvPr>
          <p:cNvCxnSpPr>
            <a:cxnSpLocks/>
            <a:stCxn id="165" idx="2"/>
          </p:cNvCxnSpPr>
          <p:nvPr/>
        </p:nvCxnSpPr>
        <p:spPr>
          <a:xfrm flipH="1">
            <a:off x="5990755" y="2338410"/>
            <a:ext cx="2975" cy="395230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6243F041-8B67-8265-A698-ACCD3C0F7AA1}"/>
              </a:ext>
            </a:extLst>
          </p:cNvPr>
          <p:cNvSpPr/>
          <p:nvPr/>
        </p:nvSpPr>
        <p:spPr>
          <a:xfrm>
            <a:off x="5930558" y="2502262"/>
            <a:ext cx="115609" cy="2017330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29CB8DA8-038F-A5B9-FFFD-691AE8FF6814}"/>
              </a:ext>
            </a:extLst>
          </p:cNvPr>
          <p:cNvSpPr/>
          <p:nvPr/>
        </p:nvSpPr>
        <p:spPr>
          <a:xfrm>
            <a:off x="5984557" y="2584658"/>
            <a:ext cx="123200" cy="393560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69" name="肘形连接符 25">
            <a:extLst>
              <a:ext uri="{FF2B5EF4-FFF2-40B4-BE49-F238E27FC236}">
                <a16:creationId xmlns:a16="http://schemas.microsoft.com/office/drawing/2014/main" id="{09A695A2-4EEB-50F5-6B20-2D080B154082}"/>
              </a:ext>
            </a:extLst>
          </p:cNvPr>
          <p:cNvCxnSpPr>
            <a:cxnSpLocks/>
            <a:endCxn id="168" idx="3"/>
          </p:cNvCxnSpPr>
          <p:nvPr/>
        </p:nvCxnSpPr>
        <p:spPr>
          <a:xfrm rot="16200000" flipH="1">
            <a:off x="5960178" y="2633859"/>
            <a:ext cx="228404" cy="66754"/>
          </a:xfrm>
          <a:prstGeom prst="bentConnector4">
            <a:avLst>
              <a:gd name="adj1" fmla="val 6923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>
            <a:extLst>
              <a:ext uri="{FF2B5EF4-FFF2-40B4-BE49-F238E27FC236}">
                <a16:creationId xmlns:a16="http://schemas.microsoft.com/office/drawing/2014/main" id="{1157EBC2-98A8-8328-4EA0-6481806841FB}"/>
              </a:ext>
            </a:extLst>
          </p:cNvPr>
          <p:cNvSpPr txBox="1"/>
          <p:nvPr/>
        </p:nvSpPr>
        <p:spPr>
          <a:xfrm>
            <a:off x="6291373" y="2422998"/>
            <a:ext cx="99299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查询缓存，发现逻辑时间已过期</a:t>
            </a: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CC4480B1-A306-473A-3C1B-86B22A53E894}"/>
              </a:ext>
            </a:extLst>
          </p:cNvPr>
          <p:cNvSpPr/>
          <p:nvPr/>
        </p:nvSpPr>
        <p:spPr>
          <a:xfrm>
            <a:off x="5983019" y="3145461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72" name="肘形连接符 25">
            <a:extLst>
              <a:ext uri="{FF2B5EF4-FFF2-40B4-BE49-F238E27FC236}">
                <a16:creationId xmlns:a16="http://schemas.microsoft.com/office/drawing/2014/main" id="{FAB761E4-9125-E21B-0257-6AB35A05E071}"/>
              </a:ext>
            </a:extLst>
          </p:cNvPr>
          <p:cNvCxnSpPr>
            <a:cxnSpLocks/>
            <a:endCxn id="171" idx="3"/>
          </p:cNvCxnSpPr>
          <p:nvPr/>
        </p:nvCxnSpPr>
        <p:spPr>
          <a:xfrm rot="16200000" flipH="1">
            <a:off x="5961733" y="3179157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>
            <a:extLst>
              <a:ext uri="{FF2B5EF4-FFF2-40B4-BE49-F238E27FC236}">
                <a16:creationId xmlns:a16="http://schemas.microsoft.com/office/drawing/2014/main" id="{CB5852FE-9B08-5AE0-B9D7-633FAED028F6}"/>
              </a:ext>
            </a:extLst>
          </p:cNvPr>
          <p:cNvSpPr txBox="1"/>
          <p:nvPr/>
        </p:nvSpPr>
        <p:spPr>
          <a:xfrm>
            <a:off x="6309498" y="3133049"/>
            <a:ext cx="9070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获取互斥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锁成功</a:t>
            </a: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95AECAEC-4811-5DEC-80DA-68C48DBFD05F}"/>
              </a:ext>
            </a:extLst>
          </p:cNvPr>
          <p:cNvSpPr/>
          <p:nvPr/>
        </p:nvSpPr>
        <p:spPr>
          <a:xfrm>
            <a:off x="6006801" y="3988749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75" name="肘形连接符 25">
            <a:extLst>
              <a:ext uri="{FF2B5EF4-FFF2-40B4-BE49-F238E27FC236}">
                <a16:creationId xmlns:a16="http://schemas.microsoft.com/office/drawing/2014/main" id="{252CA8C8-27CF-E27C-3E54-A00D4AF27922}"/>
              </a:ext>
            </a:extLst>
          </p:cNvPr>
          <p:cNvCxnSpPr>
            <a:cxnSpLocks/>
            <a:endCxn id="174" idx="3"/>
          </p:cNvCxnSpPr>
          <p:nvPr/>
        </p:nvCxnSpPr>
        <p:spPr>
          <a:xfrm rot="16200000" flipH="1">
            <a:off x="5985515" y="4022445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文本框 175">
            <a:extLst>
              <a:ext uri="{FF2B5EF4-FFF2-40B4-BE49-F238E27FC236}">
                <a16:creationId xmlns:a16="http://schemas.microsoft.com/office/drawing/2014/main" id="{93C44ECA-90A7-19DA-C211-D067566F5170}"/>
              </a:ext>
            </a:extLst>
          </p:cNvPr>
          <p:cNvSpPr txBox="1"/>
          <p:nvPr/>
        </p:nvSpPr>
        <p:spPr>
          <a:xfrm>
            <a:off x="6393281" y="3922295"/>
            <a:ext cx="9202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4.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返回过期数据</a:t>
            </a: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E84383E2-428A-717B-DAD9-0CDF29C7B63E}"/>
              </a:ext>
            </a:extLst>
          </p:cNvPr>
          <p:cNvSpPr/>
          <p:nvPr/>
        </p:nvSpPr>
        <p:spPr>
          <a:xfrm>
            <a:off x="9008828" y="1957262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178" name="直线连接符 8">
            <a:extLst>
              <a:ext uri="{FF2B5EF4-FFF2-40B4-BE49-F238E27FC236}">
                <a16:creationId xmlns:a16="http://schemas.microsoft.com/office/drawing/2014/main" id="{471ADED0-EF5E-DF0E-64BC-1E3A68BBE73B}"/>
              </a:ext>
            </a:extLst>
          </p:cNvPr>
          <p:cNvCxnSpPr>
            <a:cxnSpLocks/>
            <a:stCxn id="177" idx="2"/>
          </p:cNvCxnSpPr>
          <p:nvPr/>
        </p:nvCxnSpPr>
        <p:spPr>
          <a:xfrm>
            <a:off x="9326460" y="2338410"/>
            <a:ext cx="12926" cy="40623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矩形 178">
            <a:extLst>
              <a:ext uri="{FF2B5EF4-FFF2-40B4-BE49-F238E27FC236}">
                <a16:creationId xmlns:a16="http://schemas.microsoft.com/office/drawing/2014/main" id="{71B2E476-072E-9C49-3632-E7A2BCF81CAA}"/>
              </a:ext>
            </a:extLst>
          </p:cNvPr>
          <p:cNvSpPr/>
          <p:nvPr/>
        </p:nvSpPr>
        <p:spPr>
          <a:xfrm>
            <a:off x="9263772" y="2647672"/>
            <a:ext cx="117628" cy="2132695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B2D8B54-04F8-26C6-86C5-FCF0D937CAA0}"/>
              </a:ext>
            </a:extLst>
          </p:cNvPr>
          <p:cNvSpPr/>
          <p:nvPr/>
        </p:nvSpPr>
        <p:spPr>
          <a:xfrm>
            <a:off x="9317771" y="3027486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81" name="肘形连接符 25">
            <a:extLst>
              <a:ext uri="{FF2B5EF4-FFF2-40B4-BE49-F238E27FC236}">
                <a16:creationId xmlns:a16="http://schemas.microsoft.com/office/drawing/2014/main" id="{5AA70C4C-6835-F424-55DE-CF76AE8D7653}"/>
              </a:ext>
            </a:extLst>
          </p:cNvPr>
          <p:cNvCxnSpPr>
            <a:cxnSpLocks/>
            <a:endCxn id="180" idx="3"/>
          </p:cNvCxnSpPr>
          <p:nvPr/>
        </p:nvCxnSpPr>
        <p:spPr>
          <a:xfrm rot="16200000" flipH="1">
            <a:off x="9296485" y="3061182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文本框 181">
            <a:extLst>
              <a:ext uri="{FF2B5EF4-FFF2-40B4-BE49-F238E27FC236}">
                <a16:creationId xmlns:a16="http://schemas.microsoft.com/office/drawing/2014/main" id="{DC7DF090-0E3C-8CEC-D2F3-9FA7B0988A26}"/>
              </a:ext>
            </a:extLst>
          </p:cNvPr>
          <p:cNvSpPr txBox="1"/>
          <p:nvPr/>
        </p:nvSpPr>
        <p:spPr>
          <a:xfrm>
            <a:off x="9624607" y="2856031"/>
            <a:ext cx="95076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查询缓存，发现逻辑时间已过期</a:t>
            </a: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11C77BA9-62D4-B9FB-CECB-FCE9EE7A7317}"/>
              </a:ext>
            </a:extLst>
          </p:cNvPr>
          <p:cNvSpPr/>
          <p:nvPr/>
        </p:nvSpPr>
        <p:spPr>
          <a:xfrm>
            <a:off x="9316233" y="3647127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84" name="肘形连接符 25">
            <a:extLst>
              <a:ext uri="{FF2B5EF4-FFF2-40B4-BE49-F238E27FC236}">
                <a16:creationId xmlns:a16="http://schemas.microsoft.com/office/drawing/2014/main" id="{3F9A3525-E778-6A07-7C2B-4C1764C29163}"/>
              </a:ext>
            </a:extLst>
          </p:cNvPr>
          <p:cNvCxnSpPr>
            <a:cxnSpLocks/>
            <a:endCxn id="183" idx="3"/>
          </p:cNvCxnSpPr>
          <p:nvPr/>
        </p:nvCxnSpPr>
        <p:spPr>
          <a:xfrm rot="16200000" flipH="1">
            <a:off x="9294947" y="3680823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文本框 184">
            <a:extLst>
              <a:ext uri="{FF2B5EF4-FFF2-40B4-BE49-F238E27FC236}">
                <a16:creationId xmlns:a16="http://schemas.microsoft.com/office/drawing/2014/main" id="{D4DA47C4-09A8-0158-D712-2B9115A13E0B}"/>
              </a:ext>
            </a:extLst>
          </p:cNvPr>
          <p:cNvSpPr txBox="1"/>
          <p:nvPr/>
        </p:nvSpPr>
        <p:spPr>
          <a:xfrm>
            <a:off x="9642712" y="3634715"/>
            <a:ext cx="9507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互斥锁失败</a:t>
            </a: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811D2F7E-B962-E5E4-609B-3DF61EF5BDA9}"/>
              </a:ext>
            </a:extLst>
          </p:cNvPr>
          <p:cNvSpPr/>
          <p:nvPr/>
        </p:nvSpPr>
        <p:spPr>
          <a:xfrm>
            <a:off x="9316233" y="4188523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87" name="肘形连接符 25">
            <a:extLst>
              <a:ext uri="{FF2B5EF4-FFF2-40B4-BE49-F238E27FC236}">
                <a16:creationId xmlns:a16="http://schemas.microsoft.com/office/drawing/2014/main" id="{E3A881FA-0B55-EAF1-0406-0AB946179274}"/>
              </a:ext>
            </a:extLst>
          </p:cNvPr>
          <p:cNvCxnSpPr>
            <a:cxnSpLocks/>
            <a:endCxn id="186" idx="3"/>
          </p:cNvCxnSpPr>
          <p:nvPr/>
        </p:nvCxnSpPr>
        <p:spPr>
          <a:xfrm rot="16200000" flipH="1">
            <a:off x="9294947" y="4222219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文本框 187">
            <a:extLst>
              <a:ext uri="{FF2B5EF4-FFF2-40B4-BE49-F238E27FC236}">
                <a16:creationId xmlns:a16="http://schemas.microsoft.com/office/drawing/2014/main" id="{BDB16ED9-21B1-0C8E-5E80-0396FEEA56A7}"/>
              </a:ext>
            </a:extLst>
          </p:cNvPr>
          <p:cNvSpPr txBox="1"/>
          <p:nvPr/>
        </p:nvSpPr>
        <p:spPr>
          <a:xfrm>
            <a:off x="9642712" y="4176111"/>
            <a:ext cx="9326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返回过期数据</a:t>
            </a: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1885B064-0D66-57EE-BE2C-E1499C6F04A0}"/>
              </a:ext>
            </a:extLst>
          </p:cNvPr>
          <p:cNvSpPr/>
          <p:nvPr/>
        </p:nvSpPr>
        <p:spPr>
          <a:xfrm>
            <a:off x="7309979" y="195736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190" name="直线连接符 8">
            <a:extLst>
              <a:ext uri="{FF2B5EF4-FFF2-40B4-BE49-F238E27FC236}">
                <a16:creationId xmlns:a16="http://schemas.microsoft.com/office/drawing/2014/main" id="{613D2A1C-2AD8-1869-CA05-7305191B53FA}"/>
              </a:ext>
            </a:extLst>
          </p:cNvPr>
          <p:cNvCxnSpPr>
            <a:cxnSpLocks/>
            <a:stCxn id="189" idx="2"/>
          </p:cNvCxnSpPr>
          <p:nvPr/>
        </p:nvCxnSpPr>
        <p:spPr>
          <a:xfrm flipH="1">
            <a:off x="7624636" y="2338517"/>
            <a:ext cx="2975" cy="395230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>
            <a:extLst>
              <a:ext uri="{FF2B5EF4-FFF2-40B4-BE49-F238E27FC236}">
                <a16:creationId xmlns:a16="http://schemas.microsoft.com/office/drawing/2014/main" id="{72E94454-CD9D-E41E-35EF-19D11FF14FE3}"/>
              </a:ext>
            </a:extLst>
          </p:cNvPr>
          <p:cNvSpPr/>
          <p:nvPr/>
        </p:nvSpPr>
        <p:spPr>
          <a:xfrm>
            <a:off x="7564439" y="3634715"/>
            <a:ext cx="117629" cy="2162972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D7B7A16D-B747-167C-C1F4-91B99FDB4EE9}"/>
              </a:ext>
            </a:extLst>
          </p:cNvPr>
          <p:cNvSpPr/>
          <p:nvPr/>
        </p:nvSpPr>
        <p:spPr>
          <a:xfrm>
            <a:off x="7632099" y="3948242"/>
            <a:ext cx="107842" cy="662827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93" name="肘形连接符 25">
            <a:extLst>
              <a:ext uri="{FF2B5EF4-FFF2-40B4-BE49-F238E27FC236}">
                <a16:creationId xmlns:a16="http://schemas.microsoft.com/office/drawing/2014/main" id="{C2284CCF-FB40-E622-0C5E-3F2E079FA39C}"/>
              </a:ext>
            </a:extLst>
          </p:cNvPr>
          <p:cNvCxnSpPr>
            <a:cxnSpLocks/>
            <a:endCxn id="192" idx="3"/>
          </p:cNvCxnSpPr>
          <p:nvPr/>
        </p:nvCxnSpPr>
        <p:spPr>
          <a:xfrm rot="16200000" flipH="1">
            <a:off x="7532701" y="4072416"/>
            <a:ext cx="379098" cy="35382"/>
          </a:xfrm>
          <a:prstGeom prst="bentConnector4">
            <a:avLst>
              <a:gd name="adj1" fmla="val 6289"/>
              <a:gd name="adj2" fmla="val 74609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文本框 193">
            <a:extLst>
              <a:ext uri="{FF2B5EF4-FFF2-40B4-BE49-F238E27FC236}">
                <a16:creationId xmlns:a16="http://schemas.microsoft.com/office/drawing/2014/main" id="{F99DE67D-C5C8-8A16-7079-413154330102}"/>
              </a:ext>
            </a:extLst>
          </p:cNvPr>
          <p:cNvSpPr txBox="1"/>
          <p:nvPr/>
        </p:nvSpPr>
        <p:spPr>
          <a:xfrm>
            <a:off x="7965126" y="3986437"/>
            <a:ext cx="80018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查询数据库重建缓存数据</a:t>
            </a: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FF12F989-75D5-BAF4-61B8-5BE2577D7263}"/>
              </a:ext>
            </a:extLst>
          </p:cNvPr>
          <p:cNvSpPr/>
          <p:nvPr/>
        </p:nvSpPr>
        <p:spPr>
          <a:xfrm>
            <a:off x="7628286" y="4834313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96" name="肘形连接符 25">
            <a:extLst>
              <a:ext uri="{FF2B5EF4-FFF2-40B4-BE49-F238E27FC236}">
                <a16:creationId xmlns:a16="http://schemas.microsoft.com/office/drawing/2014/main" id="{36F2904C-AF6B-0EDC-F004-9A8D2AB06B4D}"/>
              </a:ext>
            </a:extLst>
          </p:cNvPr>
          <p:cNvCxnSpPr>
            <a:cxnSpLocks/>
            <a:endCxn id="195" idx="3"/>
          </p:cNvCxnSpPr>
          <p:nvPr/>
        </p:nvCxnSpPr>
        <p:spPr>
          <a:xfrm rot="16200000" flipH="1">
            <a:off x="7607000" y="4868009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文本框 196">
            <a:extLst>
              <a:ext uri="{FF2B5EF4-FFF2-40B4-BE49-F238E27FC236}">
                <a16:creationId xmlns:a16="http://schemas.microsoft.com/office/drawing/2014/main" id="{1552B43D-B78E-B8B2-F124-9A2EBF201392}"/>
              </a:ext>
            </a:extLst>
          </p:cNvPr>
          <p:cNvSpPr txBox="1"/>
          <p:nvPr/>
        </p:nvSpPr>
        <p:spPr>
          <a:xfrm>
            <a:off x="7979359" y="4694848"/>
            <a:ext cx="92026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写入缓存，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重置逻辑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过期时间</a:t>
            </a: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664BE66C-C564-0564-6340-04CF32BF629C}"/>
              </a:ext>
            </a:extLst>
          </p:cNvPr>
          <p:cNvSpPr/>
          <p:nvPr/>
        </p:nvSpPr>
        <p:spPr>
          <a:xfrm>
            <a:off x="7629073" y="5382804"/>
            <a:ext cx="114446" cy="308222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99" name="肘形连接符 25">
            <a:extLst>
              <a:ext uri="{FF2B5EF4-FFF2-40B4-BE49-F238E27FC236}">
                <a16:creationId xmlns:a16="http://schemas.microsoft.com/office/drawing/2014/main" id="{134E1516-6A46-EB60-D922-B2E112005016}"/>
              </a:ext>
            </a:extLst>
          </p:cNvPr>
          <p:cNvCxnSpPr>
            <a:cxnSpLocks/>
            <a:endCxn id="198" idx="3"/>
          </p:cNvCxnSpPr>
          <p:nvPr/>
        </p:nvCxnSpPr>
        <p:spPr>
          <a:xfrm rot="16200000" flipH="1">
            <a:off x="7615445" y="5408841"/>
            <a:ext cx="198148" cy="57999"/>
          </a:xfrm>
          <a:prstGeom prst="bentConnector4">
            <a:avLst>
              <a:gd name="adj1" fmla="val 11112"/>
              <a:gd name="adj2" fmla="val 494145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文本框 199">
            <a:extLst>
              <a:ext uri="{FF2B5EF4-FFF2-40B4-BE49-F238E27FC236}">
                <a16:creationId xmlns:a16="http://schemas.microsoft.com/office/drawing/2014/main" id="{F42EEE57-58A1-6C03-23FC-4537BFF7EDDA}"/>
              </a:ext>
            </a:extLst>
          </p:cNvPr>
          <p:cNvSpPr txBox="1"/>
          <p:nvPr/>
        </p:nvSpPr>
        <p:spPr>
          <a:xfrm>
            <a:off x="7968406" y="5365334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释放锁</a:t>
            </a:r>
          </a:p>
        </p:txBody>
      </p: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03257C72-3806-9F6A-EA36-9BA4F682AF0C}"/>
              </a:ext>
            </a:extLst>
          </p:cNvPr>
          <p:cNvCxnSpPr/>
          <p:nvPr/>
        </p:nvCxnSpPr>
        <p:spPr>
          <a:xfrm>
            <a:off x="6039465" y="3754358"/>
            <a:ext cx="1524974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300ED935-BBA7-7A6F-CF05-882A90D19969}"/>
              </a:ext>
            </a:extLst>
          </p:cNvPr>
          <p:cNvSpPr txBox="1"/>
          <p:nvPr/>
        </p:nvSpPr>
        <p:spPr>
          <a:xfrm>
            <a:off x="6324190" y="3554482"/>
            <a:ext cx="10644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开启新线程</a:t>
            </a: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A34091BD-41A5-F9D9-09F2-4324C4CBC3AF}"/>
              </a:ext>
            </a:extLst>
          </p:cNvPr>
          <p:cNvSpPr/>
          <p:nvPr/>
        </p:nvSpPr>
        <p:spPr>
          <a:xfrm>
            <a:off x="10467536" y="195249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4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204" name="直线连接符 8">
            <a:extLst>
              <a:ext uri="{FF2B5EF4-FFF2-40B4-BE49-F238E27FC236}">
                <a16:creationId xmlns:a16="http://schemas.microsoft.com/office/drawing/2014/main" id="{5161CE5A-37EE-3A0B-F3A6-C6FE8EE47124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10785168" y="2333647"/>
            <a:ext cx="12926" cy="40623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>
            <a:extLst>
              <a:ext uri="{FF2B5EF4-FFF2-40B4-BE49-F238E27FC236}">
                <a16:creationId xmlns:a16="http://schemas.microsoft.com/office/drawing/2014/main" id="{34D10691-DC2F-5907-2713-849031442DBA}"/>
              </a:ext>
            </a:extLst>
          </p:cNvPr>
          <p:cNvSpPr/>
          <p:nvPr/>
        </p:nvSpPr>
        <p:spPr>
          <a:xfrm>
            <a:off x="10728281" y="5365334"/>
            <a:ext cx="108907" cy="74385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BAEEE15C-36A9-3FE9-33E5-F6370B41F375}"/>
              </a:ext>
            </a:extLst>
          </p:cNvPr>
          <p:cNvSpPr/>
          <p:nvPr/>
        </p:nvSpPr>
        <p:spPr>
          <a:xfrm>
            <a:off x="10780742" y="5476111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207" name="肘形连接符 25">
            <a:extLst>
              <a:ext uri="{FF2B5EF4-FFF2-40B4-BE49-F238E27FC236}">
                <a16:creationId xmlns:a16="http://schemas.microsoft.com/office/drawing/2014/main" id="{2C5AA750-4409-3B01-0EFC-AD46790D62DB}"/>
              </a:ext>
            </a:extLst>
          </p:cNvPr>
          <p:cNvCxnSpPr>
            <a:cxnSpLocks/>
            <a:endCxn id="206" idx="3"/>
          </p:cNvCxnSpPr>
          <p:nvPr/>
        </p:nvCxnSpPr>
        <p:spPr>
          <a:xfrm rot="16200000" flipH="1">
            <a:off x="10759456" y="5509807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文本框 207">
            <a:extLst>
              <a:ext uri="{FF2B5EF4-FFF2-40B4-BE49-F238E27FC236}">
                <a16:creationId xmlns:a16="http://schemas.microsoft.com/office/drawing/2014/main" id="{55927BB1-21F9-070D-6EE7-8C10EA4FBD7C}"/>
              </a:ext>
            </a:extLst>
          </p:cNvPr>
          <p:cNvSpPr txBox="1"/>
          <p:nvPr/>
        </p:nvSpPr>
        <p:spPr>
          <a:xfrm>
            <a:off x="11107221" y="5463699"/>
            <a:ext cx="93266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命中缓存，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并且没有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过期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1725EAEC-9D52-C971-0B72-D7BFFDEABBC1}"/>
              </a:ext>
            </a:extLst>
          </p:cNvPr>
          <p:cNvCxnSpPr>
            <a:cxnSpLocks/>
          </p:cNvCxnSpPr>
          <p:nvPr/>
        </p:nvCxnSpPr>
        <p:spPr>
          <a:xfrm flipV="1">
            <a:off x="5445211" y="5279284"/>
            <a:ext cx="6497973" cy="265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1" name="文本占位符 1">
            <a:extLst>
              <a:ext uri="{FF2B5EF4-FFF2-40B4-BE49-F238E27FC236}">
                <a16:creationId xmlns:a16="http://schemas.microsoft.com/office/drawing/2014/main" id="{252ADE57-ED6E-8405-3DA1-9A9F945E54E8}"/>
              </a:ext>
            </a:extLst>
          </p:cNvPr>
          <p:cNvSpPr txBox="1">
            <a:spLocks/>
          </p:cNvSpPr>
          <p:nvPr/>
        </p:nvSpPr>
        <p:spPr>
          <a:xfrm>
            <a:off x="2179423" y="1376305"/>
            <a:ext cx="950335" cy="490923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 b="1" dirty="0"/>
              <a:t>互斥锁</a:t>
            </a:r>
            <a:endParaRPr lang="en-US" altLang="zh-CN" sz="1400" b="1" dirty="0"/>
          </a:p>
        </p:txBody>
      </p:sp>
      <p:sp>
        <p:nvSpPr>
          <p:cNvPr id="212" name="矩形: 圆角 211">
            <a:extLst>
              <a:ext uri="{FF2B5EF4-FFF2-40B4-BE49-F238E27FC236}">
                <a16:creationId xmlns:a16="http://schemas.microsoft.com/office/drawing/2014/main" id="{01F76771-BE7D-F2E0-BC5C-290D813054B4}"/>
              </a:ext>
            </a:extLst>
          </p:cNvPr>
          <p:cNvSpPr/>
          <p:nvPr/>
        </p:nvSpPr>
        <p:spPr bwMode="auto">
          <a:xfrm>
            <a:off x="3704734" y="4854803"/>
            <a:ext cx="1084082" cy="43363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强一致</a:t>
            </a:r>
          </a:p>
        </p:txBody>
      </p:sp>
      <p:sp>
        <p:nvSpPr>
          <p:cNvPr id="213" name="矩形: 圆角 212">
            <a:extLst>
              <a:ext uri="{FF2B5EF4-FFF2-40B4-BE49-F238E27FC236}">
                <a16:creationId xmlns:a16="http://schemas.microsoft.com/office/drawing/2014/main" id="{0A8B0E9B-3954-FF07-CBE6-C6D3AEB88615}"/>
              </a:ext>
            </a:extLst>
          </p:cNvPr>
          <p:cNvSpPr/>
          <p:nvPr/>
        </p:nvSpPr>
        <p:spPr bwMode="auto">
          <a:xfrm>
            <a:off x="3714161" y="5373277"/>
            <a:ext cx="1084082" cy="43363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性能差</a:t>
            </a:r>
          </a:p>
        </p:txBody>
      </p:sp>
      <p:sp>
        <p:nvSpPr>
          <p:cNvPr id="214" name="矩形: 圆角 213">
            <a:extLst>
              <a:ext uri="{FF2B5EF4-FFF2-40B4-BE49-F238E27FC236}">
                <a16:creationId xmlns:a16="http://schemas.microsoft.com/office/drawing/2014/main" id="{57469D6D-4DA5-9F55-0FB4-3FCB424C6A74}"/>
              </a:ext>
            </a:extLst>
          </p:cNvPr>
          <p:cNvSpPr/>
          <p:nvPr/>
        </p:nvSpPr>
        <p:spPr bwMode="auto">
          <a:xfrm>
            <a:off x="5222449" y="4845376"/>
            <a:ext cx="1084082" cy="43363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高可用</a:t>
            </a:r>
          </a:p>
        </p:txBody>
      </p: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FBCA74A9-A6C6-DD7F-A90F-CE78064DBCDD}"/>
              </a:ext>
            </a:extLst>
          </p:cNvPr>
          <p:cNvSpPr/>
          <p:nvPr/>
        </p:nvSpPr>
        <p:spPr bwMode="auto">
          <a:xfrm>
            <a:off x="5231876" y="5363850"/>
            <a:ext cx="1084082" cy="43363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</a:t>
            </a:r>
          </a:p>
        </p:txBody>
      </p:sp>
      <p:graphicFrame>
        <p:nvGraphicFramePr>
          <p:cNvPr id="218" name="表格 217">
            <a:extLst>
              <a:ext uri="{FF2B5EF4-FFF2-40B4-BE49-F238E27FC236}">
                <a16:creationId xmlns:a16="http://schemas.microsoft.com/office/drawing/2014/main" id="{E81B337D-D479-3BD3-E2B0-BCAD9B2EA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2079"/>
              </p:ext>
            </p:extLst>
          </p:nvPr>
        </p:nvGraphicFramePr>
        <p:xfrm>
          <a:off x="5715000" y="829945"/>
          <a:ext cx="5881657" cy="5486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639102">
                  <a:extLst>
                    <a:ext uri="{9D8B030D-6E8A-4147-A177-3AD203B41FA5}">
                      <a16:colId xmlns:a16="http://schemas.microsoft.com/office/drawing/2014/main" val="777097616"/>
                    </a:ext>
                  </a:extLst>
                </a:gridCol>
                <a:gridCol w="4242555">
                  <a:extLst>
                    <a:ext uri="{9D8B030D-6E8A-4147-A177-3AD203B41FA5}">
                      <a16:colId xmlns:a16="http://schemas.microsoft.com/office/drawing/2014/main" val="3227384805"/>
                    </a:ext>
                  </a:extLst>
                </a:gridCol>
              </a:tblGrid>
              <a:tr h="237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KEY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290928"/>
                  </a:ext>
                </a:extLst>
              </a:tr>
              <a:tr h="2717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203346"/>
                  </a:ext>
                </a:extLst>
              </a:tr>
            </a:tbl>
          </a:graphicData>
        </a:graphic>
      </p:graphicFrame>
      <p:sp>
        <p:nvSpPr>
          <p:cNvPr id="219" name="Rectangle 3">
            <a:extLst>
              <a:ext uri="{FF2B5EF4-FFF2-40B4-BE49-F238E27FC236}">
                <a16:creationId xmlns:a16="http://schemas.microsoft.com/office/drawing/2014/main" id="{7AE8979C-CBE8-5B77-BE9B-D5F55D2CA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7280" y="1104049"/>
            <a:ext cx="4145280" cy="2923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"id"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"123"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"title"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黑马程序员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"expire"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153213455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97E36B6-82E3-5AA1-ECCC-1C0DCE411310}"/>
              </a:ext>
            </a:extLst>
          </p:cNvPr>
          <p:cNvSpPr/>
          <p:nvPr/>
        </p:nvSpPr>
        <p:spPr bwMode="auto">
          <a:xfrm>
            <a:off x="9239838" y="1519286"/>
            <a:ext cx="1685828" cy="30951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不设置过期时间</a:t>
            </a:r>
          </a:p>
        </p:txBody>
      </p:sp>
    </p:spTree>
    <p:extLst>
      <p:ext uri="{BB962C8B-B14F-4D97-AF65-F5344CB8AC3E}">
        <p14:creationId xmlns:p14="http://schemas.microsoft.com/office/powerpoint/2010/main" val="3640323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500"/>
                            </p:stCondLst>
                            <p:childTnLst>
                              <p:par>
                                <p:cTn id="2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500"/>
                            </p:stCondLst>
                            <p:childTnLst>
                              <p:par>
                                <p:cTn id="3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500"/>
                            </p:stCondLst>
                            <p:childTnLst>
                              <p:par>
                                <p:cTn id="3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500"/>
                            </p:stCondLst>
                            <p:childTnLst>
                              <p:par>
                                <p:cTn id="3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5" grpId="0"/>
      <p:bldP spid="16" grpId="0" animBg="1"/>
      <p:bldP spid="18" grpId="0"/>
      <p:bldP spid="19" grpId="0" animBg="1"/>
      <p:bldP spid="21" grpId="0"/>
      <p:bldP spid="22" grpId="0" animBg="1"/>
      <p:bldP spid="24" grpId="0"/>
      <p:bldP spid="25" grpId="0" animBg="1"/>
      <p:bldP spid="27" grpId="0"/>
      <p:bldP spid="28" grpId="0" animBg="1"/>
      <p:bldP spid="30" grpId="0" animBg="1"/>
      <p:bldP spid="31" grpId="0" animBg="1"/>
      <p:bldP spid="33" grpId="0"/>
      <p:bldP spid="34" grpId="0" animBg="1"/>
      <p:bldP spid="36" grpId="0"/>
      <p:bldP spid="37" grpId="0" animBg="1"/>
      <p:bldP spid="39" grpId="0"/>
      <p:bldP spid="41" grpId="0" animBg="1"/>
      <p:bldP spid="42" grpId="0"/>
      <p:bldP spid="43" grpId="0"/>
      <p:bldP spid="44" grpId="0" animBg="1"/>
      <p:bldP spid="45" grpId="0" animBg="1"/>
      <p:bldP spid="165" grpId="0" animBg="1"/>
      <p:bldP spid="167" grpId="0" animBg="1"/>
      <p:bldP spid="168" grpId="0" animBg="1"/>
      <p:bldP spid="170" grpId="0"/>
      <p:bldP spid="171" grpId="0" animBg="1"/>
      <p:bldP spid="173" grpId="0"/>
      <p:bldP spid="174" grpId="0" animBg="1"/>
      <p:bldP spid="176" grpId="0"/>
      <p:bldP spid="177" grpId="0" animBg="1"/>
      <p:bldP spid="179" grpId="0" animBg="1"/>
      <p:bldP spid="180" grpId="0" animBg="1"/>
      <p:bldP spid="182" grpId="0"/>
      <p:bldP spid="183" grpId="0" animBg="1"/>
      <p:bldP spid="185" grpId="0"/>
      <p:bldP spid="186" grpId="0" animBg="1"/>
      <p:bldP spid="188" grpId="0"/>
      <p:bldP spid="189" grpId="0" animBg="1"/>
      <p:bldP spid="191" grpId="0" animBg="1"/>
      <p:bldP spid="192" grpId="0" animBg="1"/>
      <p:bldP spid="194" grpId="0"/>
      <p:bldP spid="195" grpId="0" animBg="1"/>
      <p:bldP spid="197" grpId="0"/>
      <p:bldP spid="198" grpId="0" animBg="1"/>
      <p:bldP spid="200" grpId="0"/>
      <p:bldP spid="202" grpId="0"/>
      <p:bldP spid="203" grpId="0" animBg="1"/>
      <p:bldP spid="205" grpId="0" animBg="1"/>
      <p:bldP spid="206" grpId="0" animBg="1"/>
      <p:bldP spid="208" grpId="0"/>
      <p:bldP spid="212" grpId="0" animBg="1"/>
      <p:bldP spid="213" grpId="0" animBg="1"/>
      <p:bldP spid="214" grpId="0" animBg="1"/>
      <p:bldP spid="215" grpId="0" animBg="1"/>
      <p:bldP spid="219" grpId="0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24AC3CF-A086-4B5E-1B74-D8B1B614FB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538" cy="119531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缓存击穿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7D9165-3C65-7BE9-A189-81E99595FE94}"/>
              </a:ext>
            </a:extLst>
          </p:cNvPr>
          <p:cNvSpPr txBox="1">
            <a:spLocks/>
          </p:cNvSpPr>
          <p:nvPr/>
        </p:nvSpPr>
        <p:spPr>
          <a:xfrm>
            <a:off x="5252012" y="2466271"/>
            <a:ext cx="6192128" cy="171922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b="1" dirty="0"/>
              <a:t>缓存击穿：</a:t>
            </a:r>
            <a:r>
              <a:rPr lang="zh-CN" altLang="en-US" sz="1400" dirty="0"/>
              <a:t>给某一个</a:t>
            </a:r>
            <a:r>
              <a:rPr lang="en-US" altLang="zh-CN" sz="1400" dirty="0"/>
              <a:t>key</a:t>
            </a:r>
            <a:r>
              <a:rPr lang="zh-CN" altLang="en-US" sz="1400" dirty="0"/>
              <a:t>设置了过期时间，当</a:t>
            </a:r>
            <a:r>
              <a:rPr lang="en-US" altLang="zh-CN" sz="1400" dirty="0"/>
              <a:t>key</a:t>
            </a:r>
            <a:r>
              <a:rPr lang="zh-CN" altLang="en-US" sz="1400" dirty="0"/>
              <a:t>过期的时候，恰好这时间点对这个</a:t>
            </a:r>
            <a:r>
              <a:rPr lang="en-US" altLang="zh-CN" sz="1400" dirty="0"/>
              <a:t>key</a:t>
            </a:r>
            <a:r>
              <a:rPr lang="zh-CN" altLang="en-US" sz="1400" dirty="0"/>
              <a:t>有大量的并发请求过来，这些并发的请求可能会瞬间把</a:t>
            </a:r>
            <a:r>
              <a:rPr lang="en-US" altLang="zh-CN" sz="1400" dirty="0"/>
              <a:t>DB</a:t>
            </a:r>
            <a:r>
              <a:rPr lang="zh-CN" altLang="en-US" sz="1400" dirty="0"/>
              <a:t>压垮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b="1" dirty="0"/>
              <a:t>解决方案一</a:t>
            </a:r>
            <a:r>
              <a:rPr lang="zh-CN" altLang="en-US" sz="1400" dirty="0"/>
              <a:t>：互斥锁，强一致，性能差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b="1" dirty="0"/>
              <a:t>解决方案二</a:t>
            </a:r>
            <a:r>
              <a:rPr lang="zh-CN" altLang="en-US" sz="1400" dirty="0"/>
              <a:t>：逻辑过期，高可用，性能优，不能保证数据绝对一致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01B2FF-77C2-1001-47B5-AAE38A8FF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883" y="1064701"/>
            <a:ext cx="6555305" cy="53738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9113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EB9D7-92C5-6A1D-52B3-01B518EE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缓存雪崩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C4F3C5-7C06-5FA5-BC79-D70E641192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647656"/>
          </a:xfrm>
        </p:spPr>
        <p:txBody>
          <a:bodyPr/>
          <a:lstStyle/>
          <a:p>
            <a:r>
              <a:rPr lang="zh-CN" altLang="en-US" b="1" dirty="0"/>
              <a:t>缓存雪崩</a:t>
            </a:r>
            <a:r>
              <a:rPr lang="zh-CN" altLang="en-US" dirty="0"/>
              <a:t>是指在同一时段大量的缓存</a:t>
            </a:r>
            <a:r>
              <a:rPr lang="en-US" altLang="zh-CN" dirty="0"/>
              <a:t>key</a:t>
            </a:r>
            <a:r>
              <a:rPr lang="zh-CN" altLang="en-US" dirty="0"/>
              <a:t>同时失效或者</a:t>
            </a:r>
            <a:r>
              <a:rPr lang="en-US" altLang="zh-CN" dirty="0"/>
              <a:t>Redis</a:t>
            </a:r>
            <a:r>
              <a:rPr lang="zh-CN" altLang="en-US" dirty="0"/>
              <a:t>服务宕机，导致大量请求到达数据库，带来巨大压力。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4E32E1-2FFE-49BC-810D-3644D8F09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506" y="789734"/>
            <a:ext cx="7259571" cy="161253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08233958-818B-0463-F94A-132FDA9A9F71}"/>
              </a:ext>
            </a:extLst>
          </p:cNvPr>
          <p:cNvSpPr/>
          <p:nvPr/>
        </p:nvSpPr>
        <p:spPr bwMode="auto">
          <a:xfrm>
            <a:off x="1564850" y="2748495"/>
            <a:ext cx="1791093" cy="7482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请求数据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7824DCB-E95C-C963-F8CD-BF3FC3B897A4}"/>
              </a:ext>
            </a:extLst>
          </p:cNvPr>
          <p:cNvCxnSpPr>
            <a:cxnSpLocks/>
          </p:cNvCxnSpPr>
          <p:nvPr/>
        </p:nvCxnSpPr>
        <p:spPr>
          <a:xfrm>
            <a:off x="3469065" y="2962373"/>
            <a:ext cx="1725105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75F143DD-9148-11C9-6A55-A669E83F9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016" y="2711982"/>
            <a:ext cx="1112361" cy="8574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313ED43-50FA-59B1-F49C-F28E58E180F7}"/>
              </a:ext>
            </a:extLst>
          </p:cNvPr>
          <p:cNvCxnSpPr>
            <a:cxnSpLocks/>
          </p:cNvCxnSpPr>
          <p:nvPr/>
        </p:nvCxnSpPr>
        <p:spPr>
          <a:xfrm flipH="1">
            <a:off x="3469065" y="3279947"/>
            <a:ext cx="1734531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磁盘 8">
            <a:extLst>
              <a:ext uri="{FF2B5EF4-FFF2-40B4-BE49-F238E27FC236}">
                <a16:creationId xmlns:a16="http://schemas.microsoft.com/office/drawing/2014/main" id="{A91CF623-9777-5F23-C966-09274CAAD9BF}"/>
              </a:ext>
            </a:extLst>
          </p:cNvPr>
          <p:cNvSpPr/>
          <p:nvPr/>
        </p:nvSpPr>
        <p:spPr bwMode="auto">
          <a:xfrm>
            <a:off x="9643621" y="2748495"/>
            <a:ext cx="1282045" cy="61274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2CA4EDE-71BA-40B9-4272-7BF249CAD9A8}"/>
              </a:ext>
            </a:extLst>
          </p:cNvPr>
          <p:cNvCxnSpPr>
            <a:cxnSpLocks/>
          </p:cNvCxnSpPr>
          <p:nvPr/>
        </p:nvCxnSpPr>
        <p:spPr>
          <a:xfrm>
            <a:off x="6570483" y="3100838"/>
            <a:ext cx="2875175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1D5C33C0-C01D-FBDE-302F-B584E3CB3000}"/>
              </a:ext>
            </a:extLst>
          </p:cNvPr>
          <p:cNvCxnSpPr>
            <a:stCxn id="9" idx="3"/>
            <a:endCxn id="5" idx="2"/>
          </p:cNvCxnSpPr>
          <p:nvPr/>
        </p:nvCxnSpPr>
        <p:spPr>
          <a:xfrm rot="5400000">
            <a:off x="6304758" y="-483123"/>
            <a:ext cx="135526" cy="7824247"/>
          </a:xfrm>
          <a:prstGeom prst="bentConnector3">
            <a:avLst>
              <a:gd name="adj1" fmla="val 679062"/>
            </a:avLst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F53F7723-7649-951A-C797-6F0F3A01796F}"/>
              </a:ext>
            </a:extLst>
          </p:cNvPr>
          <p:cNvSpPr txBox="1">
            <a:spLocks/>
          </p:cNvSpPr>
          <p:nvPr/>
        </p:nvSpPr>
        <p:spPr>
          <a:xfrm>
            <a:off x="3950560" y="2560212"/>
            <a:ext cx="960806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查</a:t>
            </a:r>
            <a:r>
              <a:rPr lang="en-US" altLang="zh-CN" sz="1200" dirty="0" err="1"/>
              <a:t>redis</a:t>
            </a:r>
            <a:endParaRPr lang="zh-CN" altLang="en-US" sz="1200" dirty="0"/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EECA127F-7CFF-B3EB-A18A-C1A0098627CA}"/>
              </a:ext>
            </a:extLst>
          </p:cNvPr>
          <p:cNvSpPr txBox="1">
            <a:spLocks/>
          </p:cNvSpPr>
          <p:nvPr/>
        </p:nvSpPr>
        <p:spPr>
          <a:xfrm>
            <a:off x="3714889" y="2937284"/>
            <a:ext cx="1422720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命中，返回结果</a:t>
            </a:r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81FE3CA5-545A-FE95-91DB-4D930BD782AB}"/>
              </a:ext>
            </a:extLst>
          </p:cNvPr>
          <p:cNvSpPr txBox="1">
            <a:spLocks/>
          </p:cNvSpPr>
          <p:nvPr/>
        </p:nvSpPr>
        <p:spPr>
          <a:xfrm>
            <a:off x="6800593" y="2713397"/>
            <a:ext cx="223028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/>
              <a:t>redis</a:t>
            </a:r>
            <a:r>
              <a:rPr lang="zh-CN" altLang="en-US" sz="1200" dirty="0"/>
              <a:t>查不到，查</a:t>
            </a:r>
            <a:r>
              <a:rPr lang="en-US" altLang="zh-CN" sz="1200" dirty="0"/>
              <a:t>DB</a:t>
            </a:r>
            <a:endParaRPr lang="zh-CN" altLang="en-US" sz="1200" dirty="0"/>
          </a:p>
        </p:txBody>
      </p: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DC6EAA10-34E3-4F36-5B9F-C2B2F928A08B}"/>
              </a:ext>
            </a:extLst>
          </p:cNvPr>
          <p:cNvSpPr txBox="1">
            <a:spLocks/>
          </p:cNvSpPr>
          <p:nvPr/>
        </p:nvSpPr>
        <p:spPr>
          <a:xfrm>
            <a:off x="5209881" y="3901174"/>
            <a:ext cx="389254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DB</a:t>
            </a:r>
            <a:r>
              <a:rPr lang="zh-CN" altLang="en-US" sz="1200" dirty="0"/>
              <a:t>查询到结果，返回</a:t>
            </a:r>
            <a:r>
              <a:rPr lang="en-US" altLang="zh-CN" sz="1200" dirty="0"/>
              <a:t>(</a:t>
            </a:r>
            <a:r>
              <a:rPr lang="zh-CN" altLang="en-US" sz="1200" dirty="0"/>
              <a:t>返回之前数据存储到</a:t>
            </a:r>
            <a:r>
              <a:rPr lang="en-US" altLang="zh-CN" sz="1200" dirty="0" err="1"/>
              <a:t>redis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180880BE-59EE-79DA-749D-F0968514BA54}"/>
              </a:ext>
            </a:extLst>
          </p:cNvPr>
          <p:cNvSpPr txBox="1">
            <a:spLocks/>
          </p:cNvSpPr>
          <p:nvPr/>
        </p:nvSpPr>
        <p:spPr>
          <a:xfrm>
            <a:off x="746600" y="4421171"/>
            <a:ext cx="3542596" cy="220489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解决方案：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给不同的</a:t>
            </a:r>
            <a:r>
              <a:rPr lang="en-US" altLang="zh-CN" dirty="0"/>
              <a:t>Key</a:t>
            </a:r>
            <a:r>
              <a:rPr lang="zh-CN" altLang="en-US" dirty="0"/>
              <a:t>的</a:t>
            </a:r>
            <a:r>
              <a:rPr lang="en-US" altLang="zh-CN" dirty="0"/>
              <a:t>TTL</a:t>
            </a:r>
            <a:r>
              <a:rPr lang="zh-CN" altLang="en-US" dirty="0"/>
              <a:t>添加随机值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利用</a:t>
            </a:r>
            <a:r>
              <a:rPr lang="en-US" altLang="zh-CN" dirty="0"/>
              <a:t>Redis</a:t>
            </a:r>
            <a:r>
              <a:rPr lang="zh-CN" altLang="en-US" dirty="0"/>
              <a:t>集群提高服务的可用性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给缓存业务添加降级限流策略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给业务添加多级缓存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BD891ED9-220E-864A-794D-11CD2EE9A339}"/>
              </a:ext>
            </a:extLst>
          </p:cNvPr>
          <p:cNvSpPr txBox="1">
            <a:spLocks/>
          </p:cNvSpPr>
          <p:nvPr/>
        </p:nvSpPr>
        <p:spPr>
          <a:xfrm>
            <a:off x="5320585" y="2402313"/>
            <a:ext cx="1080215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rgbClr val="C00000"/>
                </a:solidFill>
              </a:rPr>
              <a:t>大量</a:t>
            </a:r>
            <a:r>
              <a:rPr lang="en-US" altLang="zh-CN" sz="1200" dirty="0">
                <a:solidFill>
                  <a:srgbClr val="C00000"/>
                </a:solidFill>
              </a:rPr>
              <a:t>key</a:t>
            </a:r>
            <a:r>
              <a:rPr lang="zh-CN" altLang="en-US" sz="1200" dirty="0">
                <a:solidFill>
                  <a:srgbClr val="C00000"/>
                </a:solidFill>
              </a:rPr>
              <a:t>过期</a:t>
            </a:r>
          </a:p>
        </p:txBody>
      </p:sp>
      <p:sp>
        <p:nvSpPr>
          <p:cNvPr id="35" name="爆炸形: 8 pt  34">
            <a:extLst>
              <a:ext uri="{FF2B5EF4-FFF2-40B4-BE49-F238E27FC236}">
                <a16:creationId xmlns:a16="http://schemas.microsoft.com/office/drawing/2014/main" id="{9D99DA49-8951-874E-6CC0-5C4E0A3CA64F}"/>
              </a:ext>
            </a:extLst>
          </p:cNvPr>
          <p:cNvSpPr/>
          <p:nvPr/>
        </p:nvSpPr>
        <p:spPr>
          <a:xfrm>
            <a:off x="4670806" y="2638531"/>
            <a:ext cx="2524737" cy="1065300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r>
              <a:rPr lang="zh-CN" altLang="en-US" dirty="0"/>
              <a:t>宕机</a:t>
            </a:r>
          </a:p>
        </p:txBody>
      </p:sp>
      <p:sp>
        <p:nvSpPr>
          <p:cNvPr id="36" name="文本占位符 2">
            <a:extLst>
              <a:ext uri="{FF2B5EF4-FFF2-40B4-BE49-F238E27FC236}">
                <a16:creationId xmlns:a16="http://schemas.microsoft.com/office/drawing/2014/main" id="{711D4A03-0EA1-8A5C-96F9-98C3DE164E4C}"/>
              </a:ext>
            </a:extLst>
          </p:cNvPr>
          <p:cNvSpPr txBox="1">
            <a:spLocks/>
          </p:cNvSpPr>
          <p:nvPr/>
        </p:nvSpPr>
        <p:spPr>
          <a:xfrm>
            <a:off x="4324702" y="5241303"/>
            <a:ext cx="3542596" cy="45248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</a:rPr>
              <a:t>哨兵模式、集群模式</a:t>
            </a:r>
          </a:p>
        </p:txBody>
      </p:sp>
      <p:sp>
        <p:nvSpPr>
          <p:cNvPr id="37" name="文本占位符 2">
            <a:extLst>
              <a:ext uri="{FF2B5EF4-FFF2-40B4-BE49-F238E27FC236}">
                <a16:creationId xmlns:a16="http://schemas.microsoft.com/office/drawing/2014/main" id="{24C7098F-46F8-CE38-8BB3-4CE31CC0CCAF}"/>
              </a:ext>
            </a:extLst>
          </p:cNvPr>
          <p:cNvSpPr txBox="1">
            <a:spLocks/>
          </p:cNvSpPr>
          <p:nvPr/>
        </p:nvSpPr>
        <p:spPr>
          <a:xfrm>
            <a:off x="4324702" y="5665509"/>
            <a:ext cx="3542596" cy="45248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solidFill>
                  <a:srgbClr val="C00000"/>
                </a:solidFill>
              </a:rPr>
              <a:t>ngxin</a:t>
            </a:r>
            <a:r>
              <a:rPr lang="zh-CN" altLang="en-US" dirty="0">
                <a:solidFill>
                  <a:srgbClr val="C00000"/>
                </a:solidFill>
              </a:rPr>
              <a:t>或</a:t>
            </a:r>
            <a:r>
              <a:rPr lang="en-US" altLang="zh-CN" dirty="0">
                <a:solidFill>
                  <a:srgbClr val="C00000"/>
                </a:solidFill>
              </a:rPr>
              <a:t>spring cloud gateway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8" name="文本占位符 2">
            <a:extLst>
              <a:ext uri="{FF2B5EF4-FFF2-40B4-BE49-F238E27FC236}">
                <a16:creationId xmlns:a16="http://schemas.microsoft.com/office/drawing/2014/main" id="{9BE6E26B-1EA7-2D35-68E8-28009308F8E0}"/>
              </a:ext>
            </a:extLst>
          </p:cNvPr>
          <p:cNvSpPr txBox="1">
            <a:spLocks/>
          </p:cNvSpPr>
          <p:nvPr/>
        </p:nvSpPr>
        <p:spPr>
          <a:xfrm>
            <a:off x="4324702" y="6165130"/>
            <a:ext cx="3542596" cy="45248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C00000"/>
                </a:solidFill>
              </a:rPr>
              <a:t>Guava</a:t>
            </a:r>
            <a:r>
              <a:rPr lang="zh-CN" altLang="en-US" dirty="0">
                <a:solidFill>
                  <a:srgbClr val="C00000"/>
                </a:solidFill>
              </a:rPr>
              <a:t>或</a:t>
            </a:r>
            <a:r>
              <a:rPr lang="en-US" altLang="zh-CN" dirty="0">
                <a:solidFill>
                  <a:srgbClr val="C00000"/>
                </a:solidFill>
              </a:rPr>
              <a:t>Caffeine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27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/>
      <p:bldP spid="13" grpId="0"/>
      <p:bldP spid="14" grpId="0"/>
      <p:bldP spid="15" grpId="0"/>
      <p:bldP spid="22" grpId="0"/>
      <p:bldP spid="3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5F38380-D59A-708C-1243-CBFDCC5155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38644" y="762648"/>
            <a:ext cx="5760538" cy="15629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缓存雪崩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E15CF0-59B8-A4BD-103D-E89C189B7C18}"/>
              </a:ext>
            </a:extLst>
          </p:cNvPr>
          <p:cNvSpPr txBox="1">
            <a:spLocks/>
          </p:cNvSpPr>
          <p:nvPr/>
        </p:nvSpPr>
        <p:spPr>
          <a:xfrm>
            <a:off x="4345232" y="1630295"/>
            <a:ext cx="7434964" cy="257205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 sz="1400" b="1" dirty="0"/>
              <a:t>缓存雪崩</a:t>
            </a:r>
            <a:r>
              <a:rPr lang="zh-CN" altLang="en-US" sz="1400" dirty="0"/>
              <a:t>是指在同一时段大量的缓存</a:t>
            </a:r>
            <a:r>
              <a:rPr lang="en-US" altLang="zh-CN" sz="1400" dirty="0"/>
              <a:t>key</a:t>
            </a:r>
            <a:r>
              <a:rPr lang="zh-CN" altLang="en-US" sz="1400" dirty="0"/>
              <a:t>同时失效或者</a:t>
            </a:r>
            <a:r>
              <a:rPr lang="en-US" altLang="zh-CN" sz="1400" dirty="0"/>
              <a:t>Redis</a:t>
            </a:r>
            <a:r>
              <a:rPr lang="zh-CN" altLang="en-US" sz="1400" dirty="0"/>
              <a:t>服务宕机，导致大量请求到达数据库，带来巨大压力。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b="1" dirty="0"/>
              <a:t>解决方案：</a:t>
            </a:r>
            <a:endParaRPr lang="en-US" altLang="zh-CN" sz="14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/>
              <a:t>给不同的</a:t>
            </a:r>
            <a:r>
              <a:rPr lang="en-US" altLang="zh-CN" sz="1400" dirty="0"/>
              <a:t>Key</a:t>
            </a:r>
            <a:r>
              <a:rPr lang="zh-CN" altLang="en-US" sz="1400" dirty="0"/>
              <a:t>的</a:t>
            </a:r>
            <a:r>
              <a:rPr lang="en-US" altLang="zh-CN" sz="1400" dirty="0"/>
              <a:t>TTL</a:t>
            </a:r>
            <a:r>
              <a:rPr lang="zh-CN" altLang="en-US" sz="1400" dirty="0"/>
              <a:t>添加随机值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/>
              <a:t>利用</a:t>
            </a:r>
            <a:r>
              <a:rPr lang="en-US" altLang="zh-CN" sz="1400" dirty="0"/>
              <a:t>Redis</a:t>
            </a:r>
            <a:r>
              <a:rPr lang="zh-CN" altLang="en-US" sz="1400" dirty="0"/>
              <a:t>集群提高服务的可用性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/>
              <a:t>给缓存业务添加降级限流策略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/>
              <a:t>给业务添加多级缓存</a:t>
            </a:r>
            <a:endParaRPr lang="en-US" altLang="zh-CN" sz="1400" dirty="0"/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313AD465-5781-6333-4B8D-8F58F800D6FF}"/>
              </a:ext>
            </a:extLst>
          </p:cNvPr>
          <p:cNvSpPr txBox="1">
            <a:spLocks/>
          </p:cNvSpPr>
          <p:nvPr/>
        </p:nvSpPr>
        <p:spPr>
          <a:xfrm>
            <a:off x="7166254" y="3399816"/>
            <a:ext cx="4506938" cy="53988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降级可做为系统的保底策略，适用于穿透、击穿、雪崩</a:t>
            </a:r>
            <a:endParaRPr lang="en-US" altLang="zh-CN" sz="1400" dirty="0">
              <a:solidFill>
                <a:srgbClr val="C0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693DAE-B0CA-FE17-5CF7-850F2F75E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468" y="4302622"/>
            <a:ext cx="6505546" cy="22471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1B2AECBF-07DD-A87E-3959-4424DC620B05}"/>
              </a:ext>
            </a:extLst>
          </p:cNvPr>
          <p:cNvGrpSpPr/>
          <p:nvPr/>
        </p:nvGrpSpPr>
        <p:grpSpPr>
          <a:xfrm>
            <a:off x="-199933" y="4161935"/>
            <a:ext cx="7164372" cy="2696065"/>
            <a:chOff x="4449452" y="3638748"/>
            <a:chExt cx="7164372" cy="2696065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7E82B9A-5ADB-E108-E68F-8BA65B4B975C}"/>
                </a:ext>
              </a:extLst>
            </p:cNvPr>
            <p:cNvSpPr/>
            <p:nvPr/>
          </p:nvSpPr>
          <p:spPr bwMode="auto">
            <a:xfrm>
              <a:off x="4449452" y="3638748"/>
              <a:ext cx="7164372" cy="269606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占位符 2">
              <a:extLst>
                <a:ext uri="{FF2B5EF4-FFF2-40B4-BE49-F238E27FC236}">
                  <a16:creationId xmlns:a16="http://schemas.microsoft.com/office/drawing/2014/main" id="{B513760B-BBE9-50B3-5628-95D224863443}"/>
                </a:ext>
              </a:extLst>
            </p:cNvPr>
            <p:cNvSpPr txBox="1">
              <a:spLocks/>
            </p:cNvSpPr>
            <p:nvPr/>
          </p:nvSpPr>
          <p:spPr>
            <a:xfrm>
              <a:off x="4696430" y="3695308"/>
              <a:ext cx="6210381" cy="2204898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/>
                <a:t>《</a:t>
              </a:r>
              <a:r>
                <a:rPr lang="zh-CN" altLang="en-US" b="1" dirty="0"/>
                <a:t>缓存三兄弟</a:t>
              </a:r>
              <a:r>
                <a:rPr lang="en-US" altLang="zh-CN" b="1" dirty="0"/>
                <a:t>》</a:t>
              </a:r>
            </a:p>
            <a:p>
              <a:r>
                <a:rPr lang="zh-CN" altLang="en-US" dirty="0"/>
                <a:t>穿透无中生有</a:t>
              </a:r>
              <a:r>
                <a:rPr lang="en-US" altLang="zh-CN" dirty="0"/>
                <a:t>key</a:t>
              </a:r>
              <a:r>
                <a:rPr lang="zh-CN" altLang="en-US" dirty="0"/>
                <a:t>，布隆过滤</a:t>
              </a:r>
              <a:r>
                <a:rPr lang="en-US" altLang="zh-CN" dirty="0"/>
                <a:t>null</a:t>
              </a:r>
              <a:r>
                <a:rPr lang="zh-CN" altLang="en-US" dirty="0"/>
                <a:t>隔离。</a:t>
              </a:r>
              <a:endParaRPr lang="en-US" altLang="zh-CN" dirty="0"/>
            </a:p>
            <a:p>
              <a:r>
                <a:rPr lang="zh-CN" altLang="en-US" dirty="0"/>
                <a:t>缓存击穿过期</a:t>
              </a:r>
              <a:r>
                <a:rPr lang="en-US" altLang="zh-CN" dirty="0"/>
                <a:t>key</a:t>
              </a:r>
              <a:r>
                <a:rPr lang="zh-CN" altLang="en-US" dirty="0"/>
                <a:t>， 锁与非期解难题。</a:t>
              </a:r>
              <a:endParaRPr lang="en-US" altLang="zh-CN" dirty="0"/>
            </a:p>
            <a:p>
              <a:r>
                <a:rPr lang="zh-CN" altLang="en-US" dirty="0"/>
                <a:t>雪崩大量过期</a:t>
              </a:r>
              <a:r>
                <a:rPr lang="en-US" altLang="zh-CN" dirty="0"/>
                <a:t>key</a:t>
              </a:r>
              <a:r>
                <a:rPr lang="zh-CN" altLang="en-US" dirty="0"/>
                <a:t>，过期时间要随机。</a:t>
              </a:r>
              <a:endParaRPr lang="en-US" altLang="zh-CN" dirty="0"/>
            </a:p>
            <a:p>
              <a:r>
                <a:rPr lang="zh-CN" altLang="en-US" dirty="0"/>
                <a:t>面试必考三兄弟，可用限流来保底。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5712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474E6C5-B533-4EAC-9C9C-D84063FB1FAF}"/>
              </a:ext>
            </a:extLst>
          </p:cNvPr>
          <p:cNvSpPr/>
          <p:nvPr/>
        </p:nvSpPr>
        <p:spPr>
          <a:xfrm>
            <a:off x="7156865" y="1752741"/>
            <a:ext cx="3611418" cy="4766812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5502007-BBA0-4F80-99C2-2781E045CC3E}"/>
              </a:ext>
            </a:extLst>
          </p:cNvPr>
          <p:cNvSpPr/>
          <p:nvPr/>
        </p:nvSpPr>
        <p:spPr>
          <a:xfrm>
            <a:off x="1423719" y="1752741"/>
            <a:ext cx="3611418" cy="4766812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888365" y="91945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 dirty="0"/>
              <a:t>先删除缓存，还是先修改数据库</a:t>
            </a:r>
            <a:endParaRPr lang="en-US" altLang="zh-CN" sz="2000" dirty="0"/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B9C7C901-AEDD-4001-9F33-CD1B31E058A0}"/>
              </a:ext>
            </a:extLst>
          </p:cNvPr>
          <p:cNvSpPr txBox="1">
            <a:spLocks/>
          </p:cNvSpPr>
          <p:nvPr/>
        </p:nvSpPr>
        <p:spPr>
          <a:xfrm>
            <a:off x="1863304" y="1583928"/>
            <a:ext cx="2652573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 dirty="0"/>
              <a:t>先删除缓存，再操作数据库</a:t>
            </a:r>
            <a:endParaRPr lang="en-US" altLang="zh-CN" sz="1400" dirty="0"/>
          </a:p>
        </p:txBody>
      </p:sp>
      <p:sp>
        <p:nvSpPr>
          <p:cNvPr id="27" name="文本占位符 1">
            <a:extLst>
              <a:ext uri="{FF2B5EF4-FFF2-40B4-BE49-F238E27FC236}">
                <a16:creationId xmlns:a16="http://schemas.microsoft.com/office/drawing/2014/main" id="{420C97D3-E165-420D-8ABE-DAE3D370541E}"/>
              </a:ext>
            </a:extLst>
          </p:cNvPr>
          <p:cNvSpPr txBox="1">
            <a:spLocks/>
          </p:cNvSpPr>
          <p:nvPr/>
        </p:nvSpPr>
        <p:spPr>
          <a:xfrm>
            <a:off x="7636288" y="1583928"/>
            <a:ext cx="2652573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/>
              <a:t>先操作数据库，再删除缓存</a:t>
            </a:r>
            <a:endParaRPr lang="en-US" altLang="zh-CN" sz="14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D27AACE-7C77-43E8-B114-FD4B4A5361A3}"/>
              </a:ext>
            </a:extLst>
          </p:cNvPr>
          <p:cNvSpPr/>
          <p:nvPr/>
        </p:nvSpPr>
        <p:spPr>
          <a:xfrm>
            <a:off x="1608844" y="2372501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1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28" name="直线连接符 8">
            <a:extLst>
              <a:ext uri="{FF2B5EF4-FFF2-40B4-BE49-F238E27FC236}">
                <a16:creationId xmlns:a16="http://schemas.microsoft.com/office/drawing/2014/main" id="{7EC1E902-A50A-4A23-96EE-432B29A960EF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926476" y="2753649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EBEDE18F-0669-4B87-BC7F-DD2C21261977}"/>
              </a:ext>
            </a:extLst>
          </p:cNvPr>
          <p:cNvSpPr/>
          <p:nvPr/>
        </p:nvSpPr>
        <p:spPr>
          <a:xfrm>
            <a:off x="1863304" y="2917501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B734045-45FE-4C4C-9EBA-B42B83895A62}"/>
              </a:ext>
            </a:extLst>
          </p:cNvPr>
          <p:cNvSpPr/>
          <p:nvPr/>
        </p:nvSpPr>
        <p:spPr>
          <a:xfrm>
            <a:off x="1917303" y="3082268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31" name="肘形连接符 25">
            <a:extLst>
              <a:ext uri="{FF2B5EF4-FFF2-40B4-BE49-F238E27FC236}">
                <a16:creationId xmlns:a16="http://schemas.microsoft.com/office/drawing/2014/main" id="{0F2D2005-B104-49AC-AA50-99751C56FA50}"/>
              </a:ext>
            </a:extLst>
          </p:cNvPr>
          <p:cNvCxnSpPr>
            <a:cxnSpLocks/>
            <a:endCxn id="30" idx="3"/>
          </p:cNvCxnSpPr>
          <p:nvPr/>
        </p:nvCxnSpPr>
        <p:spPr>
          <a:xfrm rot="16200000" flipH="1">
            <a:off x="1841323" y="3100700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2D43E5B-8CB5-4C63-BCB8-277C3C70BB41}"/>
              </a:ext>
            </a:extLst>
          </p:cNvPr>
          <p:cNvSpPr txBox="1"/>
          <p:nvPr/>
        </p:nvSpPr>
        <p:spPr>
          <a:xfrm>
            <a:off x="2304372" y="3015821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删除缓存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4DF187B-7FBB-4087-8E9E-33FF6D089298}"/>
              </a:ext>
            </a:extLst>
          </p:cNvPr>
          <p:cNvSpPr/>
          <p:nvPr/>
        </p:nvSpPr>
        <p:spPr>
          <a:xfrm>
            <a:off x="3360949" y="2372501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2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34" name="直线连接符 8">
            <a:extLst>
              <a:ext uri="{FF2B5EF4-FFF2-40B4-BE49-F238E27FC236}">
                <a16:creationId xmlns:a16="http://schemas.microsoft.com/office/drawing/2014/main" id="{929C8F41-EC09-45DA-B94D-A474B6F34F1B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3678581" y="2753649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CE611845-E8AD-4BDA-A48E-0FB07861E5BA}"/>
              </a:ext>
            </a:extLst>
          </p:cNvPr>
          <p:cNvSpPr/>
          <p:nvPr/>
        </p:nvSpPr>
        <p:spPr>
          <a:xfrm>
            <a:off x="3624582" y="4717039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6B89584-779F-4CA4-9011-C2ACC100DF63}"/>
              </a:ext>
            </a:extLst>
          </p:cNvPr>
          <p:cNvSpPr/>
          <p:nvPr/>
        </p:nvSpPr>
        <p:spPr>
          <a:xfrm>
            <a:off x="3678581" y="4881806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37" name="肘形连接符 25">
            <a:extLst>
              <a:ext uri="{FF2B5EF4-FFF2-40B4-BE49-F238E27FC236}">
                <a16:creationId xmlns:a16="http://schemas.microsoft.com/office/drawing/2014/main" id="{600B7DDF-883A-4CD1-893E-72050C2B8559}"/>
              </a:ext>
            </a:extLst>
          </p:cNvPr>
          <p:cNvCxnSpPr>
            <a:cxnSpLocks/>
            <a:endCxn id="36" idx="3"/>
          </p:cNvCxnSpPr>
          <p:nvPr/>
        </p:nvCxnSpPr>
        <p:spPr>
          <a:xfrm rot="16200000" flipH="1">
            <a:off x="3602601" y="4900238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223FA3E-3113-4E08-8E96-0C49B756785A}"/>
              </a:ext>
            </a:extLst>
          </p:cNvPr>
          <p:cNvSpPr txBox="1"/>
          <p:nvPr/>
        </p:nvSpPr>
        <p:spPr>
          <a:xfrm>
            <a:off x="4065650" y="4815359"/>
            <a:ext cx="105690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查询缓存，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未命中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查询数据库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0E9E734-CC7C-45E2-AF7F-1EEDD7895FCD}"/>
              </a:ext>
            </a:extLst>
          </p:cNvPr>
          <p:cNvSpPr/>
          <p:nvPr/>
        </p:nvSpPr>
        <p:spPr>
          <a:xfrm>
            <a:off x="1861327" y="3838850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68202D4-5925-4FCC-9782-52F2FD644CBF}"/>
              </a:ext>
            </a:extLst>
          </p:cNvPr>
          <p:cNvSpPr/>
          <p:nvPr/>
        </p:nvSpPr>
        <p:spPr>
          <a:xfrm>
            <a:off x="1915326" y="4003617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44" name="肘形连接符 25">
            <a:extLst>
              <a:ext uri="{FF2B5EF4-FFF2-40B4-BE49-F238E27FC236}">
                <a16:creationId xmlns:a16="http://schemas.microsoft.com/office/drawing/2014/main" id="{CE83030D-85C5-440F-8852-95FB42271D06}"/>
              </a:ext>
            </a:extLst>
          </p:cNvPr>
          <p:cNvCxnSpPr>
            <a:cxnSpLocks/>
            <a:endCxn id="43" idx="3"/>
          </p:cNvCxnSpPr>
          <p:nvPr/>
        </p:nvCxnSpPr>
        <p:spPr>
          <a:xfrm rot="16200000" flipH="1">
            <a:off x="1839346" y="4022049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ABAFF13-71F8-432E-A594-C26438C07D8E}"/>
              </a:ext>
            </a:extLst>
          </p:cNvPr>
          <p:cNvSpPr txBox="1"/>
          <p:nvPr/>
        </p:nvSpPr>
        <p:spPr>
          <a:xfrm>
            <a:off x="2302395" y="3937170"/>
            <a:ext cx="10569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更新数据库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v = 20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2F714D2-D9A7-41C6-8BD2-D75F38994EC4}"/>
              </a:ext>
            </a:extLst>
          </p:cNvPr>
          <p:cNvSpPr/>
          <p:nvPr/>
        </p:nvSpPr>
        <p:spPr>
          <a:xfrm>
            <a:off x="3624582" y="5625812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0FB110F-16E7-408B-B2E8-E58AE346A3BB}"/>
              </a:ext>
            </a:extLst>
          </p:cNvPr>
          <p:cNvSpPr/>
          <p:nvPr/>
        </p:nvSpPr>
        <p:spPr>
          <a:xfrm>
            <a:off x="3678581" y="5790579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48" name="肘形连接符 25">
            <a:extLst>
              <a:ext uri="{FF2B5EF4-FFF2-40B4-BE49-F238E27FC236}">
                <a16:creationId xmlns:a16="http://schemas.microsoft.com/office/drawing/2014/main" id="{6DA5AED4-CDD8-4F55-BD5C-7F6B97BA04CC}"/>
              </a:ext>
            </a:extLst>
          </p:cNvPr>
          <p:cNvCxnSpPr>
            <a:cxnSpLocks/>
            <a:endCxn id="47" idx="3"/>
          </p:cNvCxnSpPr>
          <p:nvPr/>
        </p:nvCxnSpPr>
        <p:spPr>
          <a:xfrm rot="16200000" flipH="1">
            <a:off x="3602601" y="5809011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CDB9C77C-AF64-4976-95CB-3F3179287139}"/>
              </a:ext>
            </a:extLst>
          </p:cNvPr>
          <p:cNvSpPr txBox="1"/>
          <p:nvPr/>
        </p:nvSpPr>
        <p:spPr>
          <a:xfrm>
            <a:off x="4065650" y="5724132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写入缓存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9B7F474-77E3-4B8F-AC7A-9DF2B435149F}"/>
              </a:ext>
            </a:extLst>
          </p:cNvPr>
          <p:cNvGrpSpPr/>
          <p:nvPr/>
        </p:nvGrpSpPr>
        <p:grpSpPr>
          <a:xfrm>
            <a:off x="5434715" y="1460530"/>
            <a:ext cx="1322570" cy="277001"/>
            <a:chOff x="5307862" y="1460528"/>
            <a:chExt cx="1322570" cy="27700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D621787-0ABF-4716-8681-C3E9B1DF3F05}"/>
                </a:ext>
              </a:extLst>
            </p:cNvPr>
            <p:cNvSpPr/>
            <p:nvPr/>
          </p:nvSpPr>
          <p:spPr>
            <a:xfrm>
              <a:off x="5907770" y="1460528"/>
              <a:ext cx="722662" cy="2770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F629C43-6B22-425D-971A-02FD9856B945}"/>
                </a:ext>
              </a:extLst>
            </p:cNvPr>
            <p:cNvSpPr/>
            <p:nvPr/>
          </p:nvSpPr>
          <p:spPr>
            <a:xfrm>
              <a:off x="5307862" y="1460529"/>
              <a:ext cx="722662" cy="276999"/>
            </a:xfrm>
            <a:prstGeom prst="rect">
              <a:avLst/>
            </a:prstGeom>
            <a:solidFill>
              <a:srgbClr val="AD2A26"/>
            </a:solidFill>
            <a:ln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缓存</a:t>
              </a: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9E5A2724-43BC-46F5-8EC9-A64077EB9C50}"/>
              </a:ext>
            </a:extLst>
          </p:cNvPr>
          <p:cNvGrpSpPr/>
          <p:nvPr/>
        </p:nvGrpSpPr>
        <p:grpSpPr>
          <a:xfrm>
            <a:off x="5429148" y="2095502"/>
            <a:ext cx="1322570" cy="277001"/>
            <a:chOff x="5307862" y="1460528"/>
            <a:chExt cx="1322570" cy="277001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4AF813F5-BE56-40EE-84F6-7FDD4439EBE3}"/>
                </a:ext>
              </a:extLst>
            </p:cNvPr>
            <p:cNvSpPr/>
            <p:nvPr/>
          </p:nvSpPr>
          <p:spPr>
            <a:xfrm>
              <a:off x="5907770" y="1460528"/>
              <a:ext cx="722662" cy="2770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10DAF634-C849-457C-94A6-1417CDF187DF}"/>
                </a:ext>
              </a:extLst>
            </p:cNvPr>
            <p:cNvSpPr/>
            <p:nvPr/>
          </p:nvSpPr>
          <p:spPr>
            <a:xfrm>
              <a:off x="5307862" y="1460529"/>
              <a:ext cx="728229" cy="276999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数据库</a:t>
              </a: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983BB459-777F-47A9-A9FC-A86B3E7893BB}"/>
              </a:ext>
            </a:extLst>
          </p:cNvPr>
          <p:cNvSpPr txBox="1"/>
          <p:nvPr/>
        </p:nvSpPr>
        <p:spPr>
          <a:xfrm>
            <a:off x="6281390" y="1429753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D4924B5-37F1-468C-AA3B-DDE109DC7E31}"/>
              </a:ext>
            </a:extLst>
          </p:cNvPr>
          <p:cNvSpPr txBox="1"/>
          <p:nvPr/>
        </p:nvSpPr>
        <p:spPr>
          <a:xfrm>
            <a:off x="6281389" y="2064726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45CBCE2F-1D93-4146-B269-AF37EF589588}"/>
              </a:ext>
            </a:extLst>
          </p:cNvPr>
          <p:cNvSpPr txBox="1"/>
          <p:nvPr/>
        </p:nvSpPr>
        <p:spPr>
          <a:xfrm>
            <a:off x="6278815" y="2070501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4C01EE78-F305-4A29-9F8D-31EBA7FB3580}"/>
              </a:ext>
            </a:extLst>
          </p:cNvPr>
          <p:cNvSpPr txBox="1"/>
          <p:nvPr/>
        </p:nvSpPr>
        <p:spPr>
          <a:xfrm>
            <a:off x="6278815" y="1423467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7741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 animBg="1"/>
      <p:bldP spid="30" grpId="0" animBg="1"/>
      <p:bldP spid="15" grpId="0"/>
      <p:bldP spid="33" grpId="0" animBg="1"/>
      <p:bldP spid="35" grpId="0" animBg="1"/>
      <p:bldP spid="36" grpId="0" animBg="1"/>
      <p:bldP spid="38" grpId="0"/>
      <p:bldP spid="42" grpId="0" animBg="1"/>
      <p:bldP spid="43" grpId="0" animBg="1"/>
      <p:bldP spid="45" grpId="0"/>
      <p:bldP spid="46" grpId="0" animBg="1"/>
      <p:bldP spid="47" grpId="0" animBg="1"/>
      <p:bldP spid="49" grpId="0"/>
      <p:bldP spid="19" grpId="0"/>
      <p:bldP spid="19" grpId="1"/>
      <p:bldP spid="74" grpId="0"/>
      <p:bldP spid="74" grpId="1"/>
      <p:bldP spid="76" grpId="0"/>
      <p:bldP spid="7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474E6C5-B533-4EAC-9C9C-D84063FB1FAF}"/>
              </a:ext>
            </a:extLst>
          </p:cNvPr>
          <p:cNvSpPr/>
          <p:nvPr/>
        </p:nvSpPr>
        <p:spPr>
          <a:xfrm>
            <a:off x="7156865" y="1752741"/>
            <a:ext cx="3611418" cy="4766812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5502007-BBA0-4F80-99C2-2781E045CC3E}"/>
              </a:ext>
            </a:extLst>
          </p:cNvPr>
          <p:cNvSpPr/>
          <p:nvPr/>
        </p:nvSpPr>
        <p:spPr>
          <a:xfrm>
            <a:off x="1423719" y="1752741"/>
            <a:ext cx="3611418" cy="4766812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 dirty="0"/>
              <a:t>先删除缓存，还是先修改数据库</a:t>
            </a:r>
            <a:endParaRPr lang="en-US" altLang="zh-CN" sz="2000" dirty="0"/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B9C7C901-AEDD-4001-9F33-CD1B31E058A0}"/>
              </a:ext>
            </a:extLst>
          </p:cNvPr>
          <p:cNvSpPr txBox="1">
            <a:spLocks/>
          </p:cNvSpPr>
          <p:nvPr/>
        </p:nvSpPr>
        <p:spPr>
          <a:xfrm>
            <a:off x="1863304" y="1583928"/>
            <a:ext cx="2652573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 dirty="0"/>
              <a:t>先删除缓存，再操作数据库</a:t>
            </a:r>
            <a:endParaRPr lang="en-US" altLang="zh-CN" sz="1400" dirty="0"/>
          </a:p>
        </p:txBody>
      </p:sp>
      <p:sp>
        <p:nvSpPr>
          <p:cNvPr id="27" name="文本占位符 1">
            <a:extLst>
              <a:ext uri="{FF2B5EF4-FFF2-40B4-BE49-F238E27FC236}">
                <a16:creationId xmlns:a16="http://schemas.microsoft.com/office/drawing/2014/main" id="{420C97D3-E165-420D-8ABE-DAE3D370541E}"/>
              </a:ext>
            </a:extLst>
          </p:cNvPr>
          <p:cNvSpPr txBox="1">
            <a:spLocks/>
          </p:cNvSpPr>
          <p:nvPr/>
        </p:nvSpPr>
        <p:spPr>
          <a:xfrm>
            <a:off x="7636288" y="1583928"/>
            <a:ext cx="2652573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 dirty="0"/>
              <a:t>先操作数据库，再删除缓存</a:t>
            </a:r>
            <a:endParaRPr lang="en-US" altLang="zh-CN" sz="1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D27AACE-7C77-43E8-B114-FD4B4A5361A3}"/>
              </a:ext>
            </a:extLst>
          </p:cNvPr>
          <p:cNvSpPr/>
          <p:nvPr/>
        </p:nvSpPr>
        <p:spPr>
          <a:xfrm>
            <a:off x="1608844" y="2372501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线程</a:t>
            </a:r>
            <a:r>
              <a:rPr kumimoji="1" lang="en-US" altLang="zh-CN" sz="1100" dirty="0">
                <a:solidFill>
                  <a:srgbClr val="4C5252"/>
                </a:solidFill>
                <a:ea typeface="Alibaba PuHuiTi R"/>
              </a:rPr>
              <a:t>1</a:t>
            </a:r>
            <a:endParaRPr kumimoji="1" lang="zh-CN" altLang="en-US" sz="1100" dirty="0">
              <a:solidFill>
                <a:srgbClr val="4C5252"/>
              </a:solidFill>
              <a:ea typeface="Alibaba PuHuiTi R"/>
            </a:endParaRPr>
          </a:p>
        </p:txBody>
      </p:sp>
      <p:cxnSp>
        <p:nvCxnSpPr>
          <p:cNvPr id="28" name="直线连接符 8">
            <a:extLst>
              <a:ext uri="{FF2B5EF4-FFF2-40B4-BE49-F238E27FC236}">
                <a16:creationId xmlns:a16="http://schemas.microsoft.com/office/drawing/2014/main" id="{7EC1E902-A50A-4A23-96EE-432B29A960EF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926476" y="2753649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EBEDE18F-0669-4B87-BC7F-DD2C21261977}"/>
              </a:ext>
            </a:extLst>
          </p:cNvPr>
          <p:cNvSpPr/>
          <p:nvPr/>
        </p:nvSpPr>
        <p:spPr>
          <a:xfrm>
            <a:off x="1863304" y="2917501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B734045-45FE-4C4C-9EBA-B42B83895A62}"/>
              </a:ext>
            </a:extLst>
          </p:cNvPr>
          <p:cNvSpPr/>
          <p:nvPr/>
        </p:nvSpPr>
        <p:spPr>
          <a:xfrm>
            <a:off x="1917303" y="3082268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31" name="肘形连接符 25">
            <a:extLst>
              <a:ext uri="{FF2B5EF4-FFF2-40B4-BE49-F238E27FC236}">
                <a16:creationId xmlns:a16="http://schemas.microsoft.com/office/drawing/2014/main" id="{0F2D2005-B104-49AC-AA50-99751C56FA50}"/>
              </a:ext>
            </a:extLst>
          </p:cNvPr>
          <p:cNvCxnSpPr>
            <a:cxnSpLocks/>
            <a:endCxn id="30" idx="3"/>
          </p:cNvCxnSpPr>
          <p:nvPr/>
        </p:nvCxnSpPr>
        <p:spPr>
          <a:xfrm rot="16200000" flipH="1">
            <a:off x="1841323" y="3100700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2D43E5B-8CB5-4C63-BCB8-277C3C70BB41}"/>
              </a:ext>
            </a:extLst>
          </p:cNvPr>
          <p:cNvSpPr txBox="1"/>
          <p:nvPr/>
        </p:nvSpPr>
        <p:spPr>
          <a:xfrm>
            <a:off x="2304372" y="3015821"/>
            <a:ext cx="1056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100" dirty="0">
                <a:solidFill>
                  <a:srgbClr val="4C5252"/>
                </a:solidFill>
                <a:ea typeface="Alibaba PuHuiTi R"/>
              </a:rPr>
              <a:t>1.</a:t>
            </a:r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删除缓存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4DF187B-7FBB-4087-8E9E-33FF6D089298}"/>
              </a:ext>
            </a:extLst>
          </p:cNvPr>
          <p:cNvSpPr/>
          <p:nvPr/>
        </p:nvSpPr>
        <p:spPr>
          <a:xfrm>
            <a:off x="3360949" y="2372501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线程</a:t>
            </a:r>
            <a:r>
              <a:rPr kumimoji="1" lang="en-US" altLang="zh-CN" sz="1100" dirty="0">
                <a:solidFill>
                  <a:srgbClr val="4C5252"/>
                </a:solidFill>
                <a:ea typeface="Alibaba PuHuiTi R"/>
              </a:rPr>
              <a:t>2</a:t>
            </a:r>
            <a:endParaRPr kumimoji="1" lang="zh-CN" altLang="en-US" sz="1100" dirty="0">
              <a:solidFill>
                <a:srgbClr val="4C5252"/>
              </a:solidFill>
              <a:ea typeface="Alibaba PuHuiTi R"/>
            </a:endParaRPr>
          </a:p>
        </p:txBody>
      </p:sp>
      <p:cxnSp>
        <p:nvCxnSpPr>
          <p:cNvPr id="34" name="直线连接符 8">
            <a:extLst>
              <a:ext uri="{FF2B5EF4-FFF2-40B4-BE49-F238E27FC236}">
                <a16:creationId xmlns:a16="http://schemas.microsoft.com/office/drawing/2014/main" id="{929C8F41-EC09-45DA-B94D-A474B6F34F1B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3678581" y="2753649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CE611845-E8AD-4BDA-A48E-0FB07861E5BA}"/>
              </a:ext>
            </a:extLst>
          </p:cNvPr>
          <p:cNvSpPr/>
          <p:nvPr/>
        </p:nvSpPr>
        <p:spPr>
          <a:xfrm>
            <a:off x="3624582" y="3651276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6B89584-779F-4CA4-9011-C2ACC100DF63}"/>
              </a:ext>
            </a:extLst>
          </p:cNvPr>
          <p:cNvSpPr/>
          <p:nvPr/>
        </p:nvSpPr>
        <p:spPr>
          <a:xfrm>
            <a:off x="3678581" y="3816043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37" name="肘形连接符 25">
            <a:extLst>
              <a:ext uri="{FF2B5EF4-FFF2-40B4-BE49-F238E27FC236}">
                <a16:creationId xmlns:a16="http://schemas.microsoft.com/office/drawing/2014/main" id="{600B7DDF-883A-4CD1-893E-72050C2B8559}"/>
              </a:ext>
            </a:extLst>
          </p:cNvPr>
          <p:cNvCxnSpPr>
            <a:cxnSpLocks/>
            <a:endCxn id="36" idx="3"/>
          </p:cNvCxnSpPr>
          <p:nvPr/>
        </p:nvCxnSpPr>
        <p:spPr>
          <a:xfrm rot="16200000" flipH="1">
            <a:off x="3602601" y="3834475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223FA3E-3113-4E08-8E96-0C49B756785A}"/>
              </a:ext>
            </a:extLst>
          </p:cNvPr>
          <p:cNvSpPr txBox="1"/>
          <p:nvPr/>
        </p:nvSpPr>
        <p:spPr>
          <a:xfrm>
            <a:off x="4065650" y="3749596"/>
            <a:ext cx="10569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100" dirty="0">
                <a:solidFill>
                  <a:srgbClr val="4C5252"/>
                </a:solidFill>
                <a:ea typeface="Alibaba PuHuiTi R"/>
              </a:rPr>
              <a:t>2.</a:t>
            </a:r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查询缓存，</a:t>
            </a:r>
            <a:endParaRPr kumimoji="1" lang="en-US" altLang="zh-CN" sz="1100" dirty="0">
              <a:solidFill>
                <a:srgbClr val="4C5252"/>
              </a:solidFill>
              <a:ea typeface="Alibaba PuHuiTi R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  未命中</a:t>
            </a:r>
            <a:r>
              <a:rPr kumimoji="1" lang="en-US" altLang="zh-CN" sz="1100" dirty="0">
                <a:solidFill>
                  <a:srgbClr val="4C5252"/>
                </a:solidFill>
                <a:ea typeface="Alibaba PuHuiTi R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  查询数据库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0E9E734-CC7C-45E2-AF7F-1EEDD7895FCD}"/>
              </a:ext>
            </a:extLst>
          </p:cNvPr>
          <p:cNvSpPr/>
          <p:nvPr/>
        </p:nvSpPr>
        <p:spPr>
          <a:xfrm>
            <a:off x="1863304" y="5527370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68202D4-5925-4FCC-9782-52F2FD644CBF}"/>
              </a:ext>
            </a:extLst>
          </p:cNvPr>
          <p:cNvSpPr/>
          <p:nvPr/>
        </p:nvSpPr>
        <p:spPr>
          <a:xfrm>
            <a:off x="1917303" y="5692137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44" name="肘形连接符 25">
            <a:extLst>
              <a:ext uri="{FF2B5EF4-FFF2-40B4-BE49-F238E27FC236}">
                <a16:creationId xmlns:a16="http://schemas.microsoft.com/office/drawing/2014/main" id="{CE83030D-85C5-440F-8852-95FB42271D06}"/>
              </a:ext>
            </a:extLst>
          </p:cNvPr>
          <p:cNvCxnSpPr>
            <a:cxnSpLocks/>
            <a:endCxn id="43" idx="3"/>
          </p:cNvCxnSpPr>
          <p:nvPr/>
        </p:nvCxnSpPr>
        <p:spPr>
          <a:xfrm rot="16200000" flipH="1">
            <a:off x="1841323" y="5710569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ABAFF13-71F8-432E-A594-C26438C07D8E}"/>
              </a:ext>
            </a:extLst>
          </p:cNvPr>
          <p:cNvSpPr txBox="1"/>
          <p:nvPr/>
        </p:nvSpPr>
        <p:spPr>
          <a:xfrm>
            <a:off x="2304372" y="5625690"/>
            <a:ext cx="1056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100" dirty="0">
                <a:solidFill>
                  <a:srgbClr val="4C5252"/>
                </a:solidFill>
                <a:ea typeface="Alibaba PuHuiTi R"/>
              </a:rPr>
              <a:t>4.</a:t>
            </a:r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更新数据库</a:t>
            </a:r>
            <a:endParaRPr kumimoji="1" lang="en-US" altLang="zh-CN" sz="1100" dirty="0">
              <a:solidFill>
                <a:srgbClr val="4C5252"/>
              </a:solidFill>
              <a:ea typeface="Alibaba PuHuiTi R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100" dirty="0">
                <a:solidFill>
                  <a:srgbClr val="4C5252"/>
                </a:solidFill>
                <a:ea typeface="Alibaba PuHuiTi R"/>
              </a:rPr>
              <a:t>  v = 20</a:t>
            </a:r>
            <a:endParaRPr kumimoji="1" lang="zh-CN" altLang="en-US" sz="1100" dirty="0">
              <a:solidFill>
                <a:srgbClr val="4C5252"/>
              </a:solidFill>
              <a:ea typeface="Alibaba PuHuiTi R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2F714D2-D9A7-41C6-8BD2-D75F38994EC4}"/>
              </a:ext>
            </a:extLst>
          </p:cNvPr>
          <p:cNvSpPr/>
          <p:nvPr/>
        </p:nvSpPr>
        <p:spPr>
          <a:xfrm>
            <a:off x="3624582" y="4666924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0FB110F-16E7-408B-B2E8-E58AE346A3BB}"/>
              </a:ext>
            </a:extLst>
          </p:cNvPr>
          <p:cNvSpPr/>
          <p:nvPr/>
        </p:nvSpPr>
        <p:spPr>
          <a:xfrm>
            <a:off x="3678581" y="4831691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48" name="肘形连接符 25">
            <a:extLst>
              <a:ext uri="{FF2B5EF4-FFF2-40B4-BE49-F238E27FC236}">
                <a16:creationId xmlns:a16="http://schemas.microsoft.com/office/drawing/2014/main" id="{6DA5AED4-CDD8-4F55-BD5C-7F6B97BA04CC}"/>
              </a:ext>
            </a:extLst>
          </p:cNvPr>
          <p:cNvCxnSpPr>
            <a:cxnSpLocks/>
            <a:endCxn id="47" idx="3"/>
          </p:cNvCxnSpPr>
          <p:nvPr/>
        </p:nvCxnSpPr>
        <p:spPr>
          <a:xfrm rot="16200000" flipH="1">
            <a:off x="3602601" y="4850123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CDB9C77C-AF64-4976-95CB-3F3179287139}"/>
              </a:ext>
            </a:extLst>
          </p:cNvPr>
          <p:cNvSpPr txBox="1"/>
          <p:nvPr/>
        </p:nvSpPr>
        <p:spPr>
          <a:xfrm>
            <a:off x="4065650" y="4765244"/>
            <a:ext cx="1056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100" dirty="0">
                <a:solidFill>
                  <a:srgbClr val="4C5252"/>
                </a:solidFill>
                <a:ea typeface="Alibaba PuHuiTi R"/>
              </a:rPr>
              <a:t>3.</a:t>
            </a:r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写入缓存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A63D755-CF63-4DD9-A68E-00FF69C36012}"/>
              </a:ext>
            </a:extLst>
          </p:cNvPr>
          <p:cNvSpPr/>
          <p:nvPr/>
        </p:nvSpPr>
        <p:spPr>
          <a:xfrm>
            <a:off x="7327829" y="2427205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线程</a:t>
            </a:r>
            <a:r>
              <a:rPr kumimoji="1" lang="en-US" altLang="zh-CN" sz="1100" dirty="0">
                <a:solidFill>
                  <a:srgbClr val="4C5252"/>
                </a:solidFill>
              </a:rPr>
              <a:t>1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51" name="直线连接符 8">
            <a:extLst>
              <a:ext uri="{FF2B5EF4-FFF2-40B4-BE49-F238E27FC236}">
                <a16:creationId xmlns:a16="http://schemas.microsoft.com/office/drawing/2014/main" id="{6CEAABEB-359D-4737-95D2-5F0B89608C21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7645461" y="2808353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90045976-CFE0-4D1F-AB26-858772B743F1}"/>
              </a:ext>
            </a:extLst>
          </p:cNvPr>
          <p:cNvSpPr/>
          <p:nvPr/>
        </p:nvSpPr>
        <p:spPr>
          <a:xfrm>
            <a:off x="7591789" y="4686239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8F513-BB68-472E-8F9F-C4E7DCC79997}"/>
              </a:ext>
            </a:extLst>
          </p:cNvPr>
          <p:cNvSpPr/>
          <p:nvPr/>
        </p:nvSpPr>
        <p:spPr>
          <a:xfrm>
            <a:off x="7645788" y="4851006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54" name="肘形连接符 25">
            <a:extLst>
              <a:ext uri="{FF2B5EF4-FFF2-40B4-BE49-F238E27FC236}">
                <a16:creationId xmlns:a16="http://schemas.microsoft.com/office/drawing/2014/main" id="{9E71101B-AA1B-4924-A6D8-B38658D24116}"/>
              </a:ext>
            </a:extLst>
          </p:cNvPr>
          <p:cNvCxnSpPr>
            <a:cxnSpLocks/>
            <a:endCxn id="53" idx="3"/>
          </p:cNvCxnSpPr>
          <p:nvPr/>
        </p:nvCxnSpPr>
        <p:spPr>
          <a:xfrm rot="16200000" flipH="1">
            <a:off x="7569808" y="4869438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68CE7EEA-7B04-4B6E-B766-276F23EFD90E}"/>
              </a:ext>
            </a:extLst>
          </p:cNvPr>
          <p:cNvSpPr txBox="1"/>
          <p:nvPr/>
        </p:nvSpPr>
        <p:spPr>
          <a:xfrm>
            <a:off x="8032857" y="4784559"/>
            <a:ext cx="105657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100" dirty="0">
                <a:solidFill>
                  <a:srgbClr val="4C5252"/>
                </a:solidFill>
                <a:ea typeface="Alibaba PuHuiTi R"/>
              </a:rPr>
              <a:t>3.</a:t>
            </a:r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查询缓存，</a:t>
            </a:r>
            <a:endParaRPr kumimoji="1" lang="en-US" altLang="zh-CN" sz="1100" dirty="0">
              <a:solidFill>
                <a:srgbClr val="4C5252"/>
              </a:solidFill>
              <a:ea typeface="Alibaba PuHuiTi R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未</a:t>
            </a:r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命中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100" dirty="0">
                <a:solidFill>
                  <a:srgbClr val="4C5252"/>
                </a:solidFill>
                <a:ea typeface="Alibaba PuHuiTi R"/>
              </a:rPr>
              <a:t>  </a:t>
            </a:r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查询数据库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AFD7622-4AC0-4976-9A64-77F4D985B1D6}"/>
              </a:ext>
            </a:extLst>
          </p:cNvPr>
          <p:cNvSpPr/>
          <p:nvPr/>
        </p:nvSpPr>
        <p:spPr>
          <a:xfrm>
            <a:off x="9079934" y="2427205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线程</a:t>
            </a:r>
            <a:r>
              <a:rPr kumimoji="1" lang="en-US" altLang="zh-CN" sz="1100" dirty="0">
                <a:solidFill>
                  <a:srgbClr val="4C5252"/>
                </a:solidFill>
              </a:rPr>
              <a:t>2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57" name="直线连接符 8">
            <a:extLst>
              <a:ext uri="{FF2B5EF4-FFF2-40B4-BE49-F238E27FC236}">
                <a16:creationId xmlns:a16="http://schemas.microsoft.com/office/drawing/2014/main" id="{513D09BC-25BF-4A7B-ADDA-505C4E582775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9397566" y="2808353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E06D2F83-2CC9-4592-A070-949DD0D65900}"/>
              </a:ext>
            </a:extLst>
          </p:cNvPr>
          <p:cNvSpPr/>
          <p:nvPr/>
        </p:nvSpPr>
        <p:spPr>
          <a:xfrm>
            <a:off x="9333483" y="2933550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FCF6DB5-CEC1-4022-848B-6C7F2E206983}"/>
              </a:ext>
            </a:extLst>
          </p:cNvPr>
          <p:cNvSpPr/>
          <p:nvPr/>
        </p:nvSpPr>
        <p:spPr>
          <a:xfrm>
            <a:off x="9387482" y="3098317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60" name="肘形连接符 25">
            <a:extLst>
              <a:ext uri="{FF2B5EF4-FFF2-40B4-BE49-F238E27FC236}">
                <a16:creationId xmlns:a16="http://schemas.microsoft.com/office/drawing/2014/main" id="{B59F44FD-66EC-4863-BAE3-1B9A7961E633}"/>
              </a:ext>
            </a:extLst>
          </p:cNvPr>
          <p:cNvCxnSpPr>
            <a:cxnSpLocks/>
            <a:endCxn id="59" idx="3"/>
          </p:cNvCxnSpPr>
          <p:nvPr/>
        </p:nvCxnSpPr>
        <p:spPr>
          <a:xfrm rot="16200000" flipH="1">
            <a:off x="9311502" y="3116749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6DC9EC1C-DC59-4F6D-8438-E25544B5F16D}"/>
              </a:ext>
            </a:extLst>
          </p:cNvPr>
          <p:cNvSpPr txBox="1"/>
          <p:nvPr/>
        </p:nvSpPr>
        <p:spPr>
          <a:xfrm>
            <a:off x="9774551" y="3031870"/>
            <a:ext cx="1056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100" dirty="0">
                <a:solidFill>
                  <a:srgbClr val="4C5252"/>
                </a:solidFill>
                <a:ea typeface="Alibaba PuHuiTi R"/>
              </a:rPr>
              <a:t>1.</a:t>
            </a:r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更新数据库</a:t>
            </a:r>
            <a:endParaRPr kumimoji="1" lang="en-US" altLang="zh-CN" sz="1100" dirty="0">
              <a:solidFill>
                <a:srgbClr val="4C5252"/>
              </a:solidFill>
              <a:ea typeface="Alibaba PuHuiTi R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100" dirty="0">
                <a:solidFill>
                  <a:srgbClr val="4C5252"/>
                </a:solidFill>
                <a:ea typeface="Alibaba PuHuiTi R"/>
              </a:rPr>
              <a:t>   v = 20</a:t>
            </a:r>
            <a:endParaRPr kumimoji="1" lang="zh-CN" altLang="en-US" sz="1100" dirty="0">
              <a:solidFill>
                <a:srgbClr val="4C5252"/>
              </a:solidFill>
              <a:ea typeface="Alibaba PuHuiTi R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A3ABD1D-6457-4744-AC28-DBAEFFE2B402}"/>
              </a:ext>
            </a:extLst>
          </p:cNvPr>
          <p:cNvSpPr/>
          <p:nvPr/>
        </p:nvSpPr>
        <p:spPr>
          <a:xfrm>
            <a:off x="7591462" y="5525492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8A6B7C5-EE9D-49DB-8B2F-FE71F581862D}"/>
              </a:ext>
            </a:extLst>
          </p:cNvPr>
          <p:cNvSpPr/>
          <p:nvPr/>
        </p:nvSpPr>
        <p:spPr>
          <a:xfrm>
            <a:off x="7645461" y="5690259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64" name="肘形连接符 25">
            <a:extLst>
              <a:ext uri="{FF2B5EF4-FFF2-40B4-BE49-F238E27FC236}">
                <a16:creationId xmlns:a16="http://schemas.microsoft.com/office/drawing/2014/main" id="{308AFF01-28E3-4008-B14C-FCA9636B5DE9}"/>
              </a:ext>
            </a:extLst>
          </p:cNvPr>
          <p:cNvCxnSpPr>
            <a:cxnSpLocks/>
            <a:endCxn id="63" idx="3"/>
          </p:cNvCxnSpPr>
          <p:nvPr/>
        </p:nvCxnSpPr>
        <p:spPr>
          <a:xfrm rot="16200000" flipH="1">
            <a:off x="7569481" y="5708691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80FF825C-5EF5-4D30-8902-B7FA11FC03D5}"/>
              </a:ext>
            </a:extLst>
          </p:cNvPr>
          <p:cNvSpPr txBox="1"/>
          <p:nvPr/>
        </p:nvSpPr>
        <p:spPr>
          <a:xfrm>
            <a:off x="8032530" y="5623812"/>
            <a:ext cx="1056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100" dirty="0">
                <a:solidFill>
                  <a:srgbClr val="4C5252"/>
                </a:solidFill>
                <a:ea typeface="Alibaba PuHuiTi R"/>
              </a:rPr>
              <a:t>4.</a:t>
            </a:r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 写入缓存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F6C7322-1DEA-4A40-AB6C-8EB49DDC440F}"/>
              </a:ext>
            </a:extLst>
          </p:cNvPr>
          <p:cNvSpPr/>
          <p:nvPr/>
        </p:nvSpPr>
        <p:spPr>
          <a:xfrm>
            <a:off x="9333483" y="3949198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4017E82-85FE-4F5E-910B-42F332D4C25E}"/>
              </a:ext>
            </a:extLst>
          </p:cNvPr>
          <p:cNvSpPr/>
          <p:nvPr/>
        </p:nvSpPr>
        <p:spPr>
          <a:xfrm>
            <a:off x="9387482" y="4113965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68" name="肘形连接符 25">
            <a:extLst>
              <a:ext uri="{FF2B5EF4-FFF2-40B4-BE49-F238E27FC236}">
                <a16:creationId xmlns:a16="http://schemas.microsoft.com/office/drawing/2014/main" id="{C2E4792A-CCD5-485B-8DB9-D8630409BAB3}"/>
              </a:ext>
            </a:extLst>
          </p:cNvPr>
          <p:cNvCxnSpPr>
            <a:cxnSpLocks/>
            <a:endCxn id="67" idx="3"/>
          </p:cNvCxnSpPr>
          <p:nvPr/>
        </p:nvCxnSpPr>
        <p:spPr>
          <a:xfrm rot="16200000" flipH="1">
            <a:off x="9311502" y="4132397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EAE3F03B-AF49-4A72-9741-EE9A938475DA}"/>
              </a:ext>
            </a:extLst>
          </p:cNvPr>
          <p:cNvSpPr txBox="1"/>
          <p:nvPr/>
        </p:nvSpPr>
        <p:spPr>
          <a:xfrm>
            <a:off x="9774551" y="4047518"/>
            <a:ext cx="1056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100" dirty="0">
                <a:solidFill>
                  <a:srgbClr val="4C5252"/>
                </a:solidFill>
                <a:ea typeface="Alibaba PuHuiTi R"/>
              </a:rPr>
              <a:t>2.</a:t>
            </a:r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删除缓存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9B7F474-77E3-4B8F-AC7A-9DF2B435149F}"/>
              </a:ext>
            </a:extLst>
          </p:cNvPr>
          <p:cNvGrpSpPr/>
          <p:nvPr/>
        </p:nvGrpSpPr>
        <p:grpSpPr>
          <a:xfrm>
            <a:off x="5434715" y="1460530"/>
            <a:ext cx="1322570" cy="277001"/>
            <a:chOff x="5307862" y="1460528"/>
            <a:chExt cx="1322570" cy="27700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D621787-0ABF-4716-8681-C3E9B1DF3F05}"/>
                </a:ext>
              </a:extLst>
            </p:cNvPr>
            <p:cNvSpPr/>
            <p:nvPr/>
          </p:nvSpPr>
          <p:spPr>
            <a:xfrm>
              <a:off x="5907770" y="1460528"/>
              <a:ext cx="722662" cy="2770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F629C43-6B22-425D-971A-02FD9856B945}"/>
                </a:ext>
              </a:extLst>
            </p:cNvPr>
            <p:cNvSpPr/>
            <p:nvPr/>
          </p:nvSpPr>
          <p:spPr>
            <a:xfrm>
              <a:off x="5307862" y="1460529"/>
              <a:ext cx="722662" cy="276999"/>
            </a:xfrm>
            <a:prstGeom prst="rect">
              <a:avLst/>
            </a:prstGeom>
            <a:solidFill>
              <a:srgbClr val="AD2A26"/>
            </a:solidFill>
            <a:ln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缓存</a:t>
              </a: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9E5A2724-43BC-46F5-8EC9-A64077EB9C50}"/>
              </a:ext>
            </a:extLst>
          </p:cNvPr>
          <p:cNvGrpSpPr/>
          <p:nvPr/>
        </p:nvGrpSpPr>
        <p:grpSpPr>
          <a:xfrm>
            <a:off x="5429148" y="2095502"/>
            <a:ext cx="1322570" cy="277001"/>
            <a:chOff x="5307862" y="1460528"/>
            <a:chExt cx="1322570" cy="277001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4AF813F5-BE56-40EE-84F6-7FDD4439EBE3}"/>
                </a:ext>
              </a:extLst>
            </p:cNvPr>
            <p:cNvSpPr/>
            <p:nvPr/>
          </p:nvSpPr>
          <p:spPr>
            <a:xfrm>
              <a:off x="5907770" y="1460528"/>
              <a:ext cx="722662" cy="2770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10DAF634-C849-457C-94A6-1417CDF187DF}"/>
                </a:ext>
              </a:extLst>
            </p:cNvPr>
            <p:cNvSpPr/>
            <p:nvPr/>
          </p:nvSpPr>
          <p:spPr>
            <a:xfrm>
              <a:off x="5307862" y="1460529"/>
              <a:ext cx="728229" cy="276999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数据库</a:t>
              </a: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983BB459-777F-47A9-A9FC-A86B3E7893BB}"/>
              </a:ext>
            </a:extLst>
          </p:cNvPr>
          <p:cNvSpPr txBox="1"/>
          <p:nvPr/>
        </p:nvSpPr>
        <p:spPr>
          <a:xfrm>
            <a:off x="6281390" y="1429753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D4924B5-37F1-468C-AA3B-DDE109DC7E31}"/>
              </a:ext>
            </a:extLst>
          </p:cNvPr>
          <p:cNvSpPr txBox="1"/>
          <p:nvPr/>
        </p:nvSpPr>
        <p:spPr>
          <a:xfrm>
            <a:off x="6281389" y="2064726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45CBCE2F-1D93-4146-B269-AF37EF589588}"/>
              </a:ext>
            </a:extLst>
          </p:cNvPr>
          <p:cNvSpPr txBox="1"/>
          <p:nvPr/>
        </p:nvSpPr>
        <p:spPr>
          <a:xfrm>
            <a:off x="6278815" y="2070501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C439A55-5209-4175-B49F-5FAE26A19072}"/>
              </a:ext>
            </a:extLst>
          </p:cNvPr>
          <p:cNvSpPr txBox="1"/>
          <p:nvPr/>
        </p:nvSpPr>
        <p:spPr>
          <a:xfrm>
            <a:off x="6293138" y="1427594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7130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repeatCount="3000" fill="remove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mph" presetSubtype="0" repeatCount="3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6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7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7" presetClass="emph" presetSubtype="0" repeatCount="3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250" autoRev="1" fill="remove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62" dur="250" autoRev="1" fill="remove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3" dur="250" autoRev="1" fill="remove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250" autoRev="1" fill="remove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8" grpId="0"/>
      <p:bldP spid="45" grpId="0"/>
      <p:bldP spid="46" grpId="0" animBg="1"/>
      <p:bldP spid="47" grpId="0" animBg="1"/>
      <p:bldP spid="49" grpId="0"/>
      <p:bldP spid="50" grpId="0" animBg="1"/>
      <p:bldP spid="52" grpId="0" animBg="1"/>
      <p:bldP spid="53" grpId="0" animBg="1"/>
      <p:bldP spid="55" grpId="0"/>
      <p:bldP spid="56" grpId="0" animBg="1"/>
      <p:bldP spid="58" grpId="0" animBg="1"/>
      <p:bldP spid="59" grpId="0" animBg="1"/>
      <p:bldP spid="61" grpId="0"/>
      <p:bldP spid="62" grpId="0" animBg="1"/>
      <p:bldP spid="63" grpId="0" animBg="1"/>
      <p:bldP spid="65" grpId="0"/>
      <p:bldP spid="66" grpId="0" animBg="1"/>
      <p:bldP spid="67" grpId="0" animBg="1"/>
      <p:bldP spid="69" grpId="0"/>
      <p:bldP spid="19" grpId="0"/>
      <p:bldP spid="19" grpId="1"/>
      <p:bldP spid="19" grpId="2"/>
      <p:bldP spid="74" grpId="0"/>
      <p:bldP spid="74" grpId="1"/>
      <p:bldP spid="74" grpId="2"/>
      <p:bldP spid="74" grpId="3"/>
      <p:bldP spid="76" grpId="0" build="allAtOnce"/>
      <p:bldP spid="76" grpId="1" build="allAtOnce"/>
      <p:bldP spid="76" grpId="2" build="allAtOnce"/>
      <p:bldP spid="7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11C1750-12E9-67EB-3D8A-572098B17EE9}"/>
              </a:ext>
            </a:extLst>
          </p:cNvPr>
          <p:cNvSpPr/>
          <p:nvPr/>
        </p:nvSpPr>
        <p:spPr bwMode="auto">
          <a:xfrm>
            <a:off x="1263193" y="2557615"/>
            <a:ext cx="1791092" cy="4071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B0F416F-BEBA-97B3-938B-E052E0B6A0CB}"/>
              </a:ext>
            </a:extLst>
          </p:cNvPr>
          <p:cNvSpPr/>
          <p:nvPr/>
        </p:nvSpPr>
        <p:spPr bwMode="auto">
          <a:xfrm>
            <a:off x="1263193" y="5243773"/>
            <a:ext cx="1791092" cy="4071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4621C86-6FAE-EF9A-A50F-D72C8EA27C14}"/>
              </a:ext>
            </a:extLst>
          </p:cNvPr>
          <p:cNvSpPr/>
          <p:nvPr/>
        </p:nvSpPr>
        <p:spPr bwMode="auto">
          <a:xfrm>
            <a:off x="3550550" y="1164511"/>
            <a:ext cx="1791092" cy="4071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缓存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D52D7B4-485F-1211-2C2C-25613A07EC7C}"/>
              </a:ext>
            </a:extLst>
          </p:cNvPr>
          <p:cNvSpPr/>
          <p:nvPr/>
        </p:nvSpPr>
        <p:spPr bwMode="auto">
          <a:xfrm>
            <a:off x="3550550" y="1723104"/>
            <a:ext cx="1791092" cy="4071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分布式锁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1403045-C850-AB2F-5B8B-6B408559BC7C}"/>
              </a:ext>
            </a:extLst>
          </p:cNvPr>
          <p:cNvSpPr/>
          <p:nvPr/>
        </p:nvSpPr>
        <p:spPr bwMode="auto">
          <a:xfrm>
            <a:off x="3550550" y="2281697"/>
            <a:ext cx="1791092" cy="4071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计数器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BD7C4E3-86BB-E92E-FACA-A0A3033FAB98}"/>
              </a:ext>
            </a:extLst>
          </p:cNvPr>
          <p:cNvSpPr/>
          <p:nvPr/>
        </p:nvSpPr>
        <p:spPr bwMode="auto">
          <a:xfrm>
            <a:off x="3550550" y="2840290"/>
            <a:ext cx="1791092" cy="4071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保存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token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BE91E78-17B4-2C78-497C-A13B230EF588}"/>
              </a:ext>
            </a:extLst>
          </p:cNvPr>
          <p:cNvSpPr/>
          <p:nvPr/>
        </p:nvSpPr>
        <p:spPr bwMode="auto">
          <a:xfrm>
            <a:off x="3550550" y="3398883"/>
            <a:ext cx="1791092" cy="4071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消息队列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4184656-FAF2-0CDA-E6CE-5FEF2F8485BA}"/>
              </a:ext>
            </a:extLst>
          </p:cNvPr>
          <p:cNvSpPr/>
          <p:nvPr/>
        </p:nvSpPr>
        <p:spPr bwMode="auto">
          <a:xfrm>
            <a:off x="3550550" y="3957477"/>
            <a:ext cx="1791092" cy="4071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延迟队列</a:t>
            </a:r>
          </a:p>
        </p:txBody>
      </p: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7FF10F04-16CF-65BF-899C-B604F0D734B1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3054285" y="1368093"/>
            <a:ext cx="496265" cy="13931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D9A52511-8108-B3F1-9719-1D1D12D225D3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3054285" y="1926686"/>
            <a:ext cx="496265" cy="8345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23DA0FA6-BADD-4BE3-3603-4C6BA65324F9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3054285" y="2485279"/>
            <a:ext cx="496265" cy="2759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4D09BBFB-9872-1BA7-8698-8DA0200B817E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3054285" y="2761197"/>
            <a:ext cx="496265" cy="2826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40A07685-DBF4-FBD5-8D55-E4D63C5C56E6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3054285" y="2761197"/>
            <a:ext cx="496265" cy="8412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BCEA560C-A8BC-3E2F-237D-3F8334B8FEF6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3054285" y="2761197"/>
            <a:ext cx="496265" cy="13998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281E891-C221-8556-0609-743F1739F7E8}"/>
              </a:ext>
            </a:extLst>
          </p:cNvPr>
          <p:cNvSpPr/>
          <p:nvPr/>
        </p:nvSpPr>
        <p:spPr bwMode="auto">
          <a:xfrm>
            <a:off x="5655190" y="1164511"/>
            <a:ext cx="1791092" cy="4071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穿透、击穿、雪崩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0D208A57-945E-C349-046A-6225FE7A92C7}"/>
              </a:ext>
            </a:extLst>
          </p:cNvPr>
          <p:cNvSpPr/>
          <p:nvPr/>
        </p:nvSpPr>
        <p:spPr bwMode="auto">
          <a:xfrm>
            <a:off x="7759830" y="1164511"/>
            <a:ext cx="1791092" cy="4071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双写一致、持久化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E48593B-94C4-6593-6461-4C4F538328BC}"/>
              </a:ext>
            </a:extLst>
          </p:cNvPr>
          <p:cNvSpPr/>
          <p:nvPr/>
        </p:nvSpPr>
        <p:spPr bwMode="auto">
          <a:xfrm>
            <a:off x="9864470" y="1164511"/>
            <a:ext cx="1858758" cy="4071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数据过期、淘汰策略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F53C4D81-4FCB-26C6-18F3-200BEE397EBF}"/>
              </a:ext>
            </a:extLst>
          </p:cNvPr>
          <p:cNvSpPr/>
          <p:nvPr/>
        </p:nvSpPr>
        <p:spPr bwMode="auto">
          <a:xfrm>
            <a:off x="5655190" y="1723104"/>
            <a:ext cx="1791092" cy="4071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setnx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、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redisson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35" name="右大括号 34">
            <a:extLst>
              <a:ext uri="{FF2B5EF4-FFF2-40B4-BE49-F238E27FC236}">
                <a16:creationId xmlns:a16="http://schemas.microsoft.com/office/drawing/2014/main" id="{23BD16DA-48BB-83C2-A6F9-72FF104DBDAC}"/>
              </a:ext>
            </a:extLst>
          </p:cNvPr>
          <p:cNvSpPr/>
          <p:nvPr/>
        </p:nvSpPr>
        <p:spPr>
          <a:xfrm>
            <a:off x="5564015" y="2964778"/>
            <a:ext cx="496265" cy="13149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AB99A5AF-8804-82D9-E008-3971843175B9}"/>
              </a:ext>
            </a:extLst>
          </p:cNvPr>
          <p:cNvSpPr/>
          <p:nvPr/>
        </p:nvSpPr>
        <p:spPr bwMode="auto">
          <a:xfrm>
            <a:off x="6154131" y="3420710"/>
            <a:ext cx="1791092" cy="4071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数据类型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528B26A-A18A-9F1A-C8D0-17AC5273BF25}"/>
              </a:ext>
            </a:extLst>
          </p:cNvPr>
          <p:cNvSpPr/>
          <p:nvPr/>
        </p:nvSpPr>
        <p:spPr bwMode="auto">
          <a:xfrm>
            <a:off x="3550550" y="4601624"/>
            <a:ext cx="1791092" cy="4071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集群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AE2C4064-CF5B-9ACE-039A-C0FD9744825C}"/>
              </a:ext>
            </a:extLst>
          </p:cNvPr>
          <p:cNvSpPr/>
          <p:nvPr/>
        </p:nvSpPr>
        <p:spPr bwMode="auto">
          <a:xfrm>
            <a:off x="5564015" y="4601622"/>
            <a:ext cx="1791092" cy="4071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主从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BE6BBCB-D47A-FA7D-4C86-E3506DF718B9}"/>
              </a:ext>
            </a:extLst>
          </p:cNvPr>
          <p:cNvSpPr/>
          <p:nvPr/>
        </p:nvSpPr>
        <p:spPr bwMode="auto">
          <a:xfrm>
            <a:off x="7591301" y="4601622"/>
            <a:ext cx="1791092" cy="4071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哨兵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6ECDE395-BB6A-B546-2D65-7E16F0BA5D40}"/>
              </a:ext>
            </a:extLst>
          </p:cNvPr>
          <p:cNvSpPr/>
          <p:nvPr/>
        </p:nvSpPr>
        <p:spPr bwMode="auto">
          <a:xfrm>
            <a:off x="3545837" y="5245771"/>
            <a:ext cx="1791092" cy="4071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事务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F4ACD260-B768-FD37-A49C-3AC6DDF7A49E}"/>
              </a:ext>
            </a:extLst>
          </p:cNvPr>
          <p:cNvSpPr/>
          <p:nvPr/>
        </p:nvSpPr>
        <p:spPr bwMode="auto">
          <a:xfrm>
            <a:off x="3545837" y="5889918"/>
            <a:ext cx="1791092" cy="4071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为什么快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1E49108-36E5-27D2-7D38-9088AAFD4970}"/>
              </a:ext>
            </a:extLst>
          </p:cNvPr>
          <p:cNvSpPr/>
          <p:nvPr/>
        </p:nvSpPr>
        <p:spPr bwMode="auto">
          <a:xfrm>
            <a:off x="9618588" y="4601622"/>
            <a:ext cx="1791092" cy="4071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集群</a:t>
            </a:r>
          </a:p>
        </p:txBody>
      </p: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DECED208-C64D-7E84-8924-DC11CCD1D089}"/>
              </a:ext>
            </a:extLst>
          </p:cNvPr>
          <p:cNvCxnSpPr>
            <a:stCxn id="5" idx="3"/>
            <a:endCxn id="37" idx="1"/>
          </p:cNvCxnSpPr>
          <p:nvPr/>
        </p:nvCxnSpPr>
        <p:spPr>
          <a:xfrm flipV="1">
            <a:off x="3054285" y="4805206"/>
            <a:ext cx="496265" cy="6421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9A443816-B41C-7F50-A076-3FCA9BB97FB4}"/>
              </a:ext>
            </a:extLst>
          </p:cNvPr>
          <p:cNvCxnSpPr>
            <a:stCxn id="5" idx="3"/>
            <a:endCxn id="40" idx="1"/>
          </p:cNvCxnSpPr>
          <p:nvPr/>
        </p:nvCxnSpPr>
        <p:spPr>
          <a:xfrm>
            <a:off x="3054285" y="5447355"/>
            <a:ext cx="491552" cy="19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B19C55AF-C33D-27A1-7471-E02743DD0127}"/>
              </a:ext>
            </a:extLst>
          </p:cNvPr>
          <p:cNvCxnSpPr>
            <a:stCxn id="5" idx="3"/>
            <a:endCxn id="43" idx="1"/>
          </p:cNvCxnSpPr>
          <p:nvPr/>
        </p:nvCxnSpPr>
        <p:spPr>
          <a:xfrm>
            <a:off x="3054285" y="5447355"/>
            <a:ext cx="491552" cy="6461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61931B9F-1103-7707-DB04-3262DF370245}"/>
              </a:ext>
            </a:extLst>
          </p:cNvPr>
          <p:cNvSpPr txBox="1"/>
          <p:nvPr/>
        </p:nvSpPr>
        <p:spPr>
          <a:xfrm>
            <a:off x="1477613" y="2604384"/>
            <a:ext cx="12291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使用场景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39799FE-DCF8-05E0-C464-3F711311D07D}"/>
              </a:ext>
            </a:extLst>
          </p:cNvPr>
          <p:cNvSpPr txBox="1"/>
          <p:nvPr/>
        </p:nvSpPr>
        <p:spPr>
          <a:xfrm>
            <a:off x="1196619" y="5293465"/>
            <a:ext cx="17910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其他面试题</a:t>
            </a:r>
          </a:p>
        </p:txBody>
      </p:sp>
    </p:spTree>
    <p:extLst>
      <p:ext uri="{BB962C8B-B14F-4D97-AF65-F5344CB8AC3E}">
        <p14:creationId xmlns:p14="http://schemas.microsoft.com/office/powerpoint/2010/main" val="3250706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7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3" grpId="0" animBg="1"/>
      <p:bldP spid="44" grpId="0" animBg="1"/>
      <p:bldP spid="52" grpId="0"/>
      <p:bldP spid="5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474E6C5-B533-4EAC-9C9C-D84063FB1FAF}"/>
              </a:ext>
            </a:extLst>
          </p:cNvPr>
          <p:cNvSpPr/>
          <p:nvPr/>
        </p:nvSpPr>
        <p:spPr>
          <a:xfrm>
            <a:off x="7156865" y="1752741"/>
            <a:ext cx="3611418" cy="4766812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5502007-BBA0-4F80-99C2-2781E045CC3E}"/>
              </a:ext>
            </a:extLst>
          </p:cNvPr>
          <p:cNvSpPr/>
          <p:nvPr/>
        </p:nvSpPr>
        <p:spPr>
          <a:xfrm>
            <a:off x="1423719" y="1752741"/>
            <a:ext cx="3611418" cy="4766812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先删除缓存，还是先修改数据库</a:t>
            </a:r>
            <a:endParaRPr lang="en-US" altLang="zh-CN" dirty="0"/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B9C7C901-AEDD-4001-9F33-CD1B31E058A0}"/>
              </a:ext>
            </a:extLst>
          </p:cNvPr>
          <p:cNvSpPr txBox="1">
            <a:spLocks/>
          </p:cNvSpPr>
          <p:nvPr/>
        </p:nvSpPr>
        <p:spPr>
          <a:xfrm>
            <a:off x="1863304" y="1583928"/>
            <a:ext cx="2652573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/>
              <a:t>先删除缓存，再操作数据库</a:t>
            </a:r>
            <a:endParaRPr lang="en-US" altLang="zh-CN" sz="1400"/>
          </a:p>
        </p:txBody>
      </p:sp>
      <p:sp>
        <p:nvSpPr>
          <p:cNvPr id="27" name="文本占位符 1">
            <a:extLst>
              <a:ext uri="{FF2B5EF4-FFF2-40B4-BE49-F238E27FC236}">
                <a16:creationId xmlns:a16="http://schemas.microsoft.com/office/drawing/2014/main" id="{420C97D3-E165-420D-8ABE-DAE3D370541E}"/>
              </a:ext>
            </a:extLst>
          </p:cNvPr>
          <p:cNvSpPr txBox="1">
            <a:spLocks/>
          </p:cNvSpPr>
          <p:nvPr/>
        </p:nvSpPr>
        <p:spPr>
          <a:xfrm>
            <a:off x="7636288" y="1583928"/>
            <a:ext cx="2652573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 dirty="0"/>
              <a:t>先操作数据库，再删除缓存</a:t>
            </a:r>
            <a:endParaRPr lang="en-US" altLang="zh-CN" sz="1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D27AACE-7C77-43E8-B114-FD4B4A5361A3}"/>
              </a:ext>
            </a:extLst>
          </p:cNvPr>
          <p:cNvSpPr/>
          <p:nvPr/>
        </p:nvSpPr>
        <p:spPr>
          <a:xfrm>
            <a:off x="1608844" y="2372501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线程</a:t>
            </a:r>
            <a:r>
              <a:rPr kumimoji="1" lang="en-US" altLang="zh-CN" sz="1100" dirty="0">
                <a:solidFill>
                  <a:srgbClr val="4C5252"/>
                </a:solidFill>
                <a:ea typeface="Alibaba PuHuiTi R"/>
              </a:rPr>
              <a:t>1</a:t>
            </a:r>
            <a:endParaRPr kumimoji="1" lang="zh-CN" altLang="en-US" sz="1100" dirty="0">
              <a:solidFill>
                <a:srgbClr val="4C5252"/>
              </a:solidFill>
              <a:ea typeface="Alibaba PuHuiTi R"/>
            </a:endParaRPr>
          </a:p>
        </p:txBody>
      </p:sp>
      <p:cxnSp>
        <p:nvCxnSpPr>
          <p:cNvPr id="28" name="直线连接符 8">
            <a:extLst>
              <a:ext uri="{FF2B5EF4-FFF2-40B4-BE49-F238E27FC236}">
                <a16:creationId xmlns:a16="http://schemas.microsoft.com/office/drawing/2014/main" id="{7EC1E902-A50A-4A23-96EE-432B29A960EF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926476" y="2753649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EBEDE18F-0669-4B87-BC7F-DD2C21261977}"/>
              </a:ext>
            </a:extLst>
          </p:cNvPr>
          <p:cNvSpPr/>
          <p:nvPr/>
        </p:nvSpPr>
        <p:spPr>
          <a:xfrm>
            <a:off x="1863304" y="2917501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B734045-45FE-4C4C-9EBA-B42B83895A62}"/>
              </a:ext>
            </a:extLst>
          </p:cNvPr>
          <p:cNvSpPr/>
          <p:nvPr/>
        </p:nvSpPr>
        <p:spPr>
          <a:xfrm>
            <a:off x="1917303" y="3082268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31" name="肘形连接符 25">
            <a:extLst>
              <a:ext uri="{FF2B5EF4-FFF2-40B4-BE49-F238E27FC236}">
                <a16:creationId xmlns:a16="http://schemas.microsoft.com/office/drawing/2014/main" id="{0F2D2005-B104-49AC-AA50-99751C56FA50}"/>
              </a:ext>
            </a:extLst>
          </p:cNvPr>
          <p:cNvCxnSpPr>
            <a:cxnSpLocks/>
            <a:endCxn id="30" idx="3"/>
          </p:cNvCxnSpPr>
          <p:nvPr/>
        </p:nvCxnSpPr>
        <p:spPr>
          <a:xfrm rot="16200000" flipH="1">
            <a:off x="1841323" y="3100700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2D43E5B-8CB5-4C63-BCB8-277C3C70BB41}"/>
              </a:ext>
            </a:extLst>
          </p:cNvPr>
          <p:cNvSpPr txBox="1"/>
          <p:nvPr/>
        </p:nvSpPr>
        <p:spPr>
          <a:xfrm>
            <a:off x="2304372" y="3015821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1.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删除缓存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4DF187B-7FBB-4087-8E9E-33FF6D089298}"/>
              </a:ext>
            </a:extLst>
          </p:cNvPr>
          <p:cNvSpPr/>
          <p:nvPr/>
        </p:nvSpPr>
        <p:spPr>
          <a:xfrm>
            <a:off x="3360949" y="2372501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线程</a:t>
            </a:r>
            <a:r>
              <a:rPr kumimoji="1" lang="en-US" altLang="zh-CN" sz="1100" dirty="0">
                <a:solidFill>
                  <a:srgbClr val="4C5252"/>
                </a:solidFill>
                <a:ea typeface="Alibaba PuHuiTi R"/>
              </a:rPr>
              <a:t>2</a:t>
            </a:r>
            <a:endParaRPr kumimoji="1" lang="zh-CN" altLang="en-US" sz="1100" dirty="0">
              <a:solidFill>
                <a:srgbClr val="4C5252"/>
              </a:solidFill>
              <a:ea typeface="Alibaba PuHuiTi R"/>
            </a:endParaRPr>
          </a:p>
        </p:txBody>
      </p:sp>
      <p:cxnSp>
        <p:nvCxnSpPr>
          <p:cNvPr id="34" name="直线连接符 8">
            <a:extLst>
              <a:ext uri="{FF2B5EF4-FFF2-40B4-BE49-F238E27FC236}">
                <a16:creationId xmlns:a16="http://schemas.microsoft.com/office/drawing/2014/main" id="{929C8F41-EC09-45DA-B94D-A474B6F34F1B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3678581" y="2753649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CE611845-E8AD-4BDA-A48E-0FB07861E5BA}"/>
              </a:ext>
            </a:extLst>
          </p:cNvPr>
          <p:cNvSpPr/>
          <p:nvPr/>
        </p:nvSpPr>
        <p:spPr>
          <a:xfrm>
            <a:off x="3624582" y="3651276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6B89584-779F-4CA4-9011-C2ACC100DF63}"/>
              </a:ext>
            </a:extLst>
          </p:cNvPr>
          <p:cNvSpPr/>
          <p:nvPr/>
        </p:nvSpPr>
        <p:spPr>
          <a:xfrm>
            <a:off x="3678581" y="3816043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37" name="肘形连接符 25">
            <a:extLst>
              <a:ext uri="{FF2B5EF4-FFF2-40B4-BE49-F238E27FC236}">
                <a16:creationId xmlns:a16="http://schemas.microsoft.com/office/drawing/2014/main" id="{600B7DDF-883A-4CD1-893E-72050C2B8559}"/>
              </a:ext>
            </a:extLst>
          </p:cNvPr>
          <p:cNvCxnSpPr>
            <a:cxnSpLocks/>
            <a:endCxn id="36" idx="3"/>
          </p:cNvCxnSpPr>
          <p:nvPr/>
        </p:nvCxnSpPr>
        <p:spPr>
          <a:xfrm rot="16200000" flipH="1">
            <a:off x="3602601" y="3834475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223FA3E-3113-4E08-8E96-0C49B756785A}"/>
              </a:ext>
            </a:extLst>
          </p:cNvPr>
          <p:cNvSpPr txBox="1"/>
          <p:nvPr/>
        </p:nvSpPr>
        <p:spPr>
          <a:xfrm>
            <a:off x="4065650" y="3749596"/>
            <a:ext cx="105690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2.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查询缓存，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  未命中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,</a:t>
            </a:r>
          </a:p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  查询数据库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0E9E734-CC7C-45E2-AF7F-1EEDD7895FCD}"/>
              </a:ext>
            </a:extLst>
          </p:cNvPr>
          <p:cNvSpPr/>
          <p:nvPr/>
        </p:nvSpPr>
        <p:spPr>
          <a:xfrm>
            <a:off x="1863304" y="5527370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68202D4-5925-4FCC-9782-52F2FD644CBF}"/>
              </a:ext>
            </a:extLst>
          </p:cNvPr>
          <p:cNvSpPr/>
          <p:nvPr/>
        </p:nvSpPr>
        <p:spPr>
          <a:xfrm>
            <a:off x="1917303" y="5692137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44" name="肘形连接符 25">
            <a:extLst>
              <a:ext uri="{FF2B5EF4-FFF2-40B4-BE49-F238E27FC236}">
                <a16:creationId xmlns:a16="http://schemas.microsoft.com/office/drawing/2014/main" id="{CE83030D-85C5-440F-8852-95FB42271D06}"/>
              </a:ext>
            </a:extLst>
          </p:cNvPr>
          <p:cNvCxnSpPr>
            <a:cxnSpLocks/>
            <a:endCxn id="43" idx="3"/>
          </p:cNvCxnSpPr>
          <p:nvPr/>
        </p:nvCxnSpPr>
        <p:spPr>
          <a:xfrm rot="16200000" flipH="1">
            <a:off x="1841323" y="5710569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ABAFF13-71F8-432E-A594-C26438C07D8E}"/>
              </a:ext>
            </a:extLst>
          </p:cNvPr>
          <p:cNvSpPr txBox="1"/>
          <p:nvPr/>
        </p:nvSpPr>
        <p:spPr>
          <a:xfrm>
            <a:off x="2304372" y="5625690"/>
            <a:ext cx="10569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4.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更新数据库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  v = 20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2F714D2-D9A7-41C6-8BD2-D75F38994EC4}"/>
              </a:ext>
            </a:extLst>
          </p:cNvPr>
          <p:cNvSpPr/>
          <p:nvPr/>
        </p:nvSpPr>
        <p:spPr>
          <a:xfrm>
            <a:off x="3624582" y="4666924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0FB110F-16E7-408B-B2E8-E58AE346A3BB}"/>
              </a:ext>
            </a:extLst>
          </p:cNvPr>
          <p:cNvSpPr/>
          <p:nvPr/>
        </p:nvSpPr>
        <p:spPr>
          <a:xfrm>
            <a:off x="3678581" y="4831691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48" name="肘形连接符 25">
            <a:extLst>
              <a:ext uri="{FF2B5EF4-FFF2-40B4-BE49-F238E27FC236}">
                <a16:creationId xmlns:a16="http://schemas.microsoft.com/office/drawing/2014/main" id="{6DA5AED4-CDD8-4F55-BD5C-7F6B97BA04CC}"/>
              </a:ext>
            </a:extLst>
          </p:cNvPr>
          <p:cNvCxnSpPr>
            <a:cxnSpLocks/>
            <a:endCxn id="47" idx="3"/>
          </p:cNvCxnSpPr>
          <p:nvPr/>
        </p:nvCxnSpPr>
        <p:spPr>
          <a:xfrm rot="16200000" flipH="1">
            <a:off x="3602601" y="4850123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CDB9C77C-AF64-4976-95CB-3F3179287139}"/>
              </a:ext>
            </a:extLst>
          </p:cNvPr>
          <p:cNvSpPr txBox="1"/>
          <p:nvPr/>
        </p:nvSpPr>
        <p:spPr>
          <a:xfrm>
            <a:off x="4065650" y="4765244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3.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写入缓存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A63D755-CF63-4DD9-A68E-00FF69C36012}"/>
              </a:ext>
            </a:extLst>
          </p:cNvPr>
          <p:cNvSpPr/>
          <p:nvPr/>
        </p:nvSpPr>
        <p:spPr>
          <a:xfrm>
            <a:off x="7327829" y="2427205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线程</a:t>
            </a:r>
            <a:r>
              <a:rPr kumimoji="1" lang="en-US" altLang="zh-CN" sz="1100" dirty="0">
                <a:solidFill>
                  <a:srgbClr val="4C5252"/>
                </a:solidFill>
              </a:rPr>
              <a:t>1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51" name="直线连接符 8">
            <a:extLst>
              <a:ext uri="{FF2B5EF4-FFF2-40B4-BE49-F238E27FC236}">
                <a16:creationId xmlns:a16="http://schemas.microsoft.com/office/drawing/2014/main" id="{6CEAABEB-359D-4737-95D2-5F0B89608C21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7645461" y="2808353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90045976-CFE0-4D1F-AB26-858772B743F1}"/>
              </a:ext>
            </a:extLst>
          </p:cNvPr>
          <p:cNvSpPr/>
          <p:nvPr/>
        </p:nvSpPr>
        <p:spPr>
          <a:xfrm>
            <a:off x="7582289" y="2972205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8F513-BB68-472E-8F9F-C4E7DCC79997}"/>
              </a:ext>
            </a:extLst>
          </p:cNvPr>
          <p:cNvSpPr/>
          <p:nvPr/>
        </p:nvSpPr>
        <p:spPr>
          <a:xfrm>
            <a:off x="7636288" y="3136972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54" name="肘形连接符 25">
            <a:extLst>
              <a:ext uri="{FF2B5EF4-FFF2-40B4-BE49-F238E27FC236}">
                <a16:creationId xmlns:a16="http://schemas.microsoft.com/office/drawing/2014/main" id="{9E71101B-AA1B-4924-A6D8-B38658D24116}"/>
              </a:ext>
            </a:extLst>
          </p:cNvPr>
          <p:cNvCxnSpPr>
            <a:cxnSpLocks/>
            <a:endCxn id="53" idx="3"/>
          </p:cNvCxnSpPr>
          <p:nvPr/>
        </p:nvCxnSpPr>
        <p:spPr>
          <a:xfrm rot="16200000" flipH="1">
            <a:off x="7560308" y="3155404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68CE7EEA-7B04-4B6E-B766-276F23EFD90E}"/>
              </a:ext>
            </a:extLst>
          </p:cNvPr>
          <p:cNvSpPr txBox="1"/>
          <p:nvPr/>
        </p:nvSpPr>
        <p:spPr>
          <a:xfrm>
            <a:off x="8023357" y="3070525"/>
            <a:ext cx="105657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1.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查询缓存，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 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未命中，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 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查询数据库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AFD7622-4AC0-4976-9A64-77F4D985B1D6}"/>
              </a:ext>
            </a:extLst>
          </p:cNvPr>
          <p:cNvSpPr/>
          <p:nvPr/>
        </p:nvSpPr>
        <p:spPr>
          <a:xfrm>
            <a:off x="9079934" y="2427205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rgbClr val="4C5252"/>
                </a:solidFill>
                <a:ea typeface="Alibaba PuHuiTi R"/>
              </a:rPr>
              <a:t>线程</a:t>
            </a:r>
            <a:r>
              <a:rPr kumimoji="1" lang="en-US" altLang="zh-CN" sz="1100" dirty="0">
                <a:solidFill>
                  <a:srgbClr val="4C5252"/>
                </a:solidFill>
                <a:ea typeface="Alibaba PuHuiTi R"/>
              </a:rPr>
              <a:t>2</a:t>
            </a:r>
            <a:endParaRPr kumimoji="1" lang="zh-CN" altLang="en-US" sz="1100" dirty="0">
              <a:solidFill>
                <a:srgbClr val="4C5252"/>
              </a:solidFill>
              <a:ea typeface="Alibaba PuHuiTi R"/>
            </a:endParaRPr>
          </a:p>
        </p:txBody>
      </p:sp>
      <p:cxnSp>
        <p:nvCxnSpPr>
          <p:cNvPr id="57" name="直线连接符 8">
            <a:extLst>
              <a:ext uri="{FF2B5EF4-FFF2-40B4-BE49-F238E27FC236}">
                <a16:creationId xmlns:a16="http://schemas.microsoft.com/office/drawing/2014/main" id="{513D09BC-25BF-4A7B-ADDA-505C4E582775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9397566" y="2808353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E06D2F83-2CC9-4592-A070-949DD0D65900}"/>
              </a:ext>
            </a:extLst>
          </p:cNvPr>
          <p:cNvSpPr/>
          <p:nvPr/>
        </p:nvSpPr>
        <p:spPr>
          <a:xfrm>
            <a:off x="9343567" y="3705980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FCF6DB5-CEC1-4022-848B-6C7F2E206983}"/>
              </a:ext>
            </a:extLst>
          </p:cNvPr>
          <p:cNvSpPr/>
          <p:nvPr/>
        </p:nvSpPr>
        <p:spPr>
          <a:xfrm>
            <a:off x="9397566" y="3870747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60" name="肘形连接符 25">
            <a:extLst>
              <a:ext uri="{FF2B5EF4-FFF2-40B4-BE49-F238E27FC236}">
                <a16:creationId xmlns:a16="http://schemas.microsoft.com/office/drawing/2014/main" id="{B59F44FD-66EC-4863-BAE3-1B9A7961E633}"/>
              </a:ext>
            </a:extLst>
          </p:cNvPr>
          <p:cNvCxnSpPr>
            <a:cxnSpLocks/>
            <a:endCxn id="59" idx="3"/>
          </p:cNvCxnSpPr>
          <p:nvPr/>
        </p:nvCxnSpPr>
        <p:spPr>
          <a:xfrm rot="16200000" flipH="1">
            <a:off x="9321586" y="3889179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6DC9EC1C-DC59-4F6D-8438-E25544B5F16D}"/>
              </a:ext>
            </a:extLst>
          </p:cNvPr>
          <p:cNvSpPr txBox="1"/>
          <p:nvPr/>
        </p:nvSpPr>
        <p:spPr>
          <a:xfrm>
            <a:off x="9784635" y="3804300"/>
            <a:ext cx="10569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2.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更新数据库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v = 20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A3ABD1D-6457-4744-AC28-DBAEFFE2B402}"/>
              </a:ext>
            </a:extLst>
          </p:cNvPr>
          <p:cNvSpPr/>
          <p:nvPr/>
        </p:nvSpPr>
        <p:spPr>
          <a:xfrm>
            <a:off x="7582289" y="5582074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8A6B7C5-EE9D-49DB-8B2F-FE71F581862D}"/>
              </a:ext>
            </a:extLst>
          </p:cNvPr>
          <p:cNvSpPr/>
          <p:nvPr/>
        </p:nvSpPr>
        <p:spPr>
          <a:xfrm>
            <a:off x="7636288" y="5746841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64" name="肘形连接符 25">
            <a:extLst>
              <a:ext uri="{FF2B5EF4-FFF2-40B4-BE49-F238E27FC236}">
                <a16:creationId xmlns:a16="http://schemas.microsoft.com/office/drawing/2014/main" id="{308AFF01-28E3-4008-B14C-FCA9636B5DE9}"/>
              </a:ext>
            </a:extLst>
          </p:cNvPr>
          <p:cNvCxnSpPr>
            <a:cxnSpLocks/>
            <a:endCxn id="63" idx="3"/>
          </p:cNvCxnSpPr>
          <p:nvPr/>
        </p:nvCxnSpPr>
        <p:spPr>
          <a:xfrm rot="16200000" flipH="1">
            <a:off x="7560308" y="5765273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80FF825C-5EF5-4D30-8902-B7FA11FC03D5}"/>
              </a:ext>
            </a:extLst>
          </p:cNvPr>
          <p:cNvSpPr txBox="1"/>
          <p:nvPr/>
        </p:nvSpPr>
        <p:spPr>
          <a:xfrm>
            <a:off x="8023357" y="5680394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4.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 写入缓存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F6C7322-1DEA-4A40-AB6C-8EB49DDC440F}"/>
              </a:ext>
            </a:extLst>
          </p:cNvPr>
          <p:cNvSpPr/>
          <p:nvPr/>
        </p:nvSpPr>
        <p:spPr>
          <a:xfrm>
            <a:off x="9343567" y="4721628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4017E82-85FE-4F5E-910B-42F332D4C25E}"/>
              </a:ext>
            </a:extLst>
          </p:cNvPr>
          <p:cNvSpPr/>
          <p:nvPr/>
        </p:nvSpPr>
        <p:spPr>
          <a:xfrm>
            <a:off x="9397566" y="4886395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68" name="肘形连接符 25">
            <a:extLst>
              <a:ext uri="{FF2B5EF4-FFF2-40B4-BE49-F238E27FC236}">
                <a16:creationId xmlns:a16="http://schemas.microsoft.com/office/drawing/2014/main" id="{C2E4792A-CCD5-485B-8DB9-D8630409BAB3}"/>
              </a:ext>
            </a:extLst>
          </p:cNvPr>
          <p:cNvCxnSpPr>
            <a:cxnSpLocks/>
            <a:endCxn id="67" idx="3"/>
          </p:cNvCxnSpPr>
          <p:nvPr/>
        </p:nvCxnSpPr>
        <p:spPr>
          <a:xfrm rot="16200000" flipH="1">
            <a:off x="9321586" y="4904827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EAE3F03B-AF49-4A72-9741-EE9A938475DA}"/>
              </a:ext>
            </a:extLst>
          </p:cNvPr>
          <p:cNvSpPr txBox="1"/>
          <p:nvPr/>
        </p:nvSpPr>
        <p:spPr>
          <a:xfrm>
            <a:off x="9784635" y="4819948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3.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删除缓存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9B7F474-77E3-4B8F-AC7A-9DF2B435149F}"/>
              </a:ext>
            </a:extLst>
          </p:cNvPr>
          <p:cNvGrpSpPr/>
          <p:nvPr/>
        </p:nvGrpSpPr>
        <p:grpSpPr>
          <a:xfrm>
            <a:off x="5434715" y="1460530"/>
            <a:ext cx="1322570" cy="277001"/>
            <a:chOff x="5307862" y="1460528"/>
            <a:chExt cx="1322570" cy="27700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D621787-0ABF-4716-8681-C3E9B1DF3F05}"/>
                </a:ext>
              </a:extLst>
            </p:cNvPr>
            <p:cNvSpPr/>
            <p:nvPr/>
          </p:nvSpPr>
          <p:spPr>
            <a:xfrm>
              <a:off x="5907770" y="1460528"/>
              <a:ext cx="722662" cy="2770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F629C43-6B22-425D-971A-02FD9856B945}"/>
                </a:ext>
              </a:extLst>
            </p:cNvPr>
            <p:cNvSpPr/>
            <p:nvPr/>
          </p:nvSpPr>
          <p:spPr>
            <a:xfrm>
              <a:off x="5307862" y="1460529"/>
              <a:ext cx="722662" cy="276999"/>
            </a:xfrm>
            <a:prstGeom prst="rect">
              <a:avLst/>
            </a:prstGeom>
            <a:solidFill>
              <a:srgbClr val="AD2A26"/>
            </a:solidFill>
            <a:ln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缓存</a:t>
              </a: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9E5A2724-43BC-46F5-8EC9-A64077EB9C50}"/>
              </a:ext>
            </a:extLst>
          </p:cNvPr>
          <p:cNvGrpSpPr/>
          <p:nvPr/>
        </p:nvGrpSpPr>
        <p:grpSpPr>
          <a:xfrm>
            <a:off x="5429148" y="2095502"/>
            <a:ext cx="1322570" cy="277001"/>
            <a:chOff x="5307862" y="1460528"/>
            <a:chExt cx="1322570" cy="277001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4AF813F5-BE56-40EE-84F6-7FDD4439EBE3}"/>
                </a:ext>
              </a:extLst>
            </p:cNvPr>
            <p:cNvSpPr/>
            <p:nvPr/>
          </p:nvSpPr>
          <p:spPr>
            <a:xfrm>
              <a:off x="5907770" y="1460528"/>
              <a:ext cx="722662" cy="2770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10DAF634-C849-457C-94A6-1417CDF187DF}"/>
                </a:ext>
              </a:extLst>
            </p:cNvPr>
            <p:cNvSpPr/>
            <p:nvPr/>
          </p:nvSpPr>
          <p:spPr>
            <a:xfrm>
              <a:off x="5307862" y="1460529"/>
              <a:ext cx="728229" cy="276999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数据库</a:t>
              </a: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983BB459-777F-47A9-A9FC-A86B3E7893BB}"/>
              </a:ext>
            </a:extLst>
          </p:cNvPr>
          <p:cNvSpPr txBox="1"/>
          <p:nvPr/>
        </p:nvSpPr>
        <p:spPr>
          <a:xfrm>
            <a:off x="6281390" y="1429753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D4924B5-37F1-468C-AA3B-DDE109DC7E31}"/>
              </a:ext>
            </a:extLst>
          </p:cNvPr>
          <p:cNvSpPr txBox="1"/>
          <p:nvPr/>
        </p:nvSpPr>
        <p:spPr>
          <a:xfrm>
            <a:off x="6281389" y="2064726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45CBCE2F-1D93-4146-B269-AF37EF589588}"/>
              </a:ext>
            </a:extLst>
          </p:cNvPr>
          <p:cNvSpPr txBox="1"/>
          <p:nvPr/>
        </p:nvSpPr>
        <p:spPr>
          <a:xfrm>
            <a:off x="6278815" y="2070501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7353543-F673-410D-B7B6-9D56E985B63C}"/>
              </a:ext>
            </a:extLst>
          </p:cNvPr>
          <p:cNvSpPr txBox="1"/>
          <p:nvPr/>
        </p:nvSpPr>
        <p:spPr>
          <a:xfrm>
            <a:off x="6283963" y="2085427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幻灯片缩放定位 6">
                <a:extLst>
                  <a:ext uri="{FF2B5EF4-FFF2-40B4-BE49-F238E27FC236}">
                    <a16:creationId xmlns:a16="http://schemas.microsoft.com/office/drawing/2014/main" id="{89885FA0-2071-57E6-5168-A19B27EE9D8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24725632"/>
                  </p:ext>
                </p:extLst>
              </p:nvPr>
            </p:nvGraphicFramePr>
            <p:xfrm>
              <a:off x="5401285" y="5501606"/>
              <a:ext cx="1532305" cy="861922"/>
            </p:xfrm>
            <a:graphic>
              <a:graphicData uri="http://schemas.microsoft.com/office/powerpoint/2016/slidezoom">
                <pslz:sldZm>
                  <pslz:sldZmObj sldId="1353" cId="3950541663">
                    <pslz:zmPr id="{3A651014-8CA4-4EFA-8FC9-B0C128DC67A1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32305" cy="86192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幻灯片缩放定位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9885FA0-2071-57E6-5168-A19B27EE9D8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01285" y="5501606"/>
                <a:ext cx="1532305" cy="86192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9485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0.17305 0.22014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1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05 0.22014 L 0.00013 -0.095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46" y="-1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5" grpId="0"/>
      <p:bldP spid="62" grpId="0" animBg="1"/>
      <p:bldP spid="63" grpId="0" animBg="1"/>
      <p:bldP spid="65" grpId="0"/>
      <p:bldP spid="19" grpId="0"/>
      <p:bldP spid="19" grpId="1"/>
      <p:bldP spid="74" grpId="0"/>
      <p:bldP spid="76" grpId="0"/>
      <p:bldP spid="77" grpId="0"/>
      <p:bldP spid="77" grpId="1"/>
      <p:bldP spid="77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415952" y="1021955"/>
            <a:ext cx="9792518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我看你做的项目中，都用到了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，你在最近的项目中哪些场景使用了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呢？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266299" y="2633811"/>
            <a:ext cx="8631088" cy="2098445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50"/>
              <a:ext cx="8301148" cy="2058901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一是验证你的项目场景的真实性，二是为了作为深入发问的切入点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缓存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分布式锁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消息队列、延迟队列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en-US" altLang="zh-CN" sz="1400" dirty="0">
                  <a:solidFill>
                    <a:schemeClr val="tx1"/>
                  </a:solidFill>
                </a:rPr>
                <a:t>… …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CBE108BC-999E-ADDB-BAD8-AA101DBDBC6C}"/>
              </a:ext>
            </a:extLst>
          </p:cNvPr>
          <p:cNvSpPr txBox="1">
            <a:spLocks/>
          </p:cNvSpPr>
          <p:nvPr/>
        </p:nvSpPr>
        <p:spPr>
          <a:xfrm>
            <a:off x="3617476" y="3115485"/>
            <a:ext cx="7063093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缓存三兄弟（穿透、击穿、雪崩）、双写一致、持久化、数据过期策略，数据淘汰策略</a:t>
            </a:r>
          </a:p>
        </p:txBody>
      </p:sp>
      <p:sp>
        <p:nvSpPr>
          <p:cNvPr id="16" name="文本占位符 6">
            <a:extLst>
              <a:ext uri="{FF2B5EF4-FFF2-40B4-BE49-F238E27FC236}">
                <a16:creationId xmlns:a16="http://schemas.microsoft.com/office/drawing/2014/main" id="{7525DFBD-2C76-2570-BEDD-2CC2E4161FD5}"/>
              </a:ext>
            </a:extLst>
          </p:cNvPr>
          <p:cNvSpPr txBox="1">
            <a:spLocks/>
          </p:cNvSpPr>
          <p:nvPr/>
        </p:nvSpPr>
        <p:spPr>
          <a:xfrm>
            <a:off x="3624846" y="3465513"/>
            <a:ext cx="6497486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>
                <a:solidFill>
                  <a:srgbClr val="C00000"/>
                </a:solidFill>
              </a:rPr>
              <a:t>setnx</a:t>
            </a:r>
            <a:r>
              <a:rPr lang="zh-CN" altLang="en-US" sz="1400" dirty="0">
                <a:solidFill>
                  <a:srgbClr val="C00000"/>
                </a:solidFill>
              </a:rPr>
              <a:t>、</a:t>
            </a:r>
            <a:r>
              <a:rPr lang="en-US" altLang="zh-CN" sz="1400" dirty="0" err="1">
                <a:solidFill>
                  <a:srgbClr val="C00000"/>
                </a:solidFill>
              </a:rPr>
              <a:t>redisson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7" name="文本占位符 6">
            <a:extLst>
              <a:ext uri="{FF2B5EF4-FFF2-40B4-BE49-F238E27FC236}">
                <a16:creationId xmlns:a16="http://schemas.microsoft.com/office/drawing/2014/main" id="{CA0C7871-ACEF-DE83-74C5-935950EE9D45}"/>
              </a:ext>
            </a:extLst>
          </p:cNvPr>
          <p:cNvSpPr txBox="1">
            <a:spLocks/>
          </p:cNvSpPr>
          <p:nvPr/>
        </p:nvSpPr>
        <p:spPr>
          <a:xfrm>
            <a:off x="4428181" y="3832748"/>
            <a:ext cx="2717337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何种数据类型</a:t>
            </a: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F9FE7C9E-1805-BF65-1281-125E0731D79B}"/>
              </a:ext>
            </a:extLst>
          </p:cNvPr>
          <p:cNvSpPr/>
          <p:nvPr/>
        </p:nvSpPr>
        <p:spPr bwMode="auto">
          <a:xfrm>
            <a:off x="4955103" y="1855400"/>
            <a:ext cx="2686639" cy="679654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结合项目</a:t>
            </a:r>
          </a:p>
        </p:txBody>
      </p:sp>
      <p:pic>
        <p:nvPicPr>
          <p:cNvPr id="20" name="图形 19" descr="穿高领毛衣戴眼镜的男人">
            <a:extLst>
              <a:ext uri="{FF2B5EF4-FFF2-40B4-BE49-F238E27FC236}">
                <a16:creationId xmlns:a16="http://schemas.microsoft.com/office/drawing/2014/main" id="{7E4F74FF-34F3-0F2D-53D1-58609609F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5037555"/>
            <a:ext cx="867323" cy="1167060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DC57F45F-6A81-4DD6-C336-9BA8E8383917}"/>
              </a:ext>
            </a:extLst>
          </p:cNvPr>
          <p:cNvGrpSpPr/>
          <p:nvPr/>
        </p:nvGrpSpPr>
        <p:grpSpPr>
          <a:xfrm>
            <a:off x="1444232" y="4904298"/>
            <a:ext cx="7907155" cy="717988"/>
            <a:chOff x="1415952" y="1021955"/>
            <a:chExt cx="7907155" cy="717988"/>
          </a:xfrm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459DBF15-E6F0-8452-B5C8-A0A287FE8869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717988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803381 w 5319528"/>
                <a:gd name="connsiteY0" fmla="*/ 0 h 787065"/>
                <a:gd name="connsiteX1" fmla="*/ 5216541 w 5319528"/>
                <a:gd name="connsiteY1" fmla="*/ 0 h 787065"/>
                <a:gd name="connsiteX2" fmla="*/ 5319528 w 5319528"/>
                <a:gd name="connsiteY2" fmla="*/ 102987 h 787065"/>
                <a:gd name="connsiteX3" fmla="*/ 5319528 w 5319528"/>
                <a:gd name="connsiteY3" fmla="*/ 514924 h 787065"/>
                <a:gd name="connsiteX4" fmla="*/ 5216541 w 5319528"/>
                <a:gd name="connsiteY4" fmla="*/ 617911 h 787065"/>
                <a:gd name="connsiteX5" fmla="*/ 875800 w 5319528"/>
                <a:gd name="connsiteY5" fmla="*/ 617911 h 787065"/>
                <a:gd name="connsiteX6" fmla="*/ 0 w 5319528"/>
                <a:gd name="connsiteY6" fmla="*/ 787065 h 787065"/>
                <a:gd name="connsiteX7" fmla="*/ 700394 w 5319528"/>
                <a:gd name="connsiteY7" fmla="*/ 498849 h 787065"/>
                <a:gd name="connsiteX8" fmla="*/ 700394 w 5319528"/>
                <a:gd name="connsiteY8" fmla="*/ 102987 h 787065"/>
                <a:gd name="connsiteX9" fmla="*/ 803381 w 5319528"/>
                <a:gd name="connsiteY9" fmla="*/ 0 h 78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787065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787065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占位符 6">
              <a:extLst>
                <a:ext uri="{FF2B5EF4-FFF2-40B4-BE49-F238E27FC236}">
                  <a16:creationId xmlns:a16="http://schemas.microsoft.com/office/drawing/2014/main" id="{A56DEFCE-262B-07FA-7281-9B3FE320A65A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做为缓存，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mysql</a:t>
              </a:r>
              <a:r>
                <a:rPr lang="zh-CN" altLang="en-US" sz="1400" dirty="0">
                  <a:solidFill>
                    <a:schemeClr val="tx1"/>
                  </a:solidFill>
                </a:rPr>
                <a:t>的数据如何与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进行同步呢？（双写一致性）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AFE027F6-F4A7-9E24-80D7-8F6016C90E56}"/>
              </a:ext>
            </a:extLst>
          </p:cNvPr>
          <p:cNvGrpSpPr/>
          <p:nvPr/>
        </p:nvGrpSpPr>
        <p:grpSpPr>
          <a:xfrm>
            <a:off x="3425073" y="5665509"/>
            <a:ext cx="4898796" cy="593889"/>
            <a:chOff x="2266299" y="2633811"/>
            <a:chExt cx="8631088" cy="1880480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19A006B-3094-5DA0-A85E-18BA173D196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188048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占位符 6">
              <a:extLst>
                <a:ext uri="{FF2B5EF4-FFF2-40B4-BE49-F238E27FC236}">
                  <a16:creationId xmlns:a16="http://schemas.microsoft.com/office/drawing/2014/main" id="{96CF3859-9C02-66CC-72BD-2D6970F437B1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50"/>
              <a:ext cx="8301148" cy="141558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rgbClr val="C00000"/>
                  </a:solidFill>
                </a:rPr>
                <a:t>一定、一定、一定</a:t>
              </a:r>
              <a:r>
                <a:rPr lang="zh-CN" altLang="en-US" sz="1400" dirty="0">
                  <a:solidFill>
                    <a:schemeClr val="tx1"/>
                  </a:solidFill>
                </a:rPr>
                <a:t>要设置前提，先介绍自己的</a:t>
              </a:r>
              <a:r>
                <a:rPr lang="zh-CN" altLang="en-US" sz="1400" dirty="0">
                  <a:solidFill>
                    <a:srgbClr val="C00000"/>
                  </a:solidFill>
                </a:rPr>
                <a:t>业务背景</a:t>
              </a:r>
            </a:p>
          </p:txBody>
        </p:sp>
      </p:grp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5A0360D-5CA4-C6BC-0F65-1D700E7D2EF5}"/>
              </a:ext>
            </a:extLst>
          </p:cNvPr>
          <p:cNvSpPr/>
          <p:nvPr/>
        </p:nvSpPr>
        <p:spPr bwMode="auto">
          <a:xfrm>
            <a:off x="8842343" y="5392131"/>
            <a:ext cx="1366886" cy="4713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一致性要求高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D32A5D8-D915-6E34-7E1E-9446C974BE02}"/>
              </a:ext>
            </a:extLst>
          </p:cNvPr>
          <p:cNvSpPr/>
          <p:nvPr/>
        </p:nvSpPr>
        <p:spPr bwMode="auto">
          <a:xfrm>
            <a:off x="8842343" y="5962453"/>
            <a:ext cx="1366886" cy="4713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允许延迟一致</a:t>
            </a:r>
          </a:p>
        </p:txBody>
      </p:sp>
    </p:spTree>
    <p:extLst>
      <p:ext uri="{BB962C8B-B14F-4D97-AF65-F5344CB8AC3E}">
        <p14:creationId xmlns:p14="http://schemas.microsoft.com/office/powerpoint/2010/main" val="219825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3E3B8-6CCE-67A5-8961-47956C0B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双写一致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57D282-25C7-9CD8-6043-08C8C1E063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600" y="1558217"/>
            <a:ext cx="10698800" cy="468547"/>
          </a:xfrm>
        </p:spPr>
        <p:txBody>
          <a:bodyPr/>
          <a:lstStyle/>
          <a:p>
            <a:r>
              <a:rPr lang="zh-CN" altLang="en-US" dirty="0"/>
              <a:t>双写一致性：当修改了数据库的数据也要同时更新缓存的数据，缓存和数据库的数据要保持一致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5B417D0-8154-7634-7AFD-4F140CD603D2}"/>
              </a:ext>
            </a:extLst>
          </p:cNvPr>
          <p:cNvSpPr/>
          <p:nvPr/>
        </p:nvSpPr>
        <p:spPr bwMode="auto">
          <a:xfrm>
            <a:off x="1366887" y="2380850"/>
            <a:ext cx="1791093" cy="7482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请求数据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45E9682-49A1-113E-305E-9E3C5D5DA965}"/>
              </a:ext>
            </a:extLst>
          </p:cNvPr>
          <p:cNvCxnSpPr>
            <a:cxnSpLocks/>
          </p:cNvCxnSpPr>
          <p:nvPr/>
        </p:nvCxnSpPr>
        <p:spPr>
          <a:xfrm>
            <a:off x="3271102" y="2594728"/>
            <a:ext cx="1725105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74803786-9DE6-DF05-22EC-205B9BC45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053" y="2344337"/>
            <a:ext cx="1112361" cy="8574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72D5802-0D9C-C1E1-F975-1BCA6C2CFEAD}"/>
              </a:ext>
            </a:extLst>
          </p:cNvPr>
          <p:cNvCxnSpPr>
            <a:cxnSpLocks/>
          </p:cNvCxnSpPr>
          <p:nvPr/>
        </p:nvCxnSpPr>
        <p:spPr>
          <a:xfrm flipH="1">
            <a:off x="3271102" y="2912302"/>
            <a:ext cx="1734531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磁盘 7">
            <a:extLst>
              <a:ext uri="{FF2B5EF4-FFF2-40B4-BE49-F238E27FC236}">
                <a16:creationId xmlns:a16="http://schemas.microsoft.com/office/drawing/2014/main" id="{16EF953F-247C-04C1-4256-7AF7AC696B30}"/>
              </a:ext>
            </a:extLst>
          </p:cNvPr>
          <p:cNvSpPr/>
          <p:nvPr/>
        </p:nvSpPr>
        <p:spPr bwMode="auto">
          <a:xfrm>
            <a:off x="9445658" y="2380850"/>
            <a:ext cx="1282045" cy="61274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80A816F-5CE3-AC69-FF82-EEF29EC8D0CB}"/>
              </a:ext>
            </a:extLst>
          </p:cNvPr>
          <p:cNvCxnSpPr>
            <a:cxnSpLocks/>
          </p:cNvCxnSpPr>
          <p:nvPr/>
        </p:nvCxnSpPr>
        <p:spPr>
          <a:xfrm>
            <a:off x="6372520" y="2733193"/>
            <a:ext cx="2875175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F103A7C8-9ACE-4EF4-828D-C4ED9A3FDBD8}"/>
              </a:ext>
            </a:extLst>
          </p:cNvPr>
          <p:cNvCxnSpPr>
            <a:stCxn id="8" idx="3"/>
            <a:endCxn id="4" idx="2"/>
          </p:cNvCxnSpPr>
          <p:nvPr/>
        </p:nvCxnSpPr>
        <p:spPr>
          <a:xfrm rot="5400000">
            <a:off x="6106795" y="-850768"/>
            <a:ext cx="135526" cy="7824247"/>
          </a:xfrm>
          <a:prstGeom prst="bentConnector3">
            <a:avLst>
              <a:gd name="adj1" fmla="val 679062"/>
            </a:avLst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329E99ED-7D01-6504-9155-C154A98FA5C2}"/>
              </a:ext>
            </a:extLst>
          </p:cNvPr>
          <p:cNvSpPr txBox="1">
            <a:spLocks/>
          </p:cNvSpPr>
          <p:nvPr/>
        </p:nvSpPr>
        <p:spPr>
          <a:xfrm>
            <a:off x="3752597" y="2192567"/>
            <a:ext cx="960806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查</a:t>
            </a:r>
            <a:r>
              <a:rPr lang="en-US" altLang="zh-CN" sz="1200" dirty="0" err="1"/>
              <a:t>redis</a:t>
            </a:r>
            <a:endParaRPr lang="zh-CN" altLang="en-US" sz="1200" dirty="0"/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E4930B26-5F33-DF69-D3C0-C47A01F54A75}"/>
              </a:ext>
            </a:extLst>
          </p:cNvPr>
          <p:cNvSpPr txBox="1">
            <a:spLocks/>
          </p:cNvSpPr>
          <p:nvPr/>
        </p:nvSpPr>
        <p:spPr>
          <a:xfrm>
            <a:off x="3516926" y="2569639"/>
            <a:ext cx="1422720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命中，返回结果</a:t>
            </a: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F5ED5D07-E466-E2DD-DAC6-2B8C2620A14F}"/>
              </a:ext>
            </a:extLst>
          </p:cNvPr>
          <p:cNvSpPr txBox="1">
            <a:spLocks/>
          </p:cNvSpPr>
          <p:nvPr/>
        </p:nvSpPr>
        <p:spPr>
          <a:xfrm>
            <a:off x="6602630" y="2345752"/>
            <a:ext cx="223028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/>
              <a:t>redis</a:t>
            </a:r>
            <a:r>
              <a:rPr lang="zh-CN" altLang="en-US" sz="1200" dirty="0"/>
              <a:t>查不到，查</a:t>
            </a:r>
            <a:r>
              <a:rPr lang="en-US" altLang="zh-CN" sz="1200" dirty="0"/>
              <a:t>DB</a:t>
            </a:r>
            <a:endParaRPr lang="zh-CN" altLang="en-US" sz="1200" dirty="0"/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9C866CFB-4A50-417C-B692-0E763B2AA0E1}"/>
              </a:ext>
            </a:extLst>
          </p:cNvPr>
          <p:cNvSpPr txBox="1">
            <a:spLocks/>
          </p:cNvSpPr>
          <p:nvPr/>
        </p:nvSpPr>
        <p:spPr>
          <a:xfrm>
            <a:off x="5011918" y="3533529"/>
            <a:ext cx="389254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DB</a:t>
            </a:r>
            <a:r>
              <a:rPr lang="zh-CN" altLang="en-US" sz="1200" dirty="0"/>
              <a:t>查询到结果，返回</a:t>
            </a:r>
            <a:r>
              <a:rPr lang="en-US" altLang="zh-CN" sz="1200" dirty="0"/>
              <a:t>(</a:t>
            </a:r>
            <a:r>
              <a:rPr lang="zh-CN" altLang="en-US" sz="1200" dirty="0"/>
              <a:t>返回之前数据存储到</a:t>
            </a:r>
            <a:r>
              <a:rPr lang="en-US" altLang="zh-CN" sz="1200" dirty="0" err="1"/>
              <a:t>redis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6B169497-AE7A-14D9-B147-15363CCD0423}"/>
              </a:ext>
            </a:extLst>
          </p:cNvPr>
          <p:cNvSpPr txBox="1">
            <a:spLocks/>
          </p:cNvSpPr>
          <p:nvPr/>
        </p:nvSpPr>
        <p:spPr>
          <a:xfrm>
            <a:off x="746600" y="4141162"/>
            <a:ext cx="10698800" cy="46854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读操作：缓存命中，直接返回；缓存未命中查询数据库，写入缓存，设定超时时间</a:t>
            </a:r>
          </a:p>
        </p:txBody>
      </p: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9822FED1-B608-2324-F8E7-CDAF9A8190B3}"/>
              </a:ext>
            </a:extLst>
          </p:cNvPr>
          <p:cNvSpPr txBox="1">
            <a:spLocks/>
          </p:cNvSpPr>
          <p:nvPr/>
        </p:nvSpPr>
        <p:spPr>
          <a:xfrm>
            <a:off x="746600" y="4565366"/>
            <a:ext cx="10698800" cy="46854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写操作：</a:t>
            </a:r>
            <a:r>
              <a:rPr lang="zh-CN" altLang="en-US" sz="1400" dirty="0">
                <a:solidFill>
                  <a:srgbClr val="C00000"/>
                </a:solidFill>
              </a:rPr>
              <a:t>延迟双删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5FDBC207-2309-AF95-8576-71C7A8B7E2B8}"/>
              </a:ext>
            </a:extLst>
          </p:cNvPr>
          <p:cNvSpPr/>
          <p:nvPr/>
        </p:nvSpPr>
        <p:spPr bwMode="auto">
          <a:xfrm>
            <a:off x="2064470" y="5071621"/>
            <a:ext cx="1527142" cy="4996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删除缓存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17701FD-0391-7EC0-BB16-9CC23006B782}"/>
              </a:ext>
            </a:extLst>
          </p:cNvPr>
          <p:cNvSpPr/>
          <p:nvPr/>
        </p:nvSpPr>
        <p:spPr bwMode="auto">
          <a:xfrm>
            <a:off x="4568858" y="5071621"/>
            <a:ext cx="1527142" cy="4996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修改数据库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3801E793-BF29-3DF0-F9D3-E37DA9737560}"/>
              </a:ext>
            </a:extLst>
          </p:cNvPr>
          <p:cNvSpPr/>
          <p:nvPr/>
        </p:nvSpPr>
        <p:spPr bwMode="auto">
          <a:xfrm>
            <a:off x="7937370" y="5071621"/>
            <a:ext cx="1527142" cy="4996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删除缓存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32F7F26-25FC-1926-658C-3CE5465EF9D3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3591612" y="5321431"/>
            <a:ext cx="977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9BAA2B03-24B6-CCAF-20D9-071CCB08590E}"/>
              </a:ext>
            </a:extLst>
          </p:cNvPr>
          <p:cNvGrpSpPr/>
          <p:nvPr/>
        </p:nvGrpSpPr>
        <p:grpSpPr>
          <a:xfrm>
            <a:off x="6096000" y="4970718"/>
            <a:ext cx="1841370" cy="468547"/>
            <a:chOff x="6096000" y="4970718"/>
            <a:chExt cx="1841370" cy="468547"/>
          </a:xfrm>
        </p:grpSpPr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8F784D80-78A0-320D-0D95-4DF340B0554E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6096000" y="5321431"/>
              <a:ext cx="18413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占位符 2">
              <a:extLst>
                <a:ext uri="{FF2B5EF4-FFF2-40B4-BE49-F238E27FC236}">
                  <a16:creationId xmlns:a16="http://schemas.microsoft.com/office/drawing/2014/main" id="{2967FC6F-7F47-D853-7E26-6E752D2682A7}"/>
                </a:ext>
              </a:extLst>
            </p:cNvPr>
            <p:cNvSpPr txBox="1">
              <a:spLocks/>
            </p:cNvSpPr>
            <p:nvPr/>
          </p:nvSpPr>
          <p:spPr>
            <a:xfrm>
              <a:off x="6789181" y="4970718"/>
              <a:ext cx="891859" cy="46854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rgbClr val="C00000"/>
                  </a:solidFill>
                </a:rPr>
                <a:t>延时</a:t>
              </a:r>
            </a:p>
          </p:txBody>
        </p:sp>
      </p:grp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211E992-51F3-F815-75A5-A953B3E0918D}"/>
              </a:ext>
            </a:extLst>
          </p:cNvPr>
          <p:cNvCxnSpPr>
            <a:cxnSpLocks/>
            <a:stCxn id="35" idx="2"/>
            <a:endCxn id="51" idx="1"/>
          </p:cNvCxnSpPr>
          <p:nvPr/>
        </p:nvCxnSpPr>
        <p:spPr>
          <a:xfrm>
            <a:off x="5332429" y="5571241"/>
            <a:ext cx="825" cy="289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943A8D8-3AF9-DFB5-FCAB-91C39620251A}"/>
              </a:ext>
            </a:extLst>
          </p:cNvPr>
          <p:cNvCxnSpPr>
            <a:cxnSpLocks/>
            <a:stCxn id="51" idx="4"/>
            <a:endCxn id="50" idx="2"/>
          </p:cNvCxnSpPr>
          <p:nvPr/>
        </p:nvCxnSpPr>
        <p:spPr>
          <a:xfrm flipV="1">
            <a:off x="5868261" y="6116816"/>
            <a:ext cx="20502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4B29EE7E-CF76-1E17-4D54-CC4CD67A778C}"/>
              </a:ext>
            </a:extLst>
          </p:cNvPr>
          <p:cNvGrpSpPr/>
          <p:nvPr/>
        </p:nvGrpSpPr>
        <p:grpSpPr>
          <a:xfrm>
            <a:off x="4798246" y="5861115"/>
            <a:ext cx="1204824" cy="893190"/>
            <a:chOff x="4798246" y="5861115"/>
            <a:chExt cx="1204824" cy="893190"/>
          </a:xfrm>
        </p:grpSpPr>
        <p:sp>
          <p:nvSpPr>
            <p:cNvPr id="51" name="流程图: 磁盘 50">
              <a:extLst>
                <a:ext uri="{FF2B5EF4-FFF2-40B4-BE49-F238E27FC236}">
                  <a16:creationId xmlns:a16="http://schemas.microsoft.com/office/drawing/2014/main" id="{8057683F-D663-CDE0-C113-053E29656BB8}"/>
                </a:ext>
              </a:extLst>
            </p:cNvPr>
            <p:cNvSpPr/>
            <p:nvPr/>
          </p:nvSpPr>
          <p:spPr bwMode="auto">
            <a:xfrm>
              <a:off x="4798246" y="5861115"/>
              <a:ext cx="1070015" cy="511404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DB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文本占位符 2">
              <a:extLst>
                <a:ext uri="{FF2B5EF4-FFF2-40B4-BE49-F238E27FC236}">
                  <a16:creationId xmlns:a16="http://schemas.microsoft.com/office/drawing/2014/main" id="{871A3595-E95F-6138-5921-8CA6248D7200}"/>
                </a:ext>
              </a:extLst>
            </p:cNvPr>
            <p:cNvSpPr txBox="1">
              <a:spLocks/>
            </p:cNvSpPr>
            <p:nvPr/>
          </p:nvSpPr>
          <p:spPr>
            <a:xfrm>
              <a:off x="5111211" y="6285758"/>
              <a:ext cx="891859" cy="46854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主</a:t>
              </a: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28324B17-94C1-5B36-2EF1-F75B4D271F1C}"/>
              </a:ext>
            </a:extLst>
          </p:cNvPr>
          <p:cNvGrpSpPr/>
          <p:nvPr/>
        </p:nvGrpSpPr>
        <p:grpSpPr>
          <a:xfrm>
            <a:off x="7918521" y="5861114"/>
            <a:ext cx="1233102" cy="921472"/>
            <a:chOff x="7918521" y="5861114"/>
            <a:chExt cx="1233102" cy="921472"/>
          </a:xfrm>
        </p:grpSpPr>
        <p:sp>
          <p:nvSpPr>
            <p:cNvPr id="50" name="流程图: 磁盘 49">
              <a:extLst>
                <a:ext uri="{FF2B5EF4-FFF2-40B4-BE49-F238E27FC236}">
                  <a16:creationId xmlns:a16="http://schemas.microsoft.com/office/drawing/2014/main" id="{67DBAA23-1D81-A273-B23C-FB3EBA4FAAA7}"/>
                </a:ext>
              </a:extLst>
            </p:cNvPr>
            <p:cNvSpPr/>
            <p:nvPr/>
          </p:nvSpPr>
          <p:spPr bwMode="auto">
            <a:xfrm>
              <a:off x="7918521" y="5861114"/>
              <a:ext cx="1070015" cy="511404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DB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文本占位符 2">
              <a:extLst>
                <a:ext uri="{FF2B5EF4-FFF2-40B4-BE49-F238E27FC236}">
                  <a16:creationId xmlns:a16="http://schemas.microsoft.com/office/drawing/2014/main" id="{459F70E9-2D8D-4F29-BDE8-917C1D20816A}"/>
                </a:ext>
              </a:extLst>
            </p:cNvPr>
            <p:cNvSpPr txBox="1">
              <a:spLocks/>
            </p:cNvSpPr>
            <p:nvPr/>
          </p:nvSpPr>
          <p:spPr>
            <a:xfrm>
              <a:off x="8259764" y="6314039"/>
              <a:ext cx="891859" cy="46854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从</a:t>
              </a:r>
            </a:p>
          </p:txBody>
        </p:sp>
      </p:grpSp>
      <p:sp>
        <p:nvSpPr>
          <p:cNvPr id="62" name="椭圆 61">
            <a:extLst>
              <a:ext uri="{FF2B5EF4-FFF2-40B4-BE49-F238E27FC236}">
                <a16:creationId xmlns:a16="http://schemas.microsoft.com/office/drawing/2014/main" id="{038339C0-056C-3315-FA46-5C85FFECC0A9}"/>
              </a:ext>
            </a:extLst>
          </p:cNvPr>
          <p:cNvSpPr/>
          <p:nvPr/>
        </p:nvSpPr>
        <p:spPr bwMode="auto">
          <a:xfrm>
            <a:off x="10294070" y="4883084"/>
            <a:ext cx="1442302" cy="144230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ea typeface="阿里巴巴普惠体" panose="00020600040101010101" pitchFamily="18" charset="-122"/>
              </a:rPr>
              <a:t>代码耦合性高</a:t>
            </a: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3E553BF1-19E9-B657-DC96-5F4F1ED734AB}"/>
              </a:ext>
            </a:extLst>
          </p:cNvPr>
          <p:cNvSpPr/>
          <p:nvPr/>
        </p:nvSpPr>
        <p:spPr bwMode="auto">
          <a:xfrm>
            <a:off x="10305067" y="3329232"/>
            <a:ext cx="1442302" cy="144230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ea typeface="阿里巴巴普惠体" panose="00020600040101010101" pitchFamily="18" charset="-122"/>
              </a:rPr>
              <a:t>有脏数据风险</a:t>
            </a:r>
          </a:p>
        </p:txBody>
      </p:sp>
      <p:sp>
        <p:nvSpPr>
          <p:cNvPr id="68" name="文本占位符 2">
            <a:extLst>
              <a:ext uri="{FF2B5EF4-FFF2-40B4-BE49-F238E27FC236}">
                <a16:creationId xmlns:a16="http://schemas.microsoft.com/office/drawing/2014/main" id="{06F0AA6D-CEC1-38CA-3395-355AC2D4F230}"/>
              </a:ext>
            </a:extLst>
          </p:cNvPr>
          <p:cNvSpPr txBox="1">
            <a:spLocks/>
          </p:cNvSpPr>
          <p:nvPr/>
        </p:nvSpPr>
        <p:spPr>
          <a:xfrm>
            <a:off x="746600" y="5671788"/>
            <a:ext cx="10698800" cy="101724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1.</a:t>
            </a:r>
            <a:r>
              <a:rPr lang="zh-CN" altLang="en-US" sz="1200" dirty="0"/>
              <a:t>先删除缓存，还是先修改数据库</a:t>
            </a:r>
            <a:endParaRPr lang="en-US" altLang="zh-CN" sz="1200" dirty="0"/>
          </a:p>
          <a:p>
            <a:r>
              <a:rPr lang="en-US" altLang="zh-CN" sz="1200" dirty="0"/>
              <a:t>2.</a:t>
            </a:r>
            <a:r>
              <a:rPr lang="zh-CN" altLang="en-US" sz="1200" dirty="0"/>
              <a:t>为什么要删除两次缓存？</a:t>
            </a:r>
            <a:endParaRPr lang="en-US" altLang="zh-CN" sz="1200" dirty="0"/>
          </a:p>
          <a:p>
            <a:r>
              <a:rPr lang="en-US" altLang="zh-CN" sz="1200" dirty="0"/>
              <a:t>3.</a:t>
            </a:r>
            <a:r>
              <a:rPr lang="zh-CN" altLang="en-US" sz="1200" dirty="0"/>
              <a:t>为什么要延迟删除？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0" name="幻灯片缩放定位 69">
                <a:extLst>
                  <a:ext uri="{FF2B5EF4-FFF2-40B4-BE49-F238E27FC236}">
                    <a16:creationId xmlns:a16="http://schemas.microsoft.com/office/drawing/2014/main" id="{07A87E12-0CE9-4B05-D8A7-1F14D85036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11302282"/>
                  </p:ext>
                </p:extLst>
              </p:nvPr>
            </p:nvGraphicFramePr>
            <p:xfrm>
              <a:off x="3289852" y="5758995"/>
              <a:ext cx="1145403" cy="644289"/>
            </p:xfrm>
            <a:graphic>
              <a:graphicData uri="http://schemas.microsoft.com/office/powerpoint/2016/slidezoom">
                <pslz:sldZm>
                  <pslz:sldZmObj sldId="631" cId="2147741179">
                    <pslz:zmPr id="{80A8AF30-84BA-4926-87E5-BADCAD8476B3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45403" cy="64428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0" name="幻灯片缩放定位 6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7A87E12-0CE9-4B05-D8A7-1F14D85036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89852" y="5758995"/>
                <a:ext cx="1145403" cy="64428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2843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1" grpId="0"/>
      <p:bldP spid="12" grpId="0"/>
      <p:bldP spid="13" grpId="0"/>
      <p:bldP spid="14" grpId="0"/>
      <p:bldP spid="34" grpId="0" animBg="1"/>
      <p:bldP spid="35" grpId="0" animBg="1"/>
      <p:bldP spid="36" grpId="0" animBg="1"/>
      <p:bldP spid="62" grpId="0" animBg="1"/>
      <p:bldP spid="6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3E3B8-6CCE-67A5-8961-47956C0B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双写一致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57D282-25C7-9CD8-6043-08C8C1E063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600" y="1558217"/>
            <a:ext cx="10698800" cy="468547"/>
          </a:xfrm>
        </p:spPr>
        <p:txBody>
          <a:bodyPr/>
          <a:lstStyle/>
          <a:p>
            <a:r>
              <a:rPr lang="zh-CN" altLang="en-US" dirty="0"/>
              <a:t>双写一致性：当修改了数据库的数据也要同时更新缓存的数据，缓存和数据库的数据要保持一致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5B417D0-8154-7634-7AFD-4F140CD603D2}"/>
              </a:ext>
            </a:extLst>
          </p:cNvPr>
          <p:cNvSpPr/>
          <p:nvPr/>
        </p:nvSpPr>
        <p:spPr bwMode="auto">
          <a:xfrm>
            <a:off x="1366887" y="2380850"/>
            <a:ext cx="1791093" cy="7482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请求数据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45E9682-49A1-113E-305E-9E3C5D5DA965}"/>
              </a:ext>
            </a:extLst>
          </p:cNvPr>
          <p:cNvCxnSpPr>
            <a:cxnSpLocks/>
          </p:cNvCxnSpPr>
          <p:nvPr/>
        </p:nvCxnSpPr>
        <p:spPr>
          <a:xfrm>
            <a:off x="3271102" y="2594728"/>
            <a:ext cx="1725105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74803786-9DE6-DF05-22EC-205B9BC45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053" y="2344337"/>
            <a:ext cx="1112361" cy="8574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72D5802-0D9C-C1E1-F975-1BCA6C2CFEAD}"/>
              </a:ext>
            </a:extLst>
          </p:cNvPr>
          <p:cNvCxnSpPr>
            <a:cxnSpLocks/>
          </p:cNvCxnSpPr>
          <p:nvPr/>
        </p:nvCxnSpPr>
        <p:spPr>
          <a:xfrm flipH="1">
            <a:off x="3271102" y="2912302"/>
            <a:ext cx="1734531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磁盘 7">
            <a:extLst>
              <a:ext uri="{FF2B5EF4-FFF2-40B4-BE49-F238E27FC236}">
                <a16:creationId xmlns:a16="http://schemas.microsoft.com/office/drawing/2014/main" id="{16EF953F-247C-04C1-4256-7AF7AC696B30}"/>
              </a:ext>
            </a:extLst>
          </p:cNvPr>
          <p:cNvSpPr/>
          <p:nvPr/>
        </p:nvSpPr>
        <p:spPr bwMode="auto">
          <a:xfrm>
            <a:off x="9445658" y="2380850"/>
            <a:ext cx="1282045" cy="61274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80A816F-5CE3-AC69-FF82-EEF29EC8D0CB}"/>
              </a:ext>
            </a:extLst>
          </p:cNvPr>
          <p:cNvCxnSpPr>
            <a:cxnSpLocks/>
          </p:cNvCxnSpPr>
          <p:nvPr/>
        </p:nvCxnSpPr>
        <p:spPr>
          <a:xfrm>
            <a:off x="6372520" y="2733193"/>
            <a:ext cx="2875175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F103A7C8-9ACE-4EF4-828D-C4ED9A3FDBD8}"/>
              </a:ext>
            </a:extLst>
          </p:cNvPr>
          <p:cNvCxnSpPr>
            <a:stCxn id="8" idx="3"/>
            <a:endCxn id="4" idx="2"/>
          </p:cNvCxnSpPr>
          <p:nvPr/>
        </p:nvCxnSpPr>
        <p:spPr>
          <a:xfrm rot="5400000">
            <a:off x="6106795" y="-850768"/>
            <a:ext cx="135526" cy="7824247"/>
          </a:xfrm>
          <a:prstGeom prst="bentConnector3">
            <a:avLst>
              <a:gd name="adj1" fmla="val 679062"/>
            </a:avLst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329E99ED-7D01-6504-9155-C154A98FA5C2}"/>
              </a:ext>
            </a:extLst>
          </p:cNvPr>
          <p:cNvSpPr txBox="1">
            <a:spLocks/>
          </p:cNvSpPr>
          <p:nvPr/>
        </p:nvSpPr>
        <p:spPr>
          <a:xfrm>
            <a:off x="3752597" y="2192567"/>
            <a:ext cx="960806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查</a:t>
            </a:r>
            <a:r>
              <a:rPr lang="en-US" altLang="zh-CN" sz="1200" dirty="0" err="1"/>
              <a:t>redis</a:t>
            </a:r>
            <a:endParaRPr lang="zh-CN" altLang="en-US" sz="1200" dirty="0"/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E4930B26-5F33-DF69-D3C0-C47A01F54A75}"/>
              </a:ext>
            </a:extLst>
          </p:cNvPr>
          <p:cNvSpPr txBox="1">
            <a:spLocks/>
          </p:cNvSpPr>
          <p:nvPr/>
        </p:nvSpPr>
        <p:spPr>
          <a:xfrm>
            <a:off x="3516926" y="2569639"/>
            <a:ext cx="1422720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命中，返回结果</a:t>
            </a: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F5ED5D07-E466-E2DD-DAC6-2B8C2620A14F}"/>
              </a:ext>
            </a:extLst>
          </p:cNvPr>
          <p:cNvSpPr txBox="1">
            <a:spLocks/>
          </p:cNvSpPr>
          <p:nvPr/>
        </p:nvSpPr>
        <p:spPr>
          <a:xfrm>
            <a:off x="6602630" y="2345752"/>
            <a:ext cx="223028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/>
              <a:t>redis</a:t>
            </a:r>
            <a:r>
              <a:rPr lang="zh-CN" altLang="en-US" sz="1200" dirty="0"/>
              <a:t>查不到，查</a:t>
            </a:r>
            <a:r>
              <a:rPr lang="en-US" altLang="zh-CN" sz="1200" dirty="0"/>
              <a:t>DB</a:t>
            </a:r>
            <a:endParaRPr lang="zh-CN" altLang="en-US" sz="1200" dirty="0"/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9C866CFB-4A50-417C-B692-0E763B2AA0E1}"/>
              </a:ext>
            </a:extLst>
          </p:cNvPr>
          <p:cNvSpPr txBox="1">
            <a:spLocks/>
          </p:cNvSpPr>
          <p:nvPr/>
        </p:nvSpPr>
        <p:spPr>
          <a:xfrm>
            <a:off x="5011918" y="3533529"/>
            <a:ext cx="389254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DB</a:t>
            </a:r>
            <a:r>
              <a:rPr lang="zh-CN" altLang="en-US" sz="1200" dirty="0"/>
              <a:t>查询到结果，返回</a:t>
            </a:r>
            <a:r>
              <a:rPr lang="en-US" altLang="zh-CN" sz="1200" dirty="0"/>
              <a:t>(</a:t>
            </a:r>
            <a:r>
              <a:rPr lang="zh-CN" altLang="en-US" sz="1200" dirty="0"/>
              <a:t>返回之前数据存储到</a:t>
            </a:r>
            <a:r>
              <a:rPr lang="en-US" altLang="zh-CN" sz="1200" dirty="0" err="1"/>
              <a:t>redis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6B169497-AE7A-14D9-B147-15363CCD0423}"/>
              </a:ext>
            </a:extLst>
          </p:cNvPr>
          <p:cNvSpPr txBox="1">
            <a:spLocks/>
          </p:cNvSpPr>
          <p:nvPr/>
        </p:nvSpPr>
        <p:spPr>
          <a:xfrm>
            <a:off x="746600" y="4141162"/>
            <a:ext cx="10698800" cy="46854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读操作：缓存命中，直接返回；缓存未命中查询数据库，写入缓存，设定超时时间</a:t>
            </a:r>
          </a:p>
        </p:txBody>
      </p: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9822FED1-B608-2324-F8E7-CDAF9A8190B3}"/>
              </a:ext>
            </a:extLst>
          </p:cNvPr>
          <p:cNvSpPr txBox="1">
            <a:spLocks/>
          </p:cNvSpPr>
          <p:nvPr/>
        </p:nvSpPr>
        <p:spPr>
          <a:xfrm>
            <a:off x="746600" y="4565366"/>
            <a:ext cx="10698800" cy="46854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写操作：</a:t>
            </a:r>
            <a:r>
              <a:rPr lang="zh-CN" altLang="en-US" sz="1400" dirty="0">
                <a:solidFill>
                  <a:srgbClr val="C00000"/>
                </a:solidFill>
              </a:rPr>
              <a:t>延迟双删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5FDBC207-2309-AF95-8576-71C7A8B7E2B8}"/>
              </a:ext>
            </a:extLst>
          </p:cNvPr>
          <p:cNvSpPr/>
          <p:nvPr/>
        </p:nvSpPr>
        <p:spPr bwMode="auto">
          <a:xfrm>
            <a:off x="2064470" y="5071621"/>
            <a:ext cx="1527142" cy="4996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删除缓存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17701FD-0391-7EC0-BB16-9CC23006B782}"/>
              </a:ext>
            </a:extLst>
          </p:cNvPr>
          <p:cNvSpPr/>
          <p:nvPr/>
        </p:nvSpPr>
        <p:spPr bwMode="auto">
          <a:xfrm>
            <a:off x="4568858" y="5071621"/>
            <a:ext cx="1527142" cy="4996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修改数据库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3801E793-BF29-3DF0-F9D3-E37DA9737560}"/>
              </a:ext>
            </a:extLst>
          </p:cNvPr>
          <p:cNvSpPr/>
          <p:nvPr/>
        </p:nvSpPr>
        <p:spPr bwMode="auto">
          <a:xfrm>
            <a:off x="7937370" y="5071621"/>
            <a:ext cx="1527142" cy="4996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删除缓存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32F7F26-25FC-1926-658C-3CE5465EF9D3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3591612" y="5321431"/>
            <a:ext cx="977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9BAA2B03-24B6-CCAF-20D9-071CCB08590E}"/>
              </a:ext>
            </a:extLst>
          </p:cNvPr>
          <p:cNvGrpSpPr/>
          <p:nvPr/>
        </p:nvGrpSpPr>
        <p:grpSpPr>
          <a:xfrm>
            <a:off x="6096000" y="4970718"/>
            <a:ext cx="1841370" cy="468547"/>
            <a:chOff x="6096000" y="4970718"/>
            <a:chExt cx="1841370" cy="468547"/>
          </a:xfrm>
        </p:grpSpPr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8F784D80-78A0-320D-0D95-4DF340B0554E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6096000" y="5321431"/>
              <a:ext cx="18413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占位符 2">
              <a:extLst>
                <a:ext uri="{FF2B5EF4-FFF2-40B4-BE49-F238E27FC236}">
                  <a16:creationId xmlns:a16="http://schemas.microsoft.com/office/drawing/2014/main" id="{2967FC6F-7F47-D853-7E26-6E752D2682A7}"/>
                </a:ext>
              </a:extLst>
            </p:cNvPr>
            <p:cNvSpPr txBox="1">
              <a:spLocks/>
            </p:cNvSpPr>
            <p:nvPr/>
          </p:nvSpPr>
          <p:spPr>
            <a:xfrm>
              <a:off x="6789181" y="4970718"/>
              <a:ext cx="891859" cy="46854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rgbClr val="C00000"/>
                  </a:solidFill>
                </a:rPr>
                <a:t>延时</a:t>
              </a:r>
            </a:p>
          </p:txBody>
        </p:sp>
      </p:grp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211E992-51F3-F815-75A5-A953B3E0918D}"/>
              </a:ext>
            </a:extLst>
          </p:cNvPr>
          <p:cNvCxnSpPr>
            <a:cxnSpLocks/>
            <a:stCxn id="35" idx="2"/>
            <a:endCxn id="51" idx="1"/>
          </p:cNvCxnSpPr>
          <p:nvPr/>
        </p:nvCxnSpPr>
        <p:spPr>
          <a:xfrm>
            <a:off x="5332429" y="5571241"/>
            <a:ext cx="825" cy="289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943A8D8-3AF9-DFB5-FCAB-91C39620251A}"/>
              </a:ext>
            </a:extLst>
          </p:cNvPr>
          <p:cNvCxnSpPr>
            <a:cxnSpLocks/>
            <a:stCxn id="51" idx="4"/>
            <a:endCxn id="50" idx="2"/>
          </p:cNvCxnSpPr>
          <p:nvPr/>
        </p:nvCxnSpPr>
        <p:spPr>
          <a:xfrm flipV="1">
            <a:off x="5868261" y="6116816"/>
            <a:ext cx="20502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4B29EE7E-CF76-1E17-4D54-CC4CD67A778C}"/>
              </a:ext>
            </a:extLst>
          </p:cNvPr>
          <p:cNvGrpSpPr/>
          <p:nvPr/>
        </p:nvGrpSpPr>
        <p:grpSpPr>
          <a:xfrm>
            <a:off x="4798246" y="5861115"/>
            <a:ext cx="1204824" cy="893190"/>
            <a:chOff x="4798246" y="5861115"/>
            <a:chExt cx="1204824" cy="893190"/>
          </a:xfrm>
        </p:grpSpPr>
        <p:sp>
          <p:nvSpPr>
            <p:cNvPr id="51" name="流程图: 磁盘 50">
              <a:extLst>
                <a:ext uri="{FF2B5EF4-FFF2-40B4-BE49-F238E27FC236}">
                  <a16:creationId xmlns:a16="http://schemas.microsoft.com/office/drawing/2014/main" id="{8057683F-D663-CDE0-C113-053E29656BB8}"/>
                </a:ext>
              </a:extLst>
            </p:cNvPr>
            <p:cNvSpPr/>
            <p:nvPr/>
          </p:nvSpPr>
          <p:spPr bwMode="auto">
            <a:xfrm>
              <a:off x="4798246" y="5861115"/>
              <a:ext cx="1070015" cy="511404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DB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文本占位符 2">
              <a:extLst>
                <a:ext uri="{FF2B5EF4-FFF2-40B4-BE49-F238E27FC236}">
                  <a16:creationId xmlns:a16="http://schemas.microsoft.com/office/drawing/2014/main" id="{871A3595-E95F-6138-5921-8CA6248D7200}"/>
                </a:ext>
              </a:extLst>
            </p:cNvPr>
            <p:cNvSpPr txBox="1">
              <a:spLocks/>
            </p:cNvSpPr>
            <p:nvPr/>
          </p:nvSpPr>
          <p:spPr>
            <a:xfrm>
              <a:off x="5111211" y="6285758"/>
              <a:ext cx="891859" cy="46854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主</a:t>
              </a: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28324B17-94C1-5B36-2EF1-F75B4D271F1C}"/>
              </a:ext>
            </a:extLst>
          </p:cNvPr>
          <p:cNvGrpSpPr/>
          <p:nvPr/>
        </p:nvGrpSpPr>
        <p:grpSpPr>
          <a:xfrm>
            <a:off x="7918521" y="5861114"/>
            <a:ext cx="1233102" cy="921472"/>
            <a:chOff x="7918521" y="5861114"/>
            <a:chExt cx="1233102" cy="921472"/>
          </a:xfrm>
        </p:grpSpPr>
        <p:sp>
          <p:nvSpPr>
            <p:cNvPr id="50" name="流程图: 磁盘 49">
              <a:extLst>
                <a:ext uri="{FF2B5EF4-FFF2-40B4-BE49-F238E27FC236}">
                  <a16:creationId xmlns:a16="http://schemas.microsoft.com/office/drawing/2014/main" id="{67DBAA23-1D81-A273-B23C-FB3EBA4FAAA7}"/>
                </a:ext>
              </a:extLst>
            </p:cNvPr>
            <p:cNvSpPr/>
            <p:nvPr/>
          </p:nvSpPr>
          <p:spPr bwMode="auto">
            <a:xfrm>
              <a:off x="7918521" y="5861114"/>
              <a:ext cx="1070015" cy="511404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DB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文本占位符 2">
              <a:extLst>
                <a:ext uri="{FF2B5EF4-FFF2-40B4-BE49-F238E27FC236}">
                  <a16:creationId xmlns:a16="http://schemas.microsoft.com/office/drawing/2014/main" id="{459F70E9-2D8D-4F29-BDE8-917C1D20816A}"/>
                </a:ext>
              </a:extLst>
            </p:cNvPr>
            <p:cNvSpPr txBox="1">
              <a:spLocks/>
            </p:cNvSpPr>
            <p:nvPr/>
          </p:nvSpPr>
          <p:spPr>
            <a:xfrm>
              <a:off x="8259764" y="6314039"/>
              <a:ext cx="891859" cy="46854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从</a:t>
              </a:r>
            </a:p>
          </p:txBody>
        </p:sp>
      </p:grpSp>
      <p:sp>
        <p:nvSpPr>
          <p:cNvPr id="67" name="椭圆 66">
            <a:extLst>
              <a:ext uri="{FF2B5EF4-FFF2-40B4-BE49-F238E27FC236}">
                <a16:creationId xmlns:a16="http://schemas.microsoft.com/office/drawing/2014/main" id="{3E553BF1-19E9-B657-DC96-5F4F1ED734AB}"/>
              </a:ext>
            </a:extLst>
          </p:cNvPr>
          <p:cNvSpPr/>
          <p:nvPr/>
        </p:nvSpPr>
        <p:spPr bwMode="auto">
          <a:xfrm>
            <a:off x="10185797" y="4511989"/>
            <a:ext cx="1442302" cy="144230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ea typeface="阿里巴巴普惠体" panose="00020600040101010101" pitchFamily="18" charset="-122"/>
              </a:rPr>
              <a:t>有脏数据风险</a:t>
            </a:r>
          </a:p>
        </p:txBody>
      </p:sp>
      <p:sp>
        <p:nvSpPr>
          <p:cNvPr id="68" name="文本占位符 2">
            <a:extLst>
              <a:ext uri="{FF2B5EF4-FFF2-40B4-BE49-F238E27FC236}">
                <a16:creationId xmlns:a16="http://schemas.microsoft.com/office/drawing/2014/main" id="{06F0AA6D-CEC1-38CA-3395-355AC2D4F230}"/>
              </a:ext>
            </a:extLst>
          </p:cNvPr>
          <p:cNvSpPr txBox="1">
            <a:spLocks/>
          </p:cNvSpPr>
          <p:nvPr/>
        </p:nvSpPr>
        <p:spPr>
          <a:xfrm>
            <a:off x="746600" y="5671788"/>
            <a:ext cx="10698800" cy="101724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1.</a:t>
            </a:r>
            <a:r>
              <a:rPr lang="zh-CN" altLang="en-US" sz="1200" dirty="0"/>
              <a:t>先删除缓存，还是先修改数据库</a:t>
            </a:r>
            <a:endParaRPr lang="en-US" altLang="zh-CN" sz="1200" dirty="0"/>
          </a:p>
          <a:p>
            <a:r>
              <a:rPr lang="en-US" altLang="zh-CN" sz="1200" dirty="0"/>
              <a:t>2.</a:t>
            </a:r>
            <a:r>
              <a:rPr lang="zh-CN" altLang="en-US" sz="1200" dirty="0"/>
              <a:t>为什么要删除两次缓存？</a:t>
            </a:r>
            <a:endParaRPr lang="en-US" altLang="zh-CN" sz="1200" dirty="0"/>
          </a:p>
          <a:p>
            <a:r>
              <a:rPr lang="en-US" altLang="zh-CN" sz="1200" dirty="0"/>
              <a:t>3.</a:t>
            </a:r>
            <a:r>
              <a:rPr lang="zh-CN" altLang="en-US" sz="1200" dirty="0"/>
              <a:t>为什么要延时删除？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0" name="幻灯片缩放定位 69">
                <a:extLst>
                  <a:ext uri="{FF2B5EF4-FFF2-40B4-BE49-F238E27FC236}">
                    <a16:creationId xmlns:a16="http://schemas.microsoft.com/office/drawing/2014/main" id="{07A87E12-0CE9-4B05-D8A7-1F14D850364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89852" y="5758995"/>
              <a:ext cx="1145403" cy="644289"/>
            </p:xfrm>
            <a:graphic>
              <a:graphicData uri="http://schemas.microsoft.com/office/powerpoint/2016/slidezoom">
                <pslz:sldZm>
                  <pslz:sldZmObj sldId="631" cId="2147741179">
                    <pslz:zmPr id="{80A8AF30-84BA-4926-87E5-BADCAD8476B3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45403" cy="64428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0" name="幻灯片缩放定位 6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7A87E12-0CE9-4B05-D8A7-1F14D85036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89852" y="5758995"/>
                <a:ext cx="1145403" cy="64428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0541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52CAD-3EF5-1CA4-0BC1-5093084B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双写一致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439C598-EF8F-46F7-9CF2-D53DF1661B68}"/>
              </a:ext>
            </a:extLst>
          </p:cNvPr>
          <p:cNvGrpSpPr/>
          <p:nvPr/>
        </p:nvGrpSpPr>
        <p:grpSpPr>
          <a:xfrm>
            <a:off x="993964" y="1353513"/>
            <a:ext cx="3948427" cy="5228727"/>
            <a:chOff x="993964" y="1353513"/>
            <a:chExt cx="3948427" cy="5228727"/>
          </a:xfrm>
        </p:grpSpPr>
        <p:cxnSp>
          <p:nvCxnSpPr>
            <p:cNvPr id="48" name="直线连接符 8">
              <a:extLst>
                <a:ext uri="{FF2B5EF4-FFF2-40B4-BE49-F238E27FC236}">
                  <a16:creationId xmlns:a16="http://schemas.microsoft.com/office/drawing/2014/main" id="{B3D49866-C04D-6925-7F9D-C997685A06B7}"/>
                </a:ext>
              </a:extLst>
            </p:cNvPr>
            <p:cNvCxnSpPr>
              <a:cxnSpLocks/>
            </p:cNvCxnSpPr>
            <p:nvPr/>
          </p:nvCxnSpPr>
          <p:spPr>
            <a:xfrm>
              <a:off x="3274212" y="4307079"/>
              <a:ext cx="0" cy="22129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92A602A9-D543-19FE-F166-7B350AC4ECEA}"/>
                </a:ext>
              </a:extLst>
            </p:cNvPr>
            <p:cNvGrpSpPr/>
            <p:nvPr/>
          </p:nvGrpSpPr>
          <p:grpSpPr>
            <a:xfrm>
              <a:off x="993964" y="1353513"/>
              <a:ext cx="3948427" cy="5228727"/>
              <a:chOff x="993964" y="1353513"/>
              <a:chExt cx="3948427" cy="5228727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B22F71A3-C7C5-EB87-B428-D1E2ECCEC1EE}"/>
                  </a:ext>
                </a:extLst>
              </p:cNvPr>
              <p:cNvSpPr/>
              <p:nvPr/>
            </p:nvSpPr>
            <p:spPr>
              <a:xfrm>
                <a:off x="1001284" y="1468418"/>
                <a:ext cx="3917957" cy="5011577"/>
              </a:xfrm>
              <a:prstGeom prst="roundRect">
                <a:avLst>
                  <a:gd name="adj" fmla="val 547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8CD34E6-D85F-808E-4531-0F7D81B9A082}"/>
                  </a:ext>
                </a:extLst>
              </p:cNvPr>
              <p:cNvSpPr/>
              <p:nvPr/>
            </p:nvSpPr>
            <p:spPr>
              <a:xfrm>
                <a:off x="1241598" y="2014179"/>
                <a:ext cx="635264" cy="381148"/>
              </a:xfrm>
              <a:prstGeom prst="rect">
                <a:avLst/>
              </a:prstGeom>
              <a:noFill/>
              <a:ln w="12700">
                <a:solidFill>
                  <a:srgbClr val="AD2A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线程</a:t>
                </a:r>
                <a:r>
                  <a:rPr lang="en-US" altLang="zh-CN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1</a:t>
                </a:r>
                <a:endPara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endParaRPr>
              </a:p>
            </p:txBody>
          </p:sp>
          <p:cxnSp>
            <p:nvCxnSpPr>
              <p:cNvPr id="6" name="直线连接符 8">
                <a:extLst>
                  <a:ext uri="{FF2B5EF4-FFF2-40B4-BE49-F238E27FC236}">
                    <a16:creationId xmlns:a16="http://schemas.microsoft.com/office/drawing/2014/main" id="{7D3F86B2-65EA-8B87-12A2-9BCF67CE7B63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>
                <a:off x="1559230" y="2395327"/>
                <a:ext cx="7077" cy="418691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E89C7D8-EDE3-3061-4C92-695A7AC72E92}"/>
                  </a:ext>
                </a:extLst>
              </p:cNvPr>
              <p:cNvSpPr/>
              <p:nvPr/>
            </p:nvSpPr>
            <p:spPr>
              <a:xfrm>
                <a:off x="1496058" y="2456644"/>
                <a:ext cx="114027" cy="1860123"/>
              </a:xfrm>
              <a:prstGeom prst="rect">
                <a:avLst/>
              </a:prstGeom>
              <a:solidFill>
                <a:srgbClr val="FFFFE4"/>
              </a:solidFill>
              <a:ln w="12700">
                <a:solidFill>
                  <a:srgbClr val="AD2A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50">
                  <a:solidFill>
                    <a:srgbClr val="FFFFE4"/>
                  </a:solidFill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992654F-75CE-6918-EA92-141BF191B0AC}"/>
                  </a:ext>
                </a:extLst>
              </p:cNvPr>
              <p:cNvSpPr/>
              <p:nvPr/>
            </p:nvSpPr>
            <p:spPr>
              <a:xfrm>
                <a:off x="1550057" y="2614154"/>
                <a:ext cx="123200" cy="2221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AD2A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50">
                  <a:solidFill>
                    <a:srgbClr val="FFFFE4"/>
                  </a:solidFill>
                </a:endParaRPr>
              </a:p>
            </p:txBody>
          </p:sp>
          <p:cxnSp>
            <p:nvCxnSpPr>
              <p:cNvPr id="9" name="肘形连接符 25">
                <a:extLst>
                  <a:ext uri="{FF2B5EF4-FFF2-40B4-BE49-F238E27FC236}">
                    <a16:creationId xmlns:a16="http://schemas.microsoft.com/office/drawing/2014/main" id="{FA281795-B665-7E8E-159E-569BA2B8E826}"/>
                  </a:ext>
                </a:extLst>
              </p:cNvPr>
              <p:cNvCxnSpPr>
                <a:cxnSpLocks/>
                <a:endCxn id="8" idx="3"/>
              </p:cNvCxnSpPr>
              <p:nvPr/>
            </p:nvCxnSpPr>
            <p:spPr>
              <a:xfrm rot="16200000" flipH="1">
                <a:off x="1525677" y="2577650"/>
                <a:ext cx="228407" cy="66754"/>
              </a:xfrm>
              <a:prstGeom prst="bentConnector4">
                <a:avLst>
                  <a:gd name="adj1" fmla="val 25684"/>
                  <a:gd name="adj2" fmla="val 442451"/>
                </a:avLst>
              </a:prstGeom>
              <a:ln w="12700">
                <a:solidFill>
                  <a:srgbClr val="4C525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1935895-31D5-921F-CB2F-136799C9F086}"/>
                  </a:ext>
                </a:extLst>
              </p:cNvPr>
              <p:cNvSpPr txBox="1"/>
              <p:nvPr/>
            </p:nvSpPr>
            <p:spPr>
              <a:xfrm>
                <a:off x="1688000" y="2537878"/>
                <a:ext cx="99598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1.</a:t>
                </a:r>
                <a:r>
                  <a: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加锁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4EFD796-3D8D-93A1-78BA-B2DBAF2E9064}"/>
                  </a:ext>
                </a:extLst>
              </p:cNvPr>
              <p:cNvSpPr/>
              <p:nvPr/>
            </p:nvSpPr>
            <p:spPr>
              <a:xfrm>
                <a:off x="1558306" y="3367542"/>
                <a:ext cx="103587" cy="35466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AD2A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50">
                  <a:solidFill>
                    <a:srgbClr val="FFFFE4"/>
                  </a:solidFill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11A67DA-DD87-55A3-66DD-023835F5ECDE}"/>
                  </a:ext>
                </a:extLst>
              </p:cNvPr>
              <p:cNvSpPr txBox="1"/>
              <p:nvPr/>
            </p:nvSpPr>
            <p:spPr>
              <a:xfrm>
                <a:off x="1825344" y="3330508"/>
                <a:ext cx="95985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3.</a:t>
                </a:r>
                <a:r>
                  <a: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删除缓存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009DDD1-F1B9-F054-05C7-B3BA483549EA}"/>
                  </a:ext>
                </a:extLst>
              </p:cNvPr>
              <p:cNvSpPr/>
              <p:nvPr/>
            </p:nvSpPr>
            <p:spPr>
              <a:xfrm>
                <a:off x="1548519" y="3020097"/>
                <a:ext cx="135592" cy="23666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AD2A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50">
                  <a:solidFill>
                    <a:srgbClr val="FFFFE4"/>
                  </a:solidFill>
                </a:endParaRPr>
              </a:p>
            </p:txBody>
          </p:sp>
          <p:cxnSp>
            <p:nvCxnSpPr>
              <p:cNvPr id="15" name="肘形连接符 25">
                <a:extLst>
                  <a:ext uri="{FF2B5EF4-FFF2-40B4-BE49-F238E27FC236}">
                    <a16:creationId xmlns:a16="http://schemas.microsoft.com/office/drawing/2014/main" id="{D2C43F5C-E378-542B-2CE9-586706FCB834}"/>
                  </a:ext>
                </a:extLst>
              </p:cNvPr>
              <p:cNvCxnSpPr>
                <a:cxnSpLocks/>
                <a:endCxn id="14" idx="3"/>
              </p:cNvCxnSpPr>
              <p:nvPr/>
            </p:nvCxnSpPr>
            <p:spPr>
              <a:xfrm rot="16200000" flipH="1">
                <a:off x="1527232" y="2981550"/>
                <a:ext cx="234612" cy="79146"/>
              </a:xfrm>
              <a:prstGeom prst="bentConnector4">
                <a:avLst>
                  <a:gd name="adj1" fmla="val 24781"/>
                  <a:gd name="adj2" fmla="val 388833"/>
                </a:avLst>
              </a:prstGeom>
              <a:ln w="12700">
                <a:solidFill>
                  <a:srgbClr val="4C525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E61B4D7-316E-AAB0-770E-5E38189A3936}"/>
                  </a:ext>
                </a:extLst>
              </p:cNvPr>
              <p:cNvSpPr txBox="1"/>
              <p:nvPr/>
            </p:nvSpPr>
            <p:spPr>
              <a:xfrm>
                <a:off x="1809010" y="2952414"/>
                <a:ext cx="88831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2.</a:t>
                </a:r>
                <a:r>
                  <a: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写数据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9285704-F31B-8C9A-BAD5-BDAB84987A3D}"/>
                  </a:ext>
                </a:extLst>
              </p:cNvPr>
              <p:cNvSpPr/>
              <p:nvPr/>
            </p:nvSpPr>
            <p:spPr>
              <a:xfrm>
                <a:off x="1560692" y="3815384"/>
                <a:ext cx="114446" cy="30822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AD2A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50">
                  <a:solidFill>
                    <a:srgbClr val="FFFFE4"/>
                  </a:solidFill>
                </a:endParaRPr>
              </a:p>
            </p:txBody>
          </p:sp>
          <p:cxnSp>
            <p:nvCxnSpPr>
              <p:cNvPr id="21" name="肘形连接符 25">
                <a:extLst>
                  <a:ext uri="{FF2B5EF4-FFF2-40B4-BE49-F238E27FC236}">
                    <a16:creationId xmlns:a16="http://schemas.microsoft.com/office/drawing/2014/main" id="{A4E87C8A-E6E5-6AC1-7B49-46826416E311}"/>
                  </a:ext>
                </a:extLst>
              </p:cNvPr>
              <p:cNvCxnSpPr>
                <a:cxnSpLocks/>
                <a:endCxn id="20" idx="3"/>
              </p:cNvCxnSpPr>
              <p:nvPr/>
            </p:nvCxnSpPr>
            <p:spPr>
              <a:xfrm rot="16200000" flipH="1">
                <a:off x="1547064" y="3841421"/>
                <a:ext cx="198148" cy="57999"/>
              </a:xfrm>
              <a:prstGeom prst="bentConnector4">
                <a:avLst>
                  <a:gd name="adj1" fmla="val 11112"/>
                  <a:gd name="adj2" fmla="val 494145"/>
                </a:avLst>
              </a:prstGeom>
              <a:ln w="12700">
                <a:solidFill>
                  <a:srgbClr val="4C525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FA4A186-0693-B603-E772-2F2DBE5B08CE}"/>
                  </a:ext>
                </a:extLst>
              </p:cNvPr>
              <p:cNvSpPr txBox="1"/>
              <p:nvPr/>
            </p:nvSpPr>
            <p:spPr>
              <a:xfrm>
                <a:off x="1730342" y="3750779"/>
                <a:ext cx="99598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4.</a:t>
                </a:r>
                <a:r>
                  <a: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释放锁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0AFF4A6-7CA2-DC3B-6B35-E4D87C2166CA}"/>
                  </a:ext>
                </a:extLst>
              </p:cNvPr>
              <p:cNvSpPr/>
              <p:nvPr/>
            </p:nvSpPr>
            <p:spPr>
              <a:xfrm>
                <a:off x="2926897" y="2014179"/>
                <a:ext cx="635264" cy="381148"/>
              </a:xfrm>
              <a:prstGeom prst="rect">
                <a:avLst/>
              </a:prstGeom>
              <a:noFill/>
              <a:ln w="12700">
                <a:solidFill>
                  <a:srgbClr val="AD2A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线程</a:t>
                </a:r>
                <a:r>
                  <a:rPr lang="en-US" altLang="zh-CN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2</a:t>
                </a:r>
                <a:endPara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endParaRPr>
              </a:p>
            </p:txBody>
          </p:sp>
          <p:cxnSp>
            <p:nvCxnSpPr>
              <p:cNvPr id="24" name="直线连接符 8">
                <a:extLst>
                  <a:ext uri="{FF2B5EF4-FFF2-40B4-BE49-F238E27FC236}">
                    <a16:creationId xmlns:a16="http://schemas.microsoft.com/office/drawing/2014/main" id="{AE512FF0-954B-FB3A-7FB0-0291C974933F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3244529" y="2395327"/>
                <a:ext cx="12926" cy="406239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66328D7-C103-33A1-73C0-B165E77115C9}"/>
                  </a:ext>
                </a:extLst>
              </p:cNvPr>
              <p:cNvSpPr/>
              <p:nvPr/>
            </p:nvSpPr>
            <p:spPr>
              <a:xfrm>
                <a:off x="3181357" y="4171674"/>
                <a:ext cx="124808" cy="2324829"/>
              </a:xfrm>
              <a:prstGeom prst="rect">
                <a:avLst/>
              </a:prstGeom>
              <a:solidFill>
                <a:srgbClr val="FFFFE4"/>
              </a:solidFill>
              <a:ln w="12700">
                <a:solidFill>
                  <a:srgbClr val="AD2A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50">
                  <a:solidFill>
                    <a:srgbClr val="FFFFE4"/>
                  </a:solidFill>
                </a:endParaRPr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F723B3B7-F3B0-3974-DFEC-72E25BDE2CFF}"/>
                  </a:ext>
                </a:extLst>
              </p:cNvPr>
              <p:cNvCxnSpPr/>
              <p:nvPr/>
            </p:nvCxnSpPr>
            <p:spPr>
              <a:xfrm>
                <a:off x="993964" y="4181798"/>
                <a:ext cx="386078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4" name="文本占位符 1">
                <a:extLst>
                  <a:ext uri="{FF2B5EF4-FFF2-40B4-BE49-F238E27FC236}">
                    <a16:creationId xmlns:a16="http://schemas.microsoft.com/office/drawing/2014/main" id="{0D158C34-6780-8F89-F686-B46F2E7E73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5332" y="1353513"/>
                <a:ext cx="950335" cy="490923"/>
              </a:xfrm>
              <a:prstGeom prst="rect">
                <a:avLst/>
              </a:prstGeom>
            </p:spPr>
            <p:txBody>
              <a:bodyPr lIns="91440" tIns="45720" rIns="0" bIns="45720" anchor="ctr"/>
              <a:lstStyle>
                <a:lvl1pPr marL="457189" marR="0" indent="-457189" algn="l" defTabSz="914400" rtl="0" eaLnBrk="0" fontAlgn="base" latinLnBrk="0" hangingPunct="0">
                  <a:lnSpc>
                    <a:spcPct val="2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u"/>
                  <a:tabLst/>
                  <a:defRPr sz="18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defRPr>
                </a:lvl1pPr>
                <a:lvl2pPr marL="609585" indent="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  <a:defRPr b="1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2pPr>
                <a:lvl3pPr marL="1523962" indent="-3047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67" b="1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3pPr>
                <a:lvl4pPr marL="2133547" indent="-3047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3131" indent="-3047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2716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62301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71886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81470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zh-CN" altLang="en-US" sz="1400" b="1" dirty="0"/>
                  <a:t>分布式锁</a:t>
                </a:r>
                <a:endParaRPr lang="en-US" altLang="zh-CN" sz="1400" b="1" dirty="0"/>
              </a:p>
            </p:txBody>
          </p:sp>
          <p:cxnSp>
            <p:nvCxnSpPr>
              <p:cNvPr id="47" name="肘形连接符 25">
                <a:extLst>
                  <a:ext uri="{FF2B5EF4-FFF2-40B4-BE49-F238E27FC236}">
                    <a16:creationId xmlns:a16="http://schemas.microsoft.com/office/drawing/2014/main" id="{B4B9042B-BB69-B420-F6F8-B49D268386A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528802" y="3369621"/>
                <a:ext cx="234610" cy="79146"/>
              </a:xfrm>
              <a:prstGeom prst="bentConnector4">
                <a:avLst>
                  <a:gd name="adj1" fmla="val 9385"/>
                  <a:gd name="adj2" fmla="val 388833"/>
                </a:avLst>
              </a:prstGeom>
              <a:ln w="12700">
                <a:solidFill>
                  <a:srgbClr val="4C525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A89B27D4-DAFE-0655-0D11-7212E947ED35}"/>
                  </a:ext>
                </a:extLst>
              </p:cNvPr>
              <p:cNvSpPr/>
              <p:nvPr/>
            </p:nvSpPr>
            <p:spPr>
              <a:xfrm>
                <a:off x="3253464" y="4375435"/>
                <a:ext cx="123200" cy="2221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AD2A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50">
                  <a:solidFill>
                    <a:srgbClr val="FFFFE4"/>
                  </a:solidFill>
                </a:endParaRPr>
              </a:p>
            </p:txBody>
          </p:sp>
          <p:cxnSp>
            <p:nvCxnSpPr>
              <p:cNvPr id="51" name="肘形连接符 25">
                <a:extLst>
                  <a:ext uri="{FF2B5EF4-FFF2-40B4-BE49-F238E27FC236}">
                    <a16:creationId xmlns:a16="http://schemas.microsoft.com/office/drawing/2014/main" id="{E75C08A1-0164-004E-31D7-93C0D0738EA5}"/>
                  </a:ext>
                </a:extLst>
              </p:cNvPr>
              <p:cNvCxnSpPr>
                <a:cxnSpLocks/>
                <a:endCxn id="50" idx="3"/>
              </p:cNvCxnSpPr>
              <p:nvPr/>
            </p:nvCxnSpPr>
            <p:spPr>
              <a:xfrm rot="16200000" flipH="1">
                <a:off x="3229084" y="4338931"/>
                <a:ext cx="228407" cy="66754"/>
              </a:xfrm>
              <a:prstGeom prst="bentConnector4">
                <a:avLst>
                  <a:gd name="adj1" fmla="val 25684"/>
                  <a:gd name="adj2" fmla="val 442451"/>
                </a:avLst>
              </a:prstGeom>
              <a:ln w="12700">
                <a:solidFill>
                  <a:srgbClr val="4C525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B478787-9B24-392C-7C6A-548A152F1DE5}"/>
                  </a:ext>
                </a:extLst>
              </p:cNvPr>
              <p:cNvSpPr txBox="1"/>
              <p:nvPr/>
            </p:nvSpPr>
            <p:spPr>
              <a:xfrm>
                <a:off x="3391407" y="4299159"/>
                <a:ext cx="99598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1.</a:t>
                </a:r>
                <a:r>
                  <a: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加锁</a:t>
                </a: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6223834A-134D-DDC6-2331-1C292E421FF9}"/>
                  </a:ext>
                </a:extLst>
              </p:cNvPr>
              <p:cNvSpPr/>
              <p:nvPr/>
            </p:nvSpPr>
            <p:spPr>
              <a:xfrm>
                <a:off x="3261713" y="5128823"/>
                <a:ext cx="103587" cy="35466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AD2A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50">
                  <a:solidFill>
                    <a:srgbClr val="FFFFE4"/>
                  </a:solidFill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6718A6B5-511D-8519-DD09-064042D3A2FC}"/>
                  </a:ext>
                </a:extLst>
              </p:cNvPr>
              <p:cNvSpPr txBox="1"/>
              <p:nvPr/>
            </p:nvSpPr>
            <p:spPr>
              <a:xfrm>
                <a:off x="3528751" y="5091789"/>
                <a:ext cx="95985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3.</a:t>
                </a:r>
                <a:r>
                  <a: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读数据库</a:t>
                </a: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D267B99A-004E-6214-850F-9A8227126852}"/>
                  </a:ext>
                </a:extLst>
              </p:cNvPr>
              <p:cNvSpPr/>
              <p:nvPr/>
            </p:nvSpPr>
            <p:spPr>
              <a:xfrm>
                <a:off x="3251926" y="4781378"/>
                <a:ext cx="135592" cy="23666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AD2A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50">
                  <a:solidFill>
                    <a:srgbClr val="FFFFE4"/>
                  </a:solidFill>
                </a:endParaRPr>
              </a:p>
            </p:txBody>
          </p:sp>
          <p:cxnSp>
            <p:nvCxnSpPr>
              <p:cNvPr id="56" name="肘形连接符 25">
                <a:extLst>
                  <a:ext uri="{FF2B5EF4-FFF2-40B4-BE49-F238E27FC236}">
                    <a16:creationId xmlns:a16="http://schemas.microsoft.com/office/drawing/2014/main" id="{DED6858B-A978-72E9-2948-D15363E2167D}"/>
                  </a:ext>
                </a:extLst>
              </p:cNvPr>
              <p:cNvCxnSpPr>
                <a:cxnSpLocks/>
                <a:endCxn id="55" idx="3"/>
              </p:cNvCxnSpPr>
              <p:nvPr/>
            </p:nvCxnSpPr>
            <p:spPr>
              <a:xfrm rot="16200000" flipH="1">
                <a:off x="3230639" y="4742831"/>
                <a:ext cx="234612" cy="79146"/>
              </a:xfrm>
              <a:prstGeom prst="bentConnector4">
                <a:avLst>
                  <a:gd name="adj1" fmla="val 24781"/>
                  <a:gd name="adj2" fmla="val 388833"/>
                </a:avLst>
              </a:prstGeom>
              <a:ln w="12700">
                <a:solidFill>
                  <a:srgbClr val="4C525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D6C069F-29FB-F649-587A-80D494065897}"/>
                  </a:ext>
                </a:extLst>
              </p:cNvPr>
              <p:cNvSpPr txBox="1"/>
              <p:nvPr/>
            </p:nvSpPr>
            <p:spPr>
              <a:xfrm>
                <a:off x="3512417" y="4713695"/>
                <a:ext cx="142997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2.</a:t>
                </a:r>
                <a:r>
                  <a: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读缓存，未命中</a:t>
                </a: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2E054B3E-862D-7933-C795-950BDACF8452}"/>
                  </a:ext>
                </a:extLst>
              </p:cNvPr>
              <p:cNvSpPr/>
              <p:nvPr/>
            </p:nvSpPr>
            <p:spPr>
              <a:xfrm>
                <a:off x="3264099" y="5576665"/>
                <a:ext cx="114446" cy="30822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AD2A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50">
                  <a:solidFill>
                    <a:srgbClr val="FFFFE4"/>
                  </a:solidFill>
                </a:endParaRPr>
              </a:p>
            </p:txBody>
          </p:sp>
          <p:cxnSp>
            <p:nvCxnSpPr>
              <p:cNvPr id="59" name="肘形连接符 25">
                <a:extLst>
                  <a:ext uri="{FF2B5EF4-FFF2-40B4-BE49-F238E27FC236}">
                    <a16:creationId xmlns:a16="http://schemas.microsoft.com/office/drawing/2014/main" id="{BD196511-FE48-04B2-19AA-CF41E80048E1}"/>
                  </a:ext>
                </a:extLst>
              </p:cNvPr>
              <p:cNvCxnSpPr>
                <a:cxnSpLocks/>
                <a:endCxn id="58" idx="3"/>
              </p:cNvCxnSpPr>
              <p:nvPr/>
            </p:nvCxnSpPr>
            <p:spPr>
              <a:xfrm rot="16200000" flipH="1">
                <a:off x="3250471" y="5602702"/>
                <a:ext cx="198148" cy="57999"/>
              </a:xfrm>
              <a:prstGeom prst="bentConnector4">
                <a:avLst>
                  <a:gd name="adj1" fmla="val 11112"/>
                  <a:gd name="adj2" fmla="val 494145"/>
                </a:avLst>
              </a:prstGeom>
              <a:ln w="12700">
                <a:solidFill>
                  <a:srgbClr val="4C525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2177AD1-E692-E0CE-2338-FEA3F06C0E40}"/>
                  </a:ext>
                </a:extLst>
              </p:cNvPr>
              <p:cNvSpPr txBox="1"/>
              <p:nvPr/>
            </p:nvSpPr>
            <p:spPr>
              <a:xfrm>
                <a:off x="3526349" y="5512060"/>
                <a:ext cx="99598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4.</a:t>
                </a:r>
                <a:r>
                  <a: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更新缓存</a:t>
                </a:r>
              </a:p>
            </p:txBody>
          </p:sp>
          <p:cxnSp>
            <p:nvCxnSpPr>
              <p:cNvPr id="61" name="肘形连接符 25">
                <a:extLst>
                  <a:ext uri="{FF2B5EF4-FFF2-40B4-BE49-F238E27FC236}">
                    <a16:creationId xmlns:a16="http://schemas.microsoft.com/office/drawing/2014/main" id="{1D0E535F-705E-9AD0-6986-FE96CAB5577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232209" y="5130902"/>
                <a:ext cx="234610" cy="79146"/>
              </a:xfrm>
              <a:prstGeom prst="bentConnector4">
                <a:avLst>
                  <a:gd name="adj1" fmla="val 9385"/>
                  <a:gd name="adj2" fmla="val 388833"/>
                </a:avLst>
              </a:prstGeom>
              <a:ln w="12700">
                <a:solidFill>
                  <a:srgbClr val="4C525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AB658C99-F06D-313C-16E5-3665194C0D07}"/>
                  </a:ext>
                </a:extLst>
              </p:cNvPr>
              <p:cNvSpPr/>
              <p:nvPr/>
            </p:nvSpPr>
            <p:spPr>
              <a:xfrm>
                <a:off x="3266029" y="6064733"/>
                <a:ext cx="114446" cy="30822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AD2A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50">
                  <a:solidFill>
                    <a:srgbClr val="FFFFE4"/>
                  </a:solidFill>
                </a:endParaRPr>
              </a:p>
            </p:txBody>
          </p:sp>
          <p:cxnSp>
            <p:nvCxnSpPr>
              <p:cNvPr id="63" name="肘形连接符 25">
                <a:extLst>
                  <a:ext uri="{FF2B5EF4-FFF2-40B4-BE49-F238E27FC236}">
                    <a16:creationId xmlns:a16="http://schemas.microsoft.com/office/drawing/2014/main" id="{B7FED9FF-BFF5-A803-F641-C48B7DC1AC8B}"/>
                  </a:ext>
                </a:extLst>
              </p:cNvPr>
              <p:cNvCxnSpPr>
                <a:cxnSpLocks/>
                <a:endCxn id="62" idx="3"/>
              </p:cNvCxnSpPr>
              <p:nvPr/>
            </p:nvCxnSpPr>
            <p:spPr>
              <a:xfrm rot="16200000" flipH="1">
                <a:off x="3252401" y="6090770"/>
                <a:ext cx="198148" cy="57999"/>
              </a:xfrm>
              <a:prstGeom prst="bentConnector4">
                <a:avLst>
                  <a:gd name="adj1" fmla="val 11112"/>
                  <a:gd name="adj2" fmla="val 494145"/>
                </a:avLst>
              </a:prstGeom>
              <a:ln w="12700">
                <a:solidFill>
                  <a:srgbClr val="4C525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EEF66BAB-9A5C-1A36-C5A0-B6D5DA7BC76F}"/>
                  </a:ext>
                </a:extLst>
              </p:cNvPr>
              <p:cNvSpPr txBox="1"/>
              <p:nvPr/>
            </p:nvSpPr>
            <p:spPr>
              <a:xfrm>
                <a:off x="3424104" y="6000128"/>
                <a:ext cx="99598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5.</a:t>
                </a:r>
                <a:r>
                  <a: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解锁</a:t>
                </a:r>
              </a:p>
            </p:txBody>
          </p:sp>
        </p:grpSp>
      </p:grpSp>
      <p:sp>
        <p:nvSpPr>
          <p:cNvPr id="101" name="文本占位符 1">
            <a:extLst>
              <a:ext uri="{FF2B5EF4-FFF2-40B4-BE49-F238E27FC236}">
                <a16:creationId xmlns:a16="http://schemas.microsoft.com/office/drawing/2014/main" id="{45DA385E-A319-C63F-547E-65293AB8BA14}"/>
              </a:ext>
            </a:extLst>
          </p:cNvPr>
          <p:cNvSpPr txBox="1">
            <a:spLocks/>
          </p:cNvSpPr>
          <p:nvPr/>
        </p:nvSpPr>
        <p:spPr>
          <a:xfrm>
            <a:off x="5289699" y="1762813"/>
            <a:ext cx="6324123" cy="1317985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1400" b="1" dirty="0"/>
              <a:t>共享锁：</a:t>
            </a:r>
            <a:r>
              <a:rPr lang="zh-CN" altLang="en-US" sz="1400" dirty="0"/>
              <a:t>读锁</a:t>
            </a:r>
            <a:r>
              <a:rPr lang="en-US" altLang="zh-CN" sz="1400" dirty="0" err="1"/>
              <a:t>readLock</a:t>
            </a:r>
            <a:r>
              <a:rPr lang="zh-CN" altLang="en-US" sz="1400" dirty="0"/>
              <a:t>，加锁之后，其他线程可以共享读操作      </a:t>
            </a:r>
            <a:endParaRPr lang="en-US" altLang="zh-CN" sz="14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400" b="1" dirty="0"/>
              <a:t>排他锁：</a:t>
            </a:r>
            <a:r>
              <a:rPr lang="zh-CN" altLang="en-US" sz="1400" dirty="0"/>
              <a:t>独占锁</a:t>
            </a:r>
            <a:r>
              <a:rPr lang="en-US" altLang="zh-CN" sz="1400" dirty="0" err="1"/>
              <a:t>writeLock</a:t>
            </a:r>
            <a:r>
              <a:rPr lang="zh-CN" altLang="en-US" sz="1400" dirty="0"/>
              <a:t>也叫，加锁之后，阻塞其他线程读写操作</a:t>
            </a:r>
            <a:endParaRPr lang="en-US" altLang="zh-CN" sz="1400" dirty="0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50DC2C2E-91E0-F9F1-8F31-72E70B884D19}"/>
              </a:ext>
            </a:extLst>
          </p:cNvPr>
          <p:cNvSpPr/>
          <p:nvPr/>
        </p:nvSpPr>
        <p:spPr bwMode="auto">
          <a:xfrm>
            <a:off x="5363852" y="1457603"/>
            <a:ext cx="2017336" cy="465464"/>
          </a:xfrm>
          <a:prstGeom prst="roundRect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ea typeface="阿里巴巴普惠体" panose="00020600040101010101" pitchFamily="18" charset="-122"/>
              </a:rPr>
              <a:t>读多写少</a:t>
            </a: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6519B086-1257-B94B-FECB-BE95D2AC1657}"/>
              </a:ext>
            </a:extLst>
          </p:cNvPr>
          <p:cNvSpPr/>
          <p:nvPr/>
        </p:nvSpPr>
        <p:spPr bwMode="auto">
          <a:xfrm>
            <a:off x="6004876" y="4104120"/>
            <a:ext cx="1706251" cy="58446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读数据</a:t>
            </a: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95B3B1DD-D529-FC67-5C11-B4481775D94A}"/>
              </a:ext>
            </a:extLst>
          </p:cNvPr>
          <p:cNvSpPr/>
          <p:nvPr/>
        </p:nvSpPr>
        <p:spPr bwMode="auto">
          <a:xfrm>
            <a:off x="8418138" y="4059401"/>
            <a:ext cx="1706251" cy="5844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写数据</a:t>
            </a:r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52FF82FA-AAB4-B30B-7411-8F06D61E49FF}"/>
              </a:ext>
            </a:extLst>
          </p:cNvPr>
          <p:cNvGrpSpPr/>
          <p:nvPr/>
        </p:nvGrpSpPr>
        <p:grpSpPr>
          <a:xfrm>
            <a:off x="5722070" y="3334572"/>
            <a:ext cx="2318994" cy="1562903"/>
            <a:chOff x="5175315" y="2735721"/>
            <a:chExt cx="2318994" cy="1562903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4CBFF754-2DCD-B175-FBCC-4294B36ABE75}"/>
                </a:ext>
              </a:extLst>
            </p:cNvPr>
            <p:cNvGrpSpPr/>
            <p:nvPr/>
          </p:nvGrpSpPr>
          <p:grpSpPr>
            <a:xfrm>
              <a:off x="5175315" y="2735721"/>
              <a:ext cx="2318994" cy="1562903"/>
              <a:chOff x="5118754" y="2764001"/>
              <a:chExt cx="2318994" cy="1562903"/>
            </a:xfrm>
          </p:grpSpPr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9A2D82CC-870D-7EA7-FE10-799F897D1484}"/>
                  </a:ext>
                </a:extLst>
              </p:cNvPr>
              <p:cNvSpPr/>
              <p:nvPr/>
            </p:nvSpPr>
            <p:spPr bwMode="auto">
              <a:xfrm>
                <a:off x="5118754" y="3148553"/>
                <a:ext cx="2318994" cy="117835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06" name="图片 105">
                <a:extLst>
                  <a:ext uri="{FF2B5EF4-FFF2-40B4-BE49-F238E27FC236}">
                    <a16:creationId xmlns:a16="http://schemas.microsoft.com/office/drawing/2014/main" id="{674D9A2F-55A7-5CD7-0F47-57D12AD084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0" y="2764001"/>
                <a:ext cx="435163" cy="55567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10324B38-0E70-C03A-C3A9-B43F1DF58E43}"/>
                </a:ext>
              </a:extLst>
            </p:cNvPr>
            <p:cNvSpPr txBox="1"/>
            <p:nvPr/>
          </p:nvSpPr>
          <p:spPr>
            <a:xfrm>
              <a:off x="6277580" y="2830149"/>
              <a:ext cx="99598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共享锁</a:t>
              </a:r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2C78B3D7-919A-AA19-C337-01A80A1AF3EB}"/>
              </a:ext>
            </a:extLst>
          </p:cNvPr>
          <p:cNvGrpSpPr/>
          <p:nvPr/>
        </p:nvGrpSpPr>
        <p:grpSpPr>
          <a:xfrm>
            <a:off x="5354425" y="2873330"/>
            <a:ext cx="5514680" cy="2499948"/>
            <a:chOff x="5354425" y="2873330"/>
            <a:chExt cx="5514680" cy="2499948"/>
          </a:xfrm>
        </p:grpSpPr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CF9E0378-6C6E-9ED8-F1AA-91243FCBD6D8}"/>
                </a:ext>
              </a:extLst>
            </p:cNvPr>
            <p:cNvGrpSpPr/>
            <p:nvPr/>
          </p:nvGrpSpPr>
          <p:grpSpPr>
            <a:xfrm>
              <a:off x="5354425" y="2873330"/>
              <a:ext cx="5514680" cy="2499948"/>
              <a:chOff x="5354425" y="2873330"/>
              <a:chExt cx="5514680" cy="2499948"/>
            </a:xfrm>
          </p:grpSpPr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27973010-26E5-9D59-781C-DC15B2745760}"/>
                  </a:ext>
                </a:extLst>
              </p:cNvPr>
              <p:cNvSpPr/>
              <p:nvPr/>
            </p:nvSpPr>
            <p:spPr bwMode="auto">
              <a:xfrm>
                <a:off x="5354425" y="3148553"/>
                <a:ext cx="5514680" cy="222472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17" name="图片 116">
                <a:extLst>
                  <a:ext uri="{FF2B5EF4-FFF2-40B4-BE49-F238E27FC236}">
                    <a16:creationId xmlns:a16="http://schemas.microsoft.com/office/drawing/2014/main" id="{AA9E4F39-A30C-2476-1C68-9A9EDAB7BB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45225" y="2873330"/>
                <a:ext cx="435163" cy="55567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2E0E8E13-0EAE-709E-7354-160588DF5767}"/>
                </a:ext>
              </a:extLst>
            </p:cNvPr>
            <p:cNvSpPr txBox="1"/>
            <p:nvPr/>
          </p:nvSpPr>
          <p:spPr>
            <a:xfrm>
              <a:off x="8079671" y="2893243"/>
              <a:ext cx="99598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排他锁</a:t>
              </a:r>
            </a:p>
          </p:txBody>
        </p:sp>
      </p:grpSp>
      <p:sp>
        <p:nvSpPr>
          <p:cNvPr id="19" name="椭圆 18">
            <a:extLst>
              <a:ext uri="{FF2B5EF4-FFF2-40B4-BE49-F238E27FC236}">
                <a16:creationId xmlns:a16="http://schemas.microsoft.com/office/drawing/2014/main" id="{4B01B351-F959-9C79-2138-E405DD5DA9FE}"/>
              </a:ext>
            </a:extLst>
          </p:cNvPr>
          <p:cNvSpPr/>
          <p:nvPr/>
        </p:nvSpPr>
        <p:spPr bwMode="auto">
          <a:xfrm>
            <a:off x="10108539" y="831232"/>
            <a:ext cx="1442302" cy="144230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ea typeface="阿里巴巴普惠体" panose="00020600040101010101" pitchFamily="18" charset="-122"/>
              </a:rPr>
              <a:t>性能低</a:t>
            </a:r>
          </a:p>
        </p:txBody>
      </p:sp>
      <p:sp>
        <p:nvSpPr>
          <p:cNvPr id="26" name="文本占位符 1">
            <a:extLst>
              <a:ext uri="{FF2B5EF4-FFF2-40B4-BE49-F238E27FC236}">
                <a16:creationId xmlns:a16="http://schemas.microsoft.com/office/drawing/2014/main" id="{CDDAEB15-CB07-0028-8643-A662F6BC321D}"/>
              </a:ext>
            </a:extLst>
          </p:cNvPr>
          <p:cNvSpPr txBox="1">
            <a:spLocks/>
          </p:cNvSpPr>
          <p:nvPr/>
        </p:nvSpPr>
        <p:spPr>
          <a:xfrm>
            <a:off x="6096000" y="3756990"/>
            <a:ext cx="1985743" cy="417443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1200" dirty="0">
                <a:solidFill>
                  <a:srgbClr val="C00000"/>
                </a:solidFill>
              </a:rPr>
              <a:t>读读不互斥，写互斥</a:t>
            </a:r>
            <a:endParaRPr lang="en-US" altLang="zh-CN" sz="1200" dirty="0">
              <a:solidFill>
                <a:srgbClr val="C00000"/>
              </a:solidFill>
            </a:endParaRPr>
          </a:p>
        </p:txBody>
      </p:sp>
      <p:sp>
        <p:nvSpPr>
          <p:cNvPr id="29" name="文本占位符 1">
            <a:extLst>
              <a:ext uri="{FF2B5EF4-FFF2-40B4-BE49-F238E27FC236}">
                <a16:creationId xmlns:a16="http://schemas.microsoft.com/office/drawing/2014/main" id="{F78D92DF-DB7B-70AE-412C-A0148E8AEF4C}"/>
              </a:ext>
            </a:extLst>
          </p:cNvPr>
          <p:cNvSpPr txBox="1">
            <a:spLocks/>
          </p:cNvSpPr>
          <p:nvPr/>
        </p:nvSpPr>
        <p:spPr>
          <a:xfrm>
            <a:off x="7808844" y="3352799"/>
            <a:ext cx="838199" cy="417443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1200" dirty="0">
                <a:solidFill>
                  <a:srgbClr val="C00000"/>
                </a:solidFill>
              </a:rPr>
              <a:t>读写互斥</a:t>
            </a:r>
            <a:endParaRPr lang="en-US" altLang="zh-CN" sz="1200" dirty="0">
              <a:solidFill>
                <a:srgbClr val="C00000"/>
              </a:solidFill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37CDA587-5F25-76D7-19A6-C592F72B2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875" y="843280"/>
            <a:ext cx="6234694" cy="360143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F02F9B99-4FFC-6327-8FB8-D08DB7FAA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3216" y="3098853"/>
            <a:ext cx="6130564" cy="33809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486BA160-4DA4-6E77-A44B-60BFF62EFF43}"/>
              </a:ext>
            </a:extLst>
          </p:cNvPr>
          <p:cNvSpPr/>
          <p:nvPr/>
        </p:nvSpPr>
        <p:spPr bwMode="auto">
          <a:xfrm>
            <a:off x="8346000" y="831232"/>
            <a:ext cx="1442302" cy="1442302"/>
          </a:xfrm>
          <a:prstGeom prst="ellipse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B050"/>
                </a:solidFill>
                <a:ea typeface="阿里巴巴普惠体" panose="00020600040101010101" pitchFamily="18" charset="-122"/>
              </a:rPr>
              <a:t>强一致</a:t>
            </a:r>
          </a:p>
        </p:txBody>
      </p:sp>
    </p:spTree>
    <p:extLst>
      <p:ext uri="{BB962C8B-B14F-4D97-AF65-F5344CB8AC3E}">
        <p14:creationId xmlns:p14="http://schemas.microsoft.com/office/powerpoint/2010/main" val="3822583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 animBg="1"/>
      <p:bldP spid="104" grpId="0" animBg="1"/>
      <p:bldP spid="105" grpId="0" animBg="1"/>
      <p:bldP spid="19" grpId="0" animBg="1"/>
      <p:bldP spid="26" grpId="0"/>
      <p:bldP spid="29" grpId="0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3E3B8-6CCE-67A5-8961-47956C0B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双写一致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57D282-25C7-9CD8-6043-08C8C1E063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506254"/>
          </a:xfrm>
        </p:spPr>
        <p:txBody>
          <a:bodyPr/>
          <a:lstStyle/>
          <a:p>
            <a:r>
              <a:rPr lang="zh-CN" altLang="en-US" dirty="0"/>
              <a:t>异步通知保证数据的最终一致性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5DD2DE7-CB8D-84F6-A6ED-81295F305DDD}"/>
              </a:ext>
            </a:extLst>
          </p:cNvPr>
          <p:cNvSpPr/>
          <p:nvPr/>
        </p:nvSpPr>
        <p:spPr>
          <a:xfrm>
            <a:off x="3041025" y="2954303"/>
            <a:ext cx="1734853" cy="1150804"/>
          </a:xfrm>
          <a:prstGeom prst="roundRect">
            <a:avLst>
              <a:gd name="adj" fmla="val 987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item-service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51792BE-9C78-9E4A-2DA2-85883E7FF2DE}"/>
              </a:ext>
            </a:extLst>
          </p:cNvPr>
          <p:cNvSpPr/>
          <p:nvPr/>
        </p:nvSpPr>
        <p:spPr>
          <a:xfrm>
            <a:off x="8450185" y="2954303"/>
            <a:ext cx="1853382" cy="1150805"/>
          </a:xfrm>
          <a:prstGeom prst="roundRect">
            <a:avLst>
              <a:gd name="adj" fmla="val 987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cache-service</a:t>
            </a:r>
          </a:p>
        </p:txBody>
      </p:sp>
      <p:sp>
        <p:nvSpPr>
          <p:cNvPr id="6" name="圆柱体 5">
            <a:extLst>
              <a:ext uri="{FF2B5EF4-FFF2-40B4-BE49-F238E27FC236}">
                <a16:creationId xmlns:a16="http://schemas.microsoft.com/office/drawing/2014/main" id="{8C48F330-8292-AFE1-DFFE-362520899DFF}"/>
              </a:ext>
            </a:extLst>
          </p:cNvPr>
          <p:cNvSpPr/>
          <p:nvPr/>
        </p:nvSpPr>
        <p:spPr>
          <a:xfrm>
            <a:off x="3173220" y="5329742"/>
            <a:ext cx="1524000" cy="1052052"/>
          </a:xfrm>
          <a:prstGeom prst="ca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MySQL</a:t>
            </a:r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0583228-4CFF-AF43-09EB-1BBAA87D3E9C}"/>
              </a:ext>
            </a:extLst>
          </p:cNvPr>
          <p:cNvCxnSpPr>
            <a:cxnSpLocks/>
            <a:stCxn id="8" idx="6"/>
            <a:endCxn id="4" idx="1"/>
          </p:cNvCxnSpPr>
          <p:nvPr/>
        </p:nvCxnSpPr>
        <p:spPr>
          <a:xfrm>
            <a:off x="1451747" y="3529705"/>
            <a:ext cx="1589278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EF5EDA7D-BA32-EA44-FD11-B4BD8CB91601}"/>
              </a:ext>
            </a:extLst>
          </p:cNvPr>
          <p:cNvSpPr/>
          <p:nvPr/>
        </p:nvSpPr>
        <p:spPr>
          <a:xfrm>
            <a:off x="1068299" y="3337981"/>
            <a:ext cx="383448" cy="383448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E69979-210E-E994-F3C2-8727A088D52F}"/>
              </a:ext>
            </a:extLst>
          </p:cNvPr>
          <p:cNvSpPr txBox="1"/>
          <p:nvPr/>
        </p:nvSpPr>
        <p:spPr>
          <a:xfrm>
            <a:off x="1835195" y="3216306"/>
            <a:ext cx="855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修改数据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A792BA-8401-C965-C38C-BE0876675DD2}"/>
              </a:ext>
            </a:extLst>
          </p:cNvPr>
          <p:cNvSpPr txBox="1"/>
          <p:nvPr/>
        </p:nvSpPr>
        <p:spPr>
          <a:xfrm>
            <a:off x="2570014" y="4578925"/>
            <a:ext cx="1365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1.1.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写入数据库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E7C8E31-02E6-2E1C-8746-881906BD8ACC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>
            <a:off x="3908452" y="4105107"/>
            <a:ext cx="26768" cy="122463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9DBEDFD-15FF-350F-9CD5-AF209C1D7B81}"/>
              </a:ext>
            </a:extLst>
          </p:cNvPr>
          <p:cNvCxnSpPr>
            <a:cxnSpLocks/>
            <a:stCxn id="4" idx="3"/>
            <a:endCxn id="17" idx="3"/>
          </p:cNvCxnSpPr>
          <p:nvPr/>
        </p:nvCxnSpPr>
        <p:spPr>
          <a:xfrm flipV="1">
            <a:off x="4775878" y="2490115"/>
            <a:ext cx="1176672" cy="103959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BB7AD3F-FFA7-0AEB-35FA-AD419F6BEACC}"/>
              </a:ext>
            </a:extLst>
          </p:cNvPr>
          <p:cNvSpPr txBox="1"/>
          <p:nvPr/>
        </p:nvSpPr>
        <p:spPr>
          <a:xfrm>
            <a:off x="4380552" y="2420606"/>
            <a:ext cx="1238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1.2.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发布消息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3C31FBB-795B-3365-7206-8A4ECDE68F69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>
            <a:off x="9376876" y="4105108"/>
            <a:ext cx="0" cy="121656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ACBD199-A35E-4ACC-6AE2-F6A855221707}"/>
              </a:ext>
            </a:extLst>
          </p:cNvPr>
          <p:cNvSpPr txBox="1"/>
          <p:nvPr/>
        </p:nvSpPr>
        <p:spPr>
          <a:xfrm>
            <a:off x="9430657" y="4578925"/>
            <a:ext cx="1203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2.1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更新缓存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018B83B-AC9B-47D4-EBC7-09EA797F1EEC}"/>
              </a:ext>
            </a:extLst>
          </p:cNvPr>
          <p:cNvGrpSpPr/>
          <p:nvPr/>
        </p:nvGrpSpPr>
        <p:grpSpPr>
          <a:xfrm>
            <a:off x="5952550" y="2150902"/>
            <a:ext cx="1280950" cy="678426"/>
            <a:chOff x="5981550" y="1080597"/>
            <a:chExt cx="1280950" cy="678426"/>
          </a:xfrm>
        </p:grpSpPr>
        <p:sp>
          <p:nvSpPr>
            <p:cNvPr id="17" name="圆柱体 16">
              <a:extLst>
                <a:ext uri="{FF2B5EF4-FFF2-40B4-BE49-F238E27FC236}">
                  <a16:creationId xmlns:a16="http://schemas.microsoft.com/office/drawing/2014/main" id="{1A59F403-56F4-7C9E-B313-8506B9746C2B}"/>
                </a:ext>
              </a:extLst>
            </p:cNvPr>
            <p:cNvSpPr/>
            <p:nvPr/>
          </p:nvSpPr>
          <p:spPr>
            <a:xfrm rot="5400000">
              <a:off x="6282812" y="779335"/>
              <a:ext cx="678426" cy="1280950"/>
            </a:xfrm>
            <a:prstGeom prst="can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7CF847D-9F4C-7A12-1627-E78C50CC08A2}"/>
                </a:ext>
              </a:extLst>
            </p:cNvPr>
            <p:cNvSpPr txBox="1"/>
            <p:nvPr/>
          </p:nvSpPr>
          <p:spPr>
            <a:xfrm>
              <a:off x="6331973" y="1238815"/>
              <a:ext cx="58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>
                  <a:solidFill>
                    <a:schemeClr val="bg1"/>
                  </a:solidFill>
                  <a:latin typeface="+mn-lt"/>
                  <a:ea typeface="+mn-ea"/>
                </a:rPr>
                <a:t>MQ</a:t>
              </a:r>
              <a:endParaRPr lang="zh-CN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F02DAD2-4578-6696-2BBE-79C7B245BE1F}"/>
              </a:ext>
            </a:extLst>
          </p:cNvPr>
          <p:cNvCxnSpPr>
            <a:cxnSpLocks/>
            <a:stCxn id="17" idx="1"/>
            <a:endCxn id="5" idx="1"/>
          </p:cNvCxnSpPr>
          <p:nvPr/>
        </p:nvCxnSpPr>
        <p:spPr>
          <a:xfrm>
            <a:off x="7233500" y="2490115"/>
            <a:ext cx="1216685" cy="103959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1E7F669-ADE0-0EED-2932-EED1BBCB0854}"/>
              </a:ext>
            </a:extLst>
          </p:cNvPr>
          <p:cNvSpPr txBox="1"/>
          <p:nvPr/>
        </p:nvSpPr>
        <p:spPr>
          <a:xfrm>
            <a:off x="7566644" y="2392255"/>
            <a:ext cx="1238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2.1.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监听消息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D4E2447A-455F-485D-3E0C-67758D5EF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769" y="5321674"/>
            <a:ext cx="1168213" cy="1134187"/>
          </a:xfrm>
          <a:prstGeom prst="rect">
            <a:avLst/>
          </a:prstGeom>
        </p:spPr>
      </p:pic>
      <p:sp>
        <p:nvSpPr>
          <p:cNvPr id="33" name="文本占位符 2">
            <a:extLst>
              <a:ext uri="{FF2B5EF4-FFF2-40B4-BE49-F238E27FC236}">
                <a16:creationId xmlns:a16="http://schemas.microsoft.com/office/drawing/2014/main" id="{8CCC3F71-05E9-F2D6-7012-9779EECB0320}"/>
              </a:ext>
            </a:extLst>
          </p:cNvPr>
          <p:cNvSpPr txBox="1">
            <a:spLocks/>
          </p:cNvSpPr>
          <p:nvPr/>
        </p:nvSpPr>
        <p:spPr>
          <a:xfrm>
            <a:off x="5526841" y="2959259"/>
            <a:ext cx="2442986" cy="50625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</a:rPr>
              <a:t>需要保证</a:t>
            </a:r>
            <a:r>
              <a:rPr lang="en-US" altLang="zh-CN" dirty="0">
                <a:solidFill>
                  <a:srgbClr val="C00000"/>
                </a:solidFill>
              </a:rPr>
              <a:t>MQ</a:t>
            </a:r>
            <a:r>
              <a:rPr lang="zh-CN" altLang="en-US" dirty="0">
                <a:solidFill>
                  <a:srgbClr val="C00000"/>
                </a:solidFill>
              </a:rPr>
              <a:t>的可靠性</a:t>
            </a:r>
          </a:p>
        </p:txBody>
      </p:sp>
    </p:spTree>
    <p:extLst>
      <p:ext uri="{BB962C8B-B14F-4D97-AF65-F5344CB8AC3E}">
        <p14:creationId xmlns:p14="http://schemas.microsoft.com/office/powerpoint/2010/main" val="3415656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3E3B8-6CCE-67A5-8961-47956C0B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双写一致</a:t>
            </a: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28FCE75F-49AB-30F8-37C4-F0B1A6C0CB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1200" y="1624013"/>
            <a:ext cx="10698163" cy="610140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Canal</a:t>
            </a:r>
            <a:r>
              <a:rPr lang="zh-CN" altLang="en-US" dirty="0"/>
              <a:t>的异步通知：</a:t>
            </a:r>
            <a:endParaRPr lang="en-US" altLang="zh-CN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1819657-A821-226E-EF1B-0FDA90FDD2D7}"/>
              </a:ext>
            </a:extLst>
          </p:cNvPr>
          <p:cNvSpPr/>
          <p:nvPr/>
        </p:nvSpPr>
        <p:spPr>
          <a:xfrm>
            <a:off x="3094561" y="2296732"/>
            <a:ext cx="1753885" cy="1150804"/>
          </a:xfrm>
          <a:prstGeom prst="roundRect">
            <a:avLst>
              <a:gd name="adj" fmla="val 987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item-service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9F96908-092F-C945-265E-F1D8C59AAFEB}"/>
              </a:ext>
            </a:extLst>
          </p:cNvPr>
          <p:cNvSpPr/>
          <p:nvPr/>
        </p:nvSpPr>
        <p:spPr>
          <a:xfrm>
            <a:off x="8450185" y="2296732"/>
            <a:ext cx="1906620" cy="1150805"/>
          </a:xfrm>
          <a:prstGeom prst="roundRect">
            <a:avLst>
              <a:gd name="adj" fmla="val 987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cache-service</a:t>
            </a:r>
            <a:endParaRPr lang="zh-CN" altLang="en-US" sz="1600"/>
          </a:p>
        </p:txBody>
      </p:sp>
      <p:sp>
        <p:nvSpPr>
          <p:cNvPr id="8" name="圆柱体 7">
            <a:extLst>
              <a:ext uri="{FF2B5EF4-FFF2-40B4-BE49-F238E27FC236}">
                <a16:creationId xmlns:a16="http://schemas.microsoft.com/office/drawing/2014/main" id="{427A9FA8-8431-D1C1-18DD-195725EB6E4D}"/>
              </a:ext>
            </a:extLst>
          </p:cNvPr>
          <p:cNvSpPr/>
          <p:nvPr/>
        </p:nvSpPr>
        <p:spPr>
          <a:xfrm>
            <a:off x="3209503" y="4704877"/>
            <a:ext cx="1524000" cy="1052052"/>
          </a:xfrm>
          <a:prstGeom prst="ca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MySQL</a:t>
            </a: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F3E5854-DD73-3D15-5152-2F53DC9E66C2}"/>
              </a:ext>
            </a:extLst>
          </p:cNvPr>
          <p:cNvCxnSpPr>
            <a:cxnSpLocks/>
            <a:stCxn id="10" idx="6"/>
            <a:endCxn id="6" idx="1"/>
          </p:cNvCxnSpPr>
          <p:nvPr/>
        </p:nvCxnSpPr>
        <p:spPr>
          <a:xfrm>
            <a:off x="1451747" y="2872134"/>
            <a:ext cx="1642814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F4C939E0-188B-FB3C-3D5E-15E5376DFA69}"/>
              </a:ext>
            </a:extLst>
          </p:cNvPr>
          <p:cNvSpPr/>
          <p:nvPr/>
        </p:nvSpPr>
        <p:spPr>
          <a:xfrm>
            <a:off x="1068299" y="2680410"/>
            <a:ext cx="383448" cy="383448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412693-3F55-E618-48C5-976EE7D78122}"/>
              </a:ext>
            </a:extLst>
          </p:cNvPr>
          <p:cNvSpPr txBox="1"/>
          <p:nvPr/>
        </p:nvSpPr>
        <p:spPr>
          <a:xfrm>
            <a:off x="1835195" y="2558735"/>
            <a:ext cx="855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修改数据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3F3F450-7865-8242-9CF6-D3FA9AB5F7D7}"/>
              </a:ext>
            </a:extLst>
          </p:cNvPr>
          <p:cNvSpPr txBox="1"/>
          <p:nvPr/>
        </p:nvSpPr>
        <p:spPr>
          <a:xfrm>
            <a:off x="2854222" y="4089516"/>
            <a:ext cx="1365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1.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写入数据库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83587D5-C6FB-E210-8646-24FCAF0C31D9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flipH="1">
            <a:off x="3971503" y="3447536"/>
            <a:ext cx="1" cy="125734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3BB1914-F8F5-2D3A-C8F3-D8DAA915F366}"/>
              </a:ext>
            </a:extLst>
          </p:cNvPr>
          <p:cNvCxnSpPr>
            <a:cxnSpLocks/>
            <a:stCxn id="8" idx="4"/>
            <a:endCxn id="19" idx="3"/>
          </p:cNvCxnSpPr>
          <p:nvPr/>
        </p:nvCxnSpPr>
        <p:spPr>
          <a:xfrm flipV="1">
            <a:off x="4733503" y="3938703"/>
            <a:ext cx="1239054" cy="129220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7281B33-EE0A-41EE-C08B-B1D5878D28A5}"/>
              </a:ext>
            </a:extLst>
          </p:cNvPr>
          <p:cNvSpPr txBox="1"/>
          <p:nvPr/>
        </p:nvSpPr>
        <p:spPr>
          <a:xfrm>
            <a:off x="5705367" y="4382698"/>
            <a:ext cx="2215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2.1.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监听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mysql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的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binlog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08F85C4-D443-709B-A543-0457EB24CA69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9403495" y="3447537"/>
            <a:ext cx="0" cy="117022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78D5CA0-7E79-5D0B-34E7-77DDCB28C8B8}"/>
              </a:ext>
            </a:extLst>
          </p:cNvPr>
          <p:cNvSpPr txBox="1"/>
          <p:nvPr/>
        </p:nvSpPr>
        <p:spPr>
          <a:xfrm>
            <a:off x="9610579" y="3938703"/>
            <a:ext cx="1244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2.3.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更新缓存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2B2DA2A-6DD1-9CB4-31E3-E30A11E07A5B}"/>
              </a:ext>
            </a:extLst>
          </p:cNvPr>
          <p:cNvGrpSpPr/>
          <p:nvPr/>
        </p:nvGrpSpPr>
        <p:grpSpPr>
          <a:xfrm>
            <a:off x="5972557" y="3599490"/>
            <a:ext cx="1280950" cy="678426"/>
            <a:chOff x="5972557" y="3854014"/>
            <a:chExt cx="1280950" cy="678426"/>
          </a:xfrm>
        </p:grpSpPr>
        <p:sp>
          <p:nvSpPr>
            <p:cNvPr id="19" name="圆柱体 18">
              <a:extLst>
                <a:ext uri="{FF2B5EF4-FFF2-40B4-BE49-F238E27FC236}">
                  <a16:creationId xmlns:a16="http://schemas.microsoft.com/office/drawing/2014/main" id="{94F1E059-E33C-34DF-0FB9-DDAC5A29A3D3}"/>
                </a:ext>
              </a:extLst>
            </p:cNvPr>
            <p:cNvSpPr/>
            <p:nvPr/>
          </p:nvSpPr>
          <p:spPr>
            <a:xfrm rot="5400000">
              <a:off x="6273819" y="3552752"/>
              <a:ext cx="678426" cy="1280950"/>
            </a:xfrm>
            <a:prstGeom prst="can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7557004-A574-DD0A-33CF-5C6E335797FB}"/>
                </a:ext>
              </a:extLst>
            </p:cNvPr>
            <p:cNvSpPr txBox="1"/>
            <p:nvPr/>
          </p:nvSpPr>
          <p:spPr>
            <a:xfrm>
              <a:off x="6161629" y="4008561"/>
              <a:ext cx="902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>
                  <a:solidFill>
                    <a:schemeClr val="bg1"/>
                  </a:solidFill>
                </a:rPr>
                <a:t>canal</a:t>
              </a:r>
              <a:endParaRPr lang="zh-CN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D6F79E0-9714-C55B-C3F3-348F4A1142AF}"/>
              </a:ext>
            </a:extLst>
          </p:cNvPr>
          <p:cNvCxnSpPr>
            <a:cxnSpLocks/>
            <a:stCxn id="19" idx="1"/>
            <a:endCxn id="7" idx="1"/>
          </p:cNvCxnSpPr>
          <p:nvPr/>
        </p:nvCxnSpPr>
        <p:spPr>
          <a:xfrm flipV="1">
            <a:off x="7253507" y="2872135"/>
            <a:ext cx="1196678" cy="106656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C7838F6-9A05-8DBD-CA87-CF33E89B8E32}"/>
              </a:ext>
            </a:extLst>
          </p:cNvPr>
          <p:cNvSpPr txBox="1"/>
          <p:nvPr/>
        </p:nvSpPr>
        <p:spPr>
          <a:xfrm>
            <a:off x="6990099" y="2813844"/>
            <a:ext cx="123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2.2.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通知数据变更情况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6130DCB5-B73E-D90A-27E2-41D6DF78B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388" y="4617762"/>
            <a:ext cx="1168213" cy="1134187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F56165B0-BB61-2D56-BA87-D3A9979A88B5}"/>
              </a:ext>
            </a:extLst>
          </p:cNvPr>
          <p:cNvSpPr txBox="1"/>
          <p:nvPr/>
        </p:nvSpPr>
        <p:spPr>
          <a:xfrm>
            <a:off x="5168654" y="5704603"/>
            <a:ext cx="3309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canal</a:t>
            </a:r>
            <a:r>
              <a:rPr lang="zh-CN" altLang="en-US" sz="12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是基于</a:t>
            </a:r>
            <a:r>
              <a:rPr lang="en-US" altLang="zh-CN" sz="12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  <a:r>
              <a:rPr lang="zh-CN" altLang="en-US" sz="12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的主从同步来实现的</a:t>
            </a:r>
            <a:endParaRPr lang="en-US" altLang="zh-CN" sz="12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200" dirty="0">
              <a:solidFill>
                <a:srgbClr val="C00000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323F5B55-C10F-FBE0-3286-107025BC5838}"/>
              </a:ext>
            </a:extLst>
          </p:cNvPr>
          <p:cNvSpPr txBox="1">
            <a:spLocks/>
          </p:cNvSpPr>
          <p:nvPr/>
        </p:nvSpPr>
        <p:spPr>
          <a:xfrm>
            <a:off x="1034491" y="6062180"/>
            <a:ext cx="10265894" cy="4429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二进制日志（</a:t>
            </a:r>
            <a:r>
              <a:rPr lang="en-US" altLang="zh-CN" sz="1200" dirty="0"/>
              <a:t>BINLOG</a:t>
            </a:r>
            <a:r>
              <a:rPr lang="zh-CN" altLang="en-US" sz="1200" dirty="0"/>
              <a:t>）记录了所有的 </a:t>
            </a:r>
            <a:r>
              <a:rPr lang="en-US" altLang="zh-CN" sz="1200" dirty="0"/>
              <a:t>DDL</a:t>
            </a:r>
            <a:r>
              <a:rPr lang="zh-CN" altLang="en-US" sz="1200" dirty="0"/>
              <a:t>（数据定义语言）语句和 </a:t>
            </a:r>
            <a:r>
              <a:rPr lang="en-US" altLang="zh-CN" sz="1200" dirty="0"/>
              <a:t>DML</a:t>
            </a:r>
            <a:r>
              <a:rPr lang="zh-CN" altLang="en-US" sz="1200" dirty="0"/>
              <a:t>（数据操纵语言）语句，但不包括数据查询（</a:t>
            </a:r>
            <a:r>
              <a:rPr lang="en-US" altLang="zh-CN" sz="1200" dirty="0"/>
              <a:t>SELECT</a:t>
            </a:r>
            <a:r>
              <a:rPr lang="zh-CN" altLang="en-US" sz="1200" dirty="0"/>
              <a:t>、</a:t>
            </a:r>
            <a:r>
              <a:rPr lang="en-US" altLang="zh-CN" sz="1200" dirty="0"/>
              <a:t>SHOW</a:t>
            </a:r>
            <a:r>
              <a:rPr lang="zh-CN" altLang="en-US" sz="1200" dirty="0"/>
              <a:t>）语句。</a:t>
            </a:r>
          </a:p>
        </p:txBody>
      </p:sp>
    </p:spTree>
    <p:extLst>
      <p:ext uri="{BB962C8B-B14F-4D97-AF65-F5344CB8AC3E}">
        <p14:creationId xmlns:p14="http://schemas.microsoft.com/office/powerpoint/2010/main" val="926909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穿高领毛衣戴眼镜的男人">
            <a:extLst>
              <a:ext uri="{FF2B5EF4-FFF2-40B4-BE49-F238E27FC236}">
                <a16:creationId xmlns:a16="http://schemas.microsoft.com/office/drawing/2014/main" id="{3AD6EC39-96CB-EBEB-5EFF-B53FEB4E7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967" y="1238553"/>
            <a:ext cx="867323" cy="116706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7D657393-92D1-166B-4AAA-2E3B19BA8224}"/>
              </a:ext>
            </a:extLst>
          </p:cNvPr>
          <p:cNvGrpSpPr/>
          <p:nvPr/>
        </p:nvGrpSpPr>
        <p:grpSpPr>
          <a:xfrm>
            <a:off x="1472513" y="1105296"/>
            <a:ext cx="7907155" cy="717988"/>
            <a:chOff x="1415952" y="1021955"/>
            <a:chExt cx="7907155" cy="717988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91647755-5461-784C-8B48-C31C9139067F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717988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803381 w 5319528"/>
                <a:gd name="connsiteY0" fmla="*/ 0 h 787065"/>
                <a:gd name="connsiteX1" fmla="*/ 5216541 w 5319528"/>
                <a:gd name="connsiteY1" fmla="*/ 0 h 787065"/>
                <a:gd name="connsiteX2" fmla="*/ 5319528 w 5319528"/>
                <a:gd name="connsiteY2" fmla="*/ 102987 h 787065"/>
                <a:gd name="connsiteX3" fmla="*/ 5319528 w 5319528"/>
                <a:gd name="connsiteY3" fmla="*/ 514924 h 787065"/>
                <a:gd name="connsiteX4" fmla="*/ 5216541 w 5319528"/>
                <a:gd name="connsiteY4" fmla="*/ 617911 h 787065"/>
                <a:gd name="connsiteX5" fmla="*/ 875800 w 5319528"/>
                <a:gd name="connsiteY5" fmla="*/ 617911 h 787065"/>
                <a:gd name="connsiteX6" fmla="*/ 0 w 5319528"/>
                <a:gd name="connsiteY6" fmla="*/ 787065 h 787065"/>
                <a:gd name="connsiteX7" fmla="*/ 700394 w 5319528"/>
                <a:gd name="connsiteY7" fmla="*/ 498849 h 787065"/>
                <a:gd name="connsiteX8" fmla="*/ 700394 w 5319528"/>
                <a:gd name="connsiteY8" fmla="*/ 102987 h 787065"/>
                <a:gd name="connsiteX9" fmla="*/ 803381 w 5319528"/>
                <a:gd name="connsiteY9" fmla="*/ 0 h 78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787065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787065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占位符 6">
              <a:extLst>
                <a:ext uri="{FF2B5EF4-FFF2-40B4-BE49-F238E27FC236}">
                  <a16:creationId xmlns:a16="http://schemas.microsoft.com/office/drawing/2014/main" id="{1ABD538C-EAAE-61C5-6650-4023367A0256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做为缓存，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mysql</a:t>
              </a:r>
              <a:r>
                <a:rPr lang="zh-CN" altLang="en-US" sz="1400" dirty="0">
                  <a:solidFill>
                    <a:schemeClr val="tx1"/>
                  </a:solidFill>
                </a:rPr>
                <a:t>的数据如何与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进行同步呢？（双写一致性）</a:t>
              </a:r>
            </a:p>
          </p:txBody>
        </p:sp>
      </p:grp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EF67CF12-7D60-06A9-293C-5AC2922F071D}"/>
              </a:ext>
            </a:extLst>
          </p:cNvPr>
          <p:cNvSpPr txBox="1">
            <a:spLocks/>
          </p:cNvSpPr>
          <p:nvPr/>
        </p:nvSpPr>
        <p:spPr>
          <a:xfrm>
            <a:off x="2723821" y="1762620"/>
            <a:ext cx="8522356" cy="147784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zh-CN" altLang="en-US" sz="1400" dirty="0"/>
              <a:t>介绍自己简历上的业务，我们当时是把文章的热点数据存入到了缓存中，虽然是热点数据，但是实时要求性并没有那么高，所以，我们当时采用的是异步的方案同步的数据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我们当时是把抢券的库存存入到了缓存中，这个需要实时的进行数据同步，为了保证数据的强一致，我们当时采用的是</a:t>
            </a:r>
            <a:r>
              <a:rPr lang="en-US" altLang="zh-CN" sz="1400" dirty="0" err="1"/>
              <a:t>redisson</a:t>
            </a:r>
            <a:r>
              <a:rPr lang="zh-CN" altLang="en-US" sz="1400" dirty="0"/>
              <a:t>提供的读写锁来保证数据的同步</a:t>
            </a:r>
            <a:endParaRPr lang="en-US" altLang="zh-CN" sz="1400" dirty="0"/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endParaRPr lang="zh-CN" altLang="en-US" sz="1400" dirty="0"/>
          </a:p>
        </p:txBody>
      </p:sp>
      <p:pic>
        <p:nvPicPr>
          <p:cNvPr id="10" name="图形 9" descr="穿高领毛衣戴眼镜的男人">
            <a:extLst>
              <a:ext uri="{FF2B5EF4-FFF2-40B4-BE49-F238E27FC236}">
                <a16:creationId xmlns:a16="http://schemas.microsoft.com/office/drawing/2014/main" id="{BC8036A9-743B-F896-9159-A03C660AA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407" y="3390218"/>
            <a:ext cx="867323" cy="116706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3D350786-5DA3-6D5B-CEB5-ACAEA3C443A8}"/>
              </a:ext>
            </a:extLst>
          </p:cNvPr>
          <p:cNvGrpSpPr/>
          <p:nvPr/>
        </p:nvGrpSpPr>
        <p:grpSpPr>
          <a:xfrm>
            <a:off x="1415953" y="3256961"/>
            <a:ext cx="7907155" cy="717988"/>
            <a:chOff x="1415952" y="1021955"/>
            <a:chExt cx="7907155" cy="717988"/>
          </a:xfrm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F6306664-D271-CFA9-16CF-44D624B6D617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717988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803381 w 5319528"/>
                <a:gd name="connsiteY0" fmla="*/ 0 h 787065"/>
                <a:gd name="connsiteX1" fmla="*/ 5216541 w 5319528"/>
                <a:gd name="connsiteY1" fmla="*/ 0 h 787065"/>
                <a:gd name="connsiteX2" fmla="*/ 5319528 w 5319528"/>
                <a:gd name="connsiteY2" fmla="*/ 102987 h 787065"/>
                <a:gd name="connsiteX3" fmla="*/ 5319528 w 5319528"/>
                <a:gd name="connsiteY3" fmla="*/ 514924 h 787065"/>
                <a:gd name="connsiteX4" fmla="*/ 5216541 w 5319528"/>
                <a:gd name="connsiteY4" fmla="*/ 617911 h 787065"/>
                <a:gd name="connsiteX5" fmla="*/ 875800 w 5319528"/>
                <a:gd name="connsiteY5" fmla="*/ 617911 h 787065"/>
                <a:gd name="connsiteX6" fmla="*/ 0 w 5319528"/>
                <a:gd name="connsiteY6" fmla="*/ 787065 h 787065"/>
                <a:gd name="connsiteX7" fmla="*/ 700394 w 5319528"/>
                <a:gd name="connsiteY7" fmla="*/ 498849 h 787065"/>
                <a:gd name="connsiteX8" fmla="*/ 700394 w 5319528"/>
                <a:gd name="connsiteY8" fmla="*/ 102987 h 787065"/>
                <a:gd name="connsiteX9" fmla="*/ 803381 w 5319528"/>
                <a:gd name="connsiteY9" fmla="*/ 0 h 78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787065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787065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占位符 6">
              <a:extLst>
                <a:ext uri="{FF2B5EF4-FFF2-40B4-BE49-F238E27FC236}">
                  <a16:creationId xmlns:a16="http://schemas.microsoft.com/office/drawing/2014/main" id="{DE3A009C-3456-3844-B537-C733C064D15C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那你来介绍一下异步的方案（你来介绍一下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redisson</a:t>
              </a:r>
              <a:r>
                <a:rPr lang="zh-CN" altLang="en-US" sz="1400" dirty="0">
                  <a:solidFill>
                    <a:schemeClr val="tx1"/>
                  </a:solidFill>
                </a:rPr>
                <a:t>读写锁的这种方案）</a:t>
              </a:r>
            </a:p>
          </p:txBody>
        </p:sp>
      </p:grp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D7175105-2E65-B712-D559-E3E02B859D0E}"/>
              </a:ext>
            </a:extLst>
          </p:cNvPr>
          <p:cNvSpPr txBox="1">
            <a:spLocks/>
          </p:cNvSpPr>
          <p:nvPr/>
        </p:nvSpPr>
        <p:spPr>
          <a:xfrm>
            <a:off x="2662237" y="3888161"/>
            <a:ext cx="9328658" cy="156176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C00000"/>
                </a:solidFill>
              </a:rPr>
              <a:t>允许延时一致的业务</a:t>
            </a:r>
            <a:r>
              <a:rPr lang="zh-CN" altLang="en-US" sz="1400" dirty="0"/>
              <a:t>，采用异步通知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使用</a:t>
            </a:r>
            <a:r>
              <a:rPr lang="en-US" altLang="zh-CN" sz="1400" dirty="0"/>
              <a:t>MQ</a:t>
            </a:r>
            <a:r>
              <a:rPr lang="zh-CN" altLang="en-US" sz="1400" dirty="0"/>
              <a:t>中间中间件，更新数据之后，通知缓存删除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利用</a:t>
            </a:r>
            <a:r>
              <a:rPr lang="en-US" altLang="zh-CN" sz="1400" dirty="0"/>
              <a:t>canal</a:t>
            </a:r>
            <a:r>
              <a:rPr lang="zh-CN" altLang="en-US" sz="1400" dirty="0"/>
              <a:t>中间件，不需要修改业务代码，伪装为</a:t>
            </a:r>
            <a:r>
              <a:rPr lang="en-US" altLang="zh-CN" sz="1400" dirty="0" err="1"/>
              <a:t>mysql</a:t>
            </a:r>
            <a:r>
              <a:rPr lang="zh-CN" altLang="en-US" sz="1400" dirty="0"/>
              <a:t>的一个从节点，</a:t>
            </a:r>
            <a:r>
              <a:rPr lang="en-US" altLang="zh-CN" sz="1400" dirty="0"/>
              <a:t>canal</a:t>
            </a:r>
            <a:r>
              <a:rPr lang="zh-CN" altLang="en-US" sz="1400" dirty="0"/>
              <a:t>通过读取</a:t>
            </a:r>
            <a:r>
              <a:rPr lang="en-US" altLang="zh-CN" sz="1400" dirty="0" err="1"/>
              <a:t>binlog</a:t>
            </a:r>
            <a:r>
              <a:rPr lang="zh-CN" altLang="en-US" sz="1400" dirty="0"/>
              <a:t>数据更新缓存</a:t>
            </a:r>
          </a:p>
          <a:p>
            <a:endParaRPr lang="en-US" altLang="zh-CN" sz="1400" dirty="0"/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F6944366-E959-D95D-78B7-744D7A2859A1}"/>
              </a:ext>
            </a:extLst>
          </p:cNvPr>
          <p:cNvSpPr txBox="1">
            <a:spLocks/>
          </p:cNvSpPr>
          <p:nvPr/>
        </p:nvSpPr>
        <p:spPr>
          <a:xfrm>
            <a:off x="2657834" y="5043341"/>
            <a:ext cx="7434964" cy="123491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C00000"/>
                </a:solidFill>
              </a:rPr>
              <a:t>强一致性的</a:t>
            </a:r>
            <a:r>
              <a:rPr lang="zh-CN" altLang="en-US" sz="1400" dirty="0"/>
              <a:t>，采用</a:t>
            </a:r>
            <a:r>
              <a:rPr lang="en-US" altLang="zh-CN" sz="1400" dirty="0" err="1"/>
              <a:t>Redisson</a:t>
            </a:r>
            <a:r>
              <a:rPr lang="zh-CN" altLang="en-US" sz="1400" dirty="0"/>
              <a:t>提供的读写锁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共享锁：读锁</a:t>
            </a:r>
            <a:r>
              <a:rPr lang="en-US" altLang="zh-CN" sz="1400" dirty="0" err="1"/>
              <a:t>readLock</a:t>
            </a:r>
            <a:r>
              <a:rPr lang="zh-CN" altLang="en-US" sz="1400" dirty="0"/>
              <a:t>，加锁之后，其他线程可以共享读操作      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排他锁：独占锁</a:t>
            </a:r>
            <a:r>
              <a:rPr lang="en-US" altLang="zh-CN" sz="1400" dirty="0" err="1"/>
              <a:t>writeLock</a:t>
            </a:r>
            <a:r>
              <a:rPr lang="zh-CN" altLang="en-US" sz="1400" dirty="0"/>
              <a:t>也叫，加锁之后，阻塞其他线程读写操作</a:t>
            </a:r>
          </a:p>
          <a:p>
            <a:pPr marL="342900" indent="-342900">
              <a:buAutoNum type="arabicPeriod"/>
            </a:pPr>
            <a:endParaRPr lang="zh-CN" altLang="en-US" sz="14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63111340-F42A-D6DA-D2B9-5A7A4C57E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638" y="4448221"/>
            <a:ext cx="6046118" cy="157130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E894B92-F63C-ABEC-1B23-D205A8B38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6038" y="968246"/>
            <a:ext cx="6180482" cy="33477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6116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415952" y="1021955"/>
            <a:ext cx="9792518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我看你做的项目中，都用到了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，你在最近的项目中哪些场景使用了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呢？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266299" y="2633811"/>
            <a:ext cx="8631088" cy="2098445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50"/>
              <a:ext cx="8301148" cy="2058901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一是验证你的项目场景的真实性，二是为了作为深入发问的切入点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缓存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分布式锁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消息队列、延迟队列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en-US" altLang="zh-CN" sz="1400" dirty="0">
                  <a:solidFill>
                    <a:schemeClr val="tx1"/>
                  </a:solidFill>
                </a:rPr>
                <a:t>… …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CBE108BC-999E-ADDB-BAD8-AA101DBDBC6C}"/>
              </a:ext>
            </a:extLst>
          </p:cNvPr>
          <p:cNvSpPr txBox="1">
            <a:spLocks/>
          </p:cNvSpPr>
          <p:nvPr/>
        </p:nvSpPr>
        <p:spPr>
          <a:xfrm>
            <a:off x="3617476" y="3115485"/>
            <a:ext cx="7063093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缓存三兄弟（穿透、击穿、雪崩）、双写一致、持久化、数据过期策略，数据淘汰策略</a:t>
            </a:r>
          </a:p>
        </p:txBody>
      </p:sp>
      <p:sp>
        <p:nvSpPr>
          <p:cNvPr id="16" name="文本占位符 6">
            <a:extLst>
              <a:ext uri="{FF2B5EF4-FFF2-40B4-BE49-F238E27FC236}">
                <a16:creationId xmlns:a16="http://schemas.microsoft.com/office/drawing/2014/main" id="{7525DFBD-2C76-2570-BEDD-2CC2E4161FD5}"/>
              </a:ext>
            </a:extLst>
          </p:cNvPr>
          <p:cNvSpPr txBox="1">
            <a:spLocks/>
          </p:cNvSpPr>
          <p:nvPr/>
        </p:nvSpPr>
        <p:spPr>
          <a:xfrm>
            <a:off x="3624846" y="3465513"/>
            <a:ext cx="6497486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>
                <a:solidFill>
                  <a:srgbClr val="C00000"/>
                </a:solidFill>
              </a:rPr>
              <a:t>setnx</a:t>
            </a:r>
            <a:r>
              <a:rPr lang="zh-CN" altLang="en-US" sz="1400" dirty="0">
                <a:solidFill>
                  <a:srgbClr val="C00000"/>
                </a:solidFill>
              </a:rPr>
              <a:t>、</a:t>
            </a:r>
            <a:r>
              <a:rPr lang="en-US" altLang="zh-CN" sz="1400" dirty="0" err="1">
                <a:solidFill>
                  <a:srgbClr val="C00000"/>
                </a:solidFill>
              </a:rPr>
              <a:t>redisson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7" name="文本占位符 6">
            <a:extLst>
              <a:ext uri="{FF2B5EF4-FFF2-40B4-BE49-F238E27FC236}">
                <a16:creationId xmlns:a16="http://schemas.microsoft.com/office/drawing/2014/main" id="{CA0C7871-ACEF-DE83-74C5-935950EE9D45}"/>
              </a:ext>
            </a:extLst>
          </p:cNvPr>
          <p:cNvSpPr txBox="1">
            <a:spLocks/>
          </p:cNvSpPr>
          <p:nvPr/>
        </p:nvSpPr>
        <p:spPr>
          <a:xfrm>
            <a:off x="4428181" y="3832748"/>
            <a:ext cx="2717337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何种数据类型</a:t>
            </a: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F9FE7C9E-1805-BF65-1281-125E0731D79B}"/>
              </a:ext>
            </a:extLst>
          </p:cNvPr>
          <p:cNvSpPr/>
          <p:nvPr/>
        </p:nvSpPr>
        <p:spPr bwMode="auto">
          <a:xfrm>
            <a:off x="4955103" y="1855400"/>
            <a:ext cx="2686639" cy="679654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结合项目</a:t>
            </a:r>
          </a:p>
        </p:txBody>
      </p:sp>
      <p:pic>
        <p:nvPicPr>
          <p:cNvPr id="20" name="图形 19" descr="穿高领毛衣戴眼镜的男人">
            <a:extLst>
              <a:ext uri="{FF2B5EF4-FFF2-40B4-BE49-F238E27FC236}">
                <a16:creationId xmlns:a16="http://schemas.microsoft.com/office/drawing/2014/main" id="{7E4F74FF-34F3-0F2D-53D1-58609609F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5348639"/>
            <a:ext cx="867323" cy="1167060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DC57F45F-6A81-4DD6-C336-9BA8E8383917}"/>
              </a:ext>
            </a:extLst>
          </p:cNvPr>
          <p:cNvGrpSpPr/>
          <p:nvPr/>
        </p:nvGrpSpPr>
        <p:grpSpPr>
          <a:xfrm>
            <a:off x="1481941" y="5196529"/>
            <a:ext cx="5512748" cy="717988"/>
            <a:chOff x="1415952" y="1021955"/>
            <a:chExt cx="7907155" cy="717988"/>
          </a:xfrm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459DBF15-E6F0-8452-B5C8-A0A287FE8869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717988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803381 w 5319528"/>
                <a:gd name="connsiteY0" fmla="*/ 0 h 787065"/>
                <a:gd name="connsiteX1" fmla="*/ 5216541 w 5319528"/>
                <a:gd name="connsiteY1" fmla="*/ 0 h 787065"/>
                <a:gd name="connsiteX2" fmla="*/ 5319528 w 5319528"/>
                <a:gd name="connsiteY2" fmla="*/ 102987 h 787065"/>
                <a:gd name="connsiteX3" fmla="*/ 5319528 w 5319528"/>
                <a:gd name="connsiteY3" fmla="*/ 514924 h 787065"/>
                <a:gd name="connsiteX4" fmla="*/ 5216541 w 5319528"/>
                <a:gd name="connsiteY4" fmla="*/ 617911 h 787065"/>
                <a:gd name="connsiteX5" fmla="*/ 875800 w 5319528"/>
                <a:gd name="connsiteY5" fmla="*/ 617911 h 787065"/>
                <a:gd name="connsiteX6" fmla="*/ 0 w 5319528"/>
                <a:gd name="connsiteY6" fmla="*/ 787065 h 787065"/>
                <a:gd name="connsiteX7" fmla="*/ 700394 w 5319528"/>
                <a:gd name="connsiteY7" fmla="*/ 498849 h 787065"/>
                <a:gd name="connsiteX8" fmla="*/ 700394 w 5319528"/>
                <a:gd name="connsiteY8" fmla="*/ 102987 h 787065"/>
                <a:gd name="connsiteX9" fmla="*/ 803381 w 5319528"/>
                <a:gd name="connsiteY9" fmla="*/ 0 h 78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787065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787065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占位符 6">
              <a:extLst>
                <a:ext uri="{FF2B5EF4-FFF2-40B4-BE49-F238E27FC236}">
                  <a16:creationId xmlns:a16="http://schemas.microsoft.com/office/drawing/2014/main" id="{A56DEFCE-262B-07FA-7281-9B3FE320A65A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做为缓存，数据的持久化是怎么做的？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3C746209-4C24-34D7-2104-8CD6D6F9D41C}"/>
              </a:ext>
            </a:extLst>
          </p:cNvPr>
          <p:cNvGrpSpPr/>
          <p:nvPr/>
        </p:nvGrpSpPr>
        <p:grpSpPr>
          <a:xfrm>
            <a:off x="2279553" y="5913783"/>
            <a:ext cx="8514343" cy="556591"/>
            <a:chOff x="2266299" y="2633811"/>
            <a:chExt cx="8631088" cy="2694775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BCBAE91-6F74-C085-9062-55171643FB6C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占位符 6">
              <a:extLst>
                <a:ext uri="{FF2B5EF4-FFF2-40B4-BE49-F238E27FC236}">
                  <a16:creationId xmlns:a16="http://schemas.microsoft.com/office/drawing/2014/main" id="{8FE8FC36-B569-B391-9916-1289E77FCF8C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990920"/>
              <a:ext cx="8301148" cy="2058899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在</a:t>
              </a:r>
              <a:r>
                <a:rPr lang="en-US" altLang="zh-CN" sz="1400" dirty="0"/>
                <a:t>Redis</a:t>
              </a:r>
              <a:r>
                <a:rPr lang="zh-CN" altLang="en-US" sz="1400" dirty="0"/>
                <a:t>中提供了两种数据持久化的方式：</a:t>
              </a:r>
              <a:r>
                <a:rPr lang="en-US" altLang="zh-CN" sz="1400" dirty="0"/>
                <a:t>1</a:t>
              </a:r>
              <a:r>
                <a:rPr lang="zh-CN" altLang="en-US" sz="1400" dirty="0"/>
                <a:t>、</a:t>
              </a:r>
              <a:r>
                <a:rPr lang="en-US" altLang="zh-CN" sz="1400" dirty="0"/>
                <a:t>RDB   2</a:t>
              </a:r>
              <a:r>
                <a:rPr lang="zh-CN" altLang="en-US" sz="1400" dirty="0"/>
                <a:t>、</a:t>
              </a:r>
              <a:r>
                <a:rPr lang="en-US" altLang="zh-CN" sz="1400" dirty="0"/>
                <a:t>AOF</a:t>
              </a:r>
              <a:endParaRPr lang="zh-CN" altLang="en-US" sz="1400" dirty="0"/>
            </a:p>
            <a:p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855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C3409-86E4-1B87-C9AC-B584C1D1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Redis</a:t>
            </a:r>
            <a:r>
              <a:rPr lang="zh-CN" altLang="en-US" dirty="0"/>
              <a:t>持久化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CF578443-E4FB-80D5-0EB8-DE115F544037}"/>
              </a:ext>
            </a:extLst>
          </p:cNvPr>
          <p:cNvSpPr txBox="1">
            <a:spLocks/>
          </p:cNvSpPr>
          <p:nvPr/>
        </p:nvSpPr>
        <p:spPr>
          <a:xfrm>
            <a:off x="746600" y="1753412"/>
            <a:ext cx="10698800" cy="100642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RDB</a:t>
            </a:r>
            <a:r>
              <a:rPr lang="zh-CN" altLang="en-US" dirty="0"/>
              <a:t>全称</a:t>
            </a:r>
            <a:r>
              <a:rPr lang="en-US" altLang="zh-CN" dirty="0"/>
              <a:t>Redis Database Backup file</a:t>
            </a:r>
            <a:r>
              <a:rPr lang="zh-CN" altLang="en-US" dirty="0"/>
              <a:t>（</a:t>
            </a:r>
            <a:r>
              <a:rPr lang="en-US" altLang="zh-CN" dirty="0"/>
              <a:t>Redis</a:t>
            </a:r>
            <a:r>
              <a:rPr lang="zh-CN" altLang="en-US" dirty="0"/>
              <a:t>数据备份文件），也被叫做</a:t>
            </a:r>
            <a:r>
              <a:rPr lang="en-US" altLang="zh-CN" dirty="0"/>
              <a:t>Redis</a:t>
            </a:r>
            <a:r>
              <a:rPr lang="zh-CN" altLang="en-US" dirty="0"/>
              <a:t>数据快照。简单来说就是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把内存中的所有数据都记录到磁盘中</a:t>
            </a:r>
            <a:r>
              <a:rPr lang="zh-CN" altLang="en-US" dirty="0"/>
              <a:t>。当</a:t>
            </a:r>
            <a:r>
              <a:rPr lang="en-US" altLang="zh-CN" dirty="0"/>
              <a:t>Redis</a:t>
            </a:r>
            <a:r>
              <a:rPr lang="zh-CN" altLang="en-US" dirty="0"/>
              <a:t>实例故障重启后，从磁盘读取快照文件，恢复数据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DCEB432-7A84-5A57-BC3E-1C0E997DB586}"/>
              </a:ext>
            </a:extLst>
          </p:cNvPr>
          <p:cNvGrpSpPr/>
          <p:nvPr/>
        </p:nvGrpSpPr>
        <p:grpSpPr>
          <a:xfrm>
            <a:off x="886277" y="2849945"/>
            <a:ext cx="8621381" cy="1922719"/>
            <a:chOff x="866398" y="3287267"/>
            <a:chExt cx="8621381" cy="1922719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18C3A36-D4F5-B6B9-D8B6-677ADC55EE4B}"/>
                </a:ext>
              </a:extLst>
            </p:cNvPr>
            <p:cNvSpPr txBox="1"/>
            <p:nvPr/>
          </p:nvSpPr>
          <p:spPr>
            <a:xfrm>
              <a:off x="3745882" y="360978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>
                  <a:solidFill>
                    <a:schemeClr val="bg1"/>
                  </a:solidFill>
                  <a:latin typeface="Consolas" panose="020B0609020204030204" pitchFamily="49" charset="0"/>
                </a:rPr>
                <a:t>save</a:t>
              </a:r>
              <a:endPara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C3E68C0-89DE-3592-45BE-616884768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6401" y="3287267"/>
              <a:ext cx="8621378" cy="1922719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9B2E3CA-890D-8057-CB73-2AC11D5595BA}"/>
                </a:ext>
              </a:extLst>
            </p:cNvPr>
            <p:cNvSpPr txBox="1"/>
            <p:nvPr/>
          </p:nvSpPr>
          <p:spPr>
            <a:xfrm>
              <a:off x="3078013" y="3658908"/>
              <a:ext cx="860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bg1"/>
                  </a:solidFill>
                  <a:latin typeface="Consolas" panose="020B0609020204030204" pitchFamily="49" charset="0"/>
                  <a:ea typeface="Source Code Pro Medium" panose="020B0509030403020204" pitchFamily="49" charset="0"/>
                </a:rPr>
                <a:t>save</a:t>
              </a:r>
              <a:endParaRPr lang="zh-CN" altLang="en-US" sz="20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2FBAB34-94DE-C4CC-F1E2-5FD505C82E5B}"/>
                </a:ext>
              </a:extLst>
            </p:cNvPr>
            <p:cNvSpPr txBox="1"/>
            <p:nvPr/>
          </p:nvSpPr>
          <p:spPr>
            <a:xfrm>
              <a:off x="866398" y="3984740"/>
              <a:ext cx="17212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bg1"/>
                  </a:solidFill>
                  <a:latin typeface="Consolas" panose="020B0609020204030204" pitchFamily="49" charset="0"/>
                  <a:ea typeface="Source Code Pro Medium" panose="020B0509030403020204" pitchFamily="49" charset="0"/>
                </a:rPr>
                <a:t>ok</a:t>
              </a:r>
              <a:endParaRPr lang="zh-CN" altLang="en-US" sz="20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90F5CE5-E93C-6708-7F7F-A5F519B7635E}"/>
                </a:ext>
              </a:extLst>
            </p:cNvPr>
            <p:cNvSpPr txBox="1"/>
            <p:nvPr/>
          </p:nvSpPr>
          <p:spPr>
            <a:xfrm>
              <a:off x="3938624" y="3709450"/>
              <a:ext cx="50426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>
                  <a:solidFill>
                    <a:schemeClr val="accent3">
                      <a:lumMod val="7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#</a:t>
              </a:r>
              <a:r>
                <a:rPr lang="zh-CN" altLang="en-US" sz="1600" dirty="0">
                  <a:solidFill>
                    <a:schemeClr val="accent3">
                      <a:lumMod val="7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由</a:t>
              </a:r>
              <a:r>
                <a:rPr lang="en-US" altLang="zh-CN" sz="1600" dirty="0">
                  <a:solidFill>
                    <a:schemeClr val="accent3">
                      <a:lumMod val="7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Redis</a:t>
              </a:r>
              <a:r>
                <a:rPr lang="zh-CN" altLang="en-US" sz="1600" dirty="0">
                  <a:solidFill>
                    <a:schemeClr val="accent3">
                      <a:lumMod val="7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主进程来执行</a:t>
              </a:r>
              <a:r>
                <a:rPr lang="en-US" altLang="zh-CN" sz="1600" dirty="0">
                  <a:solidFill>
                    <a:schemeClr val="accent3">
                      <a:lumMod val="7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RDB</a:t>
              </a:r>
              <a:r>
                <a:rPr lang="zh-CN" altLang="en-US" sz="1600" dirty="0">
                  <a:solidFill>
                    <a:schemeClr val="accent3">
                      <a:lumMod val="7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，会阻塞所有命令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114B9F0-059C-6805-3B69-8925D217F376}"/>
                </a:ext>
              </a:extLst>
            </p:cNvPr>
            <p:cNvSpPr txBox="1"/>
            <p:nvPr/>
          </p:nvSpPr>
          <p:spPr>
            <a:xfrm>
              <a:off x="866398" y="4340634"/>
              <a:ext cx="2300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bg1"/>
                  </a:solidFill>
                  <a:latin typeface="Consolas" panose="020B0609020204030204" pitchFamily="49" charset="0"/>
                </a:rPr>
                <a:t>127.0.0.1:6379&gt;</a:t>
              </a:r>
              <a:endParaRPr lang="zh-CN" altLang="en-US" sz="20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605D8AB-7F94-152E-5560-2688BB3C437E}"/>
                </a:ext>
              </a:extLst>
            </p:cNvPr>
            <p:cNvSpPr txBox="1"/>
            <p:nvPr/>
          </p:nvSpPr>
          <p:spPr>
            <a:xfrm>
              <a:off x="3078014" y="4340634"/>
              <a:ext cx="13013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bg1"/>
                  </a:solidFill>
                  <a:latin typeface="Consolas" panose="020B0609020204030204" pitchFamily="49" charset="0"/>
                  <a:ea typeface="Source Code Pro Medium" panose="020B0509030403020204" pitchFamily="49" charset="0"/>
                </a:rPr>
                <a:t>bgsave</a:t>
              </a:r>
              <a:endParaRPr lang="zh-CN" altLang="en-US" sz="20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B21C14E-ACA5-5C50-F3AC-FA6C69108C3D}"/>
                </a:ext>
              </a:extLst>
            </p:cNvPr>
            <p:cNvSpPr txBox="1"/>
            <p:nvPr/>
          </p:nvSpPr>
          <p:spPr>
            <a:xfrm>
              <a:off x="866398" y="4696527"/>
              <a:ext cx="52103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bg1"/>
                  </a:solidFill>
                  <a:latin typeface="Consolas" panose="020B0609020204030204" pitchFamily="49" charset="0"/>
                  <a:ea typeface="Source Code Pro Medium" panose="020B0509030403020204" pitchFamily="49" charset="0"/>
                </a:rPr>
                <a:t>Background saving started</a:t>
              </a:r>
              <a:endParaRPr lang="zh-CN" altLang="en-US" sz="20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FDE91D4-90F0-7176-41DE-4059B2C28317}"/>
                </a:ext>
              </a:extLst>
            </p:cNvPr>
            <p:cNvSpPr txBox="1"/>
            <p:nvPr/>
          </p:nvSpPr>
          <p:spPr>
            <a:xfrm>
              <a:off x="4194119" y="4402190"/>
              <a:ext cx="50426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>
                  <a:solidFill>
                    <a:schemeClr val="accent3">
                      <a:lumMod val="7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#</a:t>
              </a:r>
              <a:r>
                <a:rPr lang="zh-CN" altLang="en-US" sz="1600" dirty="0">
                  <a:solidFill>
                    <a:schemeClr val="accent3">
                      <a:lumMod val="7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开启子进程执行</a:t>
              </a:r>
              <a:r>
                <a:rPr lang="en-US" altLang="zh-CN" sz="1600" dirty="0">
                  <a:solidFill>
                    <a:schemeClr val="accent3">
                      <a:lumMod val="7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RDB</a:t>
              </a:r>
              <a:r>
                <a:rPr lang="zh-CN" altLang="en-US" sz="1600" dirty="0">
                  <a:solidFill>
                    <a:schemeClr val="accent3">
                      <a:lumMod val="7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，避免主进程受到影响</a:t>
              </a:r>
            </a:p>
          </p:txBody>
        </p:sp>
      </p:grp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8B4E8151-7C39-97E1-93A7-EC9D8BC67CED}"/>
              </a:ext>
            </a:extLst>
          </p:cNvPr>
          <p:cNvSpPr txBox="1">
            <a:spLocks/>
          </p:cNvSpPr>
          <p:nvPr/>
        </p:nvSpPr>
        <p:spPr>
          <a:xfrm>
            <a:off x="9624107" y="2962302"/>
            <a:ext cx="374658" cy="100642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主动备份</a:t>
            </a:r>
          </a:p>
        </p:txBody>
      </p:sp>
      <p:sp>
        <p:nvSpPr>
          <p:cNvPr id="20" name="文本占位符 2">
            <a:extLst>
              <a:ext uri="{FF2B5EF4-FFF2-40B4-BE49-F238E27FC236}">
                <a16:creationId xmlns:a16="http://schemas.microsoft.com/office/drawing/2014/main" id="{A18ECC47-D4A8-490E-46CC-85FF48DAB518}"/>
              </a:ext>
            </a:extLst>
          </p:cNvPr>
          <p:cNvSpPr txBox="1">
            <a:spLocks/>
          </p:cNvSpPr>
          <p:nvPr/>
        </p:nvSpPr>
        <p:spPr>
          <a:xfrm>
            <a:off x="766478" y="4844483"/>
            <a:ext cx="8536548" cy="50277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Redis</a:t>
            </a:r>
            <a:r>
              <a:rPr lang="zh-CN" altLang="en-US" dirty="0"/>
              <a:t>内部有触发</a:t>
            </a:r>
            <a:r>
              <a:rPr lang="en-US" altLang="zh-CN" dirty="0"/>
              <a:t>RDB</a:t>
            </a:r>
            <a:r>
              <a:rPr lang="zh-CN" altLang="en-US" dirty="0"/>
              <a:t>的机制，可以在</a:t>
            </a:r>
            <a:r>
              <a:rPr lang="en-US" altLang="zh-CN" dirty="0" err="1"/>
              <a:t>redis.conf</a:t>
            </a:r>
            <a:r>
              <a:rPr lang="zh-CN" altLang="en-US" dirty="0"/>
              <a:t>文件中找到，格式如下：</a:t>
            </a:r>
            <a:endParaRPr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2FDA0ED-B092-BF0E-97F6-02FF5BA8E768}"/>
              </a:ext>
            </a:extLst>
          </p:cNvPr>
          <p:cNvSpPr txBox="1"/>
          <p:nvPr/>
        </p:nvSpPr>
        <p:spPr>
          <a:xfrm>
            <a:off x="860610" y="5480629"/>
            <a:ext cx="8661077" cy="1077218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92D050"/>
                </a:solidFill>
                <a:latin typeface="+mn-lt"/>
                <a:ea typeface="+mn-ea"/>
              </a:rPr>
              <a:t># </a:t>
            </a:r>
            <a:r>
              <a:rPr lang="en-US" altLang="zh-CN" sz="1600" dirty="0">
                <a:solidFill>
                  <a:srgbClr val="92D050"/>
                </a:solidFill>
                <a:latin typeface="Alibaba PuHuiTi B"/>
                <a:ea typeface="Alibaba PuHuiTi Medium"/>
              </a:rPr>
              <a:t>900</a:t>
            </a:r>
            <a:r>
              <a:rPr lang="zh-CN" altLang="en-US" sz="1600" dirty="0">
                <a:solidFill>
                  <a:srgbClr val="92D050"/>
                </a:solidFill>
                <a:latin typeface="Alibaba PuHuiTi B"/>
                <a:ea typeface="Alibaba PuHuiTi Medium"/>
              </a:rPr>
              <a:t>秒内，如果至少有</a:t>
            </a:r>
            <a:r>
              <a:rPr lang="en-US" altLang="zh-CN" sz="1600" dirty="0">
                <a:solidFill>
                  <a:srgbClr val="92D050"/>
                </a:solidFill>
                <a:latin typeface="Alibaba PuHuiTi B"/>
                <a:ea typeface="Alibaba PuHuiTi Medium"/>
              </a:rPr>
              <a:t>1</a:t>
            </a:r>
            <a:r>
              <a:rPr lang="zh-CN" altLang="en-US" sz="1600" dirty="0">
                <a:solidFill>
                  <a:srgbClr val="92D050"/>
                </a:solidFill>
                <a:latin typeface="Alibaba PuHuiTi B"/>
                <a:ea typeface="Alibaba PuHuiTi Medium"/>
              </a:rPr>
              <a:t>个</a:t>
            </a:r>
            <a:r>
              <a:rPr lang="en-US" altLang="zh-CN" sz="1600" dirty="0">
                <a:solidFill>
                  <a:srgbClr val="92D050"/>
                </a:solidFill>
                <a:latin typeface="Alibaba PuHuiTi B"/>
                <a:ea typeface="Alibaba PuHuiTi Medium"/>
              </a:rPr>
              <a:t>key</a:t>
            </a:r>
            <a:r>
              <a:rPr lang="zh-CN" altLang="en-US" sz="1600" dirty="0">
                <a:solidFill>
                  <a:srgbClr val="92D050"/>
                </a:solidFill>
                <a:latin typeface="Alibaba PuHuiTi B"/>
                <a:ea typeface="Alibaba PuHuiTi Medium"/>
              </a:rPr>
              <a:t>被修改，则执行</a:t>
            </a:r>
            <a:r>
              <a:rPr lang="en-US" altLang="zh-CN" sz="1600" dirty="0" err="1">
                <a:solidFill>
                  <a:srgbClr val="92D050"/>
                </a:solidFill>
                <a:latin typeface="Alibaba PuHuiTi B"/>
                <a:ea typeface="Alibaba PuHuiTi Medium"/>
              </a:rPr>
              <a:t>bgsave</a:t>
            </a:r>
            <a:r>
              <a:rPr lang="en-US" altLang="zh-CN" sz="1600" dirty="0">
                <a:solidFill>
                  <a:srgbClr val="92D050"/>
                </a:solidFill>
                <a:latin typeface="Alibaba PuHuiTi B"/>
                <a:ea typeface="Alibaba PuHuiTi Medium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</a:rPr>
              <a:t>save 900 1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</a:rPr>
              <a:t>save 300 10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</a:rPr>
              <a:t>save 60 10000 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6D909DCA-23C5-98C5-0D83-417AD419B756}"/>
              </a:ext>
            </a:extLst>
          </p:cNvPr>
          <p:cNvSpPr txBox="1">
            <a:spLocks/>
          </p:cNvSpPr>
          <p:nvPr/>
        </p:nvSpPr>
        <p:spPr>
          <a:xfrm>
            <a:off x="9663864" y="4900433"/>
            <a:ext cx="1974858" cy="46669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C00000"/>
                </a:solidFill>
              </a:rPr>
              <a:t>RDB</a:t>
            </a:r>
            <a:r>
              <a:rPr lang="zh-CN" altLang="en-US" dirty="0">
                <a:solidFill>
                  <a:srgbClr val="C00000"/>
                </a:solidFill>
              </a:rPr>
              <a:t>的执行原理？</a:t>
            </a:r>
          </a:p>
        </p:txBody>
      </p:sp>
    </p:spTree>
    <p:extLst>
      <p:ext uri="{BB962C8B-B14F-4D97-AF65-F5344CB8AC3E}">
        <p14:creationId xmlns:p14="http://schemas.microsoft.com/office/powerpoint/2010/main" val="4103073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4F4CC35-7667-3599-3A37-095BF81DA7EB}"/>
              </a:ext>
            </a:extLst>
          </p:cNvPr>
          <p:cNvSpPr/>
          <p:nvPr/>
        </p:nvSpPr>
        <p:spPr bwMode="auto">
          <a:xfrm>
            <a:off x="727088" y="1256757"/>
            <a:ext cx="4668661" cy="50309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274D5E-105F-1834-1E00-659E5A3A67D4}"/>
              </a:ext>
            </a:extLst>
          </p:cNvPr>
          <p:cNvSpPr txBox="1"/>
          <p:nvPr/>
        </p:nvSpPr>
        <p:spPr>
          <a:xfrm>
            <a:off x="2446865" y="1354471"/>
            <a:ext cx="12291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使用场景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C5EE582-59D7-B5B8-9E36-BF0E4CAADA33}"/>
              </a:ext>
            </a:extLst>
          </p:cNvPr>
          <p:cNvSpPr/>
          <p:nvPr/>
        </p:nvSpPr>
        <p:spPr bwMode="auto">
          <a:xfrm>
            <a:off x="6589335" y="1256757"/>
            <a:ext cx="4649333" cy="50309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D172FA-4A1A-E6C1-0A0C-45D47DB92018}"/>
              </a:ext>
            </a:extLst>
          </p:cNvPr>
          <p:cNvSpPr txBox="1"/>
          <p:nvPr/>
        </p:nvSpPr>
        <p:spPr>
          <a:xfrm>
            <a:off x="8079116" y="1351482"/>
            <a:ext cx="17910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其他面试题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8B3F60-998E-DF36-EECD-04E80E570E6B}"/>
              </a:ext>
            </a:extLst>
          </p:cNvPr>
          <p:cNvSpPr txBox="1"/>
          <p:nvPr/>
        </p:nvSpPr>
        <p:spPr>
          <a:xfrm>
            <a:off x="1044458" y="1905409"/>
            <a:ext cx="4165424" cy="3289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的数据持久化策略有哪些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什么是缓存穿透，怎么解决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什么是布隆过滤器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什么是缓存击穿，怎么解决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什么是缓存雪崩，怎么解决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双写问题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分布式锁如何实现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实现分布式锁如何合理的控制锁的有效时长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的数据过期策略有哪些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的数据淘汰策略有哪些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34119D-3242-7797-698A-4095D52DFFAA}"/>
              </a:ext>
            </a:extLst>
          </p:cNvPr>
          <p:cNvSpPr txBox="1"/>
          <p:nvPr/>
        </p:nvSpPr>
        <p:spPr>
          <a:xfrm>
            <a:off x="6890992" y="1905409"/>
            <a:ext cx="4167342" cy="2643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集群有哪些方案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, 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知道嘛</a:t>
            </a:r>
            <a:endParaRPr lang="en-US" altLang="zh-CN" sz="1400" dirty="0">
              <a:solidFill>
                <a:schemeClr val="accent1">
                  <a:lumMod val="50000"/>
                </a:schemeClr>
              </a:solidFill>
              <a:ea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什么是 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Redis 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主从同步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你们使用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是单点还是集群 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? 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哪种集群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分片集群中数据是怎么存储和读取的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集群脑裂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怎么保证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的高并发高可用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你们用过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的事务吗 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? 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事务的命令有哪些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是单线程的，但是为什么还那么快？</a:t>
            </a:r>
          </a:p>
        </p:txBody>
      </p:sp>
    </p:spTree>
    <p:extLst>
      <p:ext uri="{BB962C8B-B14F-4D97-AF65-F5344CB8AC3E}">
        <p14:creationId xmlns:p14="http://schemas.microsoft.com/office/powerpoint/2010/main" val="808933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82C8ACBB-6CC1-4F23-8EF6-A65BD98CD87D}"/>
              </a:ext>
            </a:extLst>
          </p:cNvPr>
          <p:cNvSpPr/>
          <p:nvPr/>
        </p:nvSpPr>
        <p:spPr>
          <a:xfrm>
            <a:off x="3217569" y="4027989"/>
            <a:ext cx="658905" cy="74700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页表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AF4F461-4B0E-444C-A26C-5B1556BD8F55}"/>
              </a:ext>
            </a:extLst>
          </p:cNvPr>
          <p:cNvSpPr/>
          <p:nvPr/>
        </p:nvSpPr>
        <p:spPr>
          <a:xfrm>
            <a:off x="3783740" y="5168258"/>
            <a:ext cx="4424082" cy="15418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48504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物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理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195D0142-265E-42B8-9B2A-2C3E7602E720}"/>
              </a:ext>
            </a:extLst>
          </p:cNvPr>
          <p:cNvSpPr/>
          <p:nvPr/>
        </p:nvSpPr>
        <p:spPr>
          <a:xfrm>
            <a:off x="5366656" y="5204013"/>
            <a:ext cx="1303085" cy="1061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A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>
                <a:solidFill>
                  <a:srgbClr val="AD2A26"/>
                </a:solidFill>
              </a:rPr>
              <a:t>read-only</a:t>
            </a:r>
            <a:endParaRPr lang="zh-CN" altLang="en-US" sz="1400">
              <a:solidFill>
                <a:srgbClr val="AD2A26"/>
              </a:solidFill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0682AFFD-084A-428B-B88A-9754DD6A06A1}"/>
              </a:ext>
            </a:extLst>
          </p:cNvPr>
          <p:cNvSpPr/>
          <p:nvPr/>
        </p:nvSpPr>
        <p:spPr>
          <a:xfrm>
            <a:off x="7878450" y="3148775"/>
            <a:ext cx="2395314" cy="1766719"/>
          </a:xfrm>
          <a:prstGeom prst="roundRect">
            <a:avLst>
              <a:gd name="adj" fmla="val 12100"/>
            </a:avLst>
          </a:prstGeom>
          <a:solidFill>
            <a:schemeClr val="accent2">
              <a:lumMod val="20000"/>
              <a:lumOff val="80000"/>
              <a:alpha val="35000"/>
            </a:schemeClr>
          </a:solidFill>
          <a:ln>
            <a:solidFill>
              <a:srgbClr val="AD2A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049A3760-2DB6-4ABD-927A-9F6A5C69CC41}"/>
              </a:ext>
            </a:extLst>
          </p:cNvPr>
          <p:cNvSpPr/>
          <p:nvPr/>
        </p:nvSpPr>
        <p:spPr>
          <a:xfrm>
            <a:off x="1642492" y="3254188"/>
            <a:ext cx="2395314" cy="1766719"/>
          </a:xfrm>
          <a:prstGeom prst="roundRect">
            <a:avLst>
              <a:gd name="adj" fmla="val 12100"/>
            </a:avLst>
          </a:prstGeom>
          <a:solidFill>
            <a:schemeClr val="accent2">
              <a:lumMod val="20000"/>
              <a:lumOff val="80000"/>
              <a:alpha val="35000"/>
            </a:schemeClr>
          </a:solidFill>
          <a:ln>
            <a:solidFill>
              <a:srgbClr val="AD2A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4DB3C78-23D4-4E2E-95CC-D8D1AF22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RDB</a:t>
            </a:r>
            <a:r>
              <a:rPr lang="zh-CN" altLang="en-US" dirty="0"/>
              <a:t>的执行原理？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054E0F-C95A-4687-9C5B-D9ECF05B39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70417"/>
            <a:ext cx="10893516" cy="1804796"/>
          </a:xfrm>
        </p:spPr>
        <p:txBody>
          <a:bodyPr/>
          <a:lstStyle/>
          <a:p>
            <a:r>
              <a:rPr lang="en-US" altLang="zh-CN" dirty="0" err="1"/>
              <a:t>bgsave</a:t>
            </a:r>
            <a:r>
              <a:rPr lang="zh-CN" altLang="en-US" dirty="0"/>
              <a:t>开始时会</a:t>
            </a:r>
            <a:r>
              <a:rPr lang="en-US" altLang="zh-CN" dirty="0"/>
              <a:t>fork</a:t>
            </a:r>
            <a:r>
              <a:rPr lang="zh-CN" altLang="en-US" dirty="0"/>
              <a:t>主进程得到子进程，子进程</a:t>
            </a:r>
            <a:r>
              <a:rPr lang="zh-CN" altLang="en-US" dirty="0">
                <a:solidFill>
                  <a:srgbClr val="AD2A26"/>
                </a:solidFill>
              </a:rPr>
              <a:t>共享</a:t>
            </a:r>
            <a:r>
              <a:rPr lang="zh-CN" altLang="en-US" dirty="0"/>
              <a:t>主进程的内存数据。完成</a:t>
            </a:r>
            <a:r>
              <a:rPr lang="en-US" altLang="zh-CN" dirty="0"/>
              <a:t>fork</a:t>
            </a:r>
            <a:r>
              <a:rPr lang="zh-CN" altLang="en-US" dirty="0"/>
              <a:t>后读取内存数据并写入 </a:t>
            </a:r>
            <a:r>
              <a:rPr lang="en-US" altLang="zh-CN" dirty="0"/>
              <a:t>RDB </a:t>
            </a:r>
            <a:r>
              <a:rPr lang="zh-CN" altLang="en-US" dirty="0"/>
              <a:t>文件。</a:t>
            </a:r>
            <a:endParaRPr lang="en-US" altLang="zh-CN" dirty="0"/>
          </a:p>
          <a:p>
            <a:r>
              <a:rPr lang="en-US" altLang="zh-CN" dirty="0"/>
              <a:t>fork</a:t>
            </a:r>
            <a:r>
              <a:rPr lang="zh-CN" altLang="en-US" dirty="0"/>
              <a:t>采用的是</a:t>
            </a:r>
            <a:r>
              <a:rPr lang="en-US" altLang="zh-CN" dirty="0"/>
              <a:t>copy-on-write</a:t>
            </a:r>
            <a:r>
              <a:rPr lang="zh-CN" altLang="en-US" dirty="0"/>
              <a:t>技术：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当主进程执行读操作时，访问共享内存；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当主进程执行写操作时，则会拷贝一份数据，执行写操作。</a:t>
            </a:r>
            <a:endParaRPr lang="en-US" altLang="zh-CN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53219F0-4999-4625-B7C0-A61A9808A9C5}"/>
              </a:ext>
            </a:extLst>
          </p:cNvPr>
          <p:cNvSpPr/>
          <p:nvPr/>
        </p:nvSpPr>
        <p:spPr>
          <a:xfrm>
            <a:off x="2013889" y="3351174"/>
            <a:ext cx="552893" cy="88781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94585EF7-7AE2-4008-9022-C056264A3F3C}"/>
              </a:ext>
            </a:extLst>
          </p:cNvPr>
          <p:cNvSpPr/>
          <p:nvPr/>
        </p:nvSpPr>
        <p:spPr>
          <a:xfrm>
            <a:off x="2140499" y="3368452"/>
            <a:ext cx="320938" cy="853262"/>
          </a:xfrm>
          <a:custGeom>
            <a:avLst/>
            <a:gdLst>
              <a:gd name="connsiteX0" fmla="*/ 555540 w 757562"/>
              <a:gd name="connsiteY0" fmla="*/ 0 h 2679404"/>
              <a:gd name="connsiteX1" fmla="*/ 2647 w 757562"/>
              <a:gd name="connsiteY1" fmla="*/ 946297 h 2679404"/>
              <a:gd name="connsiteX2" fmla="*/ 757559 w 757562"/>
              <a:gd name="connsiteY2" fmla="*/ 1073888 h 2679404"/>
              <a:gd name="connsiteX3" fmla="*/ 13280 w 757562"/>
              <a:gd name="connsiteY3" fmla="*/ 1765004 h 2679404"/>
              <a:gd name="connsiteX4" fmla="*/ 746926 w 757562"/>
              <a:gd name="connsiteY4" fmla="*/ 1850065 h 2679404"/>
              <a:gd name="connsiteX5" fmla="*/ 130238 w 757562"/>
              <a:gd name="connsiteY5" fmla="*/ 2679404 h 267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7562" h="2679404">
                <a:moveTo>
                  <a:pt x="555540" y="0"/>
                </a:moveTo>
                <a:cubicBezTo>
                  <a:pt x="262258" y="383658"/>
                  <a:pt x="-31023" y="767316"/>
                  <a:pt x="2647" y="946297"/>
                </a:cubicBezTo>
                <a:cubicBezTo>
                  <a:pt x="36317" y="1125278"/>
                  <a:pt x="755787" y="937437"/>
                  <a:pt x="757559" y="1073888"/>
                </a:cubicBezTo>
                <a:cubicBezTo>
                  <a:pt x="759331" y="1210339"/>
                  <a:pt x="15052" y="1635641"/>
                  <a:pt x="13280" y="1765004"/>
                </a:cubicBezTo>
                <a:cubicBezTo>
                  <a:pt x="11508" y="1894367"/>
                  <a:pt x="727433" y="1697665"/>
                  <a:pt x="746926" y="1850065"/>
                </a:cubicBezTo>
                <a:cubicBezTo>
                  <a:pt x="766419" y="2002465"/>
                  <a:pt x="448328" y="2340934"/>
                  <a:pt x="130238" y="2679404"/>
                </a:cubicBez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1D7BE4-559B-49AA-85B1-DA4631DA4EAC}"/>
              </a:ext>
            </a:extLst>
          </p:cNvPr>
          <p:cNvSpPr txBox="1"/>
          <p:nvPr/>
        </p:nvSpPr>
        <p:spPr>
          <a:xfrm>
            <a:off x="2614836" y="328968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主进程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0E14346-330D-4AEF-A8A3-A346DADEAB70}"/>
              </a:ext>
            </a:extLst>
          </p:cNvPr>
          <p:cNvSpPr/>
          <p:nvPr/>
        </p:nvSpPr>
        <p:spPr>
          <a:xfrm>
            <a:off x="9424782" y="3351174"/>
            <a:ext cx="552893" cy="88781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AEAA8497-4D80-4382-B235-28477331A063}"/>
              </a:ext>
            </a:extLst>
          </p:cNvPr>
          <p:cNvSpPr/>
          <p:nvPr/>
        </p:nvSpPr>
        <p:spPr>
          <a:xfrm>
            <a:off x="9551392" y="3368452"/>
            <a:ext cx="320938" cy="853262"/>
          </a:xfrm>
          <a:custGeom>
            <a:avLst/>
            <a:gdLst>
              <a:gd name="connsiteX0" fmla="*/ 555540 w 757562"/>
              <a:gd name="connsiteY0" fmla="*/ 0 h 2679404"/>
              <a:gd name="connsiteX1" fmla="*/ 2647 w 757562"/>
              <a:gd name="connsiteY1" fmla="*/ 946297 h 2679404"/>
              <a:gd name="connsiteX2" fmla="*/ 757559 w 757562"/>
              <a:gd name="connsiteY2" fmla="*/ 1073888 h 2679404"/>
              <a:gd name="connsiteX3" fmla="*/ 13280 w 757562"/>
              <a:gd name="connsiteY3" fmla="*/ 1765004 h 2679404"/>
              <a:gd name="connsiteX4" fmla="*/ 746926 w 757562"/>
              <a:gd name="connsiteY4" fmla="*/ 1850065 h 2679404"/>
              <a:gd name="connsiteX5" fmla="*/ 130238 w 757562"/>
              <a:gd name="connsiteY5" fmla="*/ 2679404 h 267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7562" h="2679404">
                <a:moveTo>
                  <a:pt x="555540" y="0"/>
                </a:moveTo>
                <a:cubicBezTo>
                  <a:pt x="262258" y="383658"/>
                  <a:pt x="-31023" y="767316"/>
                  <a:pt x="2647" y="946297"/>
                </a:cubicBezTo>
                <a:cubicBezTo>
                  <a:pt x="36317" y="1125278"/>
                  <a:pt x="755787" y="937437"/>
                  <a:pt x="757559" y="1073888"/>
                </a:cubicBezTo>
                <a:cubicBezTo>
                  <a:pt x="759331" y="1210339"/>
                  <a:pt x="15052" y="1635641"/>
                  <a:pt x="13280" y="1765004"/>
                </a:cubicBezTo>
                <a:cubicBezTo>
                  <a:pt x="11508" y="1894367"/>
                  <a:pt x="727433" y="1697665"/>
                  <a:pt x="746926" y="1850065"/>
                </a:cubicBezTo>
                <a:cubicBezTo>
                  <a:pt x="766419" y="2002465"/>
                  <a:pt x="448328" y="2340934"/>
                  <a:pt x="130238" y="2679404"/>
                </a:cubicBezTo>
              </a:path>
            </a:pathLst>
          </a:cu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5D5C157-34F8-4D5B-9271-56D8B04786BE}"/>
              </a:ext>
            </a:extLst>
          </p:cNvPr>
          <p:cNvSpPr txBox="1"/>
          <p:nvPr/>
        </p:nvSpPr>
        <p:spPr>
          <a:xfrm>
            <a:off x="5688646" y="345815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fork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928234F5-2999-4312-B6C2-518562F58230}"/>
              </a:ext>
            </a:extLst>
          </p:cNvPr>
          <p:cNvSpPr/>
          <p:nvPr/>
        </p:nvSpPr>
        <p:spPr>
          <a:xfrm>
            <a:off x="3210886" y="4034118"/>
            <a:ext cx="658905" cy="74700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页表</a:t>
            </a:r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32041225-9910-4275-9B8A-6DE3B63C2146}"/>
              </a:ext>
            </a:extLst>
          </p:cNvPr>
          <p:cNvCxnSpPr>
            <a:cxnSpLocks/>
            <a:stCxn id="5" idx="2"/>
            <a:endCxn id="31" idx="1"/>
          </p:cNvCxnSpPr>
          <p:nvPr/>
        </p:nvCxnSpPr>
        <p:spPr>
          <a:xfrm rot="16200000" flipH="1">
            <a:off x="2666297" y="3863032"/>
            <a:ext cx="168629" cy="920550"/>
          </a:xfrm>
          <a:prstGeom prst="bentConnector2">
            <a:avLst/>
          </a:prstGeom>
          <a:ln>
            <a:solidFill>
              <a:srgbClr val="48504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1ECF59B5-AEF4-415E-98D1-30C59A967F2C}"/>
              </a:ext>
            </a:extLst>
          </p:cNvPr>
          <p:cNvSpPr/>
          <p:nvPr/>
        </p:nvSpPr>
        <p:spPr>
          <a:xfrm>
            <a:off x="5517437" y="5529629"/>
            <a:ext cx="956689" cy="266209"/>
          </a:xfrm>
          <a:prstGeom prst="roundRect">
            <a:avLst/>
          </a:prstGeom>
          <a:solidFill>
            <a:srgbClr val="48504F"/>
          </a:solidFill>
          <a:ln>
            <a:solidFill>
              <a:srgbClr val="48504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r>
              <a:rPr lang="en-US" altLang="zh-CN" sz="1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1AAF79F6-FA82-403F-B68F-CE76B83CD3AA}"/>
              </a:ext>
            </a:extLst>
          </p:cNvPr>
          <p:cNvSpPr/>
          <p:nvPr/>
        </p:nvSpPr>
        <p:spPr>
          <a:xfrm>
            <a:off x="5515706" y="5907591"/>
            <a:ext cx="960151" cy="266209"/>
          </a:xfrm>
          <a:prstGeom prst="roundRect">
            <a:avLst/>
          </a:prstGeom>
          <a:solidFill>
            <a:srgbClr val="48504F"/>
          </a:solidFill>
          <a:ln>
            <a:solidFill>
              <a:srgbClr val="48504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r>
              <a:rPr lang="en-US" altLang="zh-CN" sz="1200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71D35958-370F-44C7-A04E-EA853921DDB1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>
            <a:off x="3869791" y="4407622"/>
            <a:ext cx="1647646" cy="1255112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78F80250-3CDC-4568-A4F4-2E1DF3A1C538}"/>
              </a:ext>
            </a:extLst>
          </p:cNvPr>
          <p:cNvCxnSpPr>
            <a:cxnSpLocks/>
            <a:stCxn id="31" idx="3"/>
            <a:endCxn id="37" idx="1"/>
          </p:cNvCxnSpPr>
          <p:nvPr/>
        </p:nvCxnSpPr>
        <p:spPr>
          <a:xfrm>
            <a:off x="3869791" y="4407622"/>
            <a:ext cx="1645915" cy="1633074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2FCFAD11-441C-4A43-BF57-F76F086B737B}"/>
              </a:ext>
            </a:extLst>
          </p:cNvPr>
          <p:cNvSpPr txBox="1"/>
          <p:nvPr/>
        </p:nvSpPr>
        <p:spPr>
          <a:xfrm>
            <a:off x="4829942" y="47821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读操作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C3E18AF3-B6C9-49A0-8166-D8D164A09648}"/>
              </a:ext>
            </a:extLst>
          </p:cNvPr>
          <p:cNvSpPr/>
          <p:nvPr/>
        </p:nvSpPr>
        <p:spPr>
          <a:xfrm>
            <a:off x="8121773" y="4034117"/>
            <a:ext cx="658905" cy="74700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页表</a:t>
            </a:r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550D09D3-90BA-41BF-877A-86A63AB2C61C}"/>
              </a:ext>
            </a:extLst>
          </p:cNvPr>
          <p:cNvSpPr/>
          <p:nvPr/>
        </p:nvSpPr>
        <p:spPr>
          <a:xfrm>
            <a:off x="4758652" y="3627977"/>
            <a:ext cx="2474259" cy="514001"/>
          </a:xfrm>
          <a:prstGeom prst="rightArrow">
            <a:avLst>
              <a:gd name="adj1" fmla="val 39536"/>
              <a:gd name="adj2" fmla="val 50000"/>
            </a:avLst>
          </a:prstGeom>
          <a:gradFill flip="none" rotWithShape="1">
            <a:gsLst>
              <a:gs pos="0">
                <a:srgbClr val="51726F"/>
              </a:gs>
              <a:gs pos="70000">
                <a:srgbClr val="48504F"/>
              </a:gs>
            </a:gsLst>
            <a:lin ang="5400000" scaled="1"/>
            <a:tileRect/>
          </a:gradFill>
          <a:ln>
            <a:solidFill>
              <a:srgbClr val="48504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D084A19-7ECA-4801-88A3-48D401D7E058}"/>
              </a:ext>
            </a:extLst>
          </p:cNvPr>
          <p:cNvSpPr txBox="1"/>
          <p:nvPr/>
        </p:nvSpPr>
        <p:spPr>
          <a:xfrm>
            <a:off x="5550788" y="40321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复制页表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804FDC3-2B16-401D-8762-0DE868A8C7A0}"/>
              </a:ext>
            </a:extLst>
          </p:cNvPr>
          <p:cNvSpPr txBox="1"/>
          <p:nvPr/>
        </p:nvSpPr>
        <p:spPr>
          <a:xfrm>
            <a:off x="8711125" y="318840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子进程</a:t>
            </a:r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40A3BF6E-B716-4F22-9805-0C511C290FD8}"/>
              </a:ext>
            </a:extLst>
          </p:cNvPr>
          <p:cNvCxnSpPr>
            <a:cxnSpLocks/>
            <a:stCxn id="24" idx="2"/>
            <a:endCxn id="56" idx="3"/>
          </p:cNvCxnSpPr>
          <p:nvPr/>
        </p:nvCxnSpPr>
        <p:spPr>
          <a:xfrm rot="5400000">
            <a:off x="9156640" y="3863032"/>
            <a:ext cx="168628" cy="920551"/>
          </a:xfrm>
          <a:prstGeom prst="bentConnector2">
            <a:avLst/>
          </a:prstGeom>
          <a:ln>
            <a:solidFill>
              <a:srgbClr val="48504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38">
            <a:extLst>
              <a:ext uri="{FF2B5EF4-FFF2-40B4-BE49-F238E27FC236}">
                <a16:creationId xmlns:a16="http://schemas.microsoft.com/office/drawing/2014/main" id="{76A69AF0-E4FE-4D27-A687-30A61EEBB49D}"/>
              </a:ext>
            </a:extLst>
          </p:cNvPr>
          <p:cNvCxnSpPr>
            <a:cxnSpLocks/>
            <a:stCxn id="56" idx="1"/>
            <a:endCxn id="37" idx="3"/>
          </p:cNvCxnSpPr>
          <p:nvPr/>
        </p:nvCxnSpPr>
        <p:spPr>
          <a:xfrm flipH="1">
            <a:off x="6475857" y="4407621"/>
            <a:ext cx="1645916" cy="1633075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连接符: 肘形 39">
            <a:extLst>
              <a:ext uri="{FF2B5EF4-FFF2-40B4-BE49-F238E27FC236}">
                <a16:creationId xmlns:a16="http://schemas.microsoft.com/office/drawing/2014/main" id="{3221D6BF-5956-4EA3-BAE4-74B63A898479}"/>
              </a:ext>
            </a:extLst>
          </p:cNvPr>
          <p:cNvCxnSpPr>
            <a:cxnSpLocks/>
            <a:stCxn id="56" idx="1"/>
            <a:endCxn id="34" idx="3"/>
          </p:cNvCxnSpPr>
          <p:nvPr/>
        </p:nvCxnSpPr>
        <p:spPr>
          <a:xfrm flipH="1">
            <a:off x="6474126" y="4407621"/>
            <a:ext cx="1647647" cy="1255113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圆柱体 73">
            <a:extLst>
              <a:ext uri="{FF2B5EF4-FFF2-40B4-BE49-F238E27FC236}">
                <a16:creationId xmlns:a16="http://schemas.microsoft.com/office/drawing/2014/main" id="{AC0FCFAA-7AA7-439A-B9C6-5E1F3FD41901}"/>
              </a:ext>
            </a:extLst>
          </p:cNvPr>
          <p:cNvSpPr/>
          <p:nvPr/>
        </p:nvSpPr>
        <p:spPr>
          <a:xfrm>
            <a:off x="10209953" y="5733319"/>
            <a:ext cx="1293357" cy="300306"/>
          </a:xfrm>
          <a:prstGeom prst="can">
            <a:avLst/>
          </a:prstGeom>
          <a:solidFill>
            <a:srgbClr val="48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磁盘</a:t>
            </a:r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DC7768A2-48DE-4852-9B95-AA5160EBD39E}"/>
              </a:ext>
            </a:extLst>
          </p:cNvPr>
          <p:cNvCxnSpPr>
            <a:cxnSpLocks/>
            <a:stCxn id="24" idx="3"/>
            <a:endCxn id="74" idx="1"/>
          </p:cNvCxnSpPr>
          <p:nvPr/>
        </p:nvCxnSpPr>
        <p:spPr>
          <a:xfrm>
            <a:off x="9977675" y="3795084"/>
            <a:ext cx="878957" cy="19382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BFBE3582-D2D4-451C-B53F-DDE143B8EB5C}"/>
              </a:ext>
            </a:extLst>
          </p:cNvPr>
          <p:cNvSpPr txBox="1"/>
          <p:nvPr/>
        </p:nvSpPr>
        <p:spPr>
          <a:xfrm>
            <a:off x="9711861" y="5204013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写新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RDB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替换旧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RDB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E68FD5D7-C969-4F8C-9ECB-0F10389D61BD}"/>
              </a:ext>
            </a:extLst>
          </p:cNvPr>
          <p:cNvSpPr/>
          <p:nvPr/>
        </p:nvSpPr>
        <p:spPr>
          <a:xfrm>
            <a:off x="3935295" y="5935024"/>
            <a:ext cx="960151" cy="266209"/>
          </a:xfrm>
          <a:prstGeom prst="roundRect">
            <a:avLst/>
          </a:prstGeom>
          <a:ln>
            <a:solidFill>
              <a:srgbClr val="48504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数据副本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</a:t>
            </a:r>
          </a:p>
        </p:txBody>
      </p: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682959B1-E94B-4592-B4BF-64CEAC32A249}"/>
              </a:ext>
            </a:extLst>
          </p:cNvPr>
          <p:cNvCxnSpPr>
            <a:cxnSpLocks/>
            <a:stCxn id="31" idx="2"/>
            <a:endCxn id="81" idx="1"/>
          </p:cNvCxnSpPr>
          <p:nvPr/>
        </p:nvCxnSpPr>
        <p:spPr>
          <a:xfrm rot="16200000" flipH="1">
            <a:off x="3094315" y="5227149"/>
            <a:ext cx="1287004" cy="3949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DC3C0CC5-BD3D-4462-8F1F-9166E9DA4204}"/>
              </a:ext>
            </a:extLst>
          </p:cNvPr>
          <p:cNvSpPr txBox="1"/>
          <p:nvPr/>
        </p:nvSpPr>
        <p:spPr>
          <a:xfrm>
            <a:off x="2979386" y="535930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写操作</a:t>
            </a:r>
          </a:p>
        </p:txBody>
      </p:sp>
      <p:sp>
        <p:nvSpPr>
          <p:cNvPr id="89" name="箭头: 下弧形 88">
            <a:extLst>
              <a:ext uri="{FF2B5EF4-FFF2-40B4-BE49-F238E27FC236}">
                <a16:creationId xmlns:a16="http://schemas.microsoft.com/office/drawing/2014/main" id="{2441F170-E1E5-4F4D-8242-B6E460720A69}"/>
              </a:ext>
            </a:extLst>
          </p:cNvPr>
          <p:cNvSpPr/>
          <p:nvPr/>
        </p:nvSpPr>
        <p:spPr>
          <a:xfrm flipH="1">
            <a:off x="4208924" y="6194450"/>
            <a:ext cx="1762803" cy="433457"/>
          </a:xfrm>
          <a:prstGeom prst="curvedUpArrow">
            <a:avLst>
              <a:gd name="adj1" fmla="val 18892"/>
              <a:gd name="adj2" fmla="val 87605"/>
              <a:gd name="adj3" fmla="val 31204"/>
            </a:avLst>
          </a:prstGeom>
          <a:ln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数据拷贝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1B84675-B4A6-4AA2-A06E-21B39C287A7D}"/>
              </a:ext>
            </a:extLst>
          </p:cNvPr>
          <p:cNvSpPr txBox="1"/>
          <p:nvPr/>
        </p:nvSpPr>
        <p:spPr>
          <a:xfrm>
            <a:off x="6606419" y="47821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读操作</a:t>
            </a:r>
          </a:p>
        </p:txBody>
      </p:sp>
      <p:cxnSp>
        <p:nvCxnSpPr>
          <p:cNvPr id="38" name="连接符: 肘形 39">
            <a:extLst>
              <a:ext uri="{FF2B5EF4-FFF2-40B4-BE49-F238E27FC236}">
                <a16:creationId xmlns:a16="http://schemas.microsoft.com/office/drawing/2014/main" id="{06B26044-EE28-4DB7-8CD8-84C2E65194C2}"/>
              </a:ext>
            </a:extLst>
          </p:cNvPr>
          <p:cNvCxnSpPr>
            <a:cxnSpLocks/>
            <a:stCxn id="31" idx="3"/>
            <a:endCxn id="81" idx="0"/>
          </p:cNvCxnSpPr>
          <p:nvPr/>
        </p:nvCxnSpPr>
        <p:spPr>
          <a:xfrm>
            <a:off x="3869791" y="4407622"/>
            <a:ext cx="545580" cy="1527402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49786A6-1FC9-4925-A8A1-39E5E0B2F5A2}"/>
              </a:ext>
            </a:extLst>
          </p:cNvPr>
          <p:cNvSpPr txBox="1"/>
          <p:nvPr/>
        </p:nvSpPr>
        <p:spPr>
          <a:xfrm>
            <a:off x="4022059" y="547127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读操作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19E16C11-CBCD-955A-8DDF-72D75D7896FB}"/>
              </a:ext>
            </a:extLst>
          </p:cNvPr>
          <p:cNvSpPr txBox="1">
            <a:spLocks/>
          </p:cNvSpPr>
          <p:nvPr/>
        </p:nvSpPr>
        <p:spPr>
          <a:xfrm>
            <a:off x="502157" y="5874024"/>
            <a:ext cx="2688303" cy="6162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页表：</a:t>
            </a:r>
            <a:endParaRPr lang="en-US" altLang="zh-CN" sz="1200" dirty="0"/>
          </a:p>
          <a:p>
            <a:r>
              <a:rPr lang="zh-CN" altLang="en-US" sz="1200" dirty="0"/>
              <a:t>记录虚拟地址与物理地址的映射关系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750638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33333E-6 L 0.40182 -0.00047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91" y="-23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5125 -0.007704 E" pathEditMode="relative" ptsTypes="">
                                      <p:cBhvr>
                                        <p:cTn id="16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125 0.007704 L 0 0 E" pathEditMode="relative" ptsTypes="">
                                      <p:cBhvr>
                                        <p:cTn id="1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2" dur="10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33148" y="93529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4" dur="1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  <p:from x="301682" y="106918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6" grpId="1" animBg="1"/>
      <p:bldP spid="96" grpId="2" animBg="1"/>
      <p:bldP spid="30" grpId="0" animBg="1"/>
      <p:bldP spid="95" grpId="0" animBg="1"/>
      <p:bldP spid="60" grpId="0" animBg="1"/>
      <p:bldP spid="59" grpId="0" animBg="1"/>
      <p:bldP spid="5" grpId="0" animBg="1"/>
      <p:bldP spid="22" grpId="0" animBg="1"/>
      <p:bldP spid="23" grpId="0"/>
      <p:bldP spid="24" grpId="0" animBg="1"/>
      <p:bldP spid="25" grpId="0" animBg="1"/>
      <p:bldP spid="29" grpId="0"/>
      <p:bldP spid="31" grpId="0" animBg="1"/>
      <p:bldP spid="34" grpId="0" animBg="1"/>
      <p:bldP spid="37" grpId="0" animBg="1"/>
      <p:bldP spid="52" grpId="0"/>
      <p:bldP spid="56" grpId="0" animBg="1"/>
      <p:bldP spid="57" grpId="0" animBg="1"/>
      <p:bldP spid="58" grpId="0"/>
      <p:bldP spid="61" grpId="0"/>
      <p:bldP spid="74" grpId="0" animBg="1"/>
      <p:bldP spid="78" grpId="0"/>
      <p:bldP spid="81" grpId="0" animBg="1"/>
      <p:bldP spid="88" grpId="0"/>
      <p:bldP spid="89" grpId="0" animBg="1"/>
      <p:bldP spid="94" grpId="0"/>
      <p:bldP spid="41" grpId="0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B3C78-23D4-4E2E-95CC-D8D1AF22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AOF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054E0F-C95A-4687-9C5B-D9ECF05B39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3465955"/>
          </a:xfrm>
        </p:spPr>
        <p:txBody>
          <a:bodyPr/>
          <a:lstStyle/>
          <a:p>
            <a:r>
              <a:rPr lang="en-US" altLang="zh-CN" dirty="0"/>
              <a:t>AOF</a:t>
            </a:r>
            <a:r>
              <a:rPr lang="zh-CN" altLang="en-US" dirty="0"/>
              <a:t>全称为</a:t>
            </a:r>
            <a:r>
              <a:rPr lang="en-US" altLang="zh-CN" dirty="0"/>
              <a:t>Append Only File</a:t>
            </a:r>
            <a:r>
              <a:rPr lang="zh-CN" altLang="en-US" dirty="0"/>
              <a:t>（追加文件）。</a:t>
            </a:r>
            <a:r>
              <a:rPr lang="en-US" altLang="zh-CN" dirty="0"/>
              <a:t>Redis</a:t>
            </a:r>
            <a:r>
              <a:rPr lang="zh-CN" altLang="en-US" dirty="0"/>
              <a:t>处理的每一个写命令都会记录在</a:t>
            </a:r>
            <a:r>
              <a:rPr lang="en-US" altLang="zh-CN" dirty="0"/>
              <a:t>AOF</a:t>
            </a:r>
            <a:r>
              <a:rPr lang="zh-CN" altLang="en-US" dirty="0"/>
              <a:t>文件，可以看做是命令日志文件。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335F8A-25DD-4265-A3A7-94E65049E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480" y="2528239"/>
            <a:ext cx="3924640" cy="7239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EED231-738C-4CA0-B095-5CEA61EC2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725" y="4089194"/>
            <a:ext cx="1962150" cy="1905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73391915-D8D2-4142-B090-862D5F506E62}"/>
              </a:ext>
            </a:extLst>
          </p:cNvPr>
          <p:cNvGrpSpPr/>
          <p:nvPr/>
        </p:nvGrpSpPr>
        <p:grpSpPr>
          <a:xfrm>
            <a:off x="7694408" y="3820308"/>
            <a:ext cx="1636041" cy="2111660"/>
            <a:chOff x="6414248" y="3713628"/>
            <a:chExt cx="1636041" cy="2111660"/>
          </a:xfrm>
        </p:grpSpPr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47542B00-87ED-4526-AB97-4D52103D70A0}"/>
                </a:ext>
              </a:extLst>
            </p:cNvPr>
            <p:cNvSpPr/>
            <p:nvPr/>
          </p:nvSpPr>
          <p:spPr>
            <a:xfrm>
              <a:off x="6414248" y="3721249"/>
              <a:ext cx="1622312" cy="2104039"/>
            </a:xfrm>
            <a:custGeom>
              <a:avLst/>
              <a:gdLst>
                <a:gd name="connsiteX0" fmla="*/ 0 w 1622312"/>
                <a:gd name="connsiteY0" fmla="*/ 0 h 2104039"/>
                <a:gd name="connsiteX1" fmla="*/ 1091906 w 1622312"/>
                <a:gd name="connsiteY1" fmla="*/ 0 h 2104039"/>
                <a:gd name="connsiteX2" fmla="*/ 1622312 w 1622312"/>
                <a:gd name="connsiteY2" fmla="*/ 558369 h 2104039"/>
                <a:gd name="connsiteX3" fmla="*/ 1622312 w 1622312"/>
                <a:gd name="connsiteY3" fmla="*/ 2104039 h 2104039"/>
                <a:gd name="connsiteX4" fmla="*/ 0 w 1622312"/>
                <a:gd name="connsiteY4" fmla="*/ 2104039 h 2104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312" h="2104039">
                  <a:moveTo>
                    <a:pt x="0" y="0"/>
                  </a:moveTo>
                  <a:lnTo>
                    <a:pt x="1091906" y="0"/>
                  </a:lnTo>
                  <a:lnTo>
                    <a:pt x="1622312" y="558369"/>
                  </a:lnTo>
                  <a:lnTo>
                    <a:pt x="1622312" y="2104039"/>
                  </a:lnTo>
                  <a:lnTo>
                    <a:pt x="0" y="2104039"/>
                  </a:lnTo>
                  <a:close/>
                </a:path>
              </a:pathLst>
            </a:custGeom>
            <a:solidFill>
              <a:srgbClr val="F5FAF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zh-CN" altLang="en-US" sz="1600">
                <a:solidFill>
                  <a:srgbClr val="48504F"/>
                </a:solidFill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82D88ADD-4923-4182-B817-7DA80004F3A2}"/>
                </a:ext>
              </a:extLst>
            </p:cNvPr>
            <p:cNvSpPr/>
            <p:nvPr/>
          </p:nvSpPr>
          <p:spPr>
            <a:xfrm>
              <a:off x="7520638" y="3713628"/>
              <a:ext cx="529651" cy="566271"/>
            </a:xfrm>
            <a:custGeom>
              <a:avLst/>
              <a:gdLst>
                <a:gd name="connsiteX0" fmla="*/ 0 w 708461"/>
                <a:gd name="connsiteY0" fmla="*/ 0 h 753970"/>
                <a:gd name="connsiteX1" fmla="*/ 708461 w 708461"/>
                <a:gd name="connsiteY1" fmla="*/ 753970 h 753970"/>
                <a:gd name="connsiteX2" fmla="*/ 0 w 708461"/>
                <a:gd name="connsiteY2" fmla="*/ 753970 h 75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8461" h="753970">
                  <a:moveTo>
                    <a:pt x="0" y="0"/>
                  </a:moveTo>
                  <a:lnTo>
                    <a:pt x="708461" y="753970"/>
                  </a:lnTo>
                  <a:lnTo>
                    <a:pt x="0" y="75397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E6D9C50-1711-4A2B-B209-BC498ACD8EF1}"/>
                </a:ext>
              </a:extLst>
            </p:cNvPr>
            <p:cNvSpPr txBox="1"/>
            <p:nvPr/>
          </p:nvSpPr>
          <p:spPr>
            <a:xfrm>
              <a:off x="7451464" y="4004383"/>
              <a:ext cx="506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rgbClr val="AD2A26"/>
                  </a:solidFill>
                  <a:latin typeface="+mn-lt"/>
                  <a:ea typeface="+mn-ea"/>
                </a:rPr>
                <a:t>AOF</a:t>
              </a:r>
              <a:endParaRPr lang="zh-CN" altLang="en-US" sz="1400" dirty="0">
                <a:solidFill>
                  <a:srgbClr val="AD2A26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3C8D72A-2944-4BE0-A676-5060815DF26F}"/>
              </a:ext>
            </a:extLst>
          </p:cNvPr>
          <p:cNvCxnSpPr>
            <a:stCxn id="6" idx="2"/>
          </p:cNvCxnSpPr>
          <p:nvPr/>
        </p:nvCxnSpPr>
        <p:spPr>
          <a:xfrm>
            <a:off x="4024800" y="3252202"/>
            <a:ext cx="0" cy="1043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856506E-D4C8-4029-900D-49226D48EEA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005875" y="5041694"/>
            <a:ext cx="26748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F31EF78-82D1-45AB-8FD4-96C79CDC3C15}"/>
              </a:ext>
            </a:extLst>
          </p:cNvPr>
          <p:cNvSpPr txBox="1"/>
          <p:nvPr/>
        </p:nvSpPr>
        <p:spPr>
          <a:xfrm>
            <a:off x="7699769" y="3972007"/>
            <a:ext cx="17332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a-DK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$3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a-DK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set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a-DK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$3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a-DK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num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a-DK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$3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a-DK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123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0591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B3C78-23D4-4E2E-95CC-D8D1AF22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AOF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054E0F-C95A-4687-9C5B-D9ECF05B39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34659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AOF</a:t>
            </a:r>
            <a:r>
              <a:rPr lang="zh-CN" altLang="en-US" dirty="0"/>
              <a:t>默认是关闭的，需要修改</a:t>
            </a:r>
            <a:r>
              <a:rPr lang="en-US" altLang="zh-CN" dirty="0" err="1"/>
              <a:t>redis.conf</a:t>
            </a:r>
            <a:r>
              <a:rPr lang="zh-CN" altLang="en-US" dirty="0"/>
              <a:t>配置文件来开启</a:t>
            </a:r>
            <a:r>
              <a:rPr lang="en-US" altLang="zh-CN" dirty="0"/>
              <a:t>AOF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AOF</a:t>
            </a:r>
            <a:r>
              <a:rPr lang="zh-CN" altLang="en-US" dirty="0"/>
              <a:t>的命令记录的频率也可以通过</a:t>
            </a:r>
            <a:r>
              <a:rPr lang="en-US" altLang="zh-CN" dirty="0" err="1"/>
              <a:t>redis.conf</a:t>
            </a:r>
            <a:r>
              <a:rPr lang="zh-CN" altLang="en-US" dirty="0"/>
              <a:t>文件来配：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53328F-BA5F-4FE5-BD36-7D1E28C4DCC9}"/>
              </a:ext>
            </a:extLst>
          </p:cNvPr>
          <p:cNvSpPr txBox="1"/>
          <p:nvPr/>
        </p:nvSpPr>
        <p:spPr>
          <a:xfrm>
            <a:off x="782319" y="2006965"/>
            <a:ext cx="9545021" cy="954107"/>
          </a:xfrm>
          <a:prstGeom prst="rect">
            <a:avLst/>
          </a:prstGeom>
          <a:solidFill>
            <a:srgbClr val="00294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92D050"/>
                </a:solidFill>
              </a:rPr>
              <a:t># </a:t>
            </a:r>
            <a:r>
              <a:rPr lang="zh-CN" altLang="en-US" sz="1400" dirty="0">
                <a:solidFill>
                  <a:srgbClr val="92D050"/>
                </a:solidFill>
                <a:ea typeface="Alibaba PuHuiTi Medium"/>
              </a:rPr>
              <a:t>是否开启</a:t>
            </a:r>
            <a:r>
              <a:rPr lang="en-US" altLang="zh-CN" sz="1400" dirty="0">
                <a:solidFill>
                  <a:srgbClr val="92D050"/>
                </a:solidFill>
                <a:ea typeface="Alibaba PuHuiTi Medium"/>
              </a:rPr>
              <a:t>AOF</a:t>
            </a:r>
            <a:r>
              <a:rPr lang="zh-CN" altLang="en-US" sz="1400" dirty="0">
                <a:solidFill>
                  <a:srgbClr val="92D050"/>
                </a:solidFill>
                <a:ea typeface="Alibaba PuHuiTi Medium"/>
              </a:rPr>
              <a:t>功能，默认是</a:t>
            </a:r>
            <a:r>
              <a:rPr lang="en-US" altLang="zh-CN" sz="1400" dirty="0">
                <a:solidFill>
                  <a:srgbClr val="92D050"/>
                </a:solidFill>
                <a:ea typeface="Alibaba PuHuiTi Medium"/>
              </a:rPr>
              <a:t>no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>
                <a:solidFill>
                  <a:schemeClr val="bg1"/>
                </a:solidFill>
                <a:latin typeface="+mn-lt"/>
                <a:ea typeface="+mn-ea"/>
              </a:rPr>
              <a:t>appendonly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</a:rPr>
              <a:t> yes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92D050"/>
                </a:solidFill>
                <a:ea typeface="Alibaba PuHuiTi Medium"/>
              </a:rPr>
              <a:t># AOF</a:t>
            </a:r>
            <a:r>
              <a:rPr lang="zh-CN" altLang="en-US" sz="1400" dirty="0">
                <a:solidFill>
                  <a:srgbClr val="92D050"/>
                </a:solidFill>
                <a:ea typeface="Alibaba PuHuiTi Medium"/>
              </a:rPr>
              <a:t>文件的名称</a:t>
            </a:r>
            <a:endParaRPr lang="en-US" altLang="zh-CN" sz="1400" dirty="0">
              <a:solidFill>
                <a:srgbClr val="92D050"/>
              </a:solidFill>
              <a:ea typeface="Alibaba PuHuiTi Medium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>
                <a:solidFill>
                  <a:schemeClr val="bg1"/>
                </a:solidFill>
                <a:latin typeface="+mn-lt"/>
                <a:ea typeface="+mn-ea"/>
              </a:rPr>
              <a:t>appendfilename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</a:rPr>
              <a:t> "</a:t>
            </a:r>
            <a:r>
              <a:rPr lang="en-US" altLang="zh-CN" sz="1400" dirty="0" err="1">
                <a:solidFill>
                  <a:schemeClr val="bg1"/>
                </a:solidFill>
                <a:latin typeface="+mn-lt"/>
                <a:ea typeface="+mn-ea"/>
              </a:rPr>
              <a:t>appendonly.aof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</a:rPr>
              <a:t>"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B4C4ABC-8956-4288-B289-99814681B22A}"/>
              </a:ext>
            </a:extLst>
          </p:cNvPr>
          <p:cNvSpPr txBox="1"/>
          <p:nvPr/>
        </p:nvSpPr>
        <p:spPr>
          <a:xfrm>
            <a:off x="782319" y="3460865"/>
            <a:ext cx="9545020" cy="1384995"/>
          </a:xfrm>
          <a:prstGeom prst="rect">
            <a:avLst/>
          </a:prstGeom>
          <a:solidFill>
            <a:srgbClr val="00294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92D050"/>
                </a:solidFill>
                <a:ea typeface="Alibaba PuHuiTi Medium"/>
              </a:rPr>
              <a:t># </a:t>
            </a:r>
            <a:r>
              <a:rPr lang="zh-CN" altLang="en-US" sz="1400" dirty="0">
                <a:solidFill>
                  <a:srgbClr val="92D050"/>
                </a:solidFill>
                <a:ea typeface="Alibaba PuHuiTi Medium"/>
              </a:rPr>
              <a:t>表示每执行一次写命令，立即记录到</a:t>
            </a:r>
            <a:r>
              <a:rPr lang="en-US" altLang="zh-CN" sz="1400" dirty="0">
                <a:solidFill>
                  <a:srgbClr val="92D050"/>
                </a:solidFill>
                <a:ea typeface="Alibaba PuHuiTi Medium"/>
              </a:rPr>
              <a:t>AOF</a:t>
            </a:r>
            <a:r>
              <a:rPr lang="zh-CN" altLang="en-US" sz="1400" dirty="0">
                <a:solidFill>
                  <a:srgbClr val="92D050"/>
                </a:solidFill>
                <a:ea typeface="Alibaba PuHuiTi Medium"/>
              </a:rPr>
              <a:t>文件</a:t>
            </a:r>
            <a:endParaRPr lang="en-US" altLang="zh-CN" sz="1400" dirty="0">
              <a:solidFill>
                <a:srgbClr val="92D050"/>
              </a:solidFill>
              <a:ea typeface="Alibaba PuHuiTi Medium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>
                <a:solidFill>
                  <a:schemeClr val="bg1"/>
                </a:solidFill>
              </a:rPr>
              <a:t>appendfsync</a:t>
            </a:r>
            <a:r>
              <a:rPr lang="en-US" altLang="zh-CN" sz="1400" dirty="0">
                <a:solidFill>
                  <a:schemeClr val="bg1"/>
                </a:solidFill>
              </a:rPr>
              <a:t> always </a:t>
            </a:r>
          </a:p>
          <a:p>
            <a:r>
              <a:rPr lang="en-US" altLang="zh-CN" sz="1400" dirty="0">
                <a:solidFill>
                  <a:srgbClr val="92D050"/>
                </a:solidFill>
                <a:ea typeface="Alibaba PuHuiTi Medium"/>
              </a:rPr>
              <a:t># </a:t>
            </a:r>
            <a:r>
              <a:rPr lang="zh-CN" altLang="en-US" sz="1400" dirty="0">
                <a:solidFill>
                  <a:srgbClr val="92D050"/>
                </a:solidFill>
                <a:ea typeface="Alibaba PuHuiTi Medium"/>
              </a:rPr>
              <a:t>写命令执行完先放入</a:t>
            </a:r>
            <a:r>
              <a:rPr lang="en-US" altLang="zh-CN" sz="1400" dirty="0">
                <a:solidFill>
                  <a:srgbClr val="92D050"/>
                </a:solidFill>
                <a:ea typeface="Alibaba PuHuiTi Medium"/>
              </a:rPr>
              <a:t>AOF</a:t>
            </a:r>
            <a:r>
              <a:rPr lang="zh-CN" altLang="en-US" sz="1400" dirty="0">
                <a:solidFill>
                  <a:srgbClr val="92D050"/>
                </a:solidFill>
                <a:ea typeface="Alibaba PuHuiTi Medium"/>
              </a:rPr>
              <a:t>缓冲区，然后表示每隔</a:t>
            </a:r>
            <a:r>
              <a:rPr lang="en-US" altLang="zh-CN" sz="1400" dirty="0">
                <a:solidFill>
                  <a:srgbClr val="92D050"/>
                </a:solidFill>
                <a:ea typeface="Alibaba PuHuiTi Medium"/>
              </a:rPr>
              <a:t>1</a:t>
            </a:r>
            <a:r>
              <a:rPr lang="zh-CN" altLang="en-US" sz="1400" dirty="0">
                <a:solidFill>
                  <a:srgbClr val="92D050"/>
                </a:solidFill>
                <a:ea typeface="Alibaba PuHuiTi Medium"/>
              </a:rPr>
              <a:t>秒将缓冲区数据写到</a:t>
            </a:r>
            <a:r>
              <a:rPr lang="en-US" altLang="zh-CN" sz="1400" dirty="0">
                <a:solidFill>
                  <a:srgbClr val="92D050"/>
                </a:solidFill>
                <a:ea typeface="Alibaba PuHuiTi Medium"/>
              </a:rPr>
              <a:t>AOF</a:t>
            </a:r>
            <a:r>
              <a:rPr lang="zh-CN" altLang="en-US" sz="1400" dirty="0">
                <a:solidFill>
                  <a:srgbClr val="92D050"/>
                </a:solidFill>
                <a:ea typeface="Alibaba PuHuiTi Medium"/>
              </a:rPr>
              <a:t>文件，是默认方案</a:t>
            </a:r>
            <a:endParaRPr lang="en-US" altLang="zh-CN" sz="1400" dirty="0">
              <a:solidFill>
                <a:srgbClr val="92D050"/>
              </a:solidFill>
              <a:ea typeface="Alibaba PuHuiTi Medium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>
                <a:solidFill>
                  <a:schemeClr val="bg1"/>
                </a:solidFill>
              </a:rPr>
              <a:t>appendfsync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</a:rPr>
              <a:t>everysec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92D050"/>
                </a:solidFill>
                <a:ea typeface="Alibaba PuHuiTi Medium"/>
              </a:rPr>
              <a:t># </a:t>
            </a:r>
            <a:r>
              <a:rPr lang="zh-CN" altLang="en-US" sz="1400" dirty="0">
                <a:solidFill>
                  <a:srgbClr val="92D050"/>
                </a:solidFill>
                <a:ea typeface="Alibaba PuHuiTi Medium"/>
              </a:rPr>
              <a:t>写命令执行完先放入</a:t>
            </a:r>
            <a:r>
              <a:rPr lang="en-US" altLang="zh-CN" sz="1400" dirty="0">
                <a:solidFill>
                  <a:srgbClr val="92D050"/>
                </a:solidFill>
                <a:ea typeface="Alibaba PuHuiTi Medium"/>
              </a:rPr>
              <a:t>AOF</a:t>
            </a:r>
            <a:r>
              <a:rPr lang="zh-CN" altLang="en-US" sz="1400" dirty="0">
                <a:solidFill>
                  <a:srgbClr val="92D050"/>
                </a:solidFill>
                <a:ea typeface="Alibaba PuHuiTi Medium"/>
              </a:rPr>
              <a:t>缓冲区，由操作系统决定何时将缓冲区内容写回磁盘</a:t>
            </a:r>
            <a:endParaRPr lang="en-US" altLang="zh-CN" sz="1400" dirty="0">
              <a:solidFill>
                <a:srgbClr val="92D050"/>
              </a:solidFill>
              <a:ea typeface="Alibaba PuHuiTi Medium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>
                <a:solidFill>
                  <a:schemeClr val="bg1"/>
                </a:solidFill>
              </a:rPr>
              <a:t>appendfsync</a:t>
            </a:r>
            <a:r>
              <a:rPr lang="en-US" altLang="zh-CN" sz="1400" dirty="0">
                <a:solidFill>
                  <a:schemeClr val="bg1"/>
                </a:solidFill>
              </a:rPr>
              <a:t> no</a:t>
            </a:r>
          </a:p>
        </p:txBody>
      </p:sp>
      <p:graphicFrame>
        <p:nvGraphicFramePr>
          <p:cNvPr id="8" name="表格 9">
            <a:extLst>
              <a:ext uri="{FF2B5EF4-FFF2-40B4-BE49-F238E27FC236}">
                <a16:creationId xmlns:a16="http://schemas.microsoft.com/office/drawing/2014/main" id="{38154476-F4B9-4138-9819-01F80C51A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404433"/>
              </p:ext>
            </p:extLst>
          </p:nvPr>
        </p:nvGraphicFramePr>
        <p:xfrm>
          <a:off x="782318" y="5049819"/>
          <a:ext cx="8939904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476788">
                  <a:extLst>
                    <a:ext uri="{9D8B030D-6E8A-4147-A177-3AD203B41FA5}">
                      <a16:colId xmlns:a16="http://schemas.microsoft.com/office/drawing/2014/main" val="259750222"/>
                    </a:ext>
                  </a:extLst>
                </a:gridCol>
                <a:gridCol w="1734670">
                  <a:extLst>
                    <a:ext uri="{9D8B030D-6E8A-4147-A177-3AD203B41FA5}">
                      <a16:colId xmlns:a16="http://schemas.microsoft.com/office/drawing/2014/main" val="1874595308"/>
                    </a:ext>
                  </a:extLst>
                </a:gridCol>
                <a:gridCol w="2608730">
                  <a:extLst>
                    <a:ext uri="{9D8B030D-6E8A-4147-A177-3AD203B41FA5}">
                      <a16:colId xmlns:a16="http://schemas.microsoft.com/office/drawing/2014/main" val="2285237666"/>
                    </a:ext>
                  </a:extLst>
                </a:gridCol>
                <a:gridCol w="3119716">
                  <a:extLst>
                    <a:ext uri="{9D8B030D-6E8A-4147-A177-3AD203B41FA5}">
                      <a16:colId xmlns:a16="http://schemas.microsoft.com/office/drawing/2014/main" val="544887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配置项</a:t>
                      </a:r>
                    </a:p>
                  </a:txBody>
                  <a:tcPr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刷盘时机</a:t>
                      </a:r>
                    </a:p>
                  </a:txBody>
                  <a:tcPr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优点</a:t>
                      </a:r>
                    </a:p>
                  </a:txBody>
                  <a:tcPr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缺点</a:t>
                      </a:r>
                    </a:p>
                  </a:txBody>
                  <a:tcPr>
                    <a:solidFill>
                      <a:srgbClr val="AD2A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58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Always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同步刷盘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可靠性高，几乎不丢数据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性能影响大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7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everysec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每秒刷盘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性能适中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最多丢失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1</a:t>
                      </a:r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秒数据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56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no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操作系统控制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性能最好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可靠性较差，可能丢失大量数据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53597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34918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B3C78-23D4-4E2E-95CC-D8D1AF22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AOF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054E0F-C95A-4687-9C5B-D9ECF05B39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1350947"/>
          </a:xfrm>
        </p:spPr>
        <p:txBody>
          <a:bodyPr/>
          <a:lstStyle/>
          <a:p>
            <a:r>
              <a:rPr lang="zh-CN" altLang="en-US" dirty="0"/>
              <a:t>因为是记录命令，</a:t>
            </a:r>
            <a:r>
              <a:rPr lang="en-US" altLang="zh-CN" dirty="0"/>
              <a:t>AOF</a:t>
            </a:r>
            <a:r>
              <a:rPr lang="zh-CN" altLang="en-US" dirty="0"/>
              <a:t>文件会比</a:t>
            </a:r>
            <a:r>
              <a:rPr lang="en-US" altLang="zh-CN" dirty="0"/>
              <a:t>RDB</a:t>
            </a:r>
            <a:r>
              <a:rPr lang="zh-CN" altLang="en-US" dirty="0"/>
              <a:t>文件大的多。而且</a:t>
            </a:r>
            <a:r>
              <a:rPr lang="en-US" altLang="zh-CN" dirty="0"/>
              <a:t>AOF</a:t>
            </a:r>
            <a:r>
              <a:rPr lang="zh-CN" altLang="en-US" dirty="0"/>
              <a:t>会记录对同一个</a:t>
            </a:r>
            <a:r>
              <a:rPr lang="en-US" altLang="zh-CN" dirty="0"/>
              <a:t>key</a:t>
            </a:r>
            <a:r>
              <a:rPr lang="zh-CN" altLang="en-US" dirty="0"/>
              <a:t>的多次写操作，但只有最后一次写操作才有意义。通过执行</a:t>
            </a:r>
            <a:r>
              <a:rPr lang="en-US" altLang="zh-CN" dirty="0" err="1">
                <a:solidFill>
                  <a:srgbClr val="AD2A26"/>
                </a:solidFill>
              </a:rPr>
              <a:t>bgrewriteaof</a:t>
            </a:r>
            <a:r>
              <a:rPr lang="zh-CN" altLang="en-US" dirty="0"/>
              <a:t>命令，可以让</a:t>
            </a:r>
            <a:r>
              <a:rPr lang="en-US" altLang="zh-CN" dirty="0"/>
              <a:t>AOF</a:t>
            </a:r>
            <a:r>
              <a:rPr lang="zh-CN" altLang="en-US" dirty="0"/>
              <a:t>文件执行重写功能，用最少的命令达到相同效果。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Redis</a:t>
            </a:r>
            <a:r>
              <a:rPr lang="zh-CN" altLang="en-US" dirty="0"/>
              <a:t>也会在触发阈值时自动去重写</a:t>
            </a:r>
            <a:r>
              <a:rPr lang="en-US" altLang="zh-CN" dirty="0"/>
              <a:t>AOF</a:t>
            </a:r>
            <a:r>
              <a:rPr lang="zh-CN" altLang="en-US" dirty="0"/>
              <a:t>文件。阈值也可以在</a:t>
            </a:r>
            <a:r>
              <a:rPr lang="en-US" altLang="zh-CN" dirty="0" err="1"/>
              <a:t>redis.conf</a:t>
            </a:r>
            <a:r>
              <a:rPr lang="zh-CN" altLang="en-US" dirty="0"/>
              <a:t>中配置：</a:t>
            </a:r>
            <a:endParaRPr lang="en-US" altLang="zh-CN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B270907-3E3F-45DD-818A-305A74AF239E}"/>
              </a:ext>
            </a:extLst>
          </p:cNvPr>
          <p:cNvGrpSpPr/>
          <p:nvPr/>
        </p:nvGrpSpPr>
        <p:grpSpPr>
          <a:xfrm>
            <a:off x="1967991" y="2574428"/>
            <a:ext cx="1796791" cy="985283"/>
            <a:chOff x="1749421" y="2580071"/>
            <a:chExt cx="2066986" cy="985283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E719FA2-7EA2-457F-8F76-C62727A663E7}"/>
                </a:ext>
              </a:extLst>
            </p:cNvPr>
            <p:cNvGrpSpPr/>
            <p:nvPr/>
          </p:nvGrpSpPr>
          <p:grpSpPr>
            <a:xfrm>
              <a:off x="1749422" y="2580071"/>
              <a:ext cx="2066985" cy="985283"/>
              <a:chOff x="960120" y="2443717"/>
              <a:chExt cx="2066985" cy="98528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FD31E4AC-6246-487E-BA6B-C6B0330F83BC}"/>
                  </a:ext>
                </a:extLst>
              </p:cNvPr>
              <p:cNvSpPr/>
              <p:nvPr/>
            </p:nvSpPr>
            <p:spPr>
              <a:xfrm>
                <a:off x="960120" y="2521354"/>
                <a:ext cx="2057400" cy="907646"/>
              </a:xfrm>
              <a:custGeom>
                <a:avLst/>
                <a:gdLst>
                  <a:gd name="connsiteX0" fmla="*/ 0 w 2057400"/>
                  <a:gd name="connsiteY0" fmla="*/ 0 h 3986126"/>
                  <a:gd name="connsiteX1" fmla="*/ 1535602 w 2057400"/>
                  <a:gd name="connsiteY1" fmla="*/ 0 h 3986126"/>
                  <a:gd name="connsiteX2" fmla="*/ 2057400 w 2057400"/>
                  <a:gd name="connsiteY2" fmla="*/ 542768 h 3986126"/>
                  <a:gd name="connsiteX3" fmla="*/ 2057400 w 2057400"/>
                  <a:gd name="connsiteY3" fmla="*/ 3986126 h 3986126"/>
                  <a:gd name="connsiteX4" fmla="*/ 0 w 2057400"/>
                  <a:gd name="connsiteY4" fmla="*/ 3986126 h 3986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57400" h="3986126">
                    <a:moveTo>
                      <a:pt x="0" y="0"/>
                    </a:moveTo>
                    <a:lnTo>
                      <a:pt x="1535602" y="0"/>
                    </a:lnTo>
                    <a:lnTo>
                      <a:pt x="2057400" y="542768"/>
                    </a:lnTo>
                    <a:lnTo>
                      <a:pt x="2057400" y="3986126"/>
                    </a:lnTo>
                    <a:lnTo>
                      <a:pt x="0" y="3986126"/>
                    </a:lnTo>
                    <a:close/>
                  </a:path>
                </a:pathLst>
              </a:custGeom>
              <a:solidFill>
                <a:srgbClr val="F5FA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047D6BA8-E0B7-4A30-8E6C-64303E3F6D0A}"/>
                  </a:ext>
                </a:extLst>
              </p:cNvPr>
              <p:cNvSpPr/>
              <p:nvPr/>
            </p:nvSpPr>
            <p:spPr>
              <a:xfrm rot="20505853">
                <a:off x="2511432" y="2443717"/>
                <a:ext cx="475535" cy="289345"/>
              </a:xfrm>
              <a:custGeom>
                <a:avLst/>
                <a:gdLst>
                  <a:gd name="connsiteX0" fmla="*/ 0 w 708461"/>
                  <a:gd name="connsiteY0" fmla="*/ 0 h 753970"/>
                  <a:gd name="connsiteX1" fmla="*/ 708461 w 708461"/>
                  <a:gd name="connsiteY1" fmla="*/ 753970 h 753970"/>
                  <a:gd name="connsiteX2" fmla="*/ 0 w 708461"/>
                  <a:gd name="connsiteY2" fmla="*/ 753970 h 753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08461" h="753970">
                    <a:moveTo>
                      <a:pt x="0" y="0"/>
                    </a:moveTo>
                    <a:lnTo>
                      <a:pt x="708461" y="753970"/>
                    </a:lnTo>
                    <a:lnTo>
                      <a:pt x="0" y="75397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2D80AF4-1594-4A94-AA35-9725E7E25EC1}"/>
                  </a:ext>
                </a:extLst>
              </p:cNvPr>
              <p:cNvSpPr txBox="1"/>
              <p:nvPr/>
            </p:nvSpPr>
            <p:spPr>
              <a:xfrm>
                <a:off x="2398432" y="2512139"/>
                <a:ext cx="6286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400">
                    <a:solidFill>
                      <a:srgbClr val="AD2A26"/>
                    </a:solidFill>
                    <a:latin typeface="+mn-lt"/>
                    <a:ea typeface="+mn-ea"/>
                  </a:rPr>
                  <a:t>AOF</a:t>
                </a:r>
                <a:endParaRPr lang="zh-CN" altLang="en-US" sz="1400" dirty="0">
                  <a:solidFill>
                    <a:srgbClr val="AD2A26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4993A90-EB44-4C77-AAEE-AA712DDC8255}"/>
                </a:ext>
              </a:extLst>
            </p:cNvPr>
            <p:cNvSpPr txBox="1"/>
            <p:nvPr/>
          </p:nvSpPr>
          <p:spPr>
            <a:xfrm>
              <a:off x="1749421" y="2757945"/>
              <a:ext cx="170010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/>
                <a:t>set num 123</a:t>
              </a:r>
            </a:p>
            <a:p>
              <a:r>
                <a:rPr lang="en-US" altLang="zh-CN" sz="1200"/>
                <a:t>set name jack</a:t>
              </a:r>
            </a:p>
            <a:p>
              <a:r>
                <a:rPr lang="en-US" altLang="zh-CN" sz="1200"/>
                <a:t>set num 666</a:t>
              </a:r>
              <a:endParaRPr lang="zh-CN" altLang="en-US" sz="120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8D03A26-02FE-42B4-8204-1379E3BBBAF8}"/>
              </a:ext>
            </a:extLst>
          </p:cNvPr>
          <p:cNvGrpSpPr/>
          <p:nvPr/>
        </p:nvGrpSpPr>
        <p:grpSpPr>
          <a:xfrm>
            <a:off x="7816147" y="2574418"/>
            <a:ext cx="2317149" cy="985302"/>
            <a:chOff x="7654782" y="2634831"/>
            <a:chExt cx="2317149" cy="985302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75CF626-2F64-47B2-83D8-9199C0CF86E5}"/>
                </a:ext>
              </a:extLst>
            </p:cNvPr>
            <p:cNvGrpSpPr/>
            <p:nvPr/>
          </p:nvGrpSpPr>
          <p:grpSpPr>
            <a:xfrm>
              <a:off x="7654782" y="2634831"/>
              <a:ext cx="2314868" cy="985302"/>
              <a:chOff x="702653" y="2443698"/>
              <a:chExt cx="2314868" cy="9853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66553D8E-38E8-484F-A56D-F0BD196D7504}"/>
                  </a:ext>
                </a:extLst>
              </p:cNvPr>
              <p:cNvSpPr/>
              <p:nvPr/>
            </p:nvSpPr>
            <p:spPr>
              <a:xfrm>
                <a:off x="702653" y="2521354"/>
                <a:ext cx="2314868" cy="907646"/>
              </a:xfrm>
              <a:custGeom>
                <a:avLst/>
                <a:gdLst>
                  <a:gd name="connsiteX0" fmla="*/ 0 w 2057400"/>
                  <a:gd name="connsiteY0" fmla="*/ 0 h 3986126"/>
                  <a:gd name="connsiteX1" fmla="*/ 1535602 w 2057400"/>
                  <a:gd name="connsiteY1" fmla="*/ 0 h 3986126"/>
                  <a:gd name="connsiteX2" fmla="*/ 2057400 w 2057400"/>
                  <a:gd name="connsiteY2" fmla="*/ 542768 h 3986126"/>
                  <a:gd name="connsiteX3" fmla="*/ 2057400 w 2057400"/>
                  <a:gd name="connsiteY3" fmla="*/ 3986126 h 3986126"/>
                  <a:gd name="connsiteX4" fmla="*/ 0 w 2057400"/>
                  <a:gd name="connsiteY4" fmla="*/ 3986126 h 3986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57400" h="3986126">
                    <a:moveTo>
                      <a:pt x="0" y="0"/>
                    </a:moveTo>
                    <a:lnTo>
                      <a:pt x="1535602" y="0"/>
                    </a:lnTo>
                    <a:lnTo>
                      <a:pt x="2057400" y="542768"/>
                    </a:lnTo>
                    <a:lnTo>
                      <a:pt x="2057400" y="3986126"/>
                    </a:lnTo>
                    <a:lnTo>
                      <a:pt x="0" y="3986126"/>
                    </a:lnTo>
                    <a:close/>
                  </a:path>
                </a:pathLst>
              </a:custGeom>
              <a:solidFill>
                <a:srgbClr val="F5FA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7EF4BD70-7C68-442D-9400-11231795C955}"/>
                  </a:ext>
                </a:extLst>
              </p:cNvPr>
              <p:cNvSpPr/>
              <p:nvPr/>
            </p:nvSpPr>
            <p:spPr>
              <a:xfrm rot="20633960">
                <a:off x="2459533" y="2443698"/>
                <a:ext cx="527876" cy="291822"/>
              </a:xfrm>
              <a:custGeom>
                <a:avLst/>
                <a:gdLst>
                  <a:gd name="connsiteX0" fmla="*/ 0 w 708461"/>
                  <a:gd name="connsiteY0" fmla="*/ 0 h 753970"/>
                  <a:gd name="connsiteX1" fmla="*/ 708461 w 708461"/>
                  <a:gd name="connsiteY1" fmla="*/ 753970 h 753970"/>
                  <a:gd name="connsiteX2" fmla="*/ 0 w 708461"/>
                  <a:gd name="connsiteY2" fmla="*/ 753970 h 753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08461" h="753970">
                    <a:moveTo>
                      <a:pt x="0" y="0"/>
                    </a:moveTo>
                    <a:lnTo>
                      <a:pt x="708461" y="753970"/>
                    </a:lnTo>
                    <a:lnTo>
                      <a:pt x="0" y="75397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E380A51-9810-4B25-B3B7-2270CA7B95B1}"/>
                  </a:ext>
                </a:extLst>
              </p:cNvPr>
              <p:cNvSpPr txBox="1"/>
              <p:nvPr/>
            </p:nvSpPr>
            <p:spPr>
              <a:xfrm>
                <a:off x="2391517" y="2512131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400">
                    <a:solidFill>
                      <a:srgbClr val="AD2A26"/>
                    </a:solidFill>
                    <a:latin typeface="+mn-lt"/>
                    <a:ea typeface="+mn-ea"/>
                  </a:rPr>
                  <a:t>AOF</a:t>
                </a:r>
                <a:endParaRPr lang="zh-CN" altLang="en-US" sz="1400" dirty="0">
                  <a:solidFill>
                    <a:srgbClr val="AD2A26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C47F3EC-BB0B-491C-A0BE-20DF6AD5488F}"/>
                </a:ext>
              </a:extLst>
            </p:cNvPr>
            <p:cNvSpPr txBox="1"/>
            <p:nvPr/>
          </p:nvSpPr>
          <p:spPr>
            <a:xfrm>
              <a:off x="7654782" y="3072596"/>
              <a:ext cx="231714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/>
                <a:t>mset name jack num 666</a:t>
              </a:r>
              <a:endParaRPr lang="zh-CN" altLang="en-US" sz="1200"/>
            </a:p>
          </p:txBody>
        </p:sp>
      </p:grp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4A29850-1201-472B-91B1-1F275CDC7253}"/>
              </a:ext>
            </a:extLst>
          </p:cNvPr>
          <p:cNvSpPr/>
          <p:nvPr/>
        </p:nvSpPr>
        <p:spPr>
          <a:xfrm>
            <a:off x="4896235" y="2762319"/>
            <a:ext cx="1788458" cy="609500"/>
          </a:xfrm>
          <a:prstGeom prst="rightArrow">
            <a:avLst>
              <a:gd name="adj1" fmla="val 41175"/>
              <a:gd name="adj2" fmla="val 50000"/>
            </a:avLst>
          </a:prstGeom>
          <a:gradFill flip="none" rotWithShape="1">
            <a:gsLst>
              <a:gs pos="0">
                <a:srgbClr val="51726F"/>
              </a:gs>
              <a:gs pos="70000">
                <a:srgbClr val="48504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bgrewirteaof</a:t>
            </a:r>
            <a:endParaRPr lang="zh-CN" altLang="en-US" sz="14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0C2B0E3-E8E4-4AD8-882F-351B13969D78}"/>
              </a:ext>
            </a:extLst>
          </p:cNvPr>
          <p:cNvSpPr txBox="1"/>
          <p:nvPr/>
        </p:nvSpPr>
        <p:spPr>
          <a:xfrm>
            <a:off x="710880" y="4279688"/>
            <a:ext cx="9641542" cy="954107"/>
          </a:xfrm>
          <a:prstGeom prst="rect">
            <a:avLst/>
          </a:prstGeom>
          <a:solidFill>
            <a:srgbClr val="00294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Consolas" panose="020B0609020204030204" pitchFamily="49" charset="0"/>
                <a:ea typeface="Alibaba PuHuiTi Medium"/>
              </a:rPr>
              <a:t>AOF文件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Consolas" panose="020B0609020204030204" pitchFamily="49" charset="0"/>
                <a:ea typeface="Alibaba PuHuiTi Medium"/>
              </a:rPr>
              <a:t>比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Consolas" panose="020B0609020204030204" pitchFamily="49" charset="0"/>
                <a:ea typeface="Alibaba PuHuiTi Medium"/>
              </a:rPr>
              <a:t>上次文件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Consolas" panose="020B0609020204030204" pitchFamily="49" charset="0"/>
                <a:ea typeface="Alibaba PuHuiTi Medium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Consolas" panose="020B0609020204030204" pitchFamily="49" charset="0"/>
                <a:ea typeface="Alibaba PuHuiTi Medium"/>
              </a:rPr>
              <a:t>增长超过多少百分比则触发重写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Alibaba PuHuiTi Medium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auto-aof-rewrite-percentage 100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zh-CN" sz="1400" dirty="0">
                <a:solidFill>
                  <a:srgbClr val="92D050"/>
                </a:solidFill>
                <a:latin typeface="Consolas" panose="020B0609020204030204" pitchFamily="49" charset="0"/>
                <a:ea typeface="Alibaba PuHuiTi Medium"/>
              </a:rPr>
              <a:t>AOF文件体积最小多大以上才触发重写</a:t>
            </a:r>
            <a:r>
              <a:rPr lang="en-US" altLang="zh-CN" sz="1400" dirty="0">
                <a:solidFill>
                  <a:srgbClr val="92D050"/>
                </a:solidFill>
                <a:latin typeface="Consolas" panose="020B0609020204030204" pitchFamily="49" charset="0"/>
                <a:ea typeface="Alibaba PuHuiTi Medium"/>
              </a:rPr>
              <a:t> </a:t>
            </a:r>
            <a:br>
              <a:rPr lang="zh-CN" altLang="zh-CN" sz="1400" dirty="0">
                <a:solidFill>
                  <a:srgbClr val="92D050"/>
                </a:solidFill>
                <a:latin typeface="Consolas" panose="020B0609020204030204" pitchFamily="49" charset="0"/>
                <a:ea typeface="Alibaba PuHuiTi Medium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auto-aof-rewrite-min-size 64mb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2040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B3C78-23D4-4E2E-95CC-D8D1AF22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RDB</a:t>
            </a:r>
            <a:r>
              <a:rPr lang="zh-CN" altLang="en-US" dirty="0"/>
              <a:t>与</a:t>
            </a:r>
            <a:r>
              <a:rPr lang="en-US" altLang="zh-CN" dirty="0"/>
              <a:t>AOF</a:t>
            </a:r>
            <a:r>
              <a:rPr lang="zh-CN" altLang="en-US" dirty="0"/>
              <a:t>对比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054E0F-C95A-4687-9C5B-D9ECF05B39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1350947"/>
          </a:xfrm>
        </p:spPr>
        <p:txBody>
          <a:bodyPr/>
          <a:lstStyle/>
          <a:p>
            <a:r>
              <a:rPr lang="en-US" altLang="zh-CN" dirty="0"/>
              <a:t>RDB</a:t>
            </a:r>
            <a:r>
              <a:rPr lang="zh-CN" altLang="en-US" dirty="0"/>
              <a:t>和</a:t>
            </a:r>
            <a:r>
              <a:rPr lang="en-US" altLang="zh-CN" dirty="0"/>
              <a:t>AOF</a:t>
            </a:r>
            <a:r>
              <a:rPr lang="zh-CN" altLang="en-US" dirty="0"/>
              <a:t>各有自己的优缺点，如果对数据安全性要求较高，在实际开发中往往会</a:t>
            </a:r>
            <a:r>
              <a:rPr lang="zh-CN" altLang="en-US" b="1" dirty="0">
                <a:solidFill>
                  <a:srgbClr val="AD2A26"/>
                </a:solidFill>
              </a:rPr>
              <a:t>结合</a:t>
            </a:r>
            <a:r>
              <a:rPr lang="zh-CN" altLang="en-US" dirty="0"/>
              <a:t>两者来使用。</a:t>
            </a:r>
            <a:endParaRPr lang="en-US" altLang="zh-CN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90C9CB9-93B5-4A0D-8AC2-E6117EF5E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782826"/>
              </p:ext>
            </p:extLst>
          </p:nvPr>
        </p:nvGraphicFramePr>
        <p:xfrm>
          <a:off x="746599" y="2191208"/>
          <a:ext cx="10663081" cy="398824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89935">
                  <a:extLst>
                    <a:ext uri="{9D8B030D-6E8A-4147-A177-3AD203B41FA5}">
                      <a16:colId xmlns:a16="http://schemas.microsoft.com/office/drawing/2014/main" val="3043598894"/>
                    </a:ext>
                  </a:extLst>
                </a:gridCol>
                <a:gridCol w="4623746">
                  <a:extLst>
                    <a:ext uri="{9D8B030D-6E8A-4147-A177-3AD203B41FA5}">
                      <a16:colId xmlns:a16="http://schemas.microsoft.com/office/drawing/2014/main" val="151070133"/>
                    </a:ext>
                  </a:extLst>
                </a:gridCol>
                <a:gridCol w="4049400">
                  <a:extLst>
                    <a:ext uri="{9D8B030D-6E8A-4147-A177-3AD203B41FA5}">
                      <a16:colId xmlns:a16="http://schemas.microsoft.com/office/drawing/2014/main" val="1390655983"/>
                    </a:ext>
                  </a:extLst>
                </a:gridCol>
              </a:tblGrid>
              <a:tr h="450844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RDB</a:t>
                      </a:r>
                      <a:endParaRPr lang="zh-CN" altLang="en-US" sz="18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AOF</a:t>
                      </a:r>
                      <a:endParaRPr lang="zh-CN" altLang="en-US" sz="18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471874"/>
                  </a:ext>
                </a:extLst>
              </a:tr>
              <a:tr h="4508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持久化方式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定时对整个内存做快照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记录每一次执行的命令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5224908"/>
                  </a:ext>
                </a:extLst>
              </a:tr>
              <a:tr h="4508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数据完整性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不完整，两次备份之间会丢失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相对完整，取决于刷盘策略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845488"/>
                  </a:ext>
                </a:extLst>
              </a:tr>
              <a:tr h="4508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文件大小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会有压缩，文件体积小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记录命令，文件体积很大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26442"/>
                  </a:ext>
                </a:extLst>
              </a:tr>
              <a:tr h="4508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宕机恢复速度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很快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5571063"/>
                  </a:ext>
                </a:extLst>
              </a:tr>
              <a:tr h="4508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数据恢复优先级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低，因为数据完整性不如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AOF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高，因为数据完整性更高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2211973"/>
                  </a:ext>
                </a:extLst>
              </a:tr>
              <a:tr h="7040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系统资源占用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高，大量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CPU</a:t>
                      </a:r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和内存消耗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低，主要是磁盘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IO</a:t>
                      </a:r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资源</a:t>
                      </a:r>
                      <a:endParaRPr lang="en-US" altLang="zh-CN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a typeface="阿里巴巴普惠体" panose="00020600040101010101" pitchFamily="18" charset="-122"/>
                      </a:endParaRPr>
                    </a:p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但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AOF</a:t>
                      </a:r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重写时会占用大量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CPU</a:t>
                      </a:r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和内存资源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991613"/>
                  </a:ext>
                </a:extLst>
              </a:tr>
              <a:tr h="4508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使用场景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可以容忍数分钟的数据丢失，追求更快的启动速度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对数据安全性要求较高常见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904541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B373B6F2-E6DF-6626-F67A-0B2890564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992" y="1284028"/>
            <a:ext cx="7916310" cy="403152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9794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D1EE3CA-7B46-0096-C7DF-F62D670707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538" cy="158827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 err="1">
                <a:solidFill>
                  <a:schemeClr val="tx1"/>
                </a:solidFill>
              </a:rPr>
              <a:t>redis</a:t>
            </a:r>
            <a:r>
              <a:rPr lang="zh-CN" altLang="en-US" sz="1800" dirty="0">
                <a:solidFill>
                  <a:schemeClr val="tx1"/>
                </a:solidFill>
              </a:rPr>
              <a:t>做为缓存，数据的持久化是怎么做的？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880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415952" y="1021955"/>
            <a:ext cx="9792518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我看你做的项目中，都用到了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，你在最近的项目中哪些场景使用了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呢？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266299" y="2633811"/>
            <a:ext cx="8631088" cy="2098445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50"/>
              <a:ext cx="8301148" cy="2058901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一是验证你的项目场景的真实性，二是为了作为深入发问的切入点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缓存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分布式锁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消息队列、延迟队列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en-US" altLang="zh-CN" sz="1400" dirty="0">
                  <a:solidFill>
                    <a:schemeClr val="tx1"/>
                  </a:solidFill>
                </a:rPr>
                <a:t>… …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CBE108BC-999E-ADDB-BAD8-AA101DBDBC6C}"/>
              </a:ext>
            </a:extLst>
          </p:cNvPr>
          <p:cNvSpPr txBox="1">
            <a:spLocks/>
          </p:cNvSpPr>
          <p:nvPr/>
        </p:nvSpPr>
        <p:spPr>
          <a:xfrm>
            <a:off x="3617476" y="3115485"/>
            <a:ext cx="7063093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缓存三兄弟（穿透、击穿、雪崩）、双写一致、持久化、数据过期策略，数据淘汰策略</a:t>
            </a:r>
          </a:p>
        </p:txBody>
      </p:sp>
      <p:sp>
        <p:nvSpPr>
          <p:cNvPr id="16" name="文本占位符 6">
            <a:extLst>
              <a:ext uri="{FF2B5EF4-FFF2-40B4-BE49-F238E27FC236}">
                <a16:creationId xmlns:a16="http://schemas.microsoft.com/office/drawing/2014/main" id="{7525DFBD-2C76-2570-BEDD-2CC2E4161FD5}"/>
              </a:ext>
            </a:extLst>
          </p:cNvPr>
          <p:cNvSpPr txBox="1">
            <a:spLocks/>
          </p:cNvSpPr>
          <p:nvPr/>
        </p:nvSpPr>
        <p:spPr>
          <a:xfrm>
            <a:off x="3624846" y="3465513"/>
            <a:ext cx="6497486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>
                <a:solidFill>
                  <a:srgbClr val="C00000"/>
                </a:solidFill>
              </a:rPr>
              <a:t>setnx</a:t>
            </a:r>
            <a:r>
              <a:rPr lang="zh-CN" altLang="en-US" sz="1400" dirty="0">
                <a:solidFill>
                  <a:srgbClr val="C00000"/>
                </a:solidFill>
              </a:rPr>
              <a:t>、</a:t>
            </a:r>
            <a:r>
              <a:rPr lang="en-US" altLang="zh-CN" sz="1400" dirty="0" err="1">
                <a:solidFill>
                  <a:srgbClr val="C00000"/>
                </a:solidFill>
              </a:rPr>
              <a:t>redisson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7" name="文本占位符 6">
            <a:extLst>
              <a:ext uri="{FF2B5EF4-FFF2-40B4-BE49-F238E27FC236}">
                <a16:creationId xmlns:a16="http://schemas.microsoft.com/office/drawing/2014/main" id="{CA0C7871-ACEF-DE83-74C5-935950EE9D45}"/>
              </a:ext>
            </a:extLst>
          </p:cNvPr>
          <p:cNvSpPr txBox="1">
            <a:spLocks/>
          </p:cNvSpPr>
          <p:nvPr/>
        </p:nvSpPr>
        <p:spPr>
          <a:xfrm>
            <a:off x="4428181" y="3832748"/>
            <a:ext cx="2717337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何种数据类型</a:t>
            </a: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F9FE7C9E-1805-BF65-1281-125E0731D79B}"/>
              </a:ext>
            </a:extLst>
          </p:cNvPr>
          <p:cNvSpPr/>
          <p:nvPr/>
        </p:nvSpPr>
        <p:spPr bwMode="auto">
          <a:xfrm>
            <a:off x="4955103" y="1855400"/>
            <a:ext cx="2686639" cy="679654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结合项目</a:t>
            </a:r>
          </a:p>
        </p:txBody>
      </p:sp>
      <p:pic>
        <p:nvPicPr>
          <p:cNvPr id="20" name="图形 19" descr="穿高领毛衣戴眼镜的男人">
            <a:extLst>
              <a:ext uri="{FF2B5EF4-FFF2-40B4-BE49-F238E27FC236}">
                <a16:creationId xmlns:a16="http://schemas.microsoft.com/office/drawing/2014/main" id="{7E4F74FF-34F3-0F2D-53D1-58609609F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625" y="5100161"/>
            <a:ext cx="867323" cy="1167060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DC57F45F-6A81-4DD6-C336-9BA8E8383917}"/>
              </a:ext>
            </a:extLst>
          </p:cNvPr>
          <p:cNvGrpSpPr/>
          <p:nvPr/>
        </p:nvGrpSpPr>
        <p:grpSpPr>
          <a:xfrm>
            <a:off x="1422305" y="4838720"/>
            <a:ext cx="8457191" cy="717988"/>
            <a:chOff x="1415952" y="1021955"/>
            <a:chExt cx="8328178" cy="717988"/>
          </a:xfrm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459DBF15-E6F0-8452-B5C8-A0A287FE8869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717988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803381 w 5319528"/>
                <a:gd name="connsiteY0" fmla="*/ 0 h 787065"/>
                <a:gd name="connsiteX1" fmla="*/ 5216541 w 5319528"/>
                <a:gd name="connsiteY1" fmla="*/ 0 h 787065"/>
                <a:gd name="connsiteX2" fmla="*/ 5319528 w 5319528"/>
                <a:gd name="connsiteY2" fmla="*/ 102987 h 787065"/>
                <a:gd name="connsiteX3" fmla="*/ 5319528 w 5319528"/>
                <a:gd name="connsiteY3" fmla="*/ 514924 h 787065"/>
                <a:gd name="connsiteX4" fmla="*/ 5216541 w 5319528"/>
                <a:gd name="connsiteY4" fmla="*/ 617911 h 787065"/>
                <a:gd name="connsiteX5" fmla="*/ 875800 w 5319528"/>
                <a:gd name="connsiteY5" fmla="*/ 617911 h 787065"/>
                <a:gd name="connsiteX6" fmla="*/ 0 w 5319528"/>
                <a:gd name="connsiteY6" fmla="*/ 787065 h 787065"/>
                <a:gd name="connsiteX7" fmla="*/ 700394 w 5319528"/>
                <a:gd name="connsiteY7" fmla="*/ 498849 h 787065"/>
                <a:gd name="connsiteX8" fmla="*/ 700394 w 5319528"/>
                <a:gd name="connsiteY8" fmla="*/ 102987 h 787065"/>
                <a:gd name="connsiteX9" fmla="*/ 803381 w 5319528"/>
                <a:gd name="connsiteY9" fmla="*/ 0 h 78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787065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787065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占位符 6">
              <a:extLst>
                <a:ext uri="{FF2B5EF4-FFF2-40B4-BE49-F238E27FC236}">
                  <a16:creationId xmlns:a16="http://schemas.microsoft.com/office/drawing/2014/main" id="{A56DEFCE-262B-07FA-7281-9B3FE320A65A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7279868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假如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的</a:t>
              </a:r>
              <a:r>
                <a:rPr lang="en-US" altLang="zh-CN" sz="1400" dirty="0">
                  <a:solidFill>
                    <a:schemeClr val="tx1"/>
                  </a:solidFill>
                </a:rPr>
                <a:t>key</a:t>
              </a:r>
              <a:r>
                <a:rPr lang="zh-CN" altLang="en-US" sz="1400" dirty="0">
                  <a:solidFill>
                    <a:schemeClr val="tx1"/>
                  </a:solidFill>
                </a:rPr>
                <a:t>过期之后，会立即删除吗？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E278009-5225-F9A5-ED35-364118F2AC2C}"/>
              </a:ext>
            </a:extLst>
          </p:cNvPr>
          <p:cNvGrpSpPr/>
          <p:nvPr/>
        </p:nvGrpSpPr>
        <p:grpSpPr>
          <a:xfrm>
            <a:off x="2281739" y="5561713"/>
            <a:ext cx="9088625" cy="928540"/>
            <a:chOff x="2266299" y="2566650"/>
            <a:chExt cx="8631088" cy="209146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F4ECA050-9618-4498-7DA8-450421A99AB2}"/>
                </a:ext>
              </a:extLst>
            </p:cNvPr>
            <p:cNvSpPr/>
            <p:nvPr/>
          </p:nvSpPr>
          <p:spPr bwMode="auto">
            <a:xfrm>
              <a:off x="2266299" y="2566650"/>
              <a:ext cx="8631088" cy="209146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占位符 6">
              <a:extLst>
                <a:ext uri="{FF2B5EF4-FFF2-40B4-BE49-F238E27FC236}">
                  <a16:creationId xmlns:a16="http://schemas.microsoft.com/office/drawing/2014/main" id="{B2037F87-8AF8-D9AC-97F9-FD3C56F0E485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50"/>
              <a:ext cx="8301148" cy="1529955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/>
                <a:t>Redis</a:t>
              </a:r>
              <a:r>
                <a:rPr lang="zh-CN" altLang="en-US" sz="1400" dirty="0"/>
                <a:t>对数据设置数据的有效时间，数据过期以后，就需要将数据从内存中删除掉。可以按照不同的规则进行删除，这种删除规则就被称之为数据的删除策略（数据过期策略）。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BB010B47-5C32-AED0-0C2A-E08C1245EDB3}"/>
              </a:ext>
            </a:extLst>
          </p:cNvPr>
          <p:cNvSpPr txBox="1"/>
          <p:nvPr/>
        </p:nvSpPr>
        <p:spPr>
          <a:xfrm>
            <a:off x="7894153" y="6047168"/>
            <a:ext cx="25518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ea typeface="阿里巴巴普惠体" panose="00020600040101010101" pitchFamily="18" charset="-122"/>
              </a:rPr>
              <a:t>惰性删除、定期删除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40DB614-D8BB-4FB5-26EA-6B575C08E8E3}"/>
              </a:ext>
            </a:extLst>
          </p:cNvPr>
          <p:cNvSpPr/>
          <p:nvPr/>
        </p:nvSpPr>
        <p:spPr bwMode="auto">
          <a:xfrm>
            <a:off x="8726556" y="4929809"/>
            <a:ext cx="2256183" cy="46714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name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heima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10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3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7D951-1716-A66A-CE14-087BE5D5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Redis</a:t>
            </a:r>
            <a:r>
              <a:rPr lang="zh-CN" altLang="en-US" dirty="0"/>
              <a:t>数据删除策略</a:t>
            </a:r>
            <a:r>
              <a:rPr lang="en-US" altLang="zh-CN" dirty="0"/>
              <a:t>-</a:t>
            </a:r>
            <a:r>
              <a:rPr lang="zh-CN" altLang="en-US" dirty="0"/>
              <a:t>惰性删除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FC7B23-564A-7EBA-4D01-D742071F72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930153"/>
          </a:xfrm>
        </p:spPr>
        <p:txBody>
          <a:bodyPr/>
          <a:lstStyle/>
          <a:p>
            <a:r>
              <a:rPr lang="zh-CN" altLang="en-US" dirty="0"/>
              <a:t>惰性删除：设置该</a:t>
            </a:r>
            <a:r>
              <a:rPr lang="en-US" altLang="zh-CN" dirty="0"/>
              <a:t>key</a:t>
            </a:r>
            <a:r>
              <a:rPr lang="zh-CN" altLang="en-US" dirty="0"/>
              <a:t>过期时间后，我们不去管它，当需要该</a:t>
            </a:r>
            <a:r>
              <a:rPr lang="en-US" altLang="zh-CN" dirty="0"/>
              <a:t>key</a:t>
            </a:r>
            <a:r>
              <a:rPr lang="zh-CN" altLang="en-US" dirty="0"/>
              <a:t>时，我们在检查其是否过期，如果过期，我们就删掉它，反之返回该</a:t>
            </a:r>
            <a:r>
              <a:rPr lang="en-US" altLang="zh-CN" dirty="0"/>
              <a:t>key</a:t>
            </a: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B623FE8-371D-D7BB-A50C-7CBD8044D672}"/>
              </a:ext>
            </a:extLst>
          </p:cNvPr>
          <p:cNvGrpSpPr/>
          <p:nvPr/>
        </p:nvGrpSpPr>
        <p:grpSpPr>
          <a:xfrm>
            <a:off x="795130" y="2564296"/>
            <a:ext cx="4502426" cy="901217"/>
            <a:chOff x="745435" y="2564296"/>
            <a:chExt cx="4502426" cy="901217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8CB333F2-EAC3-A698-596F-647D22F04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435" y="2811873"/>
              <a:ext cx="4502426" cy="65364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set name zhangsan  </a:t>
              </a:r>
              <a:r>
                <a:rPr kumimoji="0" lang="zh-CN" altLang="zh-CN" sz="1300" b="0" i="0" u="none" strike="noStrike" cap="none" normalizeH="0" baseline="0">
                  <a:ln>
                    <a:noFill/>
                  </a:ln>
                  <a:solidFill>
                    <a:srgbClr val="1750EB"/>
                  </a:solidFill>
                  <a:effectLst/>
                  <a:latin typeface="Arial Unicode MS"/>
                  <a:ea typeface="JetBrains Mono"/>
                </a:rPr>
                <a:t>10</a:t>
              </a:r>
              <a:br>
                <a:rPr kumimoji="0" lang="zh-CN" altLang="zh-CN" sz="1300" b="0" i="0" u="none" strike="noStrike" cap="none" normalizeH="0" baseline="0">
                  <a:ln>
                    <a:noFill/>
                  </a:ln>
                  <a:solidFill>
                    <a:srgbClr val="1750EB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get name   </a:t>
              </a:r>
              <a:r>
                <a:rPr kumimoji="0" lang="zh-CN" altLang="zh-CN" sz="1300" b="0" i="1" u="none" strike="noStrike" cap="none" normalizeH="0" baseline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//</a:t>
              </a:r>
              <a:r>
                <a:rPr kumimoji="0" lang="zh-CN" altLang="zh-CN" sz="1300" b="0" i="1" u="none" strike="noStrike" cap="none" normalizeH="0" baseline="0">
                  <a:ln>
                    <a:noFill/>
                  </a:ln>
                  <a:solidFill>
                    <a:srgbClr val="8C8C8C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发现</a:t>
              </a:r>
              <a:r>
                <a:rPr kumimoji="0" lang="zh-CN" altLang="zh-CN" sz="1300" b="0" i="1" u="none" strike="noStrike" cap="none" normalizeH="0" baseline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name</a:t>
              </a:r>
              <a:r>
                <a:rPr kumimoji="0" lang="zh-CN" altLang="zh-CN" sz="1300" b="0" i="1" u="none" strike="noStrike" cap="none" normalizeH="0" baseline="0">
                  <a:ln>
                    <a:noFill/>
                  </a:ln>
                  <a:solidFill>
                    <a:srgbClr val="8C8C8C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过期了，直接删除</a:t>
              </a:r>
              <a:r>
                <a:rPr kumimoji="0" lang="zh-CN" altLang="zh-CN" sz="1300" b="0" i="1" u="none" strike="noStrike" cap="none" normalizeH="0" baseline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key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88727FF-BDA7-6167-5BFF-EDC5797FFC89}"/>
                </a:ext>
              </a:extLst>
            </p:cNvPr>
            <p:cNvSpPr/>
            <p:nvPr/>
          </p:nvSpPr>
          <p:spPr bwMode="auto">
            <a:xfrm>
              <a:off x="745435" y="2564296"/>
              <a:ext cx="715617" cy="28823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例子</a:t>
              </a:r>
            </a:p>
          </p:txBody>
        </p:sp>
      </p:grp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5595A84B-896A-9A97-57A0-D9BDCB094C8D}"/>
              </a:ext>
            </a:extLst>
          </p:cNvPr>
          <p:cNvSpPr txBox="1">
            <a:spLocks/>
          </p:cNvSpPr>
          <p:nvPr/>
        </p:nvSpPr>
        <p:spPr>
          <a:xfrm>
            <a:off x="746600" y="3989717"/>
            <a:ext cx="10931878" cy="93015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优点</a:t>
            </a:r>
            <a:r>
              <a:rPr lang="zh-CN" altLang="en-US" dirty="0"/>
              <a:t> ：对</a:t>
            </a:r>
            <a:r>
              <a:rPr lang="en-US" altLang="zh-CN" dirty="0"/>
              <a:t>CPU</a:t>
            </a:r>
            <a:r>
              <a:rPr lang="zh-CN" altLang="en-US" dirty="0"/>
              <a:t>友好，只会在使用该</a:t>
            </a:r>
            <a:r>
              <a:rPr lang="en-US" altLang="zh-CN" dirty="0"/>
              <a:t>key</a:t>
            </a:r>
            <a:r>
              <a:rPr lang="zh-CN" altLang="en-US" dirty="0"/>
              <a:t>时才会进行过期检查，对于很多用不到的</a:t>
            </a:r>
            <a:r>
              <a:rPr lang="en-US" altLang="zh-CN" dirty="0"/>
              <a:t>key</a:t>
            </a:r>
            <a:r>
              <a:rPr lang="zh-CN" altLang="en-US" dirty="0"/>
              <a:t>不用浪费时间进行过期检查</a:t>
            </a:r>
            <a:endParaRPr lang="en-US" altLang="zh-CN" dirty="0"/>
          </a:p>
          <a:p>
            <a:r>
              <a:rPr lang="zh-CN" altLang="en-US" b="1" dirty="0"/>
              <a:t>缺点</a:t>
            </a:r>
            <a:r>
              <a:rPr lang="zh-CN" altLang="en-US" dirty="0"/>
              <a:t> ：对内存不友好，如果一个</a:t>
            </a:r>
            <a:r>
              <a:rPr lang="en-US" altLang="zh-CN" dirty="0"/>
              <a:t>key</a:t>
            </a:r>
            <a:r>
              <a:rPr lang="zh-CN" altLang="en-US" dirty="0"/>
              <a:t>已经过期，但是一直没有使用，那么该</a:t>
            </a:r>
            <a:r>
              <a:rPr lang="en-US" altLang="zh-CN" dirty="0"/>
              <a:t>key</a:t>
            </a:r>
            <a:r>
              <a:rPr lang="zh-CN" altLang="en-US" dirty="0"/>
              <a:t>就会一直存在内存中，内存永远不会释放</a:t>
            </a:r>
          </a:p>
        </p:txBody>
      </p:sp>
    </p:spTree>
    <p:extLst>
      <p:ext uri="{BB962C8B-B14F-4D97-AF65-F5344CB8AC3E}">
        <p14:creationId xmlns:p14="http://schemas.microsoft.com/office/powerpoint/2010/main" val="8428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C61D0-2C12-6299-C4A5-F34F79C3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Redis</a:t>
            </a:r>
            <a:r>
              <a:rPr lang="zh-CN" altLang="en-US" dirty="0"/>
              <a:t>数据删除策略</a:t>
            </a:r>
            <a:r>
              <a:rPr lang="en-US" altLang="zh-CN" dirty="0"/>
              <a:t>-</a:t>
            </a:r>
            <a:r>
              <a:rPr lang="zh-CN" altLang="en-US" dirty="0"/>
              <a:t>定期删除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7A905F-5C36-CBCA-C63D-25E3506ABC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1009666"/>
          </a:xfrm>
        </p:spPr>
        <p:txBody>
          <a:bodyPr/>
          <a:lstStyle/>
          <a:p>
            <a:r>
              <a:rPr lang="zh-CN" altLang="en-US" dirty="0"/>
              <a:t>定期删除：每隔一段时间，我们就对一些</a:t>
            </a:r>
            <a:r>
              <a:rPr lang="en-US" altLang="zh-CN" dirty="0"/>
              <a:t>key</a:t>
            </a:r>
            <a:r>
              <a:rPr lang="zh-CN" altLang="en-US" dirty="0"/>
              <a:t>进行检查，删除里面过期的</a:t>
            </a:r>
            <a:r>
              <a:rPr lang="en-US" altLang="zh-CN" dirty="0"/>
              <a:t>key(</a:t>
            </a:r>
            <a:r>
              <a:rPr lang="zh-CN" altLang="en-US" dirty="0"/>
              <a:t>从一定数量的数据库中取出一定数量的随机</a:t>
            </a:r>
            <a:r>
              <a:rPr lang="en-US" altLang="zh-CN" dirty="0"/>
              <a:t>key</a:t>
            </a:r>
            <a:r>
              <a:rPr lang="zh-CN" altLang="en-US" dirty="0"/>
              <a:t>进行检查，并删除其中的过期</a:t>
            </a:r>
            <a:r>
              <a:rPr lang="en-US" altLang="zh-CN" dirty="0"/>
              <a:t>key)</a:t>
            </a:r>
            <a:r>
              <a:rPr lang="zh-CN" altLang="en-US" dirty="0"/>
              <a:t>。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DE7B0F5E-BC49-2368-7302-ACEA1D14D1B7}"/>
              </a:ext>
            </a:extLst>
          </p:cNvPr>
          <p:cNvSpPr txBox="1">
            <a:spLocks/>
          </p:cNvSpPr>
          <p:nvPr/>
        </p:nvSpPr>
        <p:spPr>
          <a:xfrm>
            <a:off x="746600" y="2496784"/>
            <a:ext cx="10698800" cy="154844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定期清理有两种模式：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SLOW</a:t>
            </a:r>
            <a:r>
              <a:rPr lang="zh-CN" altLang="en-US" dirty="0"/>
              <a:t>模式是定时任务，执行频率默认为</a:t>
            </a:r>
            <a:r>
              <a:rPr lang="en-US" altLang="zh-CN" dirty="0"/>
              <a:t>10hz</a:t>
            </a:r>
            <a:r>
              <a:rPr lang="zh-CN" altLang="en-US" dirty="0"/>
              <a:t>，每次不超过</a:t>
            </a:r>
            <a:r>
              <a:rPr lang="en-US" altLang="zh-CN" dirty="0"/>
              <a:t>25ms</a:t>
            </a:r>
            <a:r>
              <a:rPr lang="zh-CN" altLang="en-US" dirty="0"/>
              <a:t>，以通过修改配置文件</a:t>
            </a:r>
            <a:r>
              <a:rPr lang="en-US" altLang="zh-CN" dirty="0" err="1"/>
              <a:t>redis.conf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US" altLang="zh-CN" dirty="0" err="1">
                <a:solidFill>
                  <a:srgbClr val="C00000"/>
                </a:solidFill>
              </a:rPr>
              <a:t>hz</a:t>
            </a:r>
            <a:r>
              <a:rPr lang="en-US" altLang="zh-CN" dirty="0"/>
              <a:t> </a:t>
            </a:r>
            <a:r>
              <a:rPr lang="zh-CN" altLang="en-US" dirty="0"/>
              <a:t>选项来调整这个次数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FAST</a:t>
            </a:r>
            <a:r>
              <a:rPr lang="zh-CN" altLang="en-US" dirty="0"/>
              <a:t>模式执行频率不固定，但两次间隔不低于</a:t>
            </a:r>
            <a:r>
              <a:rPr lang="en-US" altLang="zh-CN" dirty="0"/>
              <a:t>2ms</a:t>
            </a:r>
            <a:r>
              <a:rPr lang="zh-CN" altLang="en-US" dirty="0"/>
              <a:t>，每次耗时不超过</a:t>
            </a:r>
            <a:r>
              <a:rPr lang="en-US" altLang="zh-CN" dirty="0"/>
              <a:t>1ms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3AAED093-6E73-D704-544F-17A03647C3CB}"/>
              </a:ext>
            </a:extLst>
          </p:cNvPr>
          <p:cNvSpPr txBox="1">
            <a:spLocks/>
          </p:cNvSpPr>
          <p:nvPr/>
        </p:nvSpPr>
        <p:spPr>
          <a:xfrm>
            <a:off x="746600" y="4534306"/>
            <a:ext cx="10698800" cy="100966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1651B8BC-8697-5721-EE5D-8B5E9A388BBE}"/>
              </a:ext>
            </a:extLst>
          </p:cNvPr>
          <p:cNvSpPr txBox="1">
            <a:spLocks/>
          </p:cNvSpPr>
          <p:nvPr/>
        </p:nvSpPr>
        <p:spPr>
          <a:xfrm>
            <a:off x="667087" y="4474671"/>
            <a:ext cx="10698800" cy="128008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优点</a:t>
            </a:r>
            <a:r>
              <a:rPr lang="zh-CN" altLang="en-US" dirty="0"/>
              <a:t>：可以通过限制删除操作执行的时长和频率来减少删除操作对 </a:t>
            </a:r>
            <a:r>
              <a:rPr lang="en-US" altLang="zh-CN" dirty="0"/>
              <a:t>CPU </a:t>
            </a:r>
            <a:r>
              <a:rPr lang="zh-CN" altLang="en-US" dirty="0"/>
              <a:t>的影响。另外定期删除，也能有效释放过期键占用的内存。</a:t>
            </a:r>
            <a:endParaRPr lang="en-US" altLang="zh-CN" dirty="0"/>
          </a:p>
          <a:p>
            <a:r>
              <a:rPr lang="zh-CN" altLang="en-US" b="1" dirty="0"/>
              <a:t>缺点</a:t>
            </a:r>
            <a:r>
              <a:rPr lang="zh-CN" altLang="en-US" dirty="0"/>
              <a:t>：难以确定删除操作执行的时长和频率。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61AE08F3-3EB0-FC33-3BEF-FA6812F468D2}"/>
              </a:ext>
            </a:extLst>
          </p:cNvPr>
          <p:cNvSpPr txBox="1">
            <a:spLocks/>
          </p:cNvSpPr>
          <p:nvPr/>
        </p:nvSpPr>
        <p:spPr>
          <a:xfrm>
            <a:off x="667087" y="5935723"/>
            <a:ext cx="10698800" cy="5445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Redis</a:t>
            </a:r>
            <a:r>
              <a:rPr lang="zh-CN" altLang="en-US" b="1" dirty="0"/>
              <a:t>的过期删除策略：</a:t>
            </a:r>
            <a:r>
              <a:rPr lang="zh-CN" altLang="en-US" b="1" dirty="0">
                <a:solidFill>
                  <a:srgbClr val="C00000"/>
                </a:solidFill>
              </a:rPr>
              <a:t>惰性删除 </a:t>
            </a:r>
            <a:r>
              <a:rPr lang="en-US" altLang="zh-CN" b="1" dirty="0"/>
              <a:t>+ </a:t>
            </a:r>
            <a:r>
              <a:rPr lang="zh-CN" altLang="en-US" b="1" dirty="0">
                <a:solidFill>
                  <a:srgbClr val="C00000"/>
                </a:solidFill>
              </a:rPr>
              <a:t>定期删除</a:t>
            </a:r>
            <a:r>
              <a:rPr lang="zh-CN" altLang="en-US" b="1" dirty="0"/>
              <a:t>两种策略进行配合使用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146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60126D36-01E6-7EC3-94FF-B0AE31126B14}"/>
              </a:ext>
            </a:extLst>
          </p:cNvPr>
          <p:cNvSpPr txBox="1">
            <a:spLocks/>
          </p:cNvSpPr>
          <p:nvPr/>
        </p:nvSpPr>
        <p:spPr>
          <a:xfrm>
            <a:off x="4768775" y="1426617"/>
            <a:ext cx="5760538" cy="1336461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17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75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Redis</a:t>
            </a:r>
            <a:r>
              <a:rPr lang="zh-CN" altLang="en-US"/>
              <a:t>的数据过期策略</a:t>
            </a:r>
            <a:endParaRPr lang="zh-CN" altLang="en-US" dirty="0"/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3B8C778A-257F-A65F-2595-0FC4A686E6A4}"/>
              </a:ext>
            </a:extLst>
          </p:cNvPr>
          <p:cNvSpPr txBox="1">
            <a:spLocks/>
          </p:cNvSpPr>
          <p:nvPr/>
        </p:nvSpPr>
        <p:spPr>
          <a:xfrm>
            <a:off x="4757036" y="2547609"/>
            <a:ext cx="6712721" cy="252134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/>
              <a:t>惰性删除</a:t>
            </a:r>
            <a:r>
              <a:rPr lang="zh-CN" altLang="en-US" sz="1400" dirty="0"/>
              <a:t>：访问</a:t>
            </a:r>
            <a:r>
              <a:rPr lang="en-US" altLang="zh-CN" sz="1400" dirty="0"/>
              <a:t>key</a:t>
            </a:r>
            <a:r>
              <a:rPr lang="zh-CN" altLang="en-US" sz="1400" dirty="0"/>
              <a:t>的时候判断是否过期，如果过期，则删除</a:t>
            </a:r>
            <a:endParaRPr lang="en-US" altLang="zh-CN" sz="1400" dirty="0"/>
          </a:p>
          <a:p>
            <a:r>
              <a:rPr lang="zh-CN" altLang="en-US" sz="1400" b="1" dirty="0"/>
              <a:t>定期删除</a:t>
            </a:r>
            <a:r>
              <a:rPr lang="zh-CN" altLang="en-US" sz="1400" dirty="0"/>
              <a:t>：定期检查一定量的</a:t>
            </a:r>
            <a:r>
              <a:rPr lang="en-US" altLang="zh-CN" sz="1400" dirty="0"/>
              <a:t>key</a:t>
            </a:r>
            <a:r>
              <a:rPr lang="zh-CN" altLang="en-US" sz="1400" dirty="0"/>
              <a:t>是否过期（</a:t>
            </a:r>
            <a:r>
              <a:rPr lang="en-US" altLang="zh-CN" sz="1400" dirty="0"/>
              <a:t> SLOW</a:t>
            </a:r>
            <a:r>
              <a:rPr lang="zh-CN" altLang="en-US" sz="1400" dirty="0"/>
              <a:t>模式</a:t>
            </a:r>
            <a:r>
              <a:rPr lang="en-US" altLang="zh-CN" sz="1400" dirty="0"/>
              <a:t>+ FAST</a:t>
            </a:r>
            <a:r>
              <a:rPr lang="zh-CN" altLang="en-US" sz="1400" dirty="0"/>
              <a:t>模式）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b="1" dirty="0"/>
              <a:t>Redis</a:t>
            </a:r>
            <a:r>
              <a:rPr lang="zh-CN" altLang="en-US" sz="1400" b="1" dirty="0"/>
              <a:t>的过期删除策略：</a:t>
            </a:r>
            <a:r>
              <a:rPr lang="zh-CN" altLang="en-US" sz="1400" b="1" dirty="0">
                <a:solidFill>
                  <a:srgbClr val="C00000"/>
                </a:solidFill>
              </a:rPr>
              <a:t>惰性删除 </a:t>
            </a:r>
            <a:r>
              <a:rPr lang="en-US" altLang="zh-CN" sz="1400" b="1" dirty="0"/>
              <a:t>+ </a:t>
            </a:r>
            <a:r>
              <a:rPr lang="zh-CN" altLang="en-US" sz="1400" b="1" dirty="0">
                <a:solidFill>
                  <a:srgbClr val="C00000"/>
                </a:solidFill>
              </a:rPr>
              <a:t>定期删除</a:t>
            </a:r>
            <a:r>
              <a:rPr lang="zh-CN" altLang="en-US" sz="1400" b="1" dirty="0"/>
              <a:t>两种策略进行配合使用</a:t>
            </a:r>
            <a:endParaRPr lang="zh-CN" altLang="en-US" sz="1400" dirty="0"/>
          </a:p>
          <a:p>
            <a:endParaRPr lang="en-US" altLang="zh-CN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9A15C5-2C4C-89EC-8DE6-33B15B35A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655" y="1413082"/>
            <a:ext cx="6764503" cy="410486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2516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B37A7E-5563-A416-97CD-508AAFC863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3394" y="2375556"/>
            <a:ext cx="6532775" cy="1423447"/>
          </a:xfrm>
        </p:spPr>
        <p:txBody>
          <a:bodyPr/>
          <a:lstStyle/>
          <a:p>
            <a:r>
              <a:rPr lang="en-US" altLang="zh-CN" sz="6000" b="1" dirty="0">
                <a:solidFill>
                  <a:schemeClr val="accent4">
                    <a:lumMod val="75000"/>
                  </a:schemeClr>
                </a:solidFill>
              </a:rPr>
              <a:t>Redis-</a:t>
            </a:r>
            <a:r>
              <a:rPr lang="zh-CN" altLang="en-US" sz="6000" b="1" dirty="0">
                <a:solidFill>
                  <a:schemeClr val="accent4">
                    <a:lumMod val="75000"/>
                  </a:schemeClr>
                </a:solidFill>
              </a:rPr>
              <a:t>使用场景</a:t>
            </a:r>
          </a:p>
        </p:txBody>
      </p:sp>
    </p:spTree>
    <p:extLst>
      <p:ext uri="{BB962C8B-B14F-4D97-AF65-F5344CB8AC3E}">
        <p14:creationId xmlns:p14="http://schemas.microsoft.com/office/powerpoint/2010/main" val="261984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uild="p"/>
        </p:bldLst>
      </p:timing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415952" y="1021955"/>
            <a:ext cx="9792518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我看你做的项目中，都用到了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，你在最近的项目中哪些场景使用了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呢？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266299" y="2633811"/>
            <a:ext cx="8631088" cy="2098445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50"/>
              <a:ext cx="8301148" cy="2058901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一是验证你的项目场景的真实性，二是为了作为深入发问的切入点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缓存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分布式锁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消息队列、延迟队列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en-US" altLang="zh-CN" sz="1400" dirty="0">
                  <a:solidFill>
                    <a:schemeClr val="tx1"/>
                  </a:solidFill>
                </a:rPr>
                <a:t>… …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CBE108BC-999E-ADDB-BAD8-AA101DBDBC6C}"/>
              </a:ext>
            </a:extLst>
          </p:cNvPr>
          <p:cNvSpPr txBox="1">
            <a:spLocks/>
          </p:cNvSpPr>
          <p:nvPr/>
        </p:nvSpPr>
        <p:spPr>
          <a:xfrm>
            <a:off x="3617476" y="3115485"/>
            <a:ext cx="7063093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缓存三兄弟（穿透、击穿、雪崩）、双写一致、持久化、数据过期策略，数据淘汰策略</a:t>
            </a:r>
          </a:p>
        </p:txBody>
      </p:sp>
      <p:sp>
        <p:nvSpPr>
          <p:cNvPr id="16" name="文本占位符 6">
            <a:extLst>
              <a:ext uri="{FF2B5EF4-FFF2-40B4-BE49-F238E27FC236}">
                <a16:creationId xmlns:a16="http://schemas.microsoft.com/office/drawing/2014/main" id="{7525DFBD-2C76-2570-BEDD-2CC2E4161FD5}"/>
              </a:ext>
            </a:extLst>
          </p:cNvPr>
          <p:cNvSpPr txBox="1">
            <a:spLocks/>
          </p:cNvSpPr>
          <p:nvPr/>
        </p:nvSpPr>
        <p:spPr>
          <a:xfrm>
            <a:off x="3624846" y="3465513"/>
            <a:ext cx="6497486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>
                <a:solidFill>
                  <a:srgbClr val="C00000"/>
                </a:solidFill>
              </a:rPr>
              <a:t>setnx</a:t>
            </a:r>
            <a:r>
              <a:rPr lang="zh-CN" altLang="en-US" sz="1400" dirty="0">
                <a:solidFill>
                  <a:srgbClr val="C00000"/>
                </a:solidFill>
              </a:rPr>
              <a:t>、</a:t>
            </a:r>
            <a:r>
              <a:rPr lang="en-US" altLang="zh-CN" sz="1400" dirty="0" err="1">
                <a:solidFill>
                  <a:srgbClr val="C00000"/>
                </a:solidFill>
              </a:rPr>
              <a:t>redisson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7" name="文本占位符 6">
            <a:extLst>
              <a:ext uri="{FF2B5EF4-FFF2-40B4-BE49-F238E27FC236}">
                <a16:creationId xmlns:a16="http://schemas.microsoft.com/office/drawing/2014/main" id="{CA0C7871-ACEF-DE83-74C5-935950EE9D45}"/>
              </a:ext>
            </a:extLst>
          </p:cNvPr>
          <p:cNvSpPr txBox="1">
            <a:spLocks/>
          </p:cNvSpPr>
          <p:nvPr/>
        </p:nvSpPr>
        <p:spPr>
          <a:xfrm>
            <a:off x="4428181" y="3832748"/>
            <a:ext cx="2717337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何种数据类型</a:t>
            </a: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F9FE7C9E-1805-BF65-1281-125E0731D79B}"/>
              </a:ext>
            </a:extLst>
          </p:cNvPr>
          <p:cNvSpPr/>
          <p:nvPr/>
        </p:nvSpPr>
        <p:spPr bwMode="auto">
          <a:xfrm>
            <a:off x="4955103" y="1855400"/>
            <a:ext cx="2686639" cy="679654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结合项目</a:t>
            </a:r>
          </a:p>
        </p:txBody>
      </p:sp>
      <p:pic>
        <p:nvPicPr>
          <p:cNvPr id="20" name="图形 19" descr="穿高领毛衣戴眼镜的男人">
            <a:extLst>
              <a:ext uri="{FF2B5EF4-FFF2-40B4-BE49-F238E27FC236}">
                <a16:creationId xmlns:a16="http://schemas.microsoft.com/office/drawing/2014/main" id="{7E4F74FF-34F3-0F2D-53D1-58609609F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5348639"/>
            <a:ext cx="867323" cy="1167060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DC57F45F-6A81-4DD6-C336-9BA8E8383917}"/>
              </a:ext>
            </a:extLst>
          </p:cNvPr>
          <p:cNvGrpSpPr/>
          <p:nvPr/>
        </p:nvGrpSpPr>
        <p:grpSpPr>
          <a:xfrm>
            <a:off x="1481940" y="5196529"/>
            <a:ext cx="8086265" cy="717988"/>
            <a:chOff x="1415952" y="1021955"/>
            <a:chExt cx="7907155" cy="717988"/>
          </a:xfrm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459DBF15-E6F0-8452-B5C8-A0A287FE8869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717988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803381 w 5319528"/>
                <a:gd name="connsiteY0" fmla="*/ 0 h 787065"/>
                <a:gd name="connsiteX1" fmla="*/ 5216541 w 5319528"/>
                <a:gd name="connsiteY1" fmla="*/ 0 h 787065"/>
                <a:gd name="connsiteX2" fmla="*/ 5319528 w 5319528"/>
                <a:gd name="connsiteY2" fmla="*/ 102987 h 787065"/>
                <a:gd name="connsiteX3" fmla="*/ 5319528 w 5319528"/>
                <a:gd name="connsiteY3" fmla="*/ 514924 h 787065"/>
                <a:gd name="connsiteX4" fmla="*/ 5216541 w 5319528"/>
                <a:gd name="connsiteY4" fmla="*/ 617911 h 787065"/>
                <a:gd name="connsiteX5" fmla="*/ 875800 w 5319528"/>
                <a:gd name="connsiteY5" fmla="*/ 617911 h 787065"/>
                <a:gd name="connsiteX6" fmla="*/ 0 w 5319528"/>
                <a:gd name="connsiteY6" fmla="*/ 787065 h 787065"/>
                <a:gd name="connsiteX7" fmla="*/ 700394 w 5319528"/>
                <a:gd name="connsiteY7" fmla="*/ 498849 h 787065"/>
                <a:gd name="connsiteX8" fmla="*/ 700394 w 5319528"/>
                <a:gd name="connsiteY8" fmla="*/ 102987 h 787065"/>
                <a:gd name="connsiteX9" fmla="*/ 803381 w 5319528"/>
                <a:gd name="connsiteY9" fmla="*/ 0 h 78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787065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787065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占位符 6">
              <a:extLst>
                <a:ext uri="{FF2B5EF4-FFF2-40B4-BE49-F238E27FC236}">
                  <a16:creationId xmlns:a16="http://schemas.microsoft.com/office/drawing/2014/main" id="{A56DEFCE-262B-07FA-7281-9B3FE320A65A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假如缓存过多，内存是有限的，内存被占满了怎么办？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E278009-5225-F9A5-ED35-364118F2AC2C}"/>
              </a:ext>
            </a:extLst>
          </p:cNvPr>
          <p:cNvGrpSpPr/>
          <p:nvPr/>
        </p:nvGrpSpPr>
        <p:grpSpPr>
          <a:xfrm>
            <a:off x="3056992" y="5929460"/>
            <a:ext cx="6124715" cy="593889"/>
            <a:chOff x="2266299" y="2633811"/>
            <a:chExt cx="8631088" cy="209146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F4ECA050-9618-4498-7DA8-450421A99AB2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09146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占位符 6">
              <a:extLst>
                <a:ext uri="{FF2B5EF4-FFF2-40B4-BE49-F238E27FC236}">
                  <a16:creationId xmlns:a16="http://schemas.microsoft.com/office/drawing/2014/main" id="{B2037F87-8AF8-D9AC-97F9-FD3C56F0E485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50"/>
              <a:ext cx="8301148" cy="1529955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其实就是想问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的数据淘汰策略是什么？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684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DFA50-828D-82D1-C6F4-CFC00BC3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数据淘汰策略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1B7A9E-1B6A-A7C9-CFE3-A8454FE5C3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945561"/>
          </a:xfrm>
        </p:spPr>
        <p:txBody>
          <a:bodyPr/>
          <a:lstStyle/>
          <a:p>
            <a:r>
              <a:rPr lang="zh-CN" altLang="en-US" b="1" dirty="0"/>
              <a:t>数据的淘汰策略</a:t>
            </a:r>
            <a:r>
              <a:rPr lang="zh-CN" altLang="en-US" dirty="0"/>
              <a:t>：当</a:t>
            </a:r>
            <a:r>
              <a:rPr lang="en-US" altLang="zh-CN" dirty="0"/>
              <a:t>Redis</a:t>
            </a:r>
            <a:r>
              <a:rPr lang="zh-CN" altLang="en-US" dirty="0"/>
              <a:t>中的内存不够用时，此时在向</a:t>
            </a:r>
            <a:r>
              <a:rPr lang="en-US" altLang="zh-CN" dirty="0"/>
              <a:t>Redis</a:t>
            </a:r>
            <a:r>
              <a:rPr lang="zh-CN" altLang="en-US" dirty="0"/>
              <a:t>中添加新的</a:t>
            </a:r>
            <a:r>
              <a:rPr lang="en-US" altLang="zh-CN" dirty="0"/>
              <a:t>key</a:t>
            </a:r>
            <a:r>
              <a:rPr lang="zh-CN" altLang="en-US" dirty="0"/>
              <a:t>，那么</a:t>
            </a:r>
            <a:r>
              <a:rPr lang="en-US" altLang="zh-CN" dirty="0"/>
              <a:t>Redis</a:t>
            </a:r>
            <a:r>
              <a:rPr lang="zh-CN" altLang="en-US" dirty="0"/>
              <a:t>就会按照某一种规则将内存中的数据删除掉，这种数据的删除规则被称之为内存的淘汰策略。</a:t>
            </a:r>
            <a:endParaRPr lang="en-US" altLang="zh-CN" dirty="0"/>
          </a:p>
          <a:p>
            <a:r>
              <a:rPr lang="en-US" altLang="zh-CN" dirty="0"/>
              <a:t>Redis</a:t>
            </a:r>
            <a:r>
              <a:rPr lang="zh-CN" altLang="en-US" dirty="0"/>
              <a:t>支持</a:t>
            </a:r>
            <a:r>
              <a:rPr lang="en-US" altLang="zh-CN" dirty="0"/>
              <a:t>8</a:t>
            </a:r>
            <a:r>
              <a:rPr lang="zh-CN" altLang="en-US" dirty="0"/>
              <a:t>种不同策略来选择要删除的</a:t>
            </a:r>
            <a:r>
              <a:rPr lang="en-US" altLang="zh-CN" dirty="0"/>
              <a:t>key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 err="1"/>
              <a:t>noeviction</a:t>
            </a:r>
            <a:r>
              <a:rPr lang="zh-CN" altLang="en-US" sz="1600" dirty="0"/>
              <a:t>： 不淘汰任何</a:t>
            </a:r>
            <a:r>
              <a:rPr lang="en-US" altLang="zh-CN" sz="1600" dirty="0"/>
              <a:t>key</a:t>
            </a:r>
            <a:r>
              <a:rPr lang="zh-CN" altLang="en-US" sz="1600" dirty="0"/>
              <a:t>，但是内存满时不允许写入新数据，</a:t>
            </a:r>
            <a:r>
              <a:rPr lang="zh-CN" altLang="en-US" sz="1600" dirty="0">
                <a:solidFill>
                  <a:srgbClr val="C00000"/>
                </a:solidFill>
              </a:rPr>
              <a:t>默认就是这种策略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/>
              <a:t>volatile-</a:t>
            </a:r>
            <a:r>
              <a:rPr lang="en-US" altLang="zh-CN" sz="1600" dirty="0" err="1"/>
              <a:t>ttl</a:t>
            </a:r>
            <a:r>
              <a:rPr lang="zh-CN" altLang="en-US" sz="1600" dirty="0"/>
              <a:t>： 对设置了</a:t>
            </a:r>
            <a:r>
              <a:rPr lang="en-US" altLang="zh-CN" sz="1600" dirty="0"/>
              <a:t>TTL</a:t>
            </a:r>
            <a:r>
              <a:rPr lang="zh-CN" altLang="en-US" sz="1600" dirty="0"/>
              <a:t>的</a:t>
            </a:r>
            <a:r>
              <a:rPr lang="en-US" altLang="zh-CN" sz="1600" dirty="0"/>
              <a:t>key</a:t>
            </a:r>
            <a:r>
              <a:rPr lang="zh-CN" altLang="en-US" sz="1600" dirty="0"/>
              <a:t>，比较</a:t>
            </a:r>
            <a:r>
              <a:rPr lang="en-US" altLang="zh-CN" sz="1600" dirty="0"/>
              <a:t>key</a:t>
            </a:r>
            <a:r>
              <a:rPr lang="zh-CN" altLang="en-US" sz="1600" dirty="0"/>
              <a:t>的剩余</a:t>
            </a:r>
            <a:r>
              <a:rPr lang="en-US" altLang="zh-CN" sz="1600" dirty="0"/>
              <a:t>TTL</a:t>
            </a:r>
            <a:r>
              <a:rPr lang="zh-CN" altLang="en-US" sz="1600" dirty="0"/>
              <a:t>值，</a:t>
            </a:r>
            <a:r>
              <a:rPr lang="en-US" altLang="zh-CN" sz="1600" dirty="0"/>
              <a:t>TTL</a:t>
            </a:r>
            <a:r>
              <a:rPr lang="zh-CN" altLang="en-US" sz="1600" dirty="0"/>
              <a:t>越小越先被淘汰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 err="1"/>
              <a:t>allkeys</a:t>
            </a:r>
            <a:r>
              <a:rPr lang="en-US" altLang="zh-CN" sz="1600" dirty="0"/>
              <a:t>-random</a:t>
            </a:r>
            <a:r>
              <a:rPr lang="zh-CN" altLang="en-US" sz="1600" dirty="0"/>
              <a:t>：对全体</a:t>
            </a:r>
            <a:r>
              <a:rPr lang="en-US" altLang="zh-CN" sz="1600" dirty="0"/>
              <a:t>key </a:t>
            </a:r>
            <a:r>
              <a:rPr lang="zh-CN" altLang="en-US" sz="1600" dirty="0"/>
              <a:t>，随机进行淘汰。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/>
              <a:t>volatile-random</a:t>
            </a:r>
            <a:r>
              <a:rPr lang="zh-CN" altLang="en-US" sz="1600" dirty="0"/>
              <a:t>：对设置了</a:t>
            </a:r>
            <a:r>
              <a:rPr lang="en-US" altLang="zh-CN" sz="1600" dirty="0"/>
              <a:t>TTL</a:t>
            </a:r>
            <a:r>
              <a:rPr lang="zh-CN" altLang="en-US" sz="1600" dirty="0"/>
              <a:t>的</a:t>
            </a:r>
            <a:r>
              <a:rPr lang="en-US" altLang="zh-CN" sz="1600" dirty="0"/>
              <a:t>key </a:t>
            </a:r>
            <a:r>
              <a:rPr lang="zh-CN" altLang="en-US" sz="1600" dirty="0"/>
              <a:t>，随机进行淘汰。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 err="1"/>
              <a:t>allkeys-lru</a:t>
            </a:r>
            <a:r>
              <a:rPr lang="zh-CN" altLang="en-US" sz="1600" dirty="0"/>
              <a:t>： 对全体</a:t>
            </a:r>
            <a:r>
              <a:rPr lang="en-US" altLang="zh-CN" sz="1600" dirty="0"/>
              <a:t>key</a:t>
            </a:r>
            <a:r>
              <a:rPr lang="zh-CN" altLang="en-US" sz="1600" dirty="0"/>
              <a:t>，基于</a:t>
            </a:r>
            <a:r>
              <a:rPr lang="en-US" altLang="zh-CN" sz="1600" dirty="0"/>
              <a:t>LRU</a:t>
            </a:r>
            <a:r>
              <a:rPr lang="zh-CN" altLang="en-US" sz="1600" dirty="0"/>
              <a:t>算法进行淘汰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/>
              <a:t>volatile-</a:t>
            </a:r>
            <a:r>
              <a:rPr lang="en-US" altLang="zh-CN" sz="1600" dirty="0" err="1"/>
              <a:t>lru</a:t>
            </a:r>
            <a:r>
              <a:rPr lang="zh-CN" altLang="en-US" sz="1600" dirty="0"/>
              <a:t>： 对设置了</a:t>
            </a:r>
            <a:r>
              <a:rPr lang="en-US" altLang="zh-CN" sz="1600" dirty="0"/>
              <a:t>TTL</a:t>
            </a:r>
            <a:r>
              <a:rPr lang="zh-CN" altLang="en-US" sz="1600" dirty="0"/>
              <a:t>的</a:t>
            </a:r>
            <a:r>
              <a:rPr lang="en-US" altLang="zh-CN" sz="1600" dirty="0"/>
              <a:t>key</a:t>
            </a:r>
            <a:r>
              <a:rPr lang="zh-CN" altLang="en-US" sz="1600" dirty="0"/>
              <a:t>，基于</a:t>
            </a:r>
            <a:r>
              <a:rPr lang="en-US" altLang="zh-CN" sz="1600" dirty="0"/>
              <a:t>LRU</a:t>
            </a:r>
            <a:r>
              <a:rPr lang="zh-CN" altLang="en-US" sz="1600" dirty="0"/>
              <a:t>算法进行淘汰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 err="1"/>
              <a:t>allkeys-lfu</a:t>
            </a:r>
            <a:r>
              <a:rPr lang="zh-CN" altLang="en-US" sz="1600" dirty="0"/>
              <a:t>： 对全体</a:t>
            </a:r>
            <a:r>
              <a:rPr lang="en-US" altLang="zh-CN" sz="1600" dirty="0"/>
              <a:t>key</a:t>
            </a:r>
            <a:r>
              <a:rPr lang="zh-CN" altLang="en-US" sz="1600" dirty="0"/>
              <a:t>，基于</a:t>
            </a:r>
            <a:r>
              <a:rPr lang="en-US" altLang="zh-CN" sz="1600" dirty="0"/>
              <a:t>LFU</a:t>
            </a:r>
            <a:r>
              <a:rPr lang="zh-CN" altLang="en-US" sz="1600" dirty="0"/>
              <a:t>算法进行淘汰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/>
              <a:t>volatile-</a:t>
            </a:r>
            <a:r>
              <a:rPr lang="en-US" altLang="zh-CN" sz="1600" dirty="0" err="1"/>
              <a:t>lfu</a:t>
            </a:r>
            <a:r>
              <a:rPr lang="zh-CN" altLang="en-US" sz="1600" dirty="0"/>
              <a:t>： 对设置了</a:t>
            </a:r>
            <a:r>
              <a:rPr lang="en-US" altLang="zh-CN" sz="1600" dirty="0"/>
              <a:t>TTL</a:t>
            </a:r>
            <a:r>
              <a:rPr lang="zh-CN" altLang="en-US" sz="1600" dirty="0"/>
              <a:t>的</a:t>
            </a:r>
            <a:r>
              <a:rPr lang="en-US" altLang="zh-CN" sz="1600" dirty="0"/>
              <a:t>key</a:t>
            </a:r>
            <a:r>
              <a:rPr lang="zh-CN" altLang="en-US" sz="1600" dirty="0"/>
              <a:t>，基于</a:t>
            </a:r>
            <a:r>
              <a:rPr lang="en-US" altLang="zh-CN" sz="1600" dirty="0"/>
              <a:t>LFU</a:t>
            </a:r>
            <a:r>
              <a:rPr lang="zh-CN" altLang="en-US" sz="1600" dirty="0"/>
              <a:t>算法进行淘汰</a:t>
            </a:r>
            <a:endParaRPr lang="en-US" altLang="zh-CN" sz="1600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F20CB1-921C-3759-CEE5-04353781F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130" y="2578557"/>
            <a:ext cx="2920216" cy="75257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871BCBCF-91FE-3166-2896-1B290926D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6478" y="4318068"/>
            <a:ext cx="4564322" cy="173037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50784" rIns="9144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libaba PuHuiTi R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libaba PuHuiTi R"/>
              </a:rPr>
              <a:t>LRU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libaba PuHuiTi R"/>
              </a:rPr>
              <a:t>（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libaba PuHuiTi R"/>
              </a:rPr>
              <a:t>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libaba PuHuiTi R"/>
              </a:rPr>
              <a:t>east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libaba PuHuiTi R"/>
              </a:rPr>
              <a:t>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libaba PuHuiTi R"/>
              </a:rPr>
              <a:t>ecently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libaba PuHuiTi R"/>
              </a:rPr>
              <a:t>U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libaba PuHuiTi R"/>
              </a:rPr>
              <a:t>sed）最近</a:t>
            </a:r>
            <a:r>
              <a:rPr lang="zh-CN" altLang="zh-CN" sz="1200" dirty="0">
                <a:solidFill>
                  <a:srgbClr val="000000"/>
                </a:solidFill>
                <a:latin typeface="Arial" panose="020B0604020202020204" pitchFamily="34" charset="0"/>
                <a:ea typeface="Alibaba PuHuiTi R"/>
              </a:rPr>
              <a:t>最少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libaba PuHuiTi R"/>
              </a:rPr>
              <a:t>使用。用当前时间减去最后一次访问时间，这个值越大则淘汰优先级越高。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libaba PuHuiTi R"/>
              </a:rPr>
              <a:t>LFU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libaba PuHuiTi R"/>
              </a:rPr>
              <a:t>（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libaba PuHuiTi R"/>
              </a:rPr>
              <a:t>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libaba PuHuiTi R"/>
              </a:rPr>
              <a:t>east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libaba PuHuiTi R"/>
              </a:rPr>
              <a:t>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libaba PuHuiTi R"/>
              </a:rPr>
              <a:t>requently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libaba PuHuiTi R"/>
              </a:rPr>
              <a:t>U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libaba PuHuiTi R"/>
              </a:rPr>
              <a:t>sed）最少频率使用。会统计每个key的访问频率，值越小淘汰优先级越高。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libaba PuHuiTi R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6F05A5-F43D-2647-52DA-EF9B12746358}"/>
              </a:ext>
            </a:extLst>
          </p:cNvPr>
          <p:cNvSpPr txBox="1"/>
          <p:nvPr/>
        </p:nvSpPr>
        <p:spPr>
          <a:xfrm>
            <a:off x="6629398" y="3831391"/>
            <a:ext cx="5466524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key1是在3s之前访问的, key2是在9s之前访问的，删除的就是key2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FDFDE6A-C765-4FC0-5335-F335169E13A1}"/>
              </a:ext>
            </a:extLst>
          </p:cNvPr>
          <p:cNvSpPr txBox="1"/>
          <p:nvPr/>
        </p:nvSpPr>
        <p:spPr>
          <a:xfrm>
            <a:off x="6609520" y="6147208"/>
            <a:ext cx="5466524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最近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访问了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key2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最近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访问了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次， 删除的就是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key1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7144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1FDEF-E441-A93D-5759-02AAE1ACF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数据淘汰策略</a:t>
            </a:r>
            <a:r>
              <a:rPr lang="en-US" altLang="zh-CN" dirty="0"/>
              <a:t>-</a:t>
            </a:r>
            <a:r>
              <a:rPr lang="zh-CN" altLang="en-US" dirty="0"/>
              <a:t>使用建议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E10509-46FA-7C7C-28D2-B0172D035B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254029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优先使用 </a:t>
            </a:r>
            <a:r>
              <a:rPr lang="en-US" altLang="zh-CN" dirty="0" err="1"/>
              <a:t>allkeys-lru</a:t>
            </a:r>
            <a:r>
              <a:rPr lang="en-US" altLang="zh-CN" dirty="0"/>
              <a:t> </a:t>
            </a:r>
            <a:r>
              <a:rPr lang="zh-CN" altLang="en-US" dirty="0"/>
              <a:t>策略。充分利用 </a:t>
            </a:r>
            <a:r>
              <a:rPr lang="en-US" altLang="zh-CN" dirty="0"/>
              <a:t>LRU </a:t>
            </a:r>
            <a:r>
              <a:rPr lang="zh-CN" altLang="en-US" dirty="0"/>
              <a:t>算法的优势，把最近最常访问的数据留在缓存中。如果业务有明显的冷热数据区分，建议使用。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如果业务中数据访问频率差别不大，没有明显冷热数据区分，建议使用 </a:t>
            </a:r>
            <a:r>
              <a:rPr lang="en-US" altLang="zh-CN" dirty="0" err="1"/>
              <a:t>allkeys</a:t>
            </a:r>
            <a:r>
              <a:rPr lang="en-US" altLang="zh-CN" dirty="0"/>
              <a:t>-random</a:t>
            </a:r>
            <a:r>
              <a:rPr lang="zh-CN" altLang="en-US" dirty="0"/>
              <a:t>，随机选择淘汰。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如果业务中有置顶的需求，可以使用 </a:t>
            </a:r>
            <a:r>
              <a:rPr lang="en-US" altLang="zh-CN" dirty="0"/>
              <a:t>volatile-</a:t>
            </a:r>
            <a:r>
              <a:rPr lang="en-US" altLang="zh-CN" dirty="0" err="1"/>
              <a:t>lru</a:t>
            </a:r>
            <a:r>
              <a:rPr lang="en-US" altLang="zh-CN" dirty="0"/>
              <a:t> </a:t>
            </a:r>
            <a:r>
              <a:rPr lang="zh-CN" altLang="en-US" dirty="0"/>
              <a:t>策略，同时置顶数据不设置过期时间，这些数据就一直不被删除，会淘汰其他设置过期时间的数据。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如果业务中有短时高频访问的数据，可以使用 </a:t>
            </a:r>
            <a:r>
              <a:rPr lang="en-US" altLang="zh-CN" dirty="0" err="1"/>
              <a:t>allkeys-lfu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/>
              <a:t>volatile-</a:t>
            </a:r>
            <a:r>
              <a:rPr lang="en-US" altLang="zh-CN" dirty="0" err="1"/>
              <a:t>lfu</a:t>
            </a:r>
            <a:r>
              <a:rPr lang="en-US" altLang="zh-CN" dirty="0"/>
              <a:t> </a:t>
            </a:r>
            <a:r>
              <a:rPr lang="zh-CN" altLang="en-US" dirty="0"/>
              <a:t>策略。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779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077D6-1622-485F-4060-CF7B1180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关于数据淘汰策略其他的面试问题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F9A417-8414-51B2-7F0A-6CB4FFA2EA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148674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数据库有</a:t>
            </a:r>
            <a:r>
              <a:rPr lang="en-US" altLang="zh-CN" dirty="0"/>
              <a:t>1000</a:t>
            </a:r>
            <a:r>
              <a:rPr lang="zh-CN" altLang="en-US" dirty="0"/>
              <a:t>万数据 </a:t>
            </a:r>
            <a:r>
              <a:rPr lang="en-US" altLang="zh-CN" dirty="0"/>
              <a:t>,Redis</a:t>
            </a:r>
            <a:r>
              <a:rPr lang="zh-CN" altLang="en-US" dirty="0"/>
              <a:t>只能缓存</a:t>
            </a:r>
            <a:r>
              <a:rPr lang="en-US" altLang="zh-CN" dirty="0"/>
              <a:t>20w</a:t>
            </a:r>
            <a:r>
              <a:rPr lang="zh-CN" altLang="en-US" dirty="0"/>
              <a:t>数据</a:t>
            </a:r>
            <a:r>
              <a:rPr lang="en-US" altLang="zh-CN" dirty="0"/>
              <a:t>, </a:t>
            </a:r>
            <a:r>
              <a:rPr lang="zh-CN" altLang="en-US" dirty="0"/>
              <a:t>如何保证</a:t>
            </a:r>
            <a:r>
              <a:rPr lang="en-US" altLang="zh-CN" dirty="0"/>
              <a:t>Redis</a:t>
            </a:r>
            <a:r>
              <a:rPr lang="zh-CN" altLang="en-US" dirty="0"/>
              <a:t>中的数据都是热点数据 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Redis</a:t>
            </a:r>
            <a:r>
              <a:rPr lang="zh-CN" altLang="en-US" dirty="0"/>
              <a:t>的内存用完了会发生什么？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589D1D96-4856-9B15-03C9-379F98962707}"/>
              </a:ext>
            </a:extLst>
          </p:cNvPr>
          <p:cNvSpPr txBox="1">
            <a:spLocks/>
          </p:cNvSpPr>
          <p:nvPr/>
        </p:nvSpPr>
        <p:spPr>
          <a:xfrm>
            <a:off x="1044774" y="2216426"/>
            <a:ext cx="9441009" cy="52677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使用</a:t>
            </a:r>
            <a:r>
              <a:rPr lang="en-US" altLang="zh-CN" dirty="0" err="1"/>
              <a:t>allkeys-lru</a:t>
            </a:r>
            <a:r>
              <a:rPr lang="en-US" altLang="zh-CN" dirty="0"/>
              <a:t>(</a:t>
            </a:r>
            <a:r>
              <a:rPr lang="zh-CN" altLang="en-US" dirty="0"/>
              <a:t>挑选最近最少使用的数据淘汰</a:t>
            </a:r>
            <a:r>
              <a:rPr lang="en-US" altLang="zh-CN" dirty="0"/>
              <a:t>)</a:t>
            </a:r>
            <a:r>
              <a:rPr lang="zh-CN" altLang="en-US" dirty="0"/>
              <a:t>淘汰策略，留下来的都是经常访问的热点数据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C806D57D-C4B8-F378-F0BC-9467A97BB8C1}"/>
              </a:ext>
            </a:extLst>
          </p:cNvPr>
          <p:cNvSpPr txBox="1">
            <a:spLocks/>
          </p:cNvSpPr>
          <p:nvPr/>
        </p:nvSpPr>
        <p:spPr>
          <a:xfrm>
            <a:off x="1024896" y="3500438"/>
            <a:ext cx="9441009" cy="52677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主要看数据淘汰策略是什么？如果是默认的配置（</a:t>
            </a:r>
            <a:r>
              <a:rPr lang="en-US" altLang="zh-CN" sz="1600" dirty="0"/>
              <a:t> </a:t>
            </a:r>
            <a:r>
              <a:rPr lang="en-US" altLang="zh-CN" sz="1600" dirty="0" err="1"/>
              <a:t>noeviction</a:t>
            </a:r>
            <a:r>
              <a:rPr lang="en-US" altLang="zh-CN" sz="1600" dirty="0"/>
              <a:t> </a:t>
            </a:r>
            <a:r>
              <a:rPr lang="zh-CN" altLang="en-US" dirty="0"/>
              <a:t>），会直接报错</a:t>
            </a:r>
          </a:p>
        </p:txBody>
      </p:sp>
    </p:spTree>
    <p:extLst>
      <p:ext uri="{BB962C8B-B14F-4D97-AF65-F5344CB8AC3E}">
        <p14:creationId xmlns:p14="http://schemas.microsoft.com/office/powerpoint/2010/main" val="45703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37B7498-1626-267E-0DC0-FEB735E483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538" cy="12900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数据淘汰策略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6875135A-5491-5C32-16B5-5917D2AF5CAF}"/>
              </a:ext>
            </a:extLst>
          </p:cNvPr>
          <p:cNvSpPr txBox="1">
            <a:spLocks/>
          </p:cNvSpPr>
          <p:nvPr/>
        </p:nvSpPr>
        <p:spPr>
          <a:xfrm>
            <a:off x="5114845" y="2567488"/>
            <a:ext cx="6712721" cy="252134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altLang="zh-CN" sz="1400" dirty="0"/>
              <a:t>Redis</a:t>
            </a:r>
            <a:r>
              <a:rPr lang="zh-CN" altLang="en-US" sz="1400" dirty="0"/>
              <a:t>提供了</a:t>
            </a:r>
            <a:r>
              <a:rPr lang="en-US" altLang="zh-CN" sz="1400" dirty="0"/>
              <a:t>8</a:t>
            </a:r>
            <a:r>
              <a:rPr lang="zh-CN" altLang="en-US" sz="1400" dirty="0"/>
              <a:t>种不同的数据淘汰策略，默认是</a:t>
            </a:r>
            <a:r>
              <a:rPr lang="en-US" altLang="zh-CN" sz="1400" dirty="0" err="1"/>
              <a:t>noeviction</a:t>
            </a:r>
            <a:r>
              <a:rPr lang="zh-CN" altLang="en-US" sz="1400" dirty="0"/>
              <a:t>不删除任何数据，内存不足直接报错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/>
              <a:t>LRU</a:t>
            </a:r>
            <a:r>
              <a:rPr lang="zh-CN" altLang="en-US" sz="1400" dirty="0"/>
              <a:t>：</a:t>
            </a:r>
            <a:r>
              <a:rPr lang="zh-CN" altLang="zh-CN" sz="1400" dirty="0">
                <a:solidFill>
                  <a:srgbClr val="000000"/>
                </a:solidFill>
                <a:latin typeface="Arial" panose="020B0604020202020204" pitchFamily="34" charset="0"/>
                <a:ea typeface="Alibaba PuHuiTi R"/>
              </a:rPr>
              <a:t>最少最近使用。用当前时间减去最后一次访问时间，这个值越大则淘汰优先级越高。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/>
              <a:t>LFU</a:t>
            </a:r>
            <a:r>
              <a:rPr lang="zh-CN" altLang="en-US" sz="1400" dirty="0"/>
              <a:t>：</a:t>
            </a:r>
            <a:r>
              <a:rPr lang="zh-CN" altLang="zh-CN" sz="1400" dirty="0">
                <a:solidFill>
                  <a:srgbClr val="000000"/>
                </a:solidFill>
                <a:latin typeface="Arial" panose="020B0604020202020204" pitchFamily="34" charset="0"/>
                <a:ea typeface="Alibaba PuHuiTi R"/>
              </a:rPr>
              <a:t>最少频率使用。会统计每个key的访问频率，值越小淘汰优先级越高</a:t>
            </a: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ea typeface="Alibaba PuHuiTi R"/>
            </a:endParaRPr>
          </a:p>
          <a:p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ea typeface="Alibaba PuHuiTi R"/>
            </a:endParaRPr>
          </a:p>
          <a:p>
            <a:r>
              <a:rPr lang="zh-CN" altLang="en-US" sz="1400" dirty="0">
                <a:solidFill>
                  <a:srgbClr val="C00000"/>
                </a:solidFill>
                <a:latin typeface="Arial" panose="020B0604020202020204" pitchFamily="34" charset="0"/>
                <a:ea typeface="Alibaba PuHuiTi R"/>
              </a:rPr>
              <a:t>平时开发过程中用的比较多的就是</a:t>
            </a:r>
            <a:r>
              <a:rPr lang="en-US" altLang="zh-CN" sz="1400" dirty="0" err="1">
                <a:solidFill>
                  <a:srgbClr val="C00000"/>
                </a:solidFill>
              </a:rPr>
              <a:t>allkeys-lru</a:t>
            </a:r>
            <a:r>
              <a:rPr lang="zh-CN" altLang="en-US" sz="1400" dirty="0">
                <a:solidFill>
                  <a:srgbClr val="C00000"/>
                </a:solidFill>
              </a:rPr>
              <a:t>（结合自己的业务场景）</a:t>
            </a:r>
            <a:endParaRPr lang="en-US" altLang="zh-CN" sz="1400" dirty="0">
              <a:solidFill>
                <a:srgbClr val="C0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B21B33-CE33-3A40-7750-527F7A402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639" y="1259165"/>
            <a:ext cx="6999543" cy="46813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6149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415952" y="1021955"/>
            <a:ext cx="9792518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我看你做的项目中，都用到了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，你在最近的项目中哪些场景使用了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呢？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266299" y="2633811"/>
            <a:ext cx="8631088" cy="2098445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50"/>
              <a:ext cx="8301148" cy="2058901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一是验证你的项目场景的真实性，二是为了作为深入发问的切入点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缓存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分布式锁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消息队列、延迟队列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en-US" altLang="zh-CN" sz="1400" dirty="0">
                  <a:solidFill>
                    <a:schemeClr val="tx1"/>
                  </a:solidFill>
                </a:rPr>
                <a:t>… …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CBE108BC-999E-ADDB-BAD8-AA101DBDBC6C}"/>
              </a:ext>
            </a:extLst>
          </p:cNvPr>
          <p:cNvSpPr txBox="1">
            <a:spLocks/>
          </p:cNvSpPr>
          <p:nvPr/>
        </p:nvSpPr>
        <p:spPr>
          <a:xfrm>
            <a:off x="3617476" y="3115485"/>
            <a:ext cx="7063093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缓存三兄弟（穿透、击穿、雪崩）、双写一致、持久化、数据过期策略，数据淘汰策略</a:t>
            </a:r>
          </a:p>
        </p:txBody>
      </p:sp>
      <p:sp>
        <p:nvSpPr>
          <p:cNvPr id="16" name="文本占位符 6">
            <a:extLst>
              <a:ext uri="{FF2B5EF4-FFF2-40B4-BE49-F238E27FC236}">
                <a16:creationId xmlns:a16="http://schemas.microsoft.com/office/drawing/2014/main" id="{7525DFBD-2C76-2570-BEDD-2CC2E4161FD5}"/>
              </a:ext>
            </a:extLst>
          </p:cNvPr>
          <p:cNvSpPr txBox="1">
            <a:spLocks/>
          </p:cNvSpPr>
          <p:nvPr/>
        </p:nvSpPr>
        <p:spPr>
          <a:xfrm>
            <a:off x="3624846" y="3465513"/>
            <a:ext cx="6497486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>
                <a:solidFill>
                  <a:srgbClr val="C00000"/>
                </a:solidFill>
              </a:rPr>
              <a:t>setnx</a:t>
            </a:r>
            <a:r>
              <a:rPr lang="zh-CN" altLang="en-US" sz="1400" dirty="0">
                <a:solidFill>
                  <a:srgbClr val="C00000"/>
                </a:solidFill>
              </a:rPr>
              <a:t>、</a:t>
            </a:r>
            <a:r>
              <a:rPr lang="en-US" altLang="zh-CN" sz="1400" dirty="0" err="1">
                <a:solidFill>
                  <a:srgbClr val="C00000"/>
                </a:solidFill>
              </a:rPr>
              <a:t>redisson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7" name="文本占位符 6">
            <a:extLst>
              <a:ext uri="{FF2B5EF4-FFF2-40B4-BE49-F238E27FC236}">
                <a16:creationId xmlns:a16="http://schemas.microsoft.com/office/drawing/2014/main" id="{CA0C7871-ACEF-DE83-74C5-935950EE9D45}"/>
              </a:ext>
            </a:extLst>
          </p:cNvPr>
          <p:cNvSpPr txBox="1">
            <a:spLocks/>
          </p:cNvSpPr>
          <p:nvPr/>
        </p:nvSpPr>
        <p:spPr>
          <a:xfrm>
            <a:off x="4428181" y="3832748"/>
            <a:ext cx="2717337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何种数据类型</a:t>
            </a: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F9FE7C9E-1805-BF65-1281-125E0731D79B}"/>
              </a:ext>
            </a:extLst>
          </p:cNvPr>
          <p:cNvSpPr/>
          <p:nvPr/>
        </p:nvSpPr>
        <p:spPr bwMode="auto">
          <a:xfrm>
            <a:off x="4955103" y="1855400"/>
            <a:ext cx="2686639" cy="679654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结合项目</a:t>
            </a:r>
          </a:p>
        </p:txBody>
      </p:sp>
      <p:pic>
        <p:nvPicPr>
          <p:cNvPr id="20" name="图形 19" descr="穿高领毛衣戴眼镜的男人">
            <a:extLst>
              <a:ext uri="{FF2B5EF4-FFF2-40B4-BE49-F238E27FC236}">
                <a16:creationId xmlns:a16="http://schemas.microsoft.com/office/drawing/2014/main" id="{7E4F74FF-34F3-0F2D-53D1-58609609F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382" y="5000769"/>
            <a:ext cx="867323" cy="1167060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DC57F45F-6A81-4DD6-C336-9BA8E8383917}"/>
              </a:ext>
            </a:extLst>
          </p:cNvPr>
          <p:cNvGrpSpPr/>
          <p:nvPr/>
        </p:nvGrpSpPr>
        <p:grpSpPr>
          <a:xfrm>
            <a:off x="1531637" y="4858599"/>
            <a:ext cx="6220886" cy="717988"/>
            <a:chOff x="1415952" y="1021955"/>
            <a:chExt cx="7907155" cy="717988"/>
          </a:xfrm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459DBF15-E6F0-8452-B5C8-A0A287FE8869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717988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803381 w 5319528"/>
                <a:gd name="connsiteY0" fmla="*/ 0 h 787065"/>
                <a:gd name="connsiteX1" fmla="*/ 5216541 w 5319528"/>
                <a:gd name="connsiteY1" fmla="*/ 0 h 787065"/>
                <a:gd name="connsiteX2" fmla="*/ 5319528 w 5319528"/>
                <a:gd name="connsiteY2" fmla="*/ 102987 h 787065"/>
                <a:gd name="connsiteX3" fmla="*/ 5319528 w 5319528"/>
                <a:gd name="connsiteY3" fmla="*/ 514924 h 787065"/>
                <a:gd name="connsiteX4" fmla="*/ 5216541 w 5319528"/>
                <a:gd name="connsiteY4" fmla="*/ 617911 h 787065"/>
                <a:gd name="connsiteX5" fmla="*/ 875800 w 5319528"/>
                <a:gd name="connsiteY5" fmla="*/ 617911 h 787065"/>
                <a:gd name="connsiteX6" fmla="*/ 0 w 5319528"/>
                <a:gd name="connsiteY6" fmla="*/ 787065 h 787065"/>
                <a:gd name="connsiteX7" fmla="*/ 700394 w 5319528"/>
                <a:gd name="connsiteY7" fmla="*/ 498849 h 787065"/>
                <a:gd name="connsiteX8" fmla="*/ 700394 w 5319528"/>
                <a:gd name="connsiteY8" fmla="*/ 102987 h 787065"/>
                <a:gd name="connsiteX9" fmla="*/ 803381 w 5319528"/>
                <a:gd name="connsiteY9" fmla="*/ 0 h 78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787065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787065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占位符 6">
              <a:extLst>
                <a:ext uri="{FF2B5EF4-FFF2-40B4-BE49-F238E27FC236}">
                  <a16:creationId xmlns:a16="http://schemas.microsoft.com/office/drawing/2014/main" id="{A56DEFCE-262B-07FA-7281-9B3FE320A65A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分布式锁，是如何实现的？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3F9784EF-F082-AC11-B2C3-76233A76FDEC}"/>
              </a:ext>
            </a:extLst>
          </p:cNvPr>
          <p:cNvGrpSpPr/>
          <p:nvPr/>
        </p:nvGrpSpPr>
        <p:grpSpPr>
          <a:xfrm>
            <a:off x="2329247" y="5531554"/>
            <a:ext cx="8631088" cy="928882"/>
            <a:chOff x="2206665" y="3286242"/>
            <a:chExt cx="8631088" cy="269477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0B538FA2-ABDE-1FCC-CF3A-9667C58AC52B}"/>
                </a:ext>
              </a:extLst>
            </p:cNvPr>
            <p:cNvSpPr/>
            <p:nvPr/>
          </p:nvSpPr>
          <p:spPr bwMode="auto">
            <a:xfrm>
              <a:off x="2206665" y="3286242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占位符 6">
              <a:extLst>
                <a:ext uri="{FF2B5EF4-FFF2-40B4-BE49-F238E27FC236}">
                  <a16:creationId xmlns:a16="http://schemas.microsoft.com/office/drawing/2014/main" id="{158DAB73-A599-58E1-1FB7-656E6864078B}"/>
                </a:ext>
              </a:extLst>
            </p:cNvPr>
            <p:cNvSpPr txBox="1">
              <a:spLocks/>
            </p:cNvSpPr>
            <p:nvPr/>
          </p:nvSpPr>
          <p:spPr>
            <a:xfrm>
              <a:off x="2309849" y="3485109"/>
              <a:ext cx="8301148" cy="2294061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需要结合项目中的业务进行回答，通常情况下，分布式锁使用的场景：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r>
                <a:rPr lang="zh-CN" altLang="en-US" sz="1400" dirty="0">
                  <a:solidFill>
                    <a:schemeClr val="tx1"/>
                  </a:solidFill>
                </a:rPr>
                <a:t>集群情况下的定时任务、抢单、幂等性场景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067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09749-4AFE-DAF1-D5EC-A1DFE1D6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抢券场景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E0F2FF-278C-B194-AE70-9B2E4D3DEB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07029" y="4168371"/>
            <a:ext cx="384917" cy="490180"/>
          </a:xfrm>
        </p:spPr>
        <p:txBody>
          <a:bodyPr/>
          <a:lstStyle/>
          <a:p>
            <a:r>
              <a:rPr lang="zh-CN" altLang="en-US" sz="1200" dirty="0"/>
              <a:t>是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756AF5-E097-CB7A-2CCD-3D341C23F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69" y="1693202"/>
            <a:ext cx="5348631" cy="48565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/**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*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抢购优惠券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* @throws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InterruptedException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*/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rushToPurchase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InterruptedException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获取优惠券数量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Integer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num = 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redisTemplate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.opsForValue().get(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“num”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判断是否抢完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null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== num || num &lt;=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throw new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RuntimeException(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“</a:t>
            </a:r>
            <a:r>
              <a:rPr lang="zh-CN" altLang="en-US" sz="130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优惠券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已抢完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优惠券数量减一，说明抢到了优惠券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num = num -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重新设置优惠券的数量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redisTemplate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.opsForValue().set(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"num"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num);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7169EAA-D811-16BD-1C00-E84328E04E4F}"/>
              </a:ext>
            </a:extLst>
          </p:cNvPr>
          <p:cNvSpPr/>
          <p:nvPr/>
        </p:nvSpPr>
        <p:spPr>
          <a:xfrm>
            <a:off x="7623212" y="1532905"/>
            <a:ext cx="560598" cy="319138"/>
          </a:xfrm>
          <a:prstGeom prst="ellipse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开始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4297F03-74AB-48F0-6C03-321F36E5250A}"/>
              </a:ext>
            </a:extLst>
          </p:cNvPr>
          <p:cNvSpPr/>
          <p:nvPr/>
        </p:nvSpPr>
        <p:spPr>
          <a:xfrm>
            <a:off x="7290484" y="2391983"/>
            <a:ext cx="1227352" cy="545209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查询优惠券数量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616DC04-B93B-A257-1DEA-F1C4FF3C87BC}"/>
              </a:ext>
            </a:extLst>
          </p:cNvPr>
          <p:cNvSpPr/>
          <p:nvPr/>
        </p:nvSpPr>
        <p:spPr>
          <a:xfrm>
            <a:off x="7241849" y="4680719"/>
            <a:ext cx="1324862" cy="545209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扣减库存</a:t>
            </a:r>
          </a:p>
        </p:txBody>
      </p:sp>
      <p:sp>
        <p:nvSpPr>
          <p:cNvPr id="26" name="菱形 25">
            <a:extLst>
              <a:ext uri="{FF2B5EF4-FFF2-40B4-BE49-F238E27FC236}">
                <a16:creationId xmlns:a16="http://schemas.microsoft.com/office/drawing/2014/main" id="{18BEF821-FB38-AE04-60C9-F7889C6F1A88}"/>
              </a:ext>
            </a:extLst>
          </p:cNvPr>
          <p:cNvSpPr/>
          <p:nvPr/>
        </p:nvSpPr>
        <p:spPr>
          <a:xfrm>
            <a:off x="7108190" y="3545669"/>
            <a:ext cx="1580604" cy="652964"/>
          </a:xfrm>
          <a:prstGeom prst="diamond">
            <a:avLst/>
          </a:prstGeom>
          <a:solidFill>
            <a:srgbClr val="AD2A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ea typeface="阿里巴巴普惠体" panose="00020600040101010101" pitchFamily="18" charset="-122"/>
              </a:rPr>
              <a:t>判断库存</a:t>
            </a:r>
            <a:endParaRPr lang="en-US" altLang="zh-CN" sz="1200" dirty="0">
              <a:solidFill>
                <a:schemeClr val="bg1"/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是否充足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32A17AD-58E0-569A-A579-A429D81D50E1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 flipH="1">
            <a:off x="7898492" y="2937192"/>
            <a:ext cx="5668" cy="6084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795FFC5-627A-B402-9E3E-DA1867371697}"/>
              </a:ext>
            </a:extLst>
          </p:cNvPr>
          <p:cNvCxnSpPr>
            <a:stCxn id="26" idx="2"/>
            <a:endCxn id="23" idx="0"/>
          </p:cNvCxnSpPr>
          <p:nvPr/>
        </p:nvCxnSpPr>
        <p:spPr>
          <a:xfrm>
            <a:off x="7898492" y="4198633"/>
            <a:ext cx="5788" cy="482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438F49C6-81CF-E20E-5E84-AA7D0282637F}"/>
              </a:ext>
            </a:extLst>
          </p:cNvPr>
          <p:cNvGrpSpPr/>
          <p:nvPr/>
        </p:nvGrpSpPr>
        <p:grpSpPr>
          <a:xfrm>
            <a:off x="7619479" y="5225928"/>
            <a:ext cx="560598" cy="969209"/>
            <a:chOff x="7619479" y="5225928"/>
            <a:chExt cx="560598" cy="969209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5AEC49F-F1E9-27A3-E575-CE7562587456}"/>
                </a:ext>
              </a:extLst>
            </p:cNvPr>
            <p:cNvSpPr/>
            <p:nvPr/>
          </p:nvSpPr>
          <p:spPr>
            <a:xfrm>
              <a:off x="7619479" y="5858135"/>
              <a:ext cx="560598" cy="337002"/>
            </a:xfrm>
            <a:prstGeom prst="ellipse">
              <a:avLst/>
            </a:prstGeom>
            <a:ln w="12700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结束</a:t>
              </a:r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57168E27-854B-3A0C-53CE-2EC9FCE8ACEB}"/>
                </a:ext>
              </a:extLst>
            </p:cNvPr>
            <p:cNvCxnSpPr>
              <a:stCxn id="23" idx="2"/>
              <a:endCxn id="14" idx="0"/>
            </p:cNvCxnSpPr>
            <p:nvPr/>
          </p:nvCxnSpPr>
          <p:spPr>
            <a:xfrm flipH="1">
              <a:off x="7899778" y="5225928"/>
              <a:ext cx="4502" cy="6322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2870BF2F-2C85-6384-1213-6EDADABFC438}"/>
              </a:ext>
            </a:extLst>
          </p:cNvPr>
          <p:cNvCxnSpPr>
            <a:stCxn id="13" idx="2"/>
            <a:endCxn id="14" idx="6"/>
          </p:cNvCxnSpPr>
          <p:nvPr/>
        </p:nvCxnSpPr>
        <p:spPr>
          <a:xfrm rot="5400000">
            <a:off x="8128202" y="4194945"/>
            <a:ext cx="1883566" cy="177981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51D976BB-C3B4-88FE-07D5-5E64FBA5CDE4}"/>
              </a:ext>
            </a:extLst>
          </p:cNvPr>
          <p:cNvGrpSpPr/>
          <p:nvPr/>
        </p:nvGrpSpPr>
        <p:grpSpPr>
          <a:xfrm>
            <a:off x="8688794" y="3491214"/>
            <a:ext cx="1787049" cy="651856"/>
            <a:chOff x="8688794" y="3491214"/>
            <a:chExt cx="1787049" cy="651856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880B15B5-552E-B6C9-A744-4C88098D9A0E}"/>
                </a:ext>
              </a:extLst>
            </p:cNvPr>
            <p:cNvSpPr/>
            <p:nvPr/>
          </p:nvSpPr>
          <p:spPr>
            <a:xfrm>
              <a:off x="9443943" y="3597861"/>
              <a:ext cx="1031900" cy="545209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返回异常结果</a:t>
              </a: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17C9C8C9-D081-DBC0-2D2E-8182571A9DCF}"/>
                </a:ext>
              </a:extLst>
            </p:cNvPr>
            <p:cNvCxnSpPr>
              <a:stCxn id="26" idx="3"/>
              <a:endCxn id="13" idx="1"/>
            </p:cNvCxnSpPr>
            <p:nvPr/>
          </p:nvCxnSpPr>
          <p:spPr>
            <a:xfrm flipV="1">
              <a:off x="8688794" y="3870466"/>
              <a:ext cx="755149" cy="168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占位符 2">
              <a:extLst>
                <a:ext uri="{FF2B5EF4-FFF2-40B4-BE49-F238E27FC236}">
                  <a16:creationId xmlns:a16="http://schemas.microsoft.com/office/drawing/2014/main" id="{1A80C22A-054A-4A46-F95A-7901D8F5C5AB}"/>
                </a:ext>
              </a:extLst>
            </p:cNvPr>
            <p:cNvSpPr txBox="1">
              <a:spLocks/>
            </p:cNvSpPr>
            <p:nvPr/>
          </p:nvSpPr>
          <p:spPr>
            <a:xfrm>
              <a:off x="8879258" y="3491214"/>
              <a:ext cx="503734" cy="552466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/>
                <a:t>否</a:t>
              </a:r>
            </a:p>
          </p:txBody>
        </p:sp>
      </p:grp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6C1E855-26EC-F562-C2CA-389435859125}"/>
              </a:ext>
            </a:extLst>
          </p:cNvPr>
          <p:cNvCxnSpPr>
            <a:stCxn id="6" idx="4"/>
            <a:endCxn id="16" idx="0"/>
          </p:cNvCxnSpPr>
          <p:nvPr/>
        </p:nvCxnSpPr>
        <p:spPr>
          <a:xfrm>
            <a:off x="7903511" y="1852043"/>
            <a:ext cx="649" cy="5399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731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16" grpId="0" animBg="1"/>
      <p:bldP spid="23" grpId="0" animBg="1"/>
      <p:bldP spid="2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212A9-E4F5-9EF7-6F5D-5ED16166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抢券执行流程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566B37E-BD63-1A2E-AC46-E08FAF023D34}"/>
              </a:ext>
            </a:extLst>
          </p:cNvPr>
          <p:cNvSpPr/>
          <p:nvPr/>
        </p:nvSpPr>
        <p:spPr>
          <a:xfrm>
            <a:off x="1001284" y="1610658"/>
            <a:ext cx="4332716" cy="5011577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1B1E12-4A85-863C-896A-5DDE25E3A504}"/>
              </a:ext>
            </a:extLst>
          </p:cNvPr>
          <p:cNvSpPr/>
          <p:nvPr/>
        </p:nvSpPr>
        <p:spPr>
          <a:xfrm>
            <a:off x="1241598" y="215641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BA46FC05-1319-9D40-3172-7C15E524A91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559230" y="2537567"/>
            <a:ext cx="7077" cy="418691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F11BC738-BB8F-DC9B-F5E0-C346FAADF533}"/>
              </a:ext>
            </a:extLst>
          </p:cNvPr>
          <p:cNvSpPr/>
          <p:nvPr/>
        </p:nvSpPr>
        <p:spPr>
          <a:xfrm>
            <a:off x="1496058" y="2588901"/>
            <a:ext cx="114027" cy="1270489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90327D-F49D-79D5-33D5-63D5FFBB95A5}"/>
              </a:ext>
            </a:extLst>
          </p:cNvPr>
          <p:cNvSpPr/>
          <p:nvPr/>
        </p:nvSpPr>
        <p:spPr>
          <a:xfrm>
            <a:off x="1550057" y="2756394"/>
            <a:ext cx="123200" cy="222154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12" name="肘形连接符 25">
            <a:extLst>
              <a:ext uri="{FF2B5EF4-FFF2-40B4-BE49-F238E27FC236}">
                <a16:creationId xmlns:a16="http://schemas.microsoft.com/office/drawing/2014/main" id="{BBE2257B-0711-AF3C-BA66-BF00D0F908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30757" y="2774754"/>
            <a:ext cx="228407" cy="66754"/>
          </a:xfrm>
          <a:prstGeom prst="bentConnector4">
            <a:avLst>
              <a:gd name="adj1" fmla="val 25684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9A593EA-9F68-F0B5-220C-8A04C0D4A45B}"/>
              </a:ext>
            </a:extLst>
          </p:cNvPr>
          <p:cNvSpPr txBox="1"/>
          <p:nvPr/>
        </p:nvSpPr>
        <p:spPr>
          <a:xfrm>
            <a:off x="1870880" y="2680118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查询优惠券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C74E7EC-267C-5867-659E-ED066ED80EBE}"/>
              </a:ext>
            </a:extLst>
          </p:cNvPr>
          <p:cNvSpPr/>
          <p:nvPr/>
        </p:nvSpPr>
        <p:spPr>
          <a:xfrm>
            <a:off x="1548519" y="3243114"/>
            <a:ext cx="135592" cy="46118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17" name="肘形连接符 25">
            <a:extLst>
              <a:ext uri="{FF2B5EF4-FFF2-40B4-BE49-F238E27FC236}">
                <a16:creationId xmlns:a16="http://schemas.microsoft.com/office/drawing/2014/main" id="{26B9145D-EC02-0F2A-6E12-E5B9E864F4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94833" y="3308814"/>
            <a:ext cx="313949" cy="88991"/>
          </a:xfrm>
          <a:prstGeom prst="bentConnector4">
            <a:avLst>
              <a:gd name="adj1" fmla="val 13275"/>
              <a:gd name="adj2" fmla="val 356880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7FB3B79-1ED3-85C5-C5C7-E552955CDC00}"/>
              </a:ext>
            </a:extLst>
          </p:cNvPr>
          <p:cNvSpPr txBox="1"/>
          <p:nvPr/>
        </p:nvSpPr>
        <p:spPr>
          <a:xfrm>
            <a:off x="1880130" y="3287694"/>
            <a:ext cx="1106910" cy="83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库存是否充足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是：扣减库存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否：抛出异常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3A84C39-AEAF-81B7-CF55-B88A5DC89E7B}"/>
              </a:ext>
            </a:extLst>
          </p:cNvPr>
          <p:cNvSpPr/>
          <p:nvPr/>
        </p:nvSpPr>
        <p:spPr>
          <a:xfrm>
            <a:off x="2926897" y="215641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23" name="直线连接符 8">
            <a:extLst>
              <a:ext uri="{FF2B5EF4-FFF2-40B4-BE49-F238E27FC236}">
                <a16:creationId xmlns:a16="http://schemas.microsoft.com/office/drawing/2014/main" id="{B00D8E6E-C7EB-BCD6-F0A4-864ECA21F7B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244529" y="2537567"/>
            <a:ext cx="12926" cy="40623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7ED8857-F59C-2D9D-8669-6B428BBA634D}"/>
              </a:ext>
            </a:extLst>
          </p:cNvPr>
          <p:cNvCxnSpPr/>
          <p:nvPr/>
        </p:nvCxnSpPr>
        <p:spPr>
          <a:xfrm>
            <a:off x="993964" y="4019238"/>
            <a:ext cx="38607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844F805D-D32D-D659-D232-5F1D68EA7909}"/>
              </a:ext>
            </a:extLst>
          </p:cNvPr>
          <p:cNvSpPr/>
          <p:nvPr/>
        </p:nvSpPr>
        <p:spPr>
          <a:xfrm>
            <a:off x="3192778" y="4173861"/>
            <a:ext cx="114027" cy="1270489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089575E-0B44-5BF2-04F5-B22BE362A479}"/>
              </a:ext>
            </a:extLst>
          </p:cNvPr>
          <p:cNvSpPr/>
          <p:nvPr/>
        </p:nvSpPr>
        <p:spPr>
          <a:xfrm>
            <a:off x="3246777" y="4341354"/>
            <a:ext cx="123200" cy="222154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56" name="肘形连接符 25">
            <a:extLst>
              <a:ext uri="{FF2B5EF4-FFF2-40B4-BE49-F238E27FC236}">
                <a16:creationId xmlns:a16="http://schemas.microsoft.com/office/drawing/2014/main" id="{1433F6B6-75FB-C2BD-F62B-FB2BE1FE1A7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22397" y="4353618"/>
            <a:ext cx="228407" cy="66754"/>
          </a:xfrm>
          <a:prstGeom prst="bentConnector4">
            <a:avLst>
              <a:gd name="adj1" fmla="val 25684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1AAA4C4E-77CA-ECB1-0415-B25C63E81564}"/>
              </a:ext>
            </a:extLst>
          </p:cNvPr>
          <p:cNvSpPr txBox="1"/>
          <p:nvPr/>
        </p:nvSpPr>
        <p:spPr>
          <a:xfrm>
            <a:off x="3567600" y="4265078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查询优惠券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B8FAFFD-00A1-3686-DCFC-CA80611E8C3C}"/>
              </a:ext>
            </a:extLst>
          </p:cNvPr>
          <p:cNvSpPr/>
          <p:nvPr/>
        </p:nvSpPr>
        <p:spPr>
          <a:xfrm>
            <a:off x="3245239" y="4828074"/>
            <a:ext cx="135592" cy="46118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59" name="肘形连接符 25">
            <a:extLst>
              <a:ext uri="{FF2B5EF4-FFF2-40B4-BE49-F238E27FC236}">
                <a16:creationId xmlns:a16="http://schemas.microsoft.com/office/drawing/2014/main" id="{5636033C-E4DB-0831-482C-E58C705B313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79361" y="4893774"/>
            <a:ext cx="313949" cy="88991"/>
          </a:xfrm>
          <a:prstGeom prst="bentConnector4">
            <a:avLst>
              <a:gd name="adj1" fmla="val 13275"/>
              <a:gd name="adj2" fmla="val 356880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B5123952-91EF-D660-B313-592DBD28A9C1}"/>
              </a:ext>
            </a:extLst>
          </p:cNvPr>
          <p:cNvSpPr txBox="1"/>
          <p:nvPr/>
        </p:nvSpPr>
        <p:spPr>
          <a:xfrm>
            <a:off x="3576850" y="4872654"/>
            <a:ext cx="1106910" cy="83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库存是否充足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是：扣减库存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否：抛出异常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61" name="文本占位符 2">
            <a:extLst>
              <a:ext uri="{FF2B5EF4-FFF2-40B4-BE49-F238E27FC236}">
                <a16:creationId xmlns:a16="http://schemas.microsoft.com/office/drawing/2014/main" id="{2640C18C-91E1-6F5C-E009-CD9A07531D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07029" y="4168371"/>
            <a:ext cx="384917" cy="490180"/>
          </a:xfrm>
        </p:spPr>
        <p:txBody>
          <a:bodyPr/>
          <a:lstStyle/>
          <a:p>
            <a:r>
              <a:rPr lang="zh-CN" altLang="en-US" sz="1200" dirty="0"/>
              <a:t>是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CA643F0A-5BE2-C92E-27BE-E9C542B96C8E}"/>
              </a:ext>
            </a:extLst>
          </p:cNvPr>
          <p:cNvSpPr/>
          <p:nvPr/>
        </p:nvSpPr>
        <p:spPr>
          <a:xfrm>
            <a:off x="7623212" y="1532905"/>
            <a:ext cx="560598" cy="319138"/>
          </a:xfrm>
          <a:prstGeom prst="ellipse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开始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B8FDA8B2-8E61-98E7-C596-E34B1E7DEBB3}"/>
              </a:ext>
            </a:extLst>
          </p:cNvPr>
          <p:cNvSpPr/>
          <p:nvPr/>
        </p:nvSpPr>
        <p:spPr>
          <a:xfrm>
            <a:off x="9443943" y="3597861"/>
            <a:ext cx="1031900" cy="545209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返回异常结果</a:t>
            </a: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9AA7BBC2-C004-E04E-DED2-0029E2C3A938}"/>
              </a:ext>
            </a:extLst>
          </p:cNvPr>
          <p:cNvSpPr/>
          <p:nvPr/>
        </p:nvSpPr>
        <p:spPr>
          <a:xfrm>
            <a:off x="7619479" y="5858135"/>
            <a:ext cx="560598" cy="337002"/>
          </a:xfrm>
          <a:prstGeom prst="ellipse">
            <a:avLst/>
          </a:prstGeom>
          <a:ln w="12700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结束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1C7ED10A-9DB0-AD13-F516-540E8116F999}"/>
              </a:ext>
            </a:extLst>
          </p:cNvPr>
          <p:cNvSpPr/>
          <p:nvPr/>
        </p:nvSpPr>
        <p:spPr>
          <a:xfrm>
            <a:off x="7290484" y="2391983"/>
            <a:ext cx="1227352" cy="545209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查询优惠券数量</a:t>
            </a: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222192D0-0720-0C0F-A6E6-A4E7F9DBFBB0}"/>
              </a:ext>
            </a:extLst>
          </p:cNvPr>
          <p:cNvSpPr/>
          <p:nvPr/>
        </p:nvSpPr>
        <p:spPr>
          <a:xfrm>
            <a:off x="7241849" y="4680719"/>
            <a:ext cx="1324862" cy="545209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扣减库存</a:t>
            </a:r>
          </a:p>
        </p:txBody>
      </p:sp>
      <p:sp>
        <p:nvSpPr>
          <p:cNvPr id="67" name="菱形 66">
            <a:extLst>
              <a:ext uri="{FF2B5EF4-FFF2-40B4-BE49-F238E27FC236}">
                <a16:creationId xmlns:a16="http://schemas.microsoft.com/office/drawing/2014/main" id="{93629EA2-10F8-5305-3EC8-43BD04713119}"/>
              </a:ext>
            </a:extLst>
          </p:cNvPr>
          <p:cNvSpPr/>
          <p:nvPr/>
        </p:nvSpPr>
        <p:spPr>
          <a:xfrm>
            <a:off x="7108190" y="3545669"/>
            <a:ext cx="1580604" cy="652964"/>
          </a:xfrm>
          <a:prstGeom prst="diamond">
            <a:avLst/>
          </a:prstGeom>
          <a:solidFill>
            <a:srgbClr val="AD2A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ea typeface="阿里巴巴普惠体" panose="00020600040101010101" pitchFamily="18" charset="-122"/>
              </a:rPr>
              <a:t>判断库存</a:t>
            </a:r>
            <a:endParaRPr lang="en-US" altLang="zh-CN" sz="1200" dirty="0">
              <a:solidFill>
                <a:schemeClr val="bg1"/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是否充足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5678708-23A4-2105-BCB8-35956782EEF6}"/>
              </a:ext>
            </a:extLst>
          </p:cNvPr>
          <p:cNvCxnSpPr>
            <a:cxnSpLocks/>
            <a:stCxn id="65" idx="2"/>
            <a:endCxn id="67" idx="0"/>
          </p:cNvCxnSpPr>
          <p:nvPr/>
        </p:nvCxnSpPr>
        <p:spPr>
          <a:xfrm flipH="1">
            <a:off x="7898492" y="2937192"/>
            <a:ext cx="5668" cy="6084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A34C8FE4-98BB-3A32-454E-BB7C9F2C1874}"/>
              </a:ext>
            </a:extLst>
          </p:cNvPr>
          <p:cNvCxnSpPr>
            <a:stCxn id="67" idx="2"/>
            <a:endCxn id="66" idx="0"/>
          </p:cNvCxnSpPr>
          <p:nvPr/>
        </p:nvCxnSpPr>
        <p:spPr>
          <a:xfrm>
            <a:off x="7898492" y="4198633"/>
            <a:ext cx="5788" cy="482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947AADB-D2FE-C737-D383-C1D57C926062}"/>
              </a:ext>
            </a:extLst>
          </p:cNvPr>
          <p:cNvCxnSpPr>
            <a:stCxn id="66" idx="2"/>
            <a:endCxn id="64" idx="0"/>
          </p:cNvCxnSpPr>
          <p:nvPr/>
        </p:nvCxnSpPr>
        <p:spPr>
          <a:xfrm flipH="1">
            <a:off x="7899778" y="5225928"/>
            <a:ext cx="4502" cy="6322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0AF276-300D-D20E-52B3-1748EA791B8A}"/>
              </a:ext>
            </a:extLst>
          </p:cNvPr>
          <p:cNvCxnSpPr>
            <a:stCxn id="67" idx="3"/>
            <a:endCxn id="63" idx="1"/>
          </p:cNvCxnSpPr>
          <p:nvPr/>
        </p:nvCxnSpPr>
        <p:spPr>
          <a:xfrm flipV="1">
            <a:off x="8688794" y="3870466"/>
            <a:ext cx="755149" cy="16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52836CE0-21D6-815F-991C-E69901C61F03}"/>
              </a:ext>
            </a:extLst>
          </p:cNvPr>
          <p:cNvCxnSpPr>
            <a:stCxn id="63" idx="2"/>
            <a:endCxn id="64" idx="6"/>
          </p:cNvCxnSpPr>
          <p:nvPr/>
        </p:nvCxnSpPr>
        <p:spPr>
          <a:xfrm rot="5400000">
            <a:off x="8128202" y="4194945"/>
            <a:ext cx="1883566" cy="177981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占位符 2">
            <a:extLst>
              <a:ext uri="{FF2B5EF4-FFF2-40B4-BE49-F238E27FC236}">
                <a16:creationId xmlns:a16="http://schemas.microsoft.com/office/drawing/2014/main" id="{234FED0C-A883-DFA7-354B-67BFE855A6F1}"/>
              </a:ext>
            </a:extLst>
          </p:cNvPr>
          <p:cNvSpPr txBox="1">
            <a:spLocks/>
          </p:cNvSpPr>
          <p:nvPr/>
        </p:nvSpPr>
        <p:spPr>
          <a:xfrm>
            <a:off x="8879258" y="3491214"/>
            <a:ext cx="503734" cy="55246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否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09FDC8F-DE6E-6FF3-AF94-276CB5FEC8BC}"/>
              </a:ext>
            </a:extLst>
          </p:cNvPr>
          <p:cNvCxnSpPr>
            <a:stCxn id="62" idx="4"/>
            <a:endCxn id="65" idx="0"/>
          </p:cNvCxnSpPr>
          <p:nvPr/>
        </p:nvCxnSpPr>
        <p:spPr>
          <a:xfrm>
            <a:off x="7903511" y="1852043"/>
            <a:ext cx="649" cy="5399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691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/>
      <p:bldP spid="16" grpId="0" animBg="1"/>
      <p:bldP spid="18" grpId="0"/>
      <p:bldP spid="54" grpId="0" animBg="1"/>
      <p:bldP spid="55" grpId="0" animBg="1"/>
      <p:bldP spid="57" grpId="0"/>
      <p:bldP spid="58" grpId="0" animBg="1"/>
      <p:bldP spid="6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212A9-E4F5-9EF7-6F5D-5ED16166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抢券执行流程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566B37E-BD63-1A2E-AC46-E08FAF023D34}"/>
              </a:ext>
            </a:extLst>
          </p:cNvPr>
          <p:cNvSpPr/>
          <p:nvPr/>
        </p:nvSpPr>
        <p:spPr>
          <a:xfrm>
            <a:off x="1001284" y="1610658"/>
            <a:ext cx="4332716" cy="5011577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1B1E12-4A85-863C-896A-5DDE25E3A504}"/>
              </a:ext>
            </a:extLst>
          </p:cNvPr>
          <p:cNvSpPr/>
          <p:nvPr/>
        </p:nvSpPr>
        <p:spPr>
          <a:xfrm>
            <a:off x="1241598" y="215641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BA46FC05-1319-9D40-3172-7C15E524A91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559230" y="2537567"/>
            <a:ext cx="7077" cy="418691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F11BC738-BB8F-DC9B-F5E0-C346FAADF533}"/>
              </a:ext>
            </a:extLst>
          </p:cNvPr>
          <p:cNvSpPr/>
          <p:nvPr/>
        </p:nvSpPr>
        <p:spPr>
          <a:xfrm>
            <a:off x="1496058" y="2583802"/>
            <a:ext cx="114027" cy="2723406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90327D-F49D-79D5-33D5-63D5FFBB95A5}"/>
              </a:ext>
            </a:extLst>
          </p:cNvPr>
          <p:cNvSpPr/>
          <p:nvPr/>
        </p:nvSpPr>
        <p:spPr>
          <a:xfrm>
            <a:off x="1550057" y="2756394"/>
            <a:ext cx="123200" cy="222154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12" name="肘形连接符 25">
            <a:extLst>
              <a:ext uri="{FF2B5EF4-FFF2-40B4-BE49-F238E27FC236}">
                <a16:creationId xmlns:a16="http://schemas.microsoft.com/office/drawing/2014/main" id="{BBE2257B-0711-AF3C-BA66-BF00D0F908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25677" y="2774754"/>
            <a:ext cx="228407" cy="66754"/>
          </a:xfrm>
          <a:prstGeom prst="bentConnector4">
            <a:avLst>
              <a:gd name="adj1" fmla="val 25684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9A593EA-9F68-F0B5-220C-8A04C0D4A45B}"/>
              </a:ext>
            </a:extLst>
          </p:cNvPr>
          <p:cNvSpPr txBox="1"/>
          <p:nvPr/>
        </p:nvSpPr>
        <p:spPr>
          <a:xfrm>
            <a:off x="1870880" y="2680118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查询优惠券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C74E7EC-267C-5867-659E-ED066ED80EBE}"/>
              </a:ext>
            </a:extLst>
          </p:cNvPr>
          <p:cNvSpPr/>
          <p:nvPr/>
        </p:nvSpPr>
        <p:spPr>
          <a:xfrm>
            <a:off x="1548519" y="4106714"/>
            <a:ext cx="135592" cy="46118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17" name="肘形连接符 25">
            <a:extLst>
              <a:ext uri="{FF2B5EF4-FFF2-40B4-BE49-F238E27FC236}">
                <a16:creationId xmlns:a16="http://schemas.microsoft.com/office/drawing/2014/main" id="{26B9145D-EC02-0F2A-6E12-E5B9E864F4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94833" y="4178510"/>
            <a:ext cx="313949" cy="88991"/>
          </a:xfrm>
          <a:prstGeom prst="bentConnector4">
            <a:avLst>
              <a:gd name="adj1" fmla="val 13275"/>
              <a:gd name="adj2" fmla="val 356880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7FB3B79-1ED3-85C5-C5C7-E552955CDC00}"/>
              </a:ext>
            </a:extLst>
          </p:cNvPr>
          <p:cNvSpPr txBox="1"/>
          <p:nvPr/>
        </p:nvSpPr>
        <p:spPr>
          <a:xfrm>
            <a:off x="1880130" y="4151294"/>
            <a:ext cx="1106910" cy="83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库存是否充足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是：扣减库存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否：抛出异常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3A84C39-AEAF-81B7-CF55-B88A5DC89E7B}"/>
              </a:ext>
            </a:extLst>
          </p:cNvPr>
          <p:cNvSpPr/>
          <p:nvPr/>
        </p:nvSpPr>
        <p:spPr>
          <a:xfrm>
            <a:off x="2926897" y="215641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23" name="直线连接符 8">
            <a:extLst>
              <a:ext uri="{FF2B5EF4-FFF2-40B4-BE49-F238E27FC236}">
                <a16:creationId xmlns:a16="http://schemas.microsoft.com/office/drawing/2014/main" id="{B00D8E6E-C7EB-BCD6-F0A4-864ECA21F7B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244529" y="2537567"/>
            <a:ext cx="12926" cy="40623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844F805D-D32D-D659-D232-5F1D68EA7909}"/>
              </a:ext>
            </a:extLst>
          </p:cNvPr>
          <p:cNvSpPr/>
          <p:nvPr/>
        </p:nvSpPr>
        <p:spPr>
          <a:xfrm>
            <a:off x="3192778" y="2634602"/>
            <a:ext cx="114027" cy="2723406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089575E-0B44-5BF2-04F5-B22BE362A479}"/>
              </a:ext>
            </a:extLst>
          </p:cNvPr>
          <p:cNvSpPr/>
          <p:nvPr/>
        </p:nvSpPr>
        <p:spPr>
          <a:xfrm>
            <a:off x="3246777" y="3355834"/>
            <a:ext cx="123200" cy="222154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56" name="肘形连接符 25">
            <a:extLst>
              <a:ext uri="{FF2B5EF4-FFF2-40B4-BE49-F238E27FC236}">
                <a16:creationId xmlns:a16="http://schemas.microsoft.com/office/drawing/2014/main" id="{1433F6B6-75FB-C2BD-F62B-FB2BE1FE1A7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30017" y="3374194"/>
            <a:ext cx="228407" cy="66754"/>
          </a:xfrm>
          <a:prstGeom prst="bentConnector4">
            <a:avLst>
              <a:gd name="adj1" fmla="val 25684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1AAA4C4E-77CA-ECB1-0415-B25C63E81564}"/>
              </a:ext>
            </a:extLst>
          </p:cNvPr>
          <p:cNvSpPr txBox="1"/>
          <p:nvPr/>
        </p:nvSpPr>
        <p:spPr>
          <a:xfrm>
            <a:off x="3567600" y="3279558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查询优惠券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B8FAFFD-00A1-3686-DCFC-CA80611E8C3C}"/>
              </a:ext>
            </a:extLst>
          </p:cNvPr>
          <p:cNvSpPr/>
          <p:nvPr/>
        </p:nvSpPr>
        <p:spPr>
          <a:xfrm>
            <a:off x="3245239" y="4828074"/>
            <a:ext cx="135592" cy="46118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59" name="肘形连接符 25">
            <a:extLst>
              <a:ext uri="{FF2B5EF4-FFF2-40B4-BE49-F238E27FC236}">
                <a16:creationId xmlns:a16="http://schemas.microsoft.com/office/drawing/2014/main" id="{5636033C-E4DB-0831-482C-E58C705B313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91553" y="4899870"/>
            <a:ext cx="313949" cy="88991"/>
          </a:xfrm>
          <a:prstGeom prst="bentConnector4">
            <a:avLst>
              <a:gd name="adj1" fmla="val 13275"/>
              <a:gd name="adj2" fmla="val 356880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B5123952-91EF-D660-B313-592DBD28A9C1}"/>
              </a:ext>
            </a:extLst>
          </p:cNvPr>
          <p:cNvSpPr txBox="1"/>
          <p:nvPr/>
        </p:nvSpPr>
        <p:spPr>
          <a:xfrm>
            <a:off x="3576850" y="4872654"/>
            <a:ext cx="1106910" cy="83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库存是否充足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是：扣减库存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否：抛出异常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61" name="文本占位符 2">
            <a:extLst>
              <a:ext uri="{FF2B5EF4-FFF2-40B4-BE49-F238E27FC236}">
                <a16:creationId xmlns:a16="http://schemas.microsoft.com/office/drawing/2014/main" id="{2640C18C-91E1-6F5C-E009-CD9A07531D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07029" y="4168371"/>
            <a:ext cx="384917" cy="490180"/>
          </a:xfrm>
        </p:spPr>
        <p:txBody>
          <a:bodyPr/>
          <a:lstStyle/>
          <a:p>
            <a:r>
              <a:rPr lang="zh-CN" altLang="en-US" sz="1200" dirty="0"/>
              <a:t>是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CA643F0A-5BE2-C92E-27BE-E9C542B96C8E}"/>
              </a:ext>
            </a:extLst>
          </p:cNvPr>
          <p:cNvSpPr/>
          <p:nvPr/>
        </p:nvSpPr>
        <p:spPr>
          <a:xfrm>
            <a:off x="7623212" y="1532905"/>
            <a:ext cx="560598" cy="319138"/>
          </a:xfrm>
          <a:prstGeom prst="ellipse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开始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B8FDA8B2-8E61-98E7-C596-E34B1E7DEBB3}"/>
              </a:ext>
            </a:extLst>
          </p:cNvPr>
          <p:cNvSpPr/>
          <p:nvPr/>
        </p:nvSpPr>
        <p:spPr>
          <a:xfrm>
            <a:off x="9443943" y="3597861"/>
            <a:ext cx="1031900" cy="545209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返回异常结果</a:t>
            </a: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9AA7BBC2-C004-E04E-DED2-0029E2C3A938}"/>
              </a:ext>
            </a:extLst>
          </p:cNvPr>
          <p:cNvSpPr/>
          <p:nvPr/>
        </p:nvSpPr>
        <p:spPr>
          <a:xfrm>
            <a:off x="7619479" y="5858135"/>
            <a:ext cx="560598" cy="337002"/>
          </a:xfrm>
          <a:prstGeom prst="ellipse">
            <a:avLst/>
          </a:prstGeom>
          <a:ln w="12700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结束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1C7ED10A-9DB0-AD13-F516-540E8116F999}"/>
              </a:ext>
            </a:extLst>
          </p:cNvPr>
          <p:cNvSpPr/>
          <p:nvPr/>
        </p:nvSpPr>
        <p:spPr>
          <a:xfrm>
            <a:off x="7290484" y="2391983"/>
            <a:ext cx="1227352" cy="545209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查询优惠券数量</a:t>
            </a: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222192D0-0720-0C0F-A6E6-A4E7F9DBFBB0}"/>
              </a:ext>
            </a:extLst>
          </p:cNvPr>
          <p:cNvSpPr/>
          <p:nvPr/>
        </p:nvSpPr>
        <p:spPr>
          <a:xfrm>
            <a:off x="7241849" y="4680719"/>
            <a:ext cx="1324862" cy="545209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扣减库存</a:t>
            </a:r>
          </a:p>
        </p:txBody>
      </p:sp>
      <p:sp>
        <p:nvSpPr>
          <p:cNvPr id="67" name="菱形 66">
            <a:extLst>
              <a:ext uri="{FF2B5EF4-FFF2-40B4-BE49-F238E27FC236}">
                <a16:creationId xmlns:a16="http://schemas.microsoft.com/office/drawing/2014/main" id="{93629EA2-10F8-5305-3EC8-43BD04713119}"/>
              </a:ext>
            </a:extLst>
          </p:cNvPr>
          <p:cNvSpPr/>
          <p:nvPr/>
        </p:nvSpPr>
        <p:spPr>
          <a:xfrm>
            <a:off x="7108190" y="3545669"/>
            <a:ext cx="1580604" cy="652964"/>
          </a:xfrm>
          <a:prstGeom prst="diamond">
            <a:avLst/>
          </a:prstGeom>
          <a:solidFill>
            <a:srgbClr val="AD2A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ea typeface="阿里巴巴普惠体" panose="00020600040101010101" pitchFamily="18" charset="-122"/>
              </a:rPr>
              <a:t>判断库存</a:t>
            </a:r>
            <a:endParaRPr lang="en-US" altLang="zh-CN" sz="1200" dirty="0">
              <a:solidFill>
                <a:schemeClr val="bg1"/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是否充足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5678708-23A4-2105-BCB8-35956782EEF6}"/>
              </a:ext>
            </a:extLst>
          </p:cNvPr>
          <p:cNvCxnSpPr>
            <a:cxnSpLocks/>
            <a:stCxn id="65" idx="2"/>
            <a:endCxn id="67" idx="0"/>
          </p:cNvCxnSpPr>
          <p:nvPr/>
        </p:nvCxnSpPr>
        <p:spPr>
          <a:xfrm flipH="1">
            <a:off x="7898492" y="2937192"/>
            <a:ext cx="5668" cy="6084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A34C8FE4-98BB-3A32-454E-BB7C9F2C1874}"/>
              </a:ext>
            </a:extLst>
          </p:cNvPr>
          <p:cNvCxnSpPr>
            <a:stCxn id="67" idx="2"/>
            <a:endCxn id="66" idx="0"/>
          </p:cNvCxnSpPr>
          <p:nvPr/>
        </p:nvCxnSpPr>
        <p:spPr>
          <a:xfrm>
            <a:off x="7898492" y="4198633"/>
            <a:ext cx="5788" cy="482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947AADB-D2FE-C737-D383-C1D57C926062}"/>
              </a:ext>
            </a:extLst>
          </p:cNvPr>
          <p:cNvCxnSpPr>
            <a:stCxn id="66" idx="2"/>
            <a:endCxn id="64" idx="0"/>
          </p:cNvCxnSpPr>
          <p:nvPr/>
        </p:nvCxnSpPr>
        <p:spPr>
          <a:xfrm flipH="1">
            <a:off x="7899778" y="5225928"/>
            <a:ext cx="4502" cy="6322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0AF276-300D-D20E-52B3-1748EA791B8A}"/>
              </a:ext>
            </a:extLst>
          </p:cNvPr>
          <p:cNvCxnSpPr>
            <a:stCxn id="67" idx="3"/>
            <a:endCxn id="63" idx="1"/>
          </p:cNvCxnSpPr>
          <p:nvPr/>
        </p:nvCxnSpPr>
        <p:spPr>
          <a:xfrm flipV="1">
            <a:off x="8688794" y="3870466"/>
            <a:ext cx="755149" cy="16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52836CE0-21D6-815F-991C-E69901C61F03}"/>
              </a:ext>
            </a:extLst>
          </p:cNvPr>
          <p:cNvCxnSpPr>
            <a:stCxn id="63" idx="2"/>
            <a:endCxn id="64" idx="6"/>
          </p:cNvCxnSpPr>
          <p:nvPr/>
        </p:nvCxnSpPr>
        <p:spPr>
          <a:xfrm rot="5400000">
            <a:off x="8128202" y="4194945"/>
            <a:ext cx="1883566" cy="177981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占位符 2">
            <a:extLst>
              <a:ext uri="{FF2B5EF4-FFF2-40B4-BE49-F238E27FC236}">
                <a16:creationId xmlns:a16="http://schemas.microsoft.com/office/drawing/2014/main" id="{234FED0C-A883-DFA7-354B-67BFE855A6F1}"/>
              </a:ext>
            </a:extLst>
          </p:cNvPr>
          <p:cNvSpPr txBox="1">
            <a:spLocks/>
          </p:cNvSpPr>
          <p:nvPr/>
        </p:nvSpPr>
        <p:spPr>
          <a:xfrm>
            <a:off x="8879258" y="3491214"/>
            <a:ext cx="503734" cy="55246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否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09FDC8F-DE6E-6FF3-AF94-276CB5FEC8BC}"/>
              </a:ext>
            </a:extLst>
          </p:cNvPr>
          <p:cNvCxnSpPr>
            <a:stCxn id="62" idx="4"/>
            <a:endCxn id="65" idx="0"/>
          </p:cNvCxnSpPr>
          <p:nvPr/>
        </p:nvCxnSpPr>
        <p:spPr>
          <a:xfrm>
            <a:off x="7903511" y="1852043"/>
            <a:ext cx="649" cy="5399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1317D3A3-6740-EFDD-A150-0B769D617B88}"/>
              </a:ext>
            </a:extLst>
          </p:cNvPr>
          <p:cNvGrpSpPr/>
          <p:nvPr/>
        </p:nvGrpSpPr>
        <p:grpSpPr>
          <a:xfrm>
            <a:off x="5661284" y="1316951"/>
            <a:ext cx="1322570" cy="277001"/>
            <a:chOff x="5307862" y="1460528"/>
            <a:chExt cx="1322570" cy="277001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3440418F-770D-7B72-03B6-20100E3017CD}"/>
                </a:ext>
              </a:extLst>
            </p:cNvPr>
            <p:cNvSpPr/>
            <p:nvPr/>
          </p:nvSpPr>
          <p:spPr>
            <a:xfrm>
              <a:off x="5907770" y="1460528"/>
              <a:ext cx="722662" cy="2770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0A64F962-94E2-0323-D1DD-AF305A6F9414}"/>
                </a:ext>
              </a:extLst>
            </p:cNvPr>
            <p:cNvSpPr/>
            <p:nvPr/>
          </p:nvSpPr>
          <p:spPr>
            <a:xfrm>
              <a:off x="5307862" y="1460529"/>
              <a:ext cx="722662" cy="276999"/>
            </a:xfrm>
            <a:prstGeom prst="rect">
              <a:avLst/>
            </a:prstGeom>
            <a:solidFill>
              <a:srgbClr val="AD2A26"/>
            </a:solidFill>
            <a:ln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ea typeface="阿里巴巴普惠体" panose="00020600040101010101" pitchFamily="18" charset="-122"/>
                </a:rPr>
                <a:t>库存</a:t>
              </a:r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A3AC1E32-CAD7-0815-FD38-531262F410FC}"/>
              </a:ext>
            </a:extLst>
          </p:cNvPr>
          <p:cNvSpPr txBox="1"/>
          <p:nvPr/>
        </p:nvSpPr>
        <p:spPr>
          <a:xfrm>
            <a:off x="6518119" y="1296334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7FD81B2-1C13-7A30-5B0D-36C7CCECA20F}"/>
              </a:ext>
            </a:extLst>
          </p:cNvPr>
          <p:cNvSpPr txBox="1"/>
          <p:nvPr/>
        </p:nvSpPr>
        <p:spPr>
          <a:xfrm>
            <a:off x="6518119" y="1296334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2831C5A-CC56-D714-E38C-22FEBE11BA7A}"/>
              </a:ext>
            </a:extLst>
          </p:cNvPr>
          <p:cNvSpPr txBox="1"/>
          <p:nvPr/>
        </p:nvSpPr>
        <p:spPr>
          <a:xfrm>
            <a:off x="6518119" y="1296334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DA06D95-1553-2B54-D59A-75AB41BD2E00}"/>
              </a:ext>
            </a:extLst>
          </p:cNvPr>
          <p:cNvSpPr/>
          <p:nvPr/>
        </p:nvSpPr>
        <p:spPr bwMode="auto">
          <a:xfrm>
            <a:off x="1920240" y="4373880"/>
            <a:ext cx="922020" cy="1905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6E0CD14-9DD4-3FC5-56C9-4B4497CD2F49}"/>
              </a:ext>
            </a:extLst>
          </p:cNvPr>
          <p:cNvSpPr/>
          <p:nvPr/>
        </p:nvSpPr>
        <p:spPr bwMode="auto">
          <a:xfrm>
            <a:off x="3634740" y="5090160"/>
            <a:ext cx="922020" cy="1905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EC75DC1-1BD0-D569-79DA-A113E44353C4}"/>
              </a:ext>
            </a:extLst>
          </p:cNvPr>
          <p:cNvSpPr txBox="1"/>
          <p:nvPr/>
        </p:nvSpPr>
        <p:spPr>
          <a:xfrm>
            <a:off x="6518119" y="1296334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8BEE71B-284D-9531-FEEE-A11DF32BCAC7}"/>
              </a:ext>
            </a:extLst>
          </p:cNvPr>
          <p:cNvSpPr txBox="1"/>
          <p:nvPr/>
        </p:nvSpPr>
        <p:spPr>
          <a:xfrm>
            <a:off x="6518119" y="1296334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-1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1291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-0.36979 0.2391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90" y="1194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-0.22226 0.3233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20" y="1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8" grpId="1"/>
      <p:bldP spid="15" grpId="0"/>
      <p:bldP spid="15" grpId="1"/>
      <p:bldP spid="19" grpId="0"/>
      <p:bldP spid="19" grpId="1"/>
      <p:bldP spid="20" grpId="0" animBg="1"/>
      <p:bldP spid="21" grpId="0" animBg="1"/>
      <p:bldP spid="24" grpId="0"/>
      <p:bldP spid="24" grpId="1"/>
      <p:bldP spid="2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212A9-E4F5-9EF7-6F5D-5ED16166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抢券执行流程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566B37E-BD63-1A2E-AC46-E08FAF023D34}"/>
              </a:ext>
            </a:extLst>
          </p:cNvPr>
          <p:cNvSpPr/>
          <p:nvPr/>
        </p:nvSpPr>
        <p:spPr>
          <a:xfrm>
            <a:off x="1001284" y="1610658"/>
            <a:ext cx="4332716" cy="5011577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1B1E12-4A85-863C-896A-5DDE25E3A504}"/>
              </a:ext>
            </a:extLst>
          </p:cNvPr>
          <p:cNvSpPr/>
          <p:nvPr/>
        </p:nvSpPr>
        <p:spPr>
          <a:xfrm>
            <a:off x="1241598" y="215641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BA46FC05-1319-9D40-3172-7C15E524A91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559230" y="2537567"/>
            <a:ext cx="7077" cy="418691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F11BC738-BB8F-DC9B-F5E0-C346FAADF533}"/>
              </a:ext>
            </a:extLst>
          </p:cNvPr>
          <p:cNvSpPr/>
          <p:nvPr/>
        </p:nvSpPr>
        <p:spPr>
          <a:xfrm>
            <a:off x="1496058" y="2583802"/>
            <a:ext cx="114027" cy="2723406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90327D-F49D-79D5-33D5-63D5FFBB95A5}"/>
              </a:ext>
            </a:extLst>
          </p:cNvPr>
          <p:cNvSpPr/>
          <p:nvPr/>
        </p:nvSpPr>
        <p:spPr>
          <a:xfrm>
            <a:off x="1550057" y="2756394"/>
            <a:ext cx="123200" cy="222154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12" name="肘形连接符 25">
            <a:extLst>
              <a:ext uri="{FF2B5EF4-FFF2-40B4-BE49-F238E27FC236}">
                <a16:creationId xmlns:a16="http://schemas.microsoft.com/office/drawing/2014/main" id="{BBE2257B-0711-AF3C-BA66-BF00D0F908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30757" y="2774986"/>
            <a:ext cx="228407" cy="66754"/>
          </a:xfrm>
          <a:prstGeom prst="bentConnector4">
            <a:avLst>
              <a:gd name="adj1" fmla="val 25684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9A593EA-9F68-F0B5-220C-8A04C0D4A45B}"/>
              </a:ext>
            </a:extLst>
          </p:cNvPr>
          <p:cNvSpPr txBox="1"/>
          <p:nvPr/>
        </p:nvSpPr>
        <p:spPr>
          <a:xfrm>
            <a:off x="1870881" y="2680118"/>
            <a:ext cx="8951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获取互斥锁成功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C74E7EC-267C-5867-659E-ED066ED80EBE}"/>
              </a:ext>
            </a:extLst>
          </p:cNvPr>
          <p:cNvSpPr/>
          <p:nvPr/>
        </p:nvSpPr>
        <p:spPr>
          <a:xfrm>
            <a:off x="1548519" y="3730794"/>
            <a:ext cx="135592" cy="46118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17" name="肘形连接符 25">
            <a:extLst>
              <a:ext uri="{FF2B5EF4-FFF2-40B4-BE49-F238E27FC236}">
                <a16:creationId xmlns:a16="http://schemas.microsoft.com/office/drawing/2014/main" id="{26B9145D-EC02-0F2A-6E12-E5B9E864F4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95399" y="3800957"/>
            <a:ext cx="313949" cy="88991"/>
          </a:xfrm>
          <a:prstGeom prst="bentConnector4">
            <a:avLst>
              <a:gd name="adj1" fmla="val 13275"/>
              <a:gd name="adj2" fmla="val 356880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7FB3B79-1ED3-85C5-C5C7-E552955CDC00}"/>
              </a:ext>
            </a:extLst>
          </p:cNvPr>
          <p:cNvSpPr txBox="1"/>
          <p:nvPr/>
        </p:nvSpPr>
        <p:spPr>
          <a:xfrm>
            <a:off x="1880130" y="3775374"/>
            <a:ext cx="1106910" cy="83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库存是否充足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是：扣减库存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否：抛出异常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3A84C39-AEAF-81B7-CF55-B88A5DC89E7B}"/>
              </a:ext>
            </a:extLst>
          </p:cNvPr>
          <p:cNvSpPr/>
          <p:nvPr/>
        </p:nvSpPr>
        <p:spPr>
          <a:xfrm>
            <a:off x="2926897" y="215641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23" name="直线连接符 8">
            <a:extLst>
              <a:ext uri="{FF2B5EF4-FFF2-40B4-BE49-F238E27FC236}">
                <a16:creationId xmlns:a16="http://schemas.microsoft.com/office/drawing/2014/main" id="{B00D8E6E-C7EB-BCD6-F0A4-864ECA21F7B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244529" y="2537567"/>
            <a:ext cx="12926" cy="40623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844F805D-D32D-D659-D232-5F1D68EA7909}"/>
              </a:ext>
            </a:extLst>
          </p:cNvPr>
          <p:cNvSpPr/>
          <p:nvPr/>
        </p:nvSpPr>
        <p:spPr>
          <a:xfrm>
            <a:off x="3192778" y="4926919"/>
            <a:ext cx="114027" cy="1537292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BAC8F06-3B89-19FE-ACE2-F9EEFF4EBB72}"/>
              </a:ext>
            </a:extLst>
          </p:cNvPr>
          <p:cNvGrpSpPr/>
          <p:nvPr/>
        </p:nvGrpSpPr>
        <p:grpSpPr>
          <a:xfrm>
            <a:off x="5661284" y="1296334"/>
            <a:ext cx="1322570" cy="307777"/>
            <a:chOff x="5661284" y="1296334"/>
            <a:chExt cx="1322570" cy="307777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1317D3A3-6740-EFDD-A150-0B769D617B88}"/>
                </a:ext>
              </a:extLst>
            </p:cNvPr>
            <p:cNvGrpSpPr/>
            <p:nvPr/>
          </p:nvGrpSpPr>
          <p:grpSpPr>
            <a:xfrm>
              <a:off x="5661284" y="1316951"/>
              <a:ext cx="1322570" cy="277001"/>
              <a:chOff x="5307862" y="1460528"/>
              <a:chExt cx="1322570" cy="277001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3440418F-770D-7B72-03B6-20100E3017CD}"/>
                  </a:ext>
                </a:extLst>
              </p:cNvPr>
              <p:cNvSpPr/>
              <p:nvPr/>
            </p:nvSpPr>
            <p:spPr>
              <a:xfrm>
                <a:off x="5907770" y="1460528"/>
                <a:ext cx="722662" cy="2770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AD2A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0A64F962-94E2-0323-D1DD-AF305A6F9414}"/>
                  </a:ext>
                </a:extLst>
              </p:cNvPr>
              <p:cNvSpPr/>
              <p:nvPr/>
            </p:nvSpPr>
            <p:spPr>
              <a:xfrm>
                <a:off x="5307862" y="1460529"/>
                <a:ext cx="722662" cy="276999"/>
              </a:xfrm>
              <a:prstGeom prst="rect">
                <a:avLst/>
              </a:prstGeom>
              <a:solidFill>
                <a:srgbClr val="AD2A26"/>
              </a:solidFill>
              <a:ln>
                <a:solidFill>
                  <a:srgbClr val="AD2A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bg1"/>
                    </a:solidFill>
                    <a:ea typeface="阿里巴巴普惠体" panose="00020600040101010101" pitchFamily="18" charset="-122"/>
                  </a:rPr>
                  <a:t>库存</a:t>
                </a:r>
              </a:p>
            </p:txBody>
          </p:sp>
        </p:grp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A3AC1E32-CAD7-0815-FD38-531262F410FC}"/>
                </a:ext>
              </a:extLst>
            </p:cNvPr>
            <p:cNvSpPr txBox="1"/>
            <p:nvPr/>
          </p:nvSpPr>
          <p:spPr>
            <a:xfrm>
              <a:off x="6518119" y="1296334"/>
              <a:ext cx="410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</a:t>
              </a:r>
              <a:endPara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6" name="Rectangle 1">
            <a:extLst>
              <a:ext uri="{FF2B5EF4-FFF2-40B4-BE49-F238E27FC236}">
                <a16:creationId xmlns:a16="http://schemas.microsoft.com/office/drawing/2014/main" id="{3A6E4F4E-0C5F-EC46-7BFD-635DF4E29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993659"/>
            <a:ext cx="5580668" cy="42564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rushToPurchase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InterruptedException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synchronized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查询优惠券数量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Integer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num = 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redisTemplate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.opsForValue().get(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"num"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判断是否抢完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null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== num || num &lt;=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throw new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RuntimeException(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商品已抢完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优惠券数量减一（减库存）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num = num -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重新设置优惠券的数量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redisTemplate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.opsForValue().set(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"num"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num);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9FB5023-B8B5-EADC-2F68-FFDCBEAD8C8E}"/>
              </a:ext>
            </a:extLst>
          </p:cNvPr>
          <p:cNvSpPr/>
          <p:nvPr/>
        </p:nvSpPr>
        <p:spPr>
          <a:xfrm>
            <a:off x="1542200" y="3277627"/>
            <a:ext cx="123200" cy="268806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28" name="肘形连接符 25">
            <a:extLst>
              <a:ext uri="{FF2B5EF4-FFF2-40B4-BE49-F238E27FC236}">
                <a16:creationId xmlns:a16="http://schemas.microsoft.com/office/drawing/2014/main" id="{F017A011-2102-A22C-FB9E-0B40A04A5DB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30011" y="3308818"/>
            <a:ext cx="228409" cy="66754"/>
          </a:xfrm>
          <a:prstGeom prst="bentConnector4">
            <a:avLst>
              <a:gd name="adj1" fmla="val 20578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0F3233F-A4E2-84CB-8525-028F44BDC985}"/>
              </a:ext>
            </a:extLst>
          </p:cNvPr>
          <p:cNvSpPr txBox="1"/>
          <p:nvPr/>
        </p:nvSpPr>
        <p:spPr>
          <a:xfrm>
            <a:off x="1863023" y="3252958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查询优惠券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5B0BF17-7389-6B8E-5EEC-A38B75F7B807}"/>
              </a:ext>
            </a:extLst>
          </p:cNvPr>
          <p:cNvSpPr/>
          <p:nvPr/>
        </p:nvSpPr>
        <p:spPr>
          <a:xfrm>
            <a:off x="3240159" y="5844074"/>
            <a:ext cx="135592" cy="46118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34" name="肘形连接符 25">
            <a:extLst>
              <a:ext uri="{FF2B5EF4-FFF2-40B4-BE49-F238E27FC236}">
                <a16:creationId xmlns:a16="http://schemas.microsoft.com/office/drawing/2014/main" id="{9EDEFCA5-F8A5-4C19-CE75-9035795484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93135" y="5920333"/>
            <a:ext cx="313949" cy="88991"/>
          </a:xfrm>
          <a:prstGeom prst="bentConnector4">
            <a:avLst>
              <a:gd name="adj1" fmla="val 13275"/>
              <a:gd name="adj2" fmla="val 356880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A4C576C-4CD3-749D-508F-570B8D910991}"/>
              </a:ext>
            </a:extLst>
          </p:cNvPr>
          <p:cNvSpPr txBox="1"/>
          <p:nvPr/>
        </p:nvSpPr>
        <p:spPr>
          <a:xfrm>
            <a:off x="3571770" y="5888654"/>
            <a:ext cx="1106910" cy="83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库存是否充足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是：扣减库存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否：抛出异常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4F03CE8-0949-50DC-7B4A-29B1041DE835}"/>
              </a:ext>
            </a:extLst>
          </p:cNvPr>
          <p:cNvSpPr/>
          <p:nvPr/>
        </p:nvSpPr>
        <p:spPr>
          <a:xfrm>
            <a:off x="3256700" y="5327407"/>
            <a:ext cx="123200" cy="268806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37" name="肘形连接符 25">
            <a:extLst>
              <a:ext uri="{FF2B5EF4-FFF2-40B4-BE49-F238E27FC236}">
                <a16:creationId xmlns:a16="http://schemas.microsoft.com/office/drawing/2014/main" id="{5F40F387-0484-208B-DA16-3002F4495BC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26223" y="5358598"/>
            <a:ext cx="228409" cy="66754"/>
          </a:xfrm>
          <a:prstGeom prst="bentConnector4">
            <a:avLst>
              <a:gd name="adj1" fmla="val 20578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BCEF718-B5BC-CF94-B1D2-C30F20130ED3}"/>
              </a:ext>
            </a:extLst>
          </p:cNvPr>
          <p:cNvSpPr txBox="1"/>
          <p:nvPr/>
        </p:nvSpPr>
        <p:spPr>
          <a:xfrm>
            <a:off x="3577523" y="5302738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查询优惠券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4634F6A-D46A-A054-C327-A4DC0B9EEABD}"/>
              </a:ext>
            </a:extLst>
          </p:cNvPr>
          <p:cNvSpPr/>
          <p:nvPr/>
        </p:nvSpPr>
        <p:spPr>
          <a:xfrm>
            <a:off x="3185158" y="2635117"/>
            <a:ext cx="114027" cy="954537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9B97605-45A7-46B4-8B58-4F311B5B75AB}"/>
              </a:ext>
            </a:extLst>
          </p:cNvPr>
          <p:cNvSpPr/>
          <p:nvPr/>
        </p:nvSpPr>
        <p:spPr>
          <a:xfrm>
            <a:off x="3241697" y="2931654"/>
            <a:ext cx="123200" cy="222154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41" name="肘形连接符 25">
            <a:extLst>
              <a:ext uri="{FF2B5EF4-FFF2-40B4-BE49-F238E27FC236}">
                <a16:creationId xmlns:a16="http://schemas.microsoft.com/office/drawing/2014/main" id="{65935E76-D075-36C0-EA4B-4479C3C776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16301" y="2950246"/>
            <a:ext cx="228407" cy="66754"/>
          </a:xfrm>
          <a:prstGeom prst="bentConnector4">
            <a:avLst>
              <a:gd name="adj1" fmla="val 25684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97373194-F45C-D8D5-45D4-F7EC6A170D0F}"/>
              </a:ext>
            </a:extLst>
          </p:cNvPr>
          <p:cNvSpPr txBox="1"/>
          <p:nvPr/>
        </p:nvSpPr>
        <p:spPr>
          <a:xfrm>
            <a:off x="3562521" y="2855378"/>
            <a:ext cx="8951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获取互斥锁失败</a:t>
            </a:r>
          </a:p>
        </p:txBody>
      </p:sp>
      <p:sp>
        <p:nvSpPr>
          <p:cNvPr id="43" name="箭头: 右弧形 42">
            <a:extLst>
              <a:ext uri="{FF2B5EF4-FFF2-40B4-BE49-F238E27FC236}">
                <a16:creationId xmlns:a16="http://schemas.microsoft.com/office/drawing/2014/main" id="{F8633A3F-6354-AE45-7483-685B560C39DB}"/>
              </a:ext>
            </a:extLst>
          </p:cNvPr>
          <p:cNvSpPr/>
          <p:nvPr/>
        </p:nvSpPr>
        <p:spPr bwMode="auto">
          <a:xfrm>
            <a:off x="3276600" y="3695700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箭头: 右弧形 43">
            <a:extLst>
              <a:ext uri="{FF2B5EF4-FFF2-40B4-BE49-F238E27FC236}">
                <a16:creationId xmlns:a16="http://schemas.microsoft.com/office/drawing/2014/main" id="{60AF14BD-C653-DD51-3DB1-8110981CC237}"/>
              </a:ext>
            </a:extLst>
          </p:cNvPr>
          <p:cNvSpPr/>
          <p:nvPr/>
        </p:nvSpPr>
        <p:spPr bwMode="auto">
          <a:xfrm>
            <a:off x="3276600" y="3977640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箭头: 右弧形 44">
            <a:extLst>
              <a:ext uri="{FF2B5EF4-FFF2-40B4-BE49-F238E27FC236}">
                <a16:creationId xmlns:a16="http://schemas.microsoft.com/office/drawing/2014/main" id="{701728C3-60A4-1015-9E6A-0C618446CC61}"/>
              </a:ext>
            </a:extLst>
          </p:cNvPr>
          <p:cNvSpPr/>
          <p:nvPr/>
        </p:nvSpPr>
        <p:spPr bwMode="auto">
          <a:xfrm>
            <a:off x="3276600" y="4274820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箭头: 右弧形 45">
            <a:extLst>
              <a:ext uri="{FF2B5EF4-FFF2-40B4-BE49-F238E27FC236}">
                <a16:creationId xmlns:a16="http://schemas.microsoft.com/office/drawing/2014/main" id="{B1473026-8CF9-F24C-47C1-7694F70863FC}"/>
              </a:ext>
            </a:extLst>
          </p:cNvPr>
          <p:cNvSpPr/>
          <p:nvPr/>
        </p:nvSpPr>
        <p:spPr bwMode="auto">
          <a:xfrm>
            <a:off x="3276600" y="4572000"/>
            <a:ext cx="198120" cy="243840"/>
          </a:xfrm>
          <a:prstGeom prst="curvedLeftArrow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129CC47-5B23-6694-F14D-3EEBA55DFBD2}"/>
              </a:ext>
            </a:extLst>
          </p:cNvPr>
          <p:cNvSpPr/>
          <p:nvPr/>
        </p:nvSpPr>
        <p:spPr>
          <a:xfrm>
            <a:off x="1552360" y="4527307"/>
            <a:ext cx="123200" cy="268806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48" name="肘形连接符 25">
            <a:extLst>
              <a:ext uri="{FF2B5EF4-FFF2-40B4-BE49-F238E27FC236}">
                <a16:creationId xmlns:a16="http://schemas.microsoft.com/office/drawing/2014/main" id="{5E750688-AD16-F716-FF3D-18385B13D4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27979" y="4558498"/>
            <a:ext cx="228409" cy="66754"/>
          </a:xfrm>
          <a:prstGeom prst="bentConnector4">
            <a:avLst>
              <a:gd name="adj1" fmla="val 20578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33298F53-666C-7B9B-5DFB-2280B2E6BB61}"/>
              </a:ext>
            </a:extLst>
          </p:cNvPr>
          <p:cNvSpPr txBox="1"/>
          <p:nvPr/>
        </p:nvSpPr>
        <p:spPr>
          <a:xfrm>
            <a:off x="1747199" y="4502638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4.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释放锁</a:t>
            </a:r>
          </a:p>
        </p:txBody>
      </p:sp>
    </p:spTree>
    <p:extLst>
      <p:ext uri="{BB962C8B-B14F-4D97-AF65-F5344CB8AC3E}">
        <p14:creationId xmlns:p14="http://schemas.microsoft.com/office/powerpoint/2010/main" val="1106014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415952" y="1021955"/>
            <a:ext cx="9792518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我看你做的项目中，都用到了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，你在最近的项目中哪些场景使用了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呢？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266299" y="2633811"/>
            <a:ext cx="8631088" cy="2098445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50"/>
              <a:ext cx="8301148" cy="2058901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一是验证你的项目场景的真实性，二是为了作为深入发问的切入点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缓存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分布式锁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消息队列、延迟队列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en-US" altLang="zh-CN" sz="1400" dirty="0">
                  <a:solidFill>
                    <a:schemeClr val="tx1"/>
                  </a:solidFill>
                </a:rPr>
                <a:t>… …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CBE108BC-999E-ADDB-BAD8-AA101DBDBC6C}"/>
              </a:ext>
            </a:extLst>
          </p:cNvPr>
          <p:cNvSpPr txBox="1">
            <a:spLocks/>
          </p:cNvSpPr>
          <p:nvPr/>
        </p:nvSpPr>
        <p:spPr>
          <a:xfrm>
            <a:off x="3617476" y="3115485"/>
            <a:ext cx="7063093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缓存三兄弟（穿透、击穿、雪崩）、双写一致、持久化、数据过期策略，数据淘汰策略</a:t>
            </a:r>
          </a:p>
        </p:txBody>
      </p:sp>
      <p:sp>
        <p:nvSpPr>
          <p:cNvPr id="16" name="文本占位符 6">
            <a:extLst>
              <a:ext uri="{FF2B5EF4-FFF2-40B4-BE49-F238E27FC236}">
                <a16:creationId xmlns:a16="http://schemas.microsoft.com/office/drawing/2014/main" id="{7525DFBD-2C76-2570-BEDD-2CC2E4161FD5}"/>
              </a:ext>
            </a:extLst>
          </p:cNvPr>
          <p:cNvSpPr txBox="1">
            <a:spLocks/>
          </p:cNvSpPr>
          <p:nvPr/>
        </p:nvSpPr>
        <p:spPr>
          <a:xfrm>
            <a:off x="3624846" y="3465513"/>
            <a:ext cx="6497486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>
                <a:solidFill>
                  <a:srgbClr val="C00000"/>
                </a:solidFill>
              </a:rPr>
              <a:t>setnx</a:t>
            </a:r>
            <a:r>
              <a:rPr lang="zh-CN" altLang="en-US" sz="1400" dirty="0">
                <a:solidFill>
                  <a:srgbClr val="C00000"/>
                </a:solidFill>
              </a:rPr>
              <a:t>、</a:t>
            </a:r>
            <a:r>
              <a:rPr lang="en-US" altLang="zh-CN" sz="1400" dirty="0" err="1">
                <a:solidFill>
                  <a:srgbClr val="C00000"/>
                </a:solidFill>
              </a:rPr>
              <a:t>redisson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7" name="文本占位符 6">
            <a:extLst>
              <a:ext uri="{FF2B5EF4-FFF2-40B4-BE49-F238E27FC236}">
                <a16:creationId xmlns:a16="http://schemas.microsoft.com/office/drawing/2014/main" id="{CA0C7871-ACEF-DE83-74C5-935950EE9D45}"/>
              </a:ext>
            </a:extLst>
          </p:cNvPr>
          <p:cNvSpPr txBox="1">
            <a:spLocks/>
          </p:cNvSpPr>
          <p:nvPr/>
        </p:nvSpPr>
        <p:spPr>
          <a:xfrm>
            <a:off x="4428181" y="3832748"/>
            <a:ext cx="2717337" cy="3983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何种数据类型</a:t>
            </a: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F9FE7C9E-1805-BF65-1281-125E0731D79B}"/>
              </a:ext>
            </a:extLst>
          </p:cNvPr>
          <p:cNvSpPr/>
          <p:nvPr/>
        </p:nvSpPr>
        <p:spPr bwMode="auto">
          <a:xfrm>
            <a:off x="4955103" y="1855400"/>
            <a:ext cx="2686639" cy="679654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结合项目</a:t>
            </a:r>
          </a:p>
        </p:txBody>
      </p:sp>
      <p:pic>
        <p:nvPicPr>
          <p:cNvPr id="20" name="图形 19" descr="穿高领毛衣戴眼镜的男人">
            <a:extLst>
              <a:ext uri="{FF2B5EF4-FFF2-40B4-BE49-F238E27FC236}">
                <a16:creationId xmlns:a16="http://schemas.microsoft.com/office/drawing/2014/main" id="{7E4F74FF-34F3-0F2D-53D1-58609609F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5348639"/>
            <a:ext cx="867323" cy="1167060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DC57F45F-6A81-4DD6-C336-9BA8E8383917}"/>
              </a:ext>
            </a:extLst>
          </p:cNvPr>
          <p:cNvGrpSpPr/>
          <p:nvPr/>
        </p:nvGrpSpPr>
        <p:grpSpPr>
          <a:xfrm>
            <a:off x="1415952" y="5149395"/>
            <a:ext cx="7907155" cy="717988"/>
            <a:chOff x="1415952" y="1021955"/>
            <a:chExt cx="7907155" cy="717988"/>
          </a:xfrm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459DBF15-E6F0-8452-B5C8-A0A287FE8869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717988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803381 w 5319528"/>
                <a:gd name="connsiteY0" fmla="*/ 0 h 787065"/>
                <a:gd name="connsiteX1" fmla="*/ 5216541 w 5319528"/>
                <a:gd name="connsiteY1" fmla="*/ 0 h 787065"/>
                <a:gd name="connsiteX2" fmla="*/ 5319528 w 5319528"/>
                <a:gd name="connsiteY2" fmla="*/ 102987 h 787065"/>
                <a:gd name="connsiteX3" fmla="*/ 5319528 w 5319528"/>
                <a:gd name="connsiteY3" fmla="*/ 514924 h 787065"/>
                <a:gd name="connsiteX4" fmla="*/ 5216541 w 5319528"/>
                <a:gd name="connsiteY4" fmla="*/ 617911 h 787065"/>
                <a:gd name="connsiteX5" fmla="*/ 875800 w 5319528"/>
                <a:gd name="connsiteY5" fmla="*/ 617911 h 787065"/>
                <a:gd name="connsiteX6" fmla="*/ 0 w 5319528"/>
                <a:gd name="connsiteY6" fmla="*/ 787065 h 787065"/>
                <a:gd name="connsiteX7" fmla="*/ 700394 w 5319528"/>
                <a:gd name="connsiteY7" fmla="*/ 498849 h 787065"/>
                <a:gd name="connsiteX8" fmla="*/ 700394 w 5319528"/>
                <a:gd name="connsiteY8" fmla="*/ 102987 h 787065"/>
                <a:gd name="connsiteX9" fmla="*/ 803381 w 5319528"/>
                <a:gd name="connsiteY9" fmla="*/ 0 h 78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787065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787065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占位符 6">
              <a:extLst>
                <a:ext uri="{FF2B5EF4-FFF2-40B4-BE49-F238E27FC236}">
                  <a16:creationId xmlns:a16="http://schemas.microsoft.com/office/drawing/2014/main" id="{A56DEFCE-262B-07FA-7281-9B3FE320A65A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如果发生了缓存穿透、击穿、雪崩，该如何解决？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683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  <p:bldP spid="1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680FA-8441-D4C6-BAA1-F85D67F8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服务集群部署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E57B837-0193-64C0-C666-7165AD8A7181}"/>
              </a:ext>
            </a:extLst>
          </p:cNvPr>
          <p:cNvGrpSpPr/>
          <p:nvPr/>
        </p:nvGrpSpPr>
        <p:grpSpPr>
          <a:xfrm>
            <a:off x="1153159" y="2290844"/>
            <a:ext cx="1416877" cy="2910397"/>
            <a:chOff x="1153159" y="2290844"/>
            <a:chExt cx="1416877" cy="2910397"/>
          </a:xfrm>
        </p:grpSpPr>
        <p:pic>
          <p:nvPicPr>
            <p:cNvPr id="4" name="图片 3" descr="卡通人物&#10;&#10;描述已自动生成">
              <a:extLst>
                <a:ext uri="{FF2B5EF4-FFF2-40B4-BE49-F238E27FC236}">
                  <a16:creationId xmlns:a16="http://schemas.microsoft.com/office/drawing/2014/main" id="{B7B58753-A91B-204C-17A1-77467D498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159" y="2290844"/>
              <a:ext cx="858077" cy="858077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图片 4" descr="卡通人物&#10;&#10;描述已自动生成">
              <a:extLst>
                <a:ext uri="{FF2B5EF4-FFF2-40B4-BE49-F238E27FC236}">
                  <a16:creationId xmlns:a16="http://schemas.microsoft.com/office/drawing/2014/main" id="{49A91D8B-B548-295A-5DE6-42617481C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159" y="3306844"/>
              <a:ext cx="858077" cy="858077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图片 5" descr="卡通人物&#10;&#10;描述已自动生成">
              <a:extLst>
                <a:ext uri="{FF2B5EF4-FFF2-40B4-BE49-F238E27FC236}">
                  <a16:creationId xmlns:a16="http://schemas.microsoft.com/office/drawing/2014/main" id="{EE30E202-6C10-28C4-9F94-FFA38DA90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3479" y="4343164"/>
              <a:ext cx="858077" cy="858077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图片 6" descr="卡通人物&#10;&#10;描述已自动生成">
              <a:extLst>
                <a:ext uri="{FF2B5EF4-FFF2-40B4-BE49-F238E27FC236}">
                  <a16:creationId xmlns:a16="http://schemas.microsoft.com/office/drawing/2014/main" id="{93585871-0FEC-F96C-83D5-4FBBD5E76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1799" y="2748044"/>
              <a:ext cx="858077" cy="858077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图片 7" descr="卡通人物&#10;&#10;描述已自动生成">
              <a:extLst>
                <a:ext uri="{FF2B5EF4-FFF2-40B4-BE49-F238E27FC236}">
                  <a16:creationId xmlns:a16="http://schemas.microsoft.com/office/drawing/2014/main" id="{986DA233-43F6-1F98-96C5-C5691E5DA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959" y="3845324"/>
              <a:ext cx="858077" cy="858077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D4B3E7F-B6CD-070F-B736-C80B0A0274E6}"/>
              </a:ext>
            </a:extLst>
          </p:cNvPr>
          <p:cNvSpPr/>
          <p:nvPr/>
        </p:nvSpPr>
        <p:spPr bwMode="auto">
          <a:xfrm>
            <a:off x="3931920" y="1611313"/>
            <a:ext cx="944880" cy="3708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CFDDD14-2819-C0FA-E6FF-018F6617601B}"/>
              </a:ext>
            </a:extLst>
          </p:cNvPr>
          <p:cNvSpPr/>
          <p:nvPr/>
        </p:nvSpPr>
        <p:spPr bwMode="auto">
          <a:xfrm>
            <a:off x="6884670" y="1595120"/>
            <a:ext cx="2208530" cy="9855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localhost: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8080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AAF6F31-D09B-D57D-536C-F07B6E5156EE}"/>
              </a:ext>
            </a:extLst>
          </p:cNvPr>
          <p:cNvSpPr/>
          <p:nvPr/>
        </p:nvSpPr>
        <p:spPr bwMode="auto">
          <a:xfrm>
            <a:off x="6894830" y="2972753"/>
            <a:ext cx="2208530" cy="9855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localhost: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8081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6E9A600-87C8-C361-1389-BA18F2EA9F8E}"/>
              </a:ext>
            </a:extLst>
          </p:cNvPr>
          <p:cNvSpPr/>
          <p:nvPr/>
        </p:nvSpPr>
        <p:spPr bwMode="auto">
          <a:xfrm>
            <a:off x="6904990" y="4318000"/>
            <a:ext cx="2208530" cy="9855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localhost: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8082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C673FFA-53A2-5C76-BC46-6082F5EBA83B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2559876" y="3177083"/>
            <a:ext cx="1372044" cy="28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9115704-8D20-6FD8-46E8-E1618474E65B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2570036" y="3465513"/>
            <a:ext cx="1361884" cy="80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C91FB0B-5022-A3A2-EF3B-4F7C39AEF044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4876800" y="2087880"/>
            <a:ext cx="2007870" cy="1377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EE0D98D-ECCB-95FE-893A-9FEA7D19600D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4876800" y="3465513"/>
            <a:ext cx="2018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E35EDF0-A425-0BB3-9DB6-F4E8C93572EF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4876800" y="3465513"/>
            <a:ext cx="2028190" cy="1345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15EC9194-90EA-98F2-E692-7F34EC92A03D}"/>
              </a:ext>
            </a:extLst>
          </p:cNvPr>
          <p:cNvSpPr/>
          <p:nvPr/>
        </p:nvSpPr>
        <p:spPr>
          <a:xfrm>
            <a:off x="9357360" y="2174240"/>
            <a:ext cx="325120" cy="27330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占位符 2">
            <a:extLst>
              <a:ext uri="{FF2B5EF4-FFF2-40B4-BE49-F238E27FC236}">
                <a16:creationId xmlns:a16="http://schemas.microsoft.com/office/drawing/2014/main" id="{088BA164-3256-7899-E983-48F3226F8B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94240" y="3250682"/>
            <a:ext cx="2174240" cy="592222"/>
          </a:xfrm>
        </p:spPr>
        <p:txBody>
          <a:bodyPr/>
          <a:lstStyle/>
          <a:p>
            <a:r>
              <a:rPr lang="zh-CN" altLang="en-US" sz="1400" dirty="0"/>
              <a:t>同一份代码，部署在了多个</a:t>
            </a:r>
            <a:r>
              <a:rPr lang="en-US" altLang="zh-CN" sz="1400" dirty="0"/>
              <a:t>tomcat</a:t>
            </a:r>
            <a:r>
              <a:rPr lang="zh-CN" altLang="en-US" sz="1400" dirty="0"/>
              <a:t>中</a:t>
            </a:r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32" name="文本占位符 2">
            <a:extLst>
              <a:ext uri="{FF2B5EF4-FFF2-40B4-BE49-F238E27FC236}">
                <a16:creationId xmlns:a16="http://schemas.microsoft.com/office/drawing/2014/main" id="{294A9B11-795C-1382-272E-201C54D38D55}"/>
              </a:ext>
            </a:extLst>
          </p:cNvPr>
          <p:cNvSpPr txBox="1">
            <a:spLocks/>
          </p:cNvSpPr>
          <p:nvPr/>
        </p:nvSpPr>
        <p:spPr>
          <a:xfrm>
            <a:off x="5116830" y="3021129"/>
            <a:ext cx="2174240" cy="59222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反向代理，负载均衡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68179143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212A9-E4F5-9EF7-6F5D-5ED16166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抢券执行流程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566B37E-BD63-1A2E-AC46-E08FAF023D34}"/>
              </a:ext>
            </a:extLst>
          </p:cNvPr>
          <p:cNvSpPr/>
          <p:nvPr/>
        </p:nvSpPr>
        <p:spPr>
          <a:xfrm>
            <a:off x="1001284" y="1580178"/>
            <a:ext cx="4332716" cy="5011577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1B1E12-4A85-863C-896A-5DDE25E3A504}"/>
              </a:ext>
            </a:extLst>
          </p:cNvPr>
          <p:cNvSpPr/>
          <p:nvPr/>
        </p:nvSpPr>
        <p:spPr>
          <a:xfrm>
            <a:off x="1241598" y="212593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BA46FC05-1319-9D40-3172-7C15E524A91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559230" y="2507087"/>
            <a:ext cx="7077" cy="418691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F11BC738-BB8F-DC9B-F5E0-C346FAADF533}"/>
              </a:ext>
            </a:extLst>
          </p:cNvPr>
          <p:cNvSpPr/>
          <p:nvPr/>
        </p:nvSpPr>
        <p:spPr>
          <a:xfrm>
            <a:off x="1496058" y="2553322"/>
            <a:ext cx="114027" cy="2723406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90327D-F49D-79D5-33D5-63D5FFBB95A5}"/>
              </a:ext>
            </a:extLst>
          </p:cNvPr>
          <p:cNvSpPr/>
          <p:nvPr/>
        </p:nvSpPr>
        <p:spPr>
          <a:xfrm>
            <a:off x="1550057" y="2725914"/>
            <a:ext cx="123200" cy="222154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12" name="肘形连接符 25">
            <a:extLst>
              <a:ext uri="{FF2B5EF4-FFF2-40B4-BE49-F238E27FC236}">
                <a16:creationId xmlns:a16="http://schemas.microsoft.com/office/drawing/2014/main" id="{BBE2257B-0711-AF3C-BA66-BF00D0F908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30757" y="2744506"/>
            <a:ext cx="228407" cy="66754"/>
          </a:xfrm>
          <a:prstGeom prst="bentConnector4">
            <a:avLst>
              <a:gd name="adj1" fmla="val 25684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9A593EA-9F68-F0B5-220C-8A04C0D4A45B}"/>
              </a:ext>
            </a:extLst>
          </p:cNvPr>
          <p:cNvSpPr txBox="1"/>
          <p:nvPr/>
        </p:nvSpPr>
        <p:spPr>
          <a:xfrm>
            <a:off x="1870881" y="2649638"/>
            <a:ext cx="8951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获取互斥锁成功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C74E7EC-267C-5867-659E-ED066ED80EBE}"/>
              </a:ext>
            </a:extLst>
          </p:cNvPr>
          <p:cNvSpPr/>
          <p:nvPr/>
        </p:nvSpPr>
        <p:spPr>
          <a:xfrm>
            <a:off x="1548519" y="4076234"/>
            <a:ext cx="135592" cy="46118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17" name="肘形连接符 25">
            <a:extLst>
              <a:ext uri="{FF2B5EF4-FFF2-40B4-BE49-F238E27FC236}">
                <a16:creationId xmlns:a16="http://schemas.microsoft.com/office/drawing/2014/main" id="{26B9145D-EC02-0F2A-6E12-E5B9E864F4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95399" y="4146397"/>
            <a:ext cx="313949" cy="88991"/>
          </a:xfrm>
          <a:prstGeom prst="bentConnector4">
            <a:avLst>
              <a:gd name="adj1" fmla="val 13275"/>
              <a:gd name="adj2" fmla="val 356880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7FB3B79-1ED3-85C5-C5C7-E552955CDC00}"/>
              </a:ext>
            </a:extLst>
          </p:cNvPr>
          <p:cNvSpPr txBox="1"/>
          <p:nvPr/>
        </p:nvSpPr>
        <p:spPr>
          <a:xfrm>
            <a:off x="1880130" y="4120814"/>
            <a:ext cx="1106910" cy="83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库存是否充足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是：扣减库存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否：抛出异常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3A84C39-AEAF-81B7-CF55-B88A5DC89E7B}"/>
              </a:ext>
            </a:extLst>
          </p:cNvPr>
          <p:cNvSpPr/>
          <p:nvPr/>
        </p:nvSpPr>
        <p:spPr>
          <a:xfrm>
            <a:off x="2926897" y="212593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23" name="直线连接符 8">
            <a:extLst>
              <a:ext uri="{FF2B5EF4-FFF2-40B4-BE49-F238E27FC236}">
                <a16:creationId xmlns:a16="http://schemas.microsoft.com/office/drawing/2014/main" id="{B00D8E6E-C7EB-BCD6-F0A4-864ECA21F7B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244529" y="2507087"/>
            <a:ext cx="12926" cy="40623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844F805D-D32D-D659-D232-5F1D68EA7909}"/>
              </a:ext>
            </a:extLst>
          </p:cNvPr>
          <p:cNvSpPr/>
          <p:nvPr/>
        </p:nvSpPr>
        <p:spPr>
          <a:xfrm>
            <a:off x="3192778" y="4896439"/>
            <a:ext cx="114027" cy="1537292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1317D3A3-6740-EFDD-A150-0B769D617B88}"/>
              </a:ext>
            </a:extLst>
          </p:cNvPr>
          <p:cNvGrpSpPr/>
          <p:nvPr/>
        </p:nvGrpSpPr>
        <p:grpSpPr>
          <a:xfrm>
            <a:off x="5376804" y="1286471"/>
            <a:ext cx="1322570" cy="277001"/>
            <a:chOff x="5307862" y="1460528"/>
            <a:chExt cx="1322570" cy="277001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3440418F-770D-7B72-03B6-20100E3017CD}"/>
                </a:ext>
              </a:extLst>
            </p:cNvPr>
            <p:cNvSpPr/>
            <p:nvPr/>
          </p:nvSpPr>
          <p:spPr>
            <a:xfrm>
              <a:off x="5907770" y="1460528"/>
              <a:ext cx="722662" cy="2770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0A64F962-94E2-0323-D1DD-AF305A6F9414}"/>
                </a:ext>
              </a:extLst>
            </p:cNvPr>
            <p:cNvSpPr/>
            <p:nvPr/>
          </p:nvSpPr>
          <p:spPr>
            <a:xfrm>
              <a:off x="5307862" y="1460529"/>
              <a:ext cx="722662" cy="276999"/>
            </a:xfrm>
            <a:prstGeom prst="rect">
              <a:avLst/>
            </a:prstGeom>
            <a:solidFill>
              <a:srgbClr val="AD2A26"/>
            </a:solidFill>
            <a:ln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ea typeface="阿里巴巴普惠体" panose="00020600040101010101" pitchFamily="18" charset="-122"/>
                </a:rPr>
                <a:t>库存</a:t>
              </a:r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A3AC1E32-CAD7-0815-FD38-531262F410FC}"/>
              </a:ext>
            </a:extLst>
          </p:cNvPr>
          <p:cNvSpPr txBox="1"/>
          <p:nvPr/>
        </p:nvSpPr>
        <p:spPr>
          <a:xfrm>
            <a:off x="6233639" y="1265854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9FB5023-B8B5-EADC-2F68-FFDCBEAD8C8E}"/>
              </a:ext>
            </a:extLst>
          </p:cNvPr>
          <p:cNvSpPr/>
          <p:nvPr/>
        </p:nvSpPr>
        <p:spPr>
          <a:xfrm>
            <a:off x="1542200" y="3430027"/>
            <a:ext cx="123200" cy="268806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28" name="肘形连接符 25">
            <a:extLst>
              <a:ext uri="{FF2B5EF4-FFF2-40B4-BE49-F238E27FC236}">
                <a16:creationId xmlns:a16="http://schemas.microsoft.com/office/drawing/2014/main" id="{F017A011-2102-A22C-FB9E-0B40A04A5DB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30011" y="3461218"/>
            <a:ext cx="228409" cy="66754"/>
          </a:xfrm>
          <a:prstGeom prst="bentConnector4">
            <a:avLst>
              <a:gd name="adj1" fmla="val 20578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0F3233F-A4E2-84CB-8525-028F44BDC985}"/>
              </a:ext>
            </a:extLst>
          </p:cNvPr>
          <p:cNvSpPr txBox="1"/>
          <p:nvPr/>
        </p:nvSpPr>
        <p:spPr>
          <a:xfrm>
            <a:off x="1863023" y="3405358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查询优惠券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5B0BF17-7389-6B8E-5EEC-A38B75F7B807}"/>
              </a:ext>
            </a:extLst>
          </p:cNvPr>
          <p:cNvSpPr/>
          <p:nvPr/>
        </p:nvSpPr>
        <p:spPr>
          <a:xfrm>
            <a:off x="3240159" y="5813594"/>
            <a:ext cx="135592" cy="46118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34" name="肘形连接符 25">
            <a:extLst>
              <a:ext uri="{FF2B5EF4-FFF2-40B4-BE49-F238E27FC236}">
                <a16:creationId xmlns:a16="http://schemas.microsoft.com/office/drawing/2014/main" id="{9EDEFCA5-F8A5-4C19-CE75-9035795484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93135" y="5883757"/>
            <a:ext cx="313949" cy="88991"/>
          </a:xfrm>
          <a:prstGeom prst="bentConnector4">
            <a:avLst>
              <a:gd name="adj1" fmla="val 13275"/>
              <a:gd name="adj2" fmla="val 356880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A4C576C-4CD3-749D-508F-570B8D910991}"/>
              </a:ext>
            </a:extLst>
          </p:cNvPr>
          <p:cNvSpPr txBox="1"/>
          <p:nvPr/>
        </p:nvSpPr>
        <p:spPr>
          <a:xfrm>
            <a:off x="3571770" y="5858174"/>
            <a:ext cx="1106910" cy="83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库存是否充足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是：扣减库存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否：抛出异常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4F03CE8-0949-50DC-7B4A-29B1041DE835}"/>
              </a:ext>
            </a:extLst>
          </p:cNvPr>
          <p:cNvSpPr/>
          <p:nvPr/>
        </p:nvSpPr>
        <p:spPr>
          <a:xfrm>
            <a:off x="3256700" y="5296927"/>
            <a:ext cx="123200" cy="268806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37" name="肘形连接符 25">
            <a:extLst>
              <a:ext uri="{FF2B5EF4-FFF2-40B4-BE49-F238E27FC236}">
                <a16:creationId xmlns:a16="http://schemas.microsoft.com/office/drawing/2014/main" id="{5F40F387-0484-208B-DA16-3002F4495BC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26223" y="5328118"/>
            <a:ext cx="228409" cy="66754"/>
          </a:xfrm>
          <a:prstGeom prst="bentConnector4">
            <a:avLst>
              <a:gd name="adj1" fmla="val 20578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BCEF718-B5BC-CF94-B1D2-C30F20130ED3}"/>
              </a:ext>
            </a:extLst>
          </p:cNvPr>
          <p:cNvSpPr txBox="1"/>
          <p:nvPr/>
        </p:nvSpPr>
        <p:spPr>
          <a:xfrm>
            <a:off x="3577523" y="5272258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查询优惠券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4634F6A-D46A-A054-C327-A4DC0B9EEABD}"/>
              </a:ext>
            </a:extLst>
          </p:cNvPr>
          <p:cNvSpPr/>
          <p:nvPr/>
        </p:nvSpPr>
        <p:spPr>
          <a:xfrm>
            <a:off x="3185158" y="2604637"/>
            <a:ext cx="114027" cy="954537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9B97605-45A7-46B4-8B58-4F311B5B75AB}"/>
              </a:ext>
            </a:extLst>
          </p:cNvPr>
          <p:cNvSpPr/>
          <p:nvPr/>
        </p:nvSpPr>
        <p:spPr>
          <a:xfrm>
            <a:off x="3241697" y="2901174"/>
            <a:ext cx="123200" cy="222154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41" name="肘形连接符 25">
            <a:extLst>
              <a:ext uri="{FF2B5EF4-FFF2-40B4-BE49-F238E27FC236}">
                <a16:creationId xmlns:a16="http://schemas.microsoft.com/office/drawing/2014/main" id="{65935E76-D075-36C0-EA4B-4479C3C776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16301" y="2919766"/>
            <a:ext cx="228407" cy="66754"/>
          </a:xfrm>
          <a:prstGeom prst="bentConnector4">
            <a:avLst>
              <a:gd name="adj1" fmla="val 25684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97373194-F45C-D8D5-45D4-F7EC6A170D0F}"/>
              </a:ext>
            </a:extLst>
          </p:cNvPr>
          <p:cNvSpPr txBox="1"/>
          <p:nvPr/>
        </p:nvSpPr>
        <p:spPr>
          <a:xfrm>
            <a:off x="3562521" y="2824898"/>
            <a:ext cx="8951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获取互斥锁失败</a:t>
            </a:r>
          </a:p>
        </p:txBody>
      </p:sp>
      <p:sp>
        <p:nvSpPr>
          <p:cNvPr id="43" name="箭头: 右弧形 42">
            <a:extLst>
              <a:ext uri="{FF2B5EF4-FFF2-40B4-BE49-F238E27FC236}">
                <a16:creationId xmlns:a16="http://schemas.microsoft.com/office/drawing/2014/main" id="{F8633A3F-6354-AE45-7483-685B560C39DB}"/>
              </a:ext>
            </a:extLst>
          </p:cNvPr>
          <p:cNvSpPr/>
          <p:nvPr/>
        </p:nvSpPr>
        <p:spPr bwMode="auto">
          <a:xfrm>
            <a:off x="3276600" y="3665220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箭头: 右弧形 43">
            <a:extLst>
              <a:ext uri="{FF2B5EF4-FFF2-40B4-BE49-F238E27FC236}">
                <a16:creationId xmlns:a16="http://schemas.microsoft.com/office/drawing/2014/main" id="{60AF14BD-C653-DD51-3DB1-8110981CC237}"/>
              </a:ext>
            </a:extLst>
          </p:cNvPr>
          <p:cNvSpPr/>
          <p:nvPr/>
        </p:nvSpPr>
        <p:spPr bwMode="auto">
          <a:xfrm>
            <a:off x="3276600" y="3947160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箭头: 右弧形 44">
            <a:extLst>
              <a:ext uri="{FF2B5EF4-FFF2-40B4-BE49-F238E27FC236}">
                <a16:creationId xmlns:a16="http://schemas.microsoft.com/office/drawing/2014/main" id="{701728C3-60A4-1015-9E6A-0C618446CC61}"/>
              </a:ext>
            </a:extLst>
          </p:cNvPr>
          <p:cNvSpPr/>
          <p:nvPr/>
        </p:nvSpPr>
        <p:spPr bwMode="auto">
          <a:xfrm>
            <a:off x="3276600" y="4244340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箭头: 右弧形 45">
            <a:extLst>
              <a:ext uri="{FF2B5EF4-FFF2-40B4-BE49-F238E27FC236}">
                <a16:creationId xmlns:a16="http://schemas.microsoft.com/office/drawing/2014/main" id="{B1473026-8CF9-F24C-47C1-7694F70863FC}"/>
              </a:ext>
            </a:extLst>
          </p:cNvPr>
          <p:cNvSpPr/>
          <p:nvPr/>
        </p:nvSpPr>
        <p:spPr bwMode="auto">
          <a:xfrm>
            <a:off x="3276600" y="4541520"/>
            <a:ext cx="198120" cy="243840"/>
          </a:xfrm>
          <a:prstGeom prst="curvedLeftArrow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3FE1993-789E-0297-F146-95B1AC9F8C17}"/>
              </a:ext>
            </a:extLst>
          </p:cNvPr>
          <p:cNvSpPr/>
          <p:nvPr/>
        </p:nvSpPr>
        <p:spPr>
          <a:xfrm>
            <a:off x="6701044" y="1549698"/>
            <a:ext cx="4332716" cy="5011577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68ED9A-31DE-9082-5FA3-69001F318103}"/>
              </a:ext>
            </a:extLst>
          </p:cNvPr>
          <p:cNvSpPr/>
          <p:nvPr/>
        </p:nvSpPr>
        <p:spPr>
          <a:xfrm>
            <a:off x="6941358" y="209545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14" name="直线连接符 8">
            <a:extLst>
              <a:ext uri="{FF2B5EF4-FFF2-40B4-BE49-F238E27FC236}">
                <a16:creationId xmlns:a16="http://schemas.microsoft.com/office/drawing/2014/main" id="{3CBDB138-B296-D6B4-5C7B-B1DB91CC6F6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258990" y="2476607"/>
            <a:ext cx="7077" cy="418691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525C33A-0DC2-525A-E392-F0FAB2084F5D}"/>
              </a:ext>
            </a:extLst>
          </p:cNvPr>
          <p:cNvSpPr/>
          <p:nvPr/>
        </p:nvSpPr>
        <p:spPr>
          <a:xfrm>
            <a:off x="7195818" y="2522842"/>
            <a:ext cx="114027" cy="2723406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B7B0838-7AAA-42F0-5263-343392EDCAC3}"/>
              </a:ext>
            </a:extLst>
          </p:cNvPr>
          <p:cNvSpPr/>
          <p:nvPr/>
        </p:nvSpPr>
        <p:spPr>
          <a:xfrm>
            <a:off x="7249817" y="2695434"/>
            <a:ext cx="123200" cy="222154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20" name="肘形连接符 25">
            <a:extLst>
              <a:ext uri="{FF2B5EF4-FFF2-40B4-BE49-F238E27FC236}">
                <a16:creationId xmlns:a16="http://schemas.microsoft.com/office/drawing/2014/main" id="{88D5999B-1614-3157-421F-B0F247A23C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30517" y="2714026"/>
            <a:ext cx="228407" cy="66754"/>
          </a:xfrm>
          <a:prstGeom prst="bentConnector4">
            <a:avLst>
              <a:gd name="adj1" fmla="val 25684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955C8B21-194D-074A-B86A-A72B88B6F415}"/>
              </a:ext>
            </a:extLst>
          </p:cNvPr>
          <p:cNvSpPr txBox="1"/>
          <p:nvPr/>
        </p:nvSpPr>
        <p:spPr>
          <a:xfrm>
            <a:off x="7570641" y="2619158"/>
            <a:ext cx="8951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获取互斥锁成功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5D81A7C-96A1-BD80-D4A0-7A19968AF6FF}"/>
              </a:ext>
            </a:extLst>
          </p:cNvPr>
          <p:cNvSpPr/>
          <p:nvPr/>
        </p:nvSpPr>
        <p:spPr>
          <a:xfrm>
            <a:off x="7248279" y="4045754"/>
            <a:ext cx="135592" cy="46118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25" name="肘形连接符 25">
            <a:extLst>
              <a:ext uri="{FF2B5EF4-FFF2-40B4-BE49-F238E27FC236}">
                <a16:creationId xmlns:a16="http://schemas.microsoft.com/office/drawing/2014/main" id="{BBFED823-5D5F-AC22-276A-AF5269D3F87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95159" y="4115917"/>
            <a:ext cx="313949" cy="88991"/>
          </a:xfrm>
          <a:prstGeom prst="bentConnector4">
            <a:avLst>
              <a:gd name="adj1" fmla="val 13275"/>
              <a:gd name="adj2" fmla="val 356880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B63262D-A8B3-0131-B748-28162B859999}"/>
              </a:ext>
            </a:extLst>
          </p:cNvPr>
          <p:cNvSpPr txBox="1"/>
          <p:nvPr/>
        </p:nvSpPr>
        <p:spPr>
          <a:xfrm>
            <a:off x="7579890" y="4090334"/>
            <a:ext cx="1106910" cy="83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库存是否充足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是：扣减库存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否：抛出异常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CA32510-3442-A7A6-1F21-A86256879337}"/>
              </a:ext>
            </a:extLst>
          </p:cNvPr>
          <p:cNvSpPr/>
          <p:nvPr/>
        </p:nvSpPr>
        <p:spPr>
          <a:xfrm>
            <a:off x="8626657" y="209545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31" name="直线连接符 8">
            <a:extLst>
              <a:ext uri="{FF2B5EF4-FFF2-40B4-BE49-F238E27FC236}">
                <a16:creationId xmlns:a16="http://schemas.microsoft.com/office/drawing/2014/main" id="{E8AB984F-BA72-A6E3-6848-2B3888166E78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8944289" y="2476607"/>
            <a:ext cx="12926" cy="40623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6D953994-9C69-1CA0-ABDD-4768C1918925}"/>
              </a:ext>
            </a:extLst>
          </p:cNvPr>
          <p:cNvSpPr/>
          <p:nvPr/>
        </p:nvSpPr>
        <p:spPr>
          <a:xfrm>
            <a:off x="8892538" y="4865959"/>
            <a:ext cx="114027" cy="1537292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151D32B-ADA8-AFF2-3157-FF9877FCAECC}"/>
              </a:ext>
            </a:extLst>
          </p:cNvPr>
          <p:cNvSpPr/>
          <p:nvPr/>
        </p:nvSpPr>
        <p:spPr>
          <a:xfrm>
            <a:off x="7241960" y="3399547"/>
            <a:ext cx="123200" cy="268806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48" name="肘形连接符 25">
            <a:extLst>
              <a:ext uri="{FF2B5EF4-FFF2-40B4-BE49-F238E27FC236}">
                <a16:creationId xmlns:a16="http://schemas.microsoft.com/office/drawing/2014/main" id="{FC9579DE-6291-563E-5AB7-80694584BA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29771" y="3430738"/>
            <a:ext cx="228409" cy="66754"/>
          </a:xfrm>
          <a:prstGeom prst="bentConnector4">
            <a:avLst>
              <a:gd name="adj1" fmla="val 20578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053DCCBF-BBFC-1EDD-596B-90DC4A1E8E91}"/>
              </a:ext>
            </a:extLst>
          </p:cNvPr>
          <p:cNvSpPr txBox="1"/>
          <p:nvPr/>
        </p:nvSpPr>
        <p:spPr>
          <a:xfrm>
            <a:off x="7562783" y="3374878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查询优惠券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DF812FF-F0F7-DA73-85CA-4A2A29E594B0}"/>
              </a:ext>
            </a:extLst>
          </p:cNvPr>
          <p:cNvSpPr/>
          <p:nvPr/>
        </p:nvSpPr>
        <p:spPr>
          <a:xfrm>
            <a:off x="8939919" y="5783114"/>
            <a:ext cx="135592" cy="46118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51" name="肘形连接符 25">
            <a:extLst>
              <a:ext uri="{FF2B5EF4-FFF2-40B4-BE49-F238E27FC236}">
                <a16:creationId xmlns:a16="http://schemas.microsoft.com/office/drawing/2014/main" id="{E1EC6962-F7B7-4AB5-2130-0B60D9F33CF7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92895" y="5853277"/>
            <a:ext cx="313949" cy="88991"/>
          </a:xfrm>
          <a:prstGeom prst="bentConnector4">
            <a:avLst>
              <a:gd name="adj1" fmla="val 13275"/>
              <a:gd name="adj2" fmla="val 356880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C54CE734-91B3-960E-EF19-B77842634DC4}"/>
              </a:ext>
            </a:extLst>
          </p:cNvPr>
          <p:cNvSpPr txBox="1"/>
          <p:nvPr/>
        </p:nvSpPr>
        <p:spPr>
          <a:xfrm>
            <a:off x="9271530" y="5827694"/>
            <a:ext cx="1106910" cy="83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库存是否充足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是：扣减库存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否：抛出异常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CCC70C0-355B-A270-D4E5-C393BCC89B93}"/>
              </a:ext>
            </a:extLst>
          </p:cNvPr>
          <p:cNvSpPr/>
          <p:nvPr/>
        </p:nvSpPr>
        <p:spPr>
          <a:xfrm>
            <a:off x="8956460" y="5266447"/>
            <a:ext cx="123200" cy="268806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55" name="肘形连接符 25">
            <a:extLst>
              <a:ext uri="{FF2B5EF4-FFF2-40B4-BE49-F238E27FC236}">
                <a16:creationId xmlns:a16="http://schemas.microsoft.com/office/drawing/2014/main" id="{14A84449-49E0-656B-3AA4-952C63E88F5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25983" y="5297638"/>
            <a:ext cx="228409" cy="66754"/>
          </a:xfrm>
          <a:prstGeom prst="bentConnector4">
            <a:avLst>
              <a:gd name="adj1" fmla="val 20578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DDDA50EC-73AB-0C74-E544-2C909350B3EF}"/>
              </a:ext>
            </a:extLst>
          </p:cNvPr>
          <p:cNvSpPr txBox="1"/>
          <p:nvPr/>
        </p:nvSpPr>
        <p:spPr>
          <a:xfrm>
            <a:off x="9277283" y="5241778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查询优惠券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AE5A72D-B307-974B-25C1-0743C6775051}"/>
              </a:ext>
            </a:extLst>
          </p:cNvPr>
          <p:cNvSpPr/>
          <p:nvPr/>
        </p:nvSpPr>
        <p:spPr>
          <a:xfrm>
            <a:off x="8884918" y="2574157"/>
            <a:ext cx="114027" cy="954537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B532CBE-6D94-9943-F0AA-E44EB237E839}"/>
              </a:ext>
            </a:extLst>
          </p:cNvPr>
          <p:cNvSpPr/>
          <p:nvPr/>
        </p:nvSpPr>
        <p:spPr>
          <a:xfrm>
            <a:off x="8941457" y="2870694"/>
            <a:ext cx="123200" cy="222154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59" name="肘形连接符 25">
            <a:extLst>
              <a:ext uri="{FF2B5EF4-FFF2-40B4-BE49-F238E27FC236}">
                <a16:creationId xmlns:a16="http://schemas.microsoft.com/office/drawing/2014/main" id="{845B851B-F599-7DB3-8FB6-B025FC087B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16061" y="2889286"/>
            <a:ext cx="228407" cy="66754"/>
          </a:xfrm>
          <a:prstGeom prst="bentConnector4">
            <a:avLst>
              <a:gd name="adj1" fmla="val 25684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52E71C6B-7E84-2748-7E37-480D4404DEB6}"/>
              </a:ext>
            </a:extLst>
          </p:cNvPr>
          <p:cNvSpPr txBox="1"/>
          <p:nvPr/>
        </p:nvSpPr>
        <p:spPr>
          <a:xfrm>
            <a:off x="9262281" y="2794418"/>
            <a:ext cx="8951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获取互斥锁失败</a:t>
            </a:r>
          </a:p>
        </p:txBody>
      </p:sp>
      <p:sp>
        <p:nvSpPr>
          <p:cNvPr id="61" name="箭头: 右弧形 60">
            <a:extLst>
              <a:ext uri="{FF2B5EF4-FFF2-40B4-BE49-F238E27FC236}">
                <a16:creationId xmlns:a16="http://schemas.microsoft.com/office/drawing/2014/main" id="{54AB7C89-79B9-6EAE-942A-B582AD83CF0F}"/>
              </a:ext>
            </a:extLst>
          </p:cNvPr>
          <p:cNvSpPr/>
          <p:nvPr/>
        </p:nvSpPr>
        <p:spPr bwMode="auto">
          <a:xfrm>
            <a:off x="8976360" y="3634740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箭头: 右弧形 61">
            <a:extLst>
              <a:ext uri="{FF2B5EF4-FFF2-40B4-BE49-F238E27FC236}">
                <a16:creationId xmlns:a16="http://schemas.microsoft.com/office/drawing/2014/main" id="{1B481B6E-18DC-87AD-9930-C0DEB72761C0}"/>
              </a:ext>
            </a:extLst>
          </p:cNvPr>
          <p:cNvSpPr/>
          <p:nvPr/>
        </p:nvSpPr>
        <p:spPr bwMode="auto">
          <a:xfrm>
            <a:off x="8976360" y="3916680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箭头: 右弧形 62">
            <a:extLst>
              <a:ext uri="{FF2B5EF4-FFF2-40B4-BE49-F238E27FC236}">
                <a16:creationId xmlns:a16="http://schemas.microsoft.com/office/drawing/2014/main" id="{021EA4FC-C2B5-BC66-1CE0-5F957AF0BEAC}"/>
              </a:ext>
            </a:extLst>
          </p:cNvPr>
          <p:cNvSpPr/>
          <p:nvPr/>
        </p:nvSpPr>
        <p:spPr bwMode="auto">
          <a:xfrm>
            <a:off x="8976360" y="4213860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箭头: 右弧形 63">
            <a:extLst>
              <a:ext uri="{FF2B5EF4-FFF2-40B4-BE49-F238E27FC236}">
                <a16:creationId xmlns:a16="http://schemas.microsoft.com/office/drawing/2014/main" id="{0264FFC8-33B4-634A-1BD2-4A987E3167A9}"/>
              </a:ext>
            </a:extLst>
          </p:cNvPr>
          <p:cNvSpPr/>
          <p:nvPr/>
        </p:nvSpPr>
        <p:spPr bwMode="auto">
          <a:xfrm>
            <a:off x="8976360" y="4511040"/>
            <a:ext cx="198120" cy="243840"/>
          </a:xfrm>
          <a:prstGeom prst="curvedLeftArrow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C0EBCC5-DFD0-9D53-6194-E563DC02B21A}"/>
              </a:ext>
            </a:extLst>
          </p:cNvPr>
          <p:cNvSpPr txBox="1"/>
          <p:nvPr/>
        </p:nvSpPr>
        <p:spPr>
          <a:xfrm>
            <a:off x="2331720" y="1603495"/>
            <a:ext cx="1569720" cy="306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localhost: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8080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1297807-75E7-A404-2976-9569BDC7D97F}"/>
              </a:ext>
            </a:extLst>
          </p:cNvPr>
          <p:cNvSpPr txBox="1"/>
          <p:nvPr/>
        </p:nvSpPr>
        <p:spPr>
          <a:xfrm>
            <a:off x="8163560" y="1573015"/>
            <a:ext cx="1569720" cy="306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localhost: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8081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A062919-97EF-09CE-302C-F997C9728300}"/>
              </a:ext>
            </a:extLst>
          </p:cNvPr>
          <p:cNvSpPr txBox="1"/>
          <p:nvPr/>
        </p:nvSpPr>
        <p:spPr>
          <a:xfrm>
            <a:off x="6233639" y="1265854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44897C7-BA7B-9DA2-0650-A050C1384B85}"/>
              </a:ext>
            </a:extLst>
          </p:cNvPr>
          <p:cNvSpPr txBox="1"/>
          <p:nvPr/>
        </p:nvSpPr>
        <p:spPr>
          <a:xfrm>
            <a:off x="6233639" y="1265854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8809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-0.34649 0.3412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31" y="1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0.13516 0.3351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8" y="1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1"/>
      <p:bldP spid="69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212A9-E4F5-9EF7-6F5D-5ED16166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抢券执行流程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566B37E-BD63-1A2E-AC46-E08FAF023D34}"/>
              </a:ext>
            </a:extLst>
          </p:cNvPr>
          <p:cNvSpPr/>
          <p:nvPr/>
        </p:nvSpPr>
        <p:spPr>
          <a:xfrm>
            <a:off x="1001284" y="1580178"/>
            <a:ext cx="4332716" cy="5011577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1B1E12-4A85-863C-896A-5DDE25E3A504}"/>
              </a:ext>
            </a:extLst>
          </p:cNvPr>
          <p:cNvSpPr/>
          <p:nvPr/>
        </p:nvSpPr>
        <p:spPr>
          <a:xfrm>
            <a:off x="1241598" y="212593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BA46FC05-1319-9D40-3172-7C15E524A91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559230" y="2507087"/>
            <a:ext cx="7077" cy="418691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F11BC738-BB8F-DC9B-F5E0-C346FAADF533}"/>
              </a:ext>
            </a:extLst>
          </p:cNvPr>
          <p:cNvSpPr/>
          <p:nvPr/>
        </p:nvSpPr>
        <p:spPr>
          <a:xfrm>
            <a:off x="1496058" y="2553322"/>
            <a:ext cx="119382" cy="2272678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90327D-F49D-79D5-33D5-63D5FFBB95A5}"/>
              </a:ext>
            </a:extLst>
          </p:cNvPr>
          <p:cNvSpPr/>
          <p:nvPr/>
        </p:nvSpPr>
        <p:spPr>
          <a:xfrm>
            <a:off x="1550057" y="2725914"/>
            <a:ext cx="123200" cy="222154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12" name="肘形连接符 25">
            <a:extLst>
              <a:ext uri="{FF2B5EF4-FFF2-40B4-BE49-F238E27FC236}">
                <a16:creationId xmlns:a16="http://schemas.microsoft.com/office/drawing/2014/main" id="{BBE2257B-0711-AF3C-BA66-BF00D0F908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36853" y="2744506"/>
            <a:ext cx="228407" cy="66754"/>
          </a:xfrm>
          <a:prstGeom prst="bentConnector4">
            <a:avLst>
              <a:gd name="adj1" fmla="val 25684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9A593EA-9F68-F0B5-220C-8A04C0D4A45B}"/>
              </a:ext>
            </a:extLst>
          </p:cNvPr>
          <p:cNvSpPr txBox="1"/>
          <p:nvPr/>
        </p:nvSpPr>
        <p:spPr>
          <a:xfrm>
            <a:off x="1870881" y="2649638"/>
            <a:ext cx="8951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获取互斥锁成功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C74E7EC-267C-5867-659E-ED066ED80EBE}"/>
              </a:ext>
            </a:extLst>
          </p:cNvPr>
          <p:cNvSpPr/>
          <p:nvPr/>
        </p:nvSpPr>
        <p:spPr>
          <a:xfrm>
            <a:off x="1548519" y="3639354"/>
            <a:ext cx="135592" cy="46118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17" name="肘形连接符 25">
            <a:extLst>
              <a:ext uri="{FF2B5EF4-FFF2-40B4-BE49-F238E27FC236}">
                <a16:creationId xmlns:a16="http://schemas.microsoft.com/office/drawing/2014/main" id="{26B9145D-EC02-0F2A-6E12-E5B9E864F4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01495" y="3709517"/>
            <a:ext cx="313949" cy="88991"/>
          </a:xfrm>
          <a:prstGeom prst="bentConnector4">
            <a:avLst>
              <a:gd name="adj1" fmla="val 13275"/>
              <a:gd name="adj2" fmla="val 356880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7FB3B79-1ED3-85C5-C5C7-E552955CDC00}"/>
              </a:ext>
            </a:extLst>
          </p:cNvPr>
          <p:cNvSpPr txBox="1"/>
          <p:nvPr/>
        </p:nvSpPr>
        <p:spPr>
          <a:xfrm>
            <a:off x="1880130" y="3683934"/>
            <a:ext cx="1106910" cy="83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库存是否充足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是：扣减库存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否：抛出异常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3A84C39-AEAF-81B7-CF55-B88A5DC89E7B}"/>
              </a:ext>
            </a:extLst>
          </p:cNvPr>
          <p:cNvSpPr/>
          <p:nvPr/>
        </p:nvSpPr>
        <p:spPr>
          <a:xfrm>
            <a:off x="2926897" y="212593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23" name="直线连接符 8">
            <a:extLst>
              <a:ext uri="{FF2B5EF4-FFF2-40B4-BE49-F238E27FC236}">
                <a16:creationId xmlns:a16="http://schemas.microsoft.com/office/drawing/2014/main" id="{B00D8E6E-C7EB-BCD6-F0A4-864ECA21F7B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244529" y="2507087"/>
            <a:ext cx="12926" cy="40623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49FB5023-B8B5-EADC-2F68-FFDCBEAD8C8E}"/>
              </a:ext>
            </a:extLst>
          </p:cNvPr>
          <p:cNvSpPr/>
          <p:nvPr/>
        </p:nvSpPr>
        <p:spPr>
          <a:xfrm>
            <a:off x="1542200" y="3196347"/>
            <a:ext cx="123200" cy="268806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28" name="肘形连接符 25">
            <a:extLst>
              <a:ext uri="{FF2B5EF4-FFF2-40B4-BE49-F238E27FC236}">
                <a16:creationId xmlns:a16="http://schemas.microsoft.com/office/drawing/2014/main" id="{F017A011-2102-A22C-FB9E-0B40A04A5DB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36107" y="3227538"/>
            <a:ext cx="228409" cy="66754"/>
          </a:xfrm>
          <a:prstGeom prst="bentConnector4">
            <a:avLst>
              <a:gd name="adj1" fmla="val 20578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0F3233F-A4E2-84CB-8525-028F44BDC985}"/>
              </a:ext>
            </a:extLst>
          </p:cNvPr>
          <p:cNvSpPr txBox="1"/>
          <p:nvPr/>
        </p:nvSpPr>
        <p:spPr>
          <a:xfrm>
            <a:off x="1863023" y="3171678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查询优惠券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4634F6A-D46A-A054-C327-A4DC0B9EEABD}"/>
              </a:ext>
            </a:extLst>
          </p:cNvPr>
          <p:cNvSpPr/>
          <p:nvPr/>
        </p:nvSpPr>
        <p:spPr>
          <a:xfrm>
            <a:off x="3185158" y="2836991"/>
            <a:ext cx="114027" cy="489829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9B97605-45A7-46B4-8B58-4F311B5B75AB}"/>
              </a:ext>
            </a:extLst>
          </p:cNvPr>
          <p:cNvSpPr/>
          <p:nvPr/>
        </p:nvSpPr>
        <p:spPr>
          <a:xfrm>
            <a:off x="3241697" y="2901174"/>
            <a:ext cx="123200" cy="222154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41" name="肘形连接符 25">
            <a:extLst>
              <a:ext uri="{FF2B5EF4-FFF2-40B4-BE49-F238E27FC236}">
                <a16:creationId xmlns:a16="http://schemas.microsoft.com/office/drawing/2014/main" id="{65935E76-D075-36C0-EA4B-4479C3C776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16301" y="2919766"/>
            <a:ext cx="228407" cy="66754"/>
          </a:xfrm>
          <a:prstGeom prst="bentConnector4">
            <a:avLst>
              <a:gd name="adj1" fmla="val 25684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97373194-F45C-D8D5-45D4-F7EC6A170D0F}"/>
              </a:ext>
            </a:extLst>
          </p:cNvPr>
          <p:cNvSpPr txBox="1"/>
          <p:nvPr/>
        </p:nvSpPr>
        <p:spPr>
          <a:xfrm>
            <a:off x="3562521" y="2824898"/>
            <a:ext cx="8951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获取互斥锁失败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3FE1993-789E-0297-F146-95B1AC9F8C17}"/>
              </a:ext>
            </a:extLst>
          </p:cNvPr>
          <p:cNvSpPr/>
          <p:nvPr/>
        </p:nvSpPr>
        <p:spPr>
          <a:xfrm>
            <a:off x="6701044" y="1549698"/>
            <a:ext cx="4332716" cy="5011577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68ED9A-31DE-9082-5FA3-69001F318103}"/>
              </a:ext>
            </a:extLst>
          </p:cNvPr>
          <p:cNvSpPr/>
          <p:nvPr/>
        </p:nvSpPr>
        <p:spPr>
          <a:xfrm>
            <a:off x="6941358" y="209545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14" name="直线连接符 8">
            <a:extLst>
              <a:ext uri="{FF2B5EF4-FFF2-40B4-BE49-F238E27FC236}">
                <a16:creationId xmlns:a16="http://schemas.microsoft.com/office/drawing/2014/main" id="{3CBDB138-B296-D6B4-5C7B-B1DB91CC6F6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258990" y="2476607"/>
            <a:ext cx="7077" cy="418691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525C33A-0DC2-525A-E392-F0FAB2084F5D}"/>
              </a:ext>
            </a:extLst>
          </p:cNvPr>
          <p:cNvSpPr/>
          <p:nvPr/>
        </p:nvSpPr>
        <p:spPr>
          <a:xfrm>
            <a:off x="7195818" y="2564537"/>
            <a:ext cx="114027" cy="404817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B7B0838-7AAA-42F0-5263-343392EDCAC3}"/>
              </a:ext>
            </a:extLst>
          </p:cNvPr>
          <p:cNvSpPr/>
          <p:nvPr/>
        </p:nvSpPr>
        <p:spPr>
          <a:xfrm>
            <a:off x="7249817" y="2695434"/>
            <a:ext cx="123200" cy="222154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20" name="肘形连接符 25">
            <a:extLst>
              <a:ext uri="{FF2B5EF4-FFF2-40B4-BE49-F238E27FC236}">
                <a16:creationId xmlns:a16="http://schemas.microsoft.com/office/drawing/2014/main" id="{88D5999B-1614-3157-421F-B0F247A23C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30517" y="2714026"/>
            <a:ext cx="228407" cy="66754"/>
          </a:xfrm>
          <a:prstGeom prst="bentConnector4">
            <a:avLst>
              <a:gd name="adj1" fmla="val 25684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955C8B21-194D-074A-B86A-A72B88B6F415}"/>
              </a:ext>
            </a:extLst>
          </p:cNvPr>
          <p:cNvSpPr txBox="1"/>
          <p:nvPr/>
        </p:nvSpPr>
        <p:spPr>
          <a:xfrm>
            <a:off x="7570641" y="2619158"/>
            <a:ext cx="8951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获取互斥锁</a:t>
            </a:r>
            <a:r>
              <a:rPr lang="zh-CN" altLang="en-US" sz="105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失败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B63262D-A8B3-0131-B748-28162B859999}"/>
              </a:ext>
            </a:extLst>
          </p:cNvPr>
          <p:cNvSpPr txBox="1"/>
          <p:nvPr/>
        </p:nvSpPr>
        <p:spPr>
          <a:xfrm>
            <a:off x="7579890" y="5868334"/>
            <a:ext cx="1106910" cy="83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库存是否充足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是：扣减库存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否：抛出异常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CA32510-3442-A7A6-1F21-A86256879337}"/>
              </a:ext>
            </a:extLst>
          </p:cNvPr>
          <p:cNvSpPr/>
          <p:nvPr/>
        </p:nvSpPr>
        <p:spPr>
          <a:xfrm>
            <a:off x="8626657" y="209545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31" name="直线连接符 8">
            <a:extLst>
              <a:ext uri="{FF2B5EF4-FFF2-40B4-BE49-F238E27FC236}">
                <a16:creationId xmlns:a16="http://schemas.microsoft.com/office/drawing/2014/main" id="{E8AB984F-BA72-A6E3-6848-2B3888166E78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8944289" y="2476607"/>
            <a:ext cx="12926" cy="40623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FAE5A72D-B307-974B-25C1-0743C6775051}"/>
              </a:ext>
            </a:extLst>
          </p:cNvPr>
          <p:cNvSpPr/>
          <p:nvPr/>
        </p:nvSpPr>
        <p:spPr>
          <a:xfrm>
            <a:off x="8884918" y="2782019"/>
            <a:ext cx="114027" cy="538812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B532CBE-6D94-9943-F0AA-E44EB237E839}"/>
              </a:ext>
            </a:extLst>
          </p:cNvPr>
          <p:cNvSpPr/>
          <p:nvPr/>
        </p:nvSpPr>
        <p:spPr>
          <a:xfrm>
            <a:off x="8941457" y="2870694"/>
            <a:ext cx="123200" cy="222154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59" name="肘形连接符 25">
            <a:extLst>
              <a:ext uri="{FF2B5EF4-FFF2-40B4-BE49-F238E27FC236}">
                <a16:creationId xmlns:a16="http://schemas.microsoft.com/office/drawing/2014/main" id="{845B851B-F599-7DB3-8FB6-B025FC087B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16061" y="2889286"/>
            <a:ext cx="228407" cy="66754"/>
          </a:xfrm>
          <a:prstGeom prst="bentConnector4">
            <a:avLst>
              <a:gd name="adj1" fmla="val 25684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52E71C6B-7E84-2748-7E37-480D4404DEB6}"/>
              </a:ext>
            </a:extLst>
          </p:cNvPr>
          <p:cNvSpPr txBox="1"/>
          <p:nvPr/>
        </p:nvSpPr>
        <p:spPr>
          <a:xfrm>
            <a:off x="9262281" y="2794418"/>
            <a:ext cx="8951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获取互斥锁失败</a:t>
            </a:r>
          </a:p>
        </p:txBody>
      </p:sp>
      <p:sp>
        <p:nvSpPr>
          <p:cNvPr id="61" name="箭头: 右弧形 60">
            <a:extLst>
              <a:ext uri="{FF2B5EF4-FFF2-40B4-BE49-F238E27FC236}">
                <a16:creationId xmlns:a16="http://schemas.microsoft.com/office/drawing/2014/main" id="{54AB7C89-79B9-6EAE-942A-B582AD83CF0F}"/>
              </a:ext>
            </a:extLst>
          </p:cNvPr>
          <p:cNvSpPr/>
          <p:nvPr/>
        </p:nvSpPr>
        <p:spPr bwMode="auto">
          <a:xfrm>
            <a:off x="8976360" y="3465513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箭头: 右弧形 61">
            <a:extLst>
              <a:ext uri="{FF2B5EF4-FFF2-40B4-BE49-F238E27FC236}">
                <a16:creationId xmlns:a16="http://schemas.microsoft.com/office/drawing/2014/main" id="{1B481B6E-18DC-87AD-9930-C0DEB72761C0}"/>
              </a:ext>
            </a:extLst>
          </p:cNvPr>
          <p:cNvSpPr/>
          <p:nvPr/>
        </p:nvSpPr>
        <p:spPr bwMode="auto">
          <a:xfrm>
            <a:off x="8976360" y="3747453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箭头: 右弧形 62">
            <a:extLst>
              <a:ext uri="{FF2B5EF4-FFF2-40B4-BE49-F238E27FC236}">
                <a16:creationId xmlns:a16="http://schemas.microsoft.com/office/drawing/2014/main" id="{021EA4FC-C2B5-BC66-1CE0-5F957AF0BEAC}"/>
              </a:ext>
            </a:extLst>
          </p:cNvPr>
          <p:cNvSpPr/>
          <p:nvPr/>
        </p:nvSpPr>
        <p:spPr bwMode="auto">
          <a:xfrm>
            <a:off x="8976360" y="4044633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C0EBCC5-DFD0-9D53-6194-E563DC02B21A}"/>
              </a:ext>
            </a:extLst>
          </p:cNvPr>
          <p:cNvSpPr txBox="1"/>
          <p:nvPr/>
        </p:nvSpPr>
        <p:spPr>
          <a:xfrm>
            <a:off x="2331720" y="1603495"/>
            <a:ext cx="1569720" cy="306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localhost: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8080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1297807-75E7-A404-2976-9569BDC7D97F}"/>
              </a:ext>
            </a:extLst>
          </p:cNvPr>
          <p:cNvSpPr txBox="1"/>
          <p:nvPr/>
        </p:nvSpPr>
        <p:spPr>
          <a:xfrm>
            <a:off x="8163560" y="1573015"/>
            <a:ext cx="1569720" cy="306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localhost: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8081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76DA283-6F34-DB91-DCAF-A76C7E54A72D}"/>
              </a:ext>
            </a:extLst>
          </p:cNvPr>
          <p:cNvSpPr/>
          <p:nvPr/>
        </p:nvSpPr>
        <p:spPr bwMode="auto">
          <a:xfrm>
            <a:off x="5466080" y="853440"/>
            <a:ext cx="1127760" cy="85344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分布式锁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5E41262-1C76-75D1-5F89-22B704FAD464}"/>
              </a:ext>
            </a:extLst>
          </p:cNvPr>
          <p:cNvCxnSpPr/>
          <p:nvPr/>
        </p:nvCxnSpPr>
        <p:spPr>
          <a:xfrm flipV="1">
            <a:off x="1544320" y="1280160"/>
            <a:ext cx="3921760" cy="8331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8A46F7D6-C36C-AE60-4390-7AC05949D198}"/>
              </a:ext>
            </a:extLst>
          </p:cNvPr>
          <p:cNvSpPr txBox="1"/>
          <p:nvPr/>
        </p:nvSpPr>
        <p:spPr>
          <a:xfrm>
            <a:off x="1300480" y="2182614"/>
            <a:ext cx="12496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FA5BF44-68C6-6899-4778-78FF9F2CC9CB}"/>
              </a:ext>
            </a:extLst>
          </p:cNvPr>
          <p:cNvCxnSpPr/>
          <p:nvPr/>
        </p:nvCxnSpPr>
        <p:spPr>
          <a:xfrm flipH="1" flipV="1">
            <a:off x="6593840" y="1280160"/>
            <a:ext cx="665150" cy="8152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5">
            <a:extLst>
              <a:ext uri="{FF2B5EF4-FFF2-40B4-BE49-F238E27FC236}">
                <a16:creationId xmlns:a16="http://schemas.microsoft.com/office/drawing/2014/main" id="{BBFED823-5D5F-AC22-276A-AF5269D3F87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01255" y="5900013"/>
            <a:ext cx="313949" cy="88991"/>
          </a:xfrm>
          <a:prstGeom prst="bentConnector4">
            <a:avLst>
              <a:gd name="adj1" fmla="val 13275"/>
              <a:gd name="adj2" fmla="val 356880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25">
            <a:extLst>
              <a:ext uri="{FF2B5EF4-FFF2-40B4-BE49-F238E27FC236}">
                <a16:creationId xmlns:a16="http://schemas.microsoft.com/office/drawing/2014/main" id="{FC9579DE-6291-563E-5AB7-80694584BA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17579" y="5220930"/>
            <a:ext cx="228409" cy="66754"/>
          </a:xfrm>
          <a:prstGeom prst="bentConnector4">
            <a:avLst>
              <a:gd name="adj1" fmla="val 20578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053DCCBF-BBFC-1EDD-596B-90DC4A1E8E91}"/>
              </a:ext>
            </a:extLst>
          </p:cNvPr>
          <p:cNvSpPr txBox="1"/>
          <p:nvPr/>
        </p:nvSpPr>
        <p:spPr>
          <a:xfrm>
            <a:off x="7562783" y="5152878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查询优惠券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FECDADB-45AE-4FE6-4D8E-C89E9B41AA76}"/>
              </a:ext>
            </a:extLst>
          </p:cNvPr>
          <p:cNvSpPr/>
          <p:nvPr/>
        </p:nvSpPr>
        <p:spPr>
          <a:xfrm>
            <a:off x="7198358" y="5055216"/>
            <a:ext cx="114027" cy="1397538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151D32B-ADA8-AFF2-3157-FF9877FCAECC}"/>
              </a:ext>
            </a:extLst>
          </p:cNvPr>
          <p:cNvSpPr/>
          <p:nvPr/>
        </p:nvSpPr>
        <p:spPr>
          <a:xfrm>
            <a:off x="7241960" y="5177547"/>
            <a:ext cx="123200" cy="268806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5D81A7C-96A1-BD80-D4A0-7A19968AF6FF}"/>
              </a:ext>
            </a:extLst>
          </p:cNvPr>
          <p:cNvSpPr/>
          <p:nvPr/>
        </p:nvSpPr>
        <p:spPr>
          <a:xfrm>
            <a:off x="7248279" y="5823754"/>
            <a:ext cx="135592" cy="46118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sp>
        <p:nvSpPr>
          <p:cNvPr id="71" name="箭头: 右弧形 70">
            <a:extLst>
              <a:ext uri="{FF2B5EF4-FFF2-40B4-BE49-F238E27FC236}">
                <a16:creationId xmlns:a16="http://schemas.microsoft.com/office/drawing/2014/main" id="{93998D5F-FEAA-5E1F-9BC8-5C6872DA617F}"/>
              </a:ext>
            </a:extLst>
          </p:cNvPr>
          <p:cNvSpPr/>
          <p:nvPr/>
        </p:nvSpPr>
        <p:spPr bwMode="auto">
          <a:xfrm>
            <a:off x="7310120" y="3147060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箭头: 右弧形 71">
            <a:extLst>
              <a:ext uri="{FF2B5EF4-FFF2-40B4-BE49-F238E27FC236}">
                <a16:creationId xmlns:a16="http://schemas.microsoft.com/office/drawing/2014/main" id="{54F4419E-E984-6327-9882-6A37A2A3796D}"/>
              </a:ext>
            </a:extLst>
          </p:cNvPr>
          <p:cNvSpPr/>
          <p:nvPr/>
        </p:nvSpPr>
        <p:spPr bwMode="auto">
          <a:xfrm>
            <a:off x="7310120" y="3429000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箭头: 右弧形 73">
            <a:extLst>
              <a:ext uri="{FF2B5EF4-FFF2-40B4-BE49-F238E27FC236}">
                <a16:creationId xmlns:a16="http://schemas.microsoft.com/office/drawing/2014/main" id="{CC67D89C-E730-4EDA-4742-4FF594BC26E5}"/>
              </a:ext>
            </a:extLst>
          </p:cNvPr>
          <p:cNvSpPr/>
          <p:nvPr/>
        </p:nvSpPr>
        <p:spPr bwMode="auto">
          <a:xfrm>
            <a:off x="7320280" y="3746500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箭头: 右弧形 74">
            <a:extLst>
              <a:ext uri="{FF2B5EF4-FFF2-40B4-BE49-F238E27FC236}">
                <a16:creationId xmlns:a16="http://schemas.microsoft.com/office/drawing/2014/main" id="{EC4D553B-14E6-399A-A269-75BCFE804151}"/>
              </a:ext>
            </a:extLst>
          </p:cNvPr>
          <p:cNvSpPr/>
          <p:nvPr/>
        </p:nvSpPr>
        <p:spPr bwMode="auto">
          <a:xfrm>
            <a:off x="7320280" y="4028440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箭头: 右弧形 75">
            <a:extLst>
              <a:ext uri="{FF2B5EF4-FFF2-40B4-BE49-F238E27FC236}">
                <a16:creationId xmlns:a16="http://schemas.microsoft.com/office/drawing/2014/main" id="{E5A7F562-D472-D480-6414-A41580E44579}"/>
              </a:ext>
            </a:extLst>
          </p:cNvPr>
          <p:cNvSpPr/>
          <p:nvPr/>
        </p:nvSpPr>
        <p:spPr bwMode="auto">
          <a:xfrm>
            <a:off x="7340600" y="4305300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7CE88031-7B80-C498-5201-1446EF028208}"/>
              </a:ext>
            </a:extLst>
          </p:cNvPr>
          <p:cNvSpPr/>
          <p:nvPr/>
        </p:nvSpPr>
        <p:spPr>
          <a:xfrm>
            <a:off x="1562520" y="4364747"/>
            <a:ext cx="123200" cy="268806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rgbClr val="FFFFE4"/>
              </a:solidFill>
            </a:endParaRPr>
          </a:p>
        </p:txBody>
      </p:sp>
      <p:cxnSp>
        <p:nvCxnSpPr>
          <p:cNvPr id="80" name="肘形连接符 25">
            <a:extLst>
              <a:ext uri="{FF2B5EF4-FFF2-40B4-BE49-F238E27FC236}">
                <a16:creationId xmlns:a16="http://schemas.microsoft.com/office/drawing/2014/main" id="{2AF74F9C-E544-2DF9-1E2A-AC1DDD328ED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32043" y="4395938"/>
            <a:ext cx="228409" cy="66754"/>
          </a:xfrm>
          <a:prstGeom prst="bentConnector4">
            <a:avLst>
              <a:gd name="adj1" fmla="val 20578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E6D0984F-F778-F07D-0674-C9F192CF32E3}"/>
              </a:ext>
            </a:extLst>
          </p:cNvPr>
          <p:cNvSpPr txBox="1"/>
          <p:nvPr/>
        </p:nvSpPr>
        <p:spPr>
          <a:xfrm>
            <a:off x="1730943" y="4340078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4.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释放锁</a:t>
            </a: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55307C6B-0F6E-872C-2130-FA47B0BEF648}"/>
              </a:ext>
            </a:extLst>
          </p:cNvPr>
          <p:cNvCxnSpPr>
            <a:cxnSpLocks/>
          </p:cNvCxnSpPr>
          <p:nvPr/>
        </p:nvCxnSpPr>
        <p:spPr>
          <a:xfrm>
            <a:off x="1341120" y="4927600"/>
            <a:ext cx="965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箭头: 右弧形 86">
            <a:extLst>
              <a:ext uri="{FF2B5EF4-FFF2-40B4-BE49-F238E27FC236}">
                <a16:creationId xmlns:a16="http://schemas.microsoft.com/office/drawing/2014/main" id="{D56D1C16-CDB7-6701-A5B4-3B3CA556EFAF}"/>
              </a:ext>
            </a:extLst>
          </p:cNvPr>
          <p:cNvSpPr/>
          <p:nvPr/>
        </p:nvSpPr>
        <p:spPr bwMode="auto">
          <a:xfrm>
            <a:off x="7340600" y="4622800"/>
            <a:ext cx="198120" cy="243840"/>
          </a:xfrm>
          <a:prstGeom prst="curvedLeftArrow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箭头: 右弧形 87">
            <a:extLst>
              <a:ext uri="{FF2B5EF4-FFF2-40B4-BE49-F238E27FC236}">
                <a16:creationId xmlns:a16="http://schemas.microsoft.com/office/drawing/2014/main" id="{82880D8D-6577-3C69-E1F4-0BA5B9F8C07D}"/>
              </a:ext>
            </a:extLst>
          </p:cNvPr>
          <p:cNvSpPr/>
          <p:nvPr/>
        </p:nvSpPr>
        <p:spPr bwMode="auto">
          <a:xfrm>
            <a:off x="8976360" y="4339273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箭头: 右弧形 88">
            <a:extLst>
              <a:ext uri="{FF2B5EF4-FFF2-40B4-BE49-F238E27FC236}">
                <a16:creationId xmlns:a16="http://schemas.microsoft.com/office/drawing/2014/main" id="{D14127CF-8B1D-5700-FA8E-9083E12DBFC0}"/>
              </a:ext>
            </a:extLst>
          </p:cNvPr>
          <p:cNvSpPr/>
          <p:nvPr/>
        </p:nvSpPr>
        <p:spPr bwMode="auto">
          <a:xfrm>
            <a:off x="8976360" y="4621213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箭头: 右弧形 91">
            <a:extLst>
              <a:ext uri="{FF2B5EF4-FFF2-40B4-BE49-F238E27FC236}">
                <a16:creationId xmlns:a16="http://schemas.microsoft.com/office/drawing/2014/main" id="{886D5F18-D2D5-FD94-BC06-572751A57CF7}"/>
              </a:ext>
            </a:extLst>
          </p:cNvPr>
          <p:cNvSpPr/>
          <p:nvPr/>
        </p:nvSpPr>
        <p:spPr bwMode="auto">
          <a:xfrm>
            <a:off x="3286760" y="3465513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箭头: 右弧形 92">
            <a:extLst>
              <a:ext uri="{FF2B5EF4-FFF2-40B4-BE49-F238E27FC236}">
                <a16:creationId xmlns:a16="http://schemas.microsoft.com/office/drawing/2014/main" id="{C39E1BC6-671F-E4AA-BE94-05C6C0A1C5FD}"/>
              </a:ext>
            </a:extLst>
          </p:cNvPr>
          <p:cNvSpPr/>
          <p:nvPr/>
        </p:nvSpPr>
        <p:spPr bwMode="auto">
          <a:xfrm>
            <a:off x="3286760" y="3747453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箭头: 右弧形 93">
            <a:extLst>
              <a:ext uri="{FF2B5EF4-FFF2-40B4-BE49-F238E27FC236}">
                <a16:creationId xmlns:a16="http://schemas.microsoft.com/office/drawing/2014/main" id="{C7290F2E-9023-3A64-8677-49AC0AC417B1}"/>
              </a:ext>
            </a:extLst>
          </p:cNvPr>
          <p:cNvSpPr/>
          <p:nvPr/>
        </p:nvSpPr>
        <p:spPr bwMode="auto">
          <a:xfrm>
            <a:off x="3286760" y="4044633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箭头: 右弧形 94">
            <a:extLst>
              <a:ext uri="{FF2B5EF4-FFF2-40B4-BE49-F238E27FC236}">
                <a16:creationId xmlns:a16="http://schemas.microsoft.com/office/drawing/2014/main" id="{EDD1B219-0300-4265-506C-F43CAC718F02}"/>
              </a:ext>
            </a:extLst>
          </p:cNvPr>
          <p:cNvSpPr/>
          <p:nvPr/>
        </p:nvSpPr>
        <p:spPr bwMode="auto">
          <a:xfrm>
            <a:off x="3286760" y="4339273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箭头: 右弧形 95">
            <a:extLst>
              <a:ext uri="{FF2B5EF4-FFF2-40B4-BE49-F238E27FC236}">
                <a16:creationId xmlns:a16="http://schemas.microsoft.com/office/drawing/2014/main" id="{E6A24CB3-8751-1B82-FDA8-8C8EBB42BBB3}"/>
              </a:ext>
            </a:extLst>
          </p:cNvPr>
          <p:cNvSpPr/>
          <p:nvPr/>
        </p:nvSpPr>
        <p:spPr bwMode="auto">
          <a:xfrm>
            <a:off x="3286760" y="4621213"/>
            <a:ext cx="198120" cy="243840"/>
          </a:xfrm>
          <a:prstGeom prst="curvedLeft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A2306FEE-91E5-BE4E-6290-7510C5A97293}"/>
              </a:ext>
            </a:extLst>
          </p:cNvPr>
          <p:cNvCxnSpPr>
            <a:stCxn id="22" idx="0"/>
            <a:endCxn id="5" idx="1"/>
          </p:cNvCxnSpPr>
          <p:nvPr/>
        </p:nvCxnSpPr>
        <p:spPr>
          <a:xfrm flipV="1">
            <a:off x="3244529" y="1302026"/>
            <a:ext cx="2152419" cy="8239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481866AC-787E-BF55-AFA8-60715351B720}"/>
              </a:ext>
            </a:extLst>
          </p:cNvPr>
          <p:cNvCxnSpPr>
            <a:stCxn id="30" idx="0"/>
            <a:endCxn id="5" idx="3"/>
          </p:cNvCxnSpPr>
          <p:nvPr/>
        </p:nvCxnSpPr>
        <p:spPr>
          <a:xfrm flipH="1" flipV="1">
            <a:off x="6593840" y="1280160"/>
            <a:ext cx="2350449" cy="8152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456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0.3638 -0.117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90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500"/>
                            </p:stCondLst>
                            <p:childTnLst>
                              <p:par>
                                <p:cTn id="1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000"/>
                            </p:stCondLst>
                            <p:childTnLst>
                              <p:par>
                                <p:cTn id="1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500"/>
                            </p:stCondLst>
                            <p:childTnLst>
                              <p:par>
                                <p:cTn id="2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000"/>
                            </p:stCondLst>
                            <p:childTnLst>
                              <p:par>
                                <p:cTn id="2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/>
      <p:bldP spid="16" grpId="0" animBg="1"/>
      <p:bldP spid="18" grpId="0"/>
      <p:bldP spid="27" grpId="0" animBg="1"/>
      <p:bldP spid="29" grpId="0"/>
      <p:bldP spid="39" grpId="0" animBg="1"/>
      <p:bldP spid="40" grpId="0" animBg="1"/>
      <p:bldP spid="42" grpId="0"/>
      <p:bldP spid="15" grpId="0" animBg="1"/>
      <p:bldP spid="19" grpId="0" animBg="1"/>
      <p:bldP spid="21" grpId="0"/>
      <p:bldP spid="26" grpId="0"/>
      <p:bldP spid="57" grpId="0" animBg="1"/>
      <p:bldP spid="58" grpId="0" animBg="1"/>
      <p:bldP spid="60" grpId="0"/>
      <p:bldP spid="61" grpId="0" animBg="1"/>
      <p:bldP spid="62" grpId="0" animBg="1"/>
      <p:bldP spid="63" grpId="0" animBg="1"/>
      <p:bldP spid="68" grpId="0"/>
      <p:bldP spid="68" grpId="1"/>
      <p:bldP spid="49" grpId="0"/>
      <p:bldP spid="70" grpId="0" animBg="1"/>
      <p:bldP spid="47" grpId="0" animBg="1"/>
      <p:bldP spid="24" grpId="0" animBg="1"/>
      <p:bldP spid="71" grpId="0" animBg="1"/>
      <p:bldP spid="72" grpId="0" animBg="1"/>
      <p:bldP spid="74" grpId="0" animBg="1"/>
      <p:bldP spid="75" grpId="0" animBg="1"/>
      <p:bldP spid="76" grpId="0" animBg="1"/>
      <p:bldP spid="78" grpId="0" animBg="1"/>
      <p:bldP spid="82" grpId="0"/>
      <p:bldP spid="87" grpId="0" animBg="1"/>
      <p:bldP spid="88" grpId="0" animBg="1"/>
      <p:bldP spid="89" grpId="0" animBg="1"/>
      <p:bldP spid="92" grpId="0" animBg="1"/>
      <p:bldP spid="93" grpId="0" animBg="1"/>
      <p:bldP spid="94" grpId="0" animBg="1"/>
      <p:bldP spid="95" grpId="0" animBg="1"/>
      <p:bldP spid="9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A4865-21EE-083D-5B01-0E151324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分布式锁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FBA02C-3BF5-73B8-E8F5-E0C2D3BDE4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592222"/>
          </a:xfrm>
        </p:spPr>
        <p:txBody>
          <a:bodyPr/>
          <a:lstStyle/>
          <a:p>
            <a:r>
              <a:rPr lang="en-US" altLang="zh-CN" dirty="0"/>
              <a:t>Redis</a:t>
            </a:r>
            <a:r>
              <a:rPr lang="zh-CN" altLang="en-US" dirty="0"/>
              <a:t>实现分布式锁主要利用</a:t>
            </a:r>
            <a:r>
              <a:rPr lang="en-US" altLang="zh-CN" dirty="0"/>
              <a:t>Redis</a:t>
            </a:r>
            <a:r>
              <a:rPr lang="zh-CN" altLang="en-US" dirty="0"/>
              <a:t>的</a:t>
            </a:r>
            <a:r>
              <a:rPr lang="en-US" altLang="zh-CN" dirty="0" err="1">
                <a:solidFill>
                  <a:srgbClr val="C00000"/>
                </a:solidFill>
              </a:rPr>
              <a:t>setnx</a:t>
            </a:r>
            <a:r>
              <a:rPr lang="zh-CN" altLang="en-US" dirty="0"/>
              <a:t>命令。</a:t>
            </a:r>
            <a:r>
              <a:rPr lang="en-US" altLang="zh-CN" dirty="0" err="1"/>
              <a:t>setnx</a:t>
            </a:r>
            <a:r>
              <a:rPr lang="zh-CN" altLang="en-US" dirty="0"/>
              <a:t>是</a:t>
            </a:r>
            <a:r>
              <a:rPr lang="en-US" altLang="zh-CN" dirty="0"/>
              <a:t>SET if not exists(</a:t>
            </a:r>
            <a:r>
              <a:rPr lang="zh-CN" altLang="en-US" dirty="0"/>
              <a:t>如果不存在，则 </a:t>
            </a:r>
            <a:r>
              <a:rPr lang="en-US" altLang="zh-CN" dirty="0"/>
              <a:t>SET)</a:t>
            </a:r>
            <a:r>
              <a:rPr lang="zh-CN" altLang="en-US" dirty="0"/>
              <a:t>的简写。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DDD74B61-174E-F3B1-7986-C2EF5AC4498F}"/>
              </a:ext>
            </a:extLst>
          </p:cNvPr>
          <p:cNvSpPr txBox="1">
            <a:spLocks/>
          </p:cNvSpPr>
          <p:nvPr/>
        </p:nvSpPr>
        <p:spPr>
          <a:xfrm>
            <a:off x="1581487" y="5470647"/>
            <a:ext cx="5450656" cy="43319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BAE759F-1409-A6E6-F7DE-886DB155FE83}"/>
              </a:ext>
            </a:extLst>
          </p:cNvPr>
          <p:cNvGrpSpPr/>
          <p:nvPr/>
        </p:nvGrpSpPr>
        <p:grpSpPr>
          <a:xfrm>
            <a:off x="7667003" y="2036852"/>
            <a:ext cx="3150498" cy="4375209"/>
            <a:chOff x="8750369" y="2036852"/>
            <a:chExt cx="3150498" cy="4375209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C950BD2-2909-B41F-25E5-C4C453818596}"/>
                </a:ext>
              </a:extLst>
            </p:cNvPr>
            <p:cNvSpPr/>
            <p:nvPr/>
          </p:nvSpPr>
          <p:spPr>
            <a:xfrm>
              <a:off x="9213416" y="2036852"/>
              <a:ext cx="411403" cy="234204"/>
            </a:xfrm>
            <a:prstGeom prst="ellipse">
              <a:avLst/>
            </a:prstGeom>
            <a:solidFill>
              <a:srgbClr val="AD2A26"/>
            </a:solidFill>
            <a:ln>
              <a:solidFill>
                <a:srgbClr val="AD2A26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开始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D80F35D-9D96-C611-1CD0-A2AC5D3E5F2F}"/>
                </a:ext>
              </a:extLst>
            </p:cNvPr>
            <p:cNvSpPr/>
            <p:nvPr/>
          </p:nvSpPr>
          <p:spPr>
            <a:xfrm>
              <a:off x="9054197" y="2649973"/>
              <a:ext cx="729843" cy="400110"/>
            </a:xfrm>
            <a:prstGeom prst="roundRect">
              <a:avLst/>
            </a:prstGeom>
            <a:solidFill>
              <a:srgbClr val="B60004"/>
            </a:solidFill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05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尝试获取锁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FE7BA17-32F7-893B-2BDB-2B099D0C0A9B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>
              <a:off x="9419118" y="2271056"/>
              <a:ext cx="1" cy="3789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菱形 10">
              <a:extLst>
                <a:ext uri="{FF2B5EF4-FFF2-40B4-BE49-F238E27FC236}">
                  <a16:creationId xmlns:a16="http://schemas.microsoft.com/office/drawing/2014/main" id="{F35D9277-F4DB-494A-B49D-A1730ABD2FA8}"/>
                </a:ext>
              </a:extLst>
            </p:cNvPr>
            <p:cNvSpPr/>
            <p:nvPr/>
          </p:nvSpPr>
          <p:spPr>
            <a:xfrm>
              <a:off x="8839893" y="3429000"/>
              <a:ext cx="1159951" cy="479188"/>
            </a:xfrm>
            <a:prstGeom prst="diamond">
              <a:avLst/>
            </a:prstGeom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判断结果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92006ED-BB17-8DE9-812D-4CADE23C7C41}"/>
                </a:ext>
              </a:extLst>
            </p:cNvPr>
            <p:cNvSpPr txBox="1"/>
            <p:nvPr/>
          </p:nvSpPr>
          <p:spPr>
            <a:xfrm>
              <a:off x="9999844" y="3414678"/>
              <a:ext cx="4251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rgbClr val="49504F"/>
                  </a:solidFill>
                  <a:latin typeface="+mn-lt"/>
                  <a:ea typeface="+mn-ea"/>
                </a:rPr>
                <a:t>nil</a:t>
              </a:r>
              <a:endParaRPr lang="zh-CN" altLang="en-US" sz="1050" dirty="0">
                <a:solidFill>
                  <a:srgbClr val="49504F"/>
                </a:solidFill>
                <a:latin typeface="+mn-lt"/>
                <a:ea typeface="+mn-ea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BB994D50-00DD-81C9-AB61-572A759167EE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>
              <a:off x="9419869" y="3908188"/>
              <a:ext cx="2277" cy="431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7BFB1E0-9F4F-8BFD-25B6-99E3EDEFECA5}"/>
                </a:ext>
              </a:extLst>
            </p:cNvPr>
            <p:cNvSpPr txBox="1"/>
            <p:nvPr/>
          </p:nvSpPr>
          <p:spPr>
            <a:xfrm>
              <a:off x="9429160" y="3935169"/>
              <a:ext cx="3449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rgbClr val="49504F"/>
                  </a:solidFill>
                  <a:latin typeface="+mn-lt"/>
                  <a:ea typeface="+mn-ea"/>
                </a:rPr>
                <a:t>ok</a:t>
              </a:r>
              <a:endParaRPr lang="zh-CN" altLang="en-US" sz="1050" dirty="0">
                <a:solidFill>
                  <a:srgbClr val="49504F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84CBE8D9-561A-FEF4-F861-5695A9CE2A0E}"/>
                </a:ext>
              </a:extLst>
            </p:cNvPr>
            <p:cNvSpPr/>
            <p:nvPr/>
          </p:nvSpPr>
          <p:spPr>
            <a:xfrm>
              <a:off x="9038485" y="4339691"/>
              <a:ext cx="767321" cy="40011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获取锁成功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209DB1B8-73DC-F3CB-8FA9-3F537581A0D6}"/>
                </a:ext>
              </a:extLst>
            </p:cNvPr>
            <p:cNvCxnSpPr>
              <a:cxnSpLocks/>
              <a:stCxn id="15" idx="2"/>
              <a:endCxn id="18" idx="0"/>
            </p:cNvCxnSpPr>
            <p:nvPr/>
          </p:nvCxnSpPr>
          <p:spPr>
            <a:xfrm flipH="1">
              <a:off x="9421007" y="4739801"/>
              <a:ext cx="1139" cy="431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29AFF93A-624B-AC64-1242-748DA6931E49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9419119" y="3050083"/>
              <a:ext cx="750" cy="3789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0CC2872C-A33B-6D6D-6CAA-EFB06F7D8792}"/>
                </a:ext>
              </a:extLst>
            </p:cNvPr>
            <p:cNvSpPr/>
            <p:nvPr/>
          </p:nvSpPr>
          <p:spPr>
            <a:xfrm>
              <a:off x="9026515" y="5171304"/>
              <a:ext cx="788984" cy="40011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执行业务</a:t>
              </a: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FB5BEC67-C99D-42D6-F6CB-D088A5F7E4BD}"/>
                </a:ext>
              </a:extLst>
            </p:cNvPr>
            <p:cNvSpPr/>
            <p:nvPr/>
          </p:nvSpPr>
          <p:spPr>
            <a:xfrm>
              <a:off x="9124262" y="6091866"/>
              <a:ext cx="593490" cy="32019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释放锁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E5FA9A7A-36D2-A8BD-2234-01AFA42AE929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9421007" y="5571414"/>
              <a:ext cx="0" cy="520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A58AE778-E9B7-FF27-F879-40D68877901F}"/>
                </a:ext>
              </a:extLst>
            </p:cNvPr>
            <p:cNvSpPr/>
            <p:nvPr/>
          </p:nvSpPr>
          <p:spPr>
            <a:xfrm>
              <a:off x="11133546" y="3468539"/>
              <a:ext cx="767321" cy="40011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获取锁失败</a:t>
              </a: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2574C388-99FE-C41F-85EE-A2DD83AF3CE3}"/>
                </a:ext>
              </a:extLst>
            </p:cNvPr>
            <p:cNvCxnSpPr>
              <a:cxnSpLocks/>
              <a:stCxn id="11" idx="3"/>
              <a:endCxn id="21" idx="1"/>
            </p:cNvCxnSpPr>
            <p:nvPr/>
          </p:nvCxnSpPr>
          <p:spPr>
            <a:xfrm>
              <a:off x="9999844" y="3668594"/>
              <a:ext cx="11337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3E01624B-CE5F-4056-D7F3-EB3DA6A0E9FA}"/>
                </a:ext>
              </a:extLst>
            </p:cNvPr>
            <p:cNvSpPr/>
            <p:nvPr/>
          </p:nvSpPr>
          <p:spPr>
            <a:xfrm>
              <a:off x="8750369" y="4189085"/>
              <a:ext cx="1317144" cy="1542389"/>
            </a:xfrm>
            <a:prstGeom prst="roundRect">
              <a:avLst>
                <a:gd name="adj" fmla="val 13260"/>
              </a:avLst>
            </a:prstGeom>
            <a:noFill/>
            <a:ln w="9525">
              <a:solidFill>
                <a:srgbClr val="4950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6760432-E829-96B3-EFBF-28C526EF7900}"/>
                </a:ext>
              </a:extLst>
            </p:cNvPr>
            <p:cNvSpPr txBox="1"/>
            <p:nvPr/>
          </p:nvSpPr>
          <p:spPr>
            <a:xfrm>
              <a:off x="10257371" y="4544532"/>
              <a:ext cx="88998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业务超时</a:t>
              </a:r>
              <a:endPara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或服务宕机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FB396366-2A7A-2280-99B8-04E37B6AE004}"/>
                </a:ext>
              </a:extLst>
            </p:cNvPr>
            <p:cNvSpPr/>
            <p:nvPr/>
          </p:nvSpPr>
          <p:spPr>
            <a:xfrm>
              <a:off x="11202555" y="4795454"/>
              <a:ext cx="698312" cy="32019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自动</a:t>
              </a:r>
              <a:endParaRPr lang="en-US" altLang="zh-CN" sz="11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释放锁</a:t>
              </a: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4E7626D9-E9A0-6D25-E362-7D8655B2AD49}"/>
                </a:ext>
              </a:extLst>
            </p:cNvPr>
            <p:cNvCxnSpPr>
              <a:cxnSpLocks/>
              <a:stCxn id="23" idx="3"/>
              <a:endCxn id="25" idx="1"/>
            </p:cNvCxnSpPr>
            <p:nvPr/>
          </p:nvCxnSpPr>
          <p:spPr>
            <a:xfrm flipV="1">
              <a:off x="10067513" y="4955552"/>
              <a:ext cx="1135042" cy="4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92A7F00-FF59-8D41-A063-A255EDFA0AD6}"/>
              </a:ext>
            </a:extLst>
          </p:cNvPr>
          <p:cNvGrpSpPr/>
          <p:nvPr/>
        </p:nvGrpSpPr>
        <p:grpSpPr>
          <a:xfrm>
            <a:off x="661185" y="2141040"/>
            <a:ext cx="6026251" cy="2232178"/>
            <a:chOff x="661185" y="2141040"/>
            <a:chExt cx="6026251" cy="2232178"/>
          </a:xfrm>
        </p:grpSpPr>
        <p:sp>
          <p:nvSpPr>
            <p:cNvPr id="30" name="文本占位符 3">
              <a:extLst>
                <a:ext uri="{FF2B5EF4-FFF2-40B4-BE49-F238E27FC236}">
                  <a16:creationId xmlns:a16="http://schemas.microsoft.com/office/drawing/2014/main" id="{EE428B58-BBAC-6835-A39C-E0D37BA8E049}"/>
                </a:ext>
              </a:extLst>
            </p:cNvPr>
            <p:cNvSpPr txBox="1">
              <a:spLocks/>
            </p:cNvSpPr>
            <p:nvPr/>
          </p:nvSpPr>
          <p:spPr>
            <a:xfrm>
              <a:off x="661185" y="2141040"/>
              <a:ext cx="6026251" cy="2232178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/>
                <a:t>获取锁：</a:t>
              </a:r>
              <a:endParaRPr lang="en-US" altLang="zh-CN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/>
                <a:t>释放锁：</a:t>
              </a:r>
              <a:endParaRPr lang="en-US" altLang="zh-CN" dirty="0"/>
            </a:p>
            <a:p>
              <a:pPr marL="632250" lvl="1" indent="0">
                <a:buNone/>
              </a:pPr>
              <a:endPara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C6EFBC-8CEE-C31A-31F3-E7FE4066364C}"/>
                </a:ext>
              </a:extLst>
            </p:cNvPr>
            <p:cNvSpPr txBox="1"/>
            <p:nvPr/>
          </p:nvSpPr>
          <p:spPr>
            <a:xfrm>
              <a:off x="1698024" y="2583806"/>
              <a:ext cx="4651367" cy="461665"/>
            </a:xfrm>
            <a:prstGeom prst="rect">
              <a:avLst/>
            </a:prstGeom>
            <a:solidFill>
              <a:srgbClr val="011C2F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i="1" dirty="0">
                  <a:solidFill>
                    <a:srgbClr val="00B050"/>
                  </a:solidFill>
                  <a:latin typeface="+mn-lt"/>
                  <a:ea typeface="+mn-ea"/>
                </a:rPr>
                <a:t># </a:t>
              </a:r>
              <a:r>
                <a:rPr lang="zh-CN" altLang="en-US" sz="1200" i="1" dirty="0">
                  <a:solidFill>
                    <a:srgbClr val="00B050"/>
                  </a:solidFill>
                </a:rPr>
                <a:t>添加锁，</a:t>
              </a:r>
              <a:r>
                <a:rPr lang="en-US" altLang="zh-CN" sz="1200" i="1" dirty="0">
                  <a:solidFill>
                    <a:srgbClr val="00B050"/>
                  </a:solidFill>
                </a:rPr>
                <a:t>NX</a:t>
              </a:r>
              <a:r>
                <a:rPr lang="zh-CN" altLang="en-US" sz="1200" i="1" dirty="0">
                  <a:solidFill>
                    <a:srgbClr val="00B050"/>
                  </a:solidFill>
                </a:rPr>
                <a:t>是互斥、</a:t>
              </a:r>
              <a:r>
                <a:rPr lang="en-US" altLang="zh-CN" sz="1200" i="1" dirty="0">
                  <a:solidFill>
                    <a:srgbClr val="00B050"/>
                  </a:solidFill>
                </a:rPr>
                <a:t>EX</a:t>
              </a:r>
              <a:r>
                <a:rPr lang="zh-CN" altLang="en-US" sz="1200" i="1" dirty="0">
                  <a:solidFill>
                    <a:srgbClr val="00B050"/>
                  </a:solidFill>
                </a:rPr>
                <a:t>是设置超时时间</a:t>
              </a:r>
              <a:endParaRPr lang="en-US" altLang="zh-CN" sz="1200" i="1" dirty="0">
                <a:solidFill>
                  <a:srgbClr val="00B050"/>
                </a:solidFill>
                <a:latin typeface="+mn-lt"/>
                <a:ea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bg1"/>
                  </a:solidFill>
                  <a:latin typeface="+mn-lt"/>
                  <a:ea typeface="+mn-ea"/>
                </a:rPr>
                <a:t>SET lock value NX EX 10</a:t>
              </a:r>
              <a:endParaRPr lang="zh-CN" altLang="en-US" sz="12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772DBDE-D87E-A377-8EC4-77C71BF88972}"/>
                </a:ext>
              </a:extLst>
            </p:cNvPr>
            <p:cNvSpPr txBox="1"/>
            <p:nvPr/>
          </p:nvSpPr>
          <p:spPr>
            <a:xfrm>
              <a:off x="1658268" y="3500438"/>
              <a:ext cx="4651367" cy="461665"/>
            </a:xfrm>
            <a:prstGeom prst="rect">
              <a:avLst/>
            </a:prstGeom>
            <a:solidFill>
              <a:srgbClr val="011C2F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i="1">
                  <a:solidFill>
                    <a:srgbClr val="00B050"/>
                  </a:solidFill>
                  <a:latin typeface="+mn-lt"/>
                  <a:ea typeface="+mn-ea"/>
                </a:rPr>
                <a:t># </a:t>
              </a:r>
              <a:r>
                <a:rPr lang="zh-CN" altLang="en-US" sz="1200" i="1">
                  <a:solidFill>
                    <a:srgbClr val="00B050"/>
                  </a:solidFill>
                  <a:latin typeface="+mn-lt"/>
                  <a:ea typeface="+mn-ea"/>
                </a:rPr>
                <a:t>释放锁，删除即可</a:t>
              </a:r>
              <a:endParaRPr lang="en-US" altLang="zh-CN" sz="1200" i="1">
                <a:solidFill>
                  <a:srgbClr val="00B050"/>
                </a:solidFill>
                <a:latin typeface="+mn-lt"/>
                <a:ea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bg1"/>
                  </a:solidFill>
                  <a:latin typeface="+mn-lt"/>
                  <a:ea typeface="+mn-ea"/>
                </a:rPr>
                <a:t>DEL key</a:t>
              </a:r>
              <a:endParaRPr lang="zh-CN" altLang="en-US" sz="12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D9287B5-982E-918E-0F02-FD4B9F693CE5}"/>
              </a:ext>
            </a:extLst>
          </p:cNvPr>
          <p:cNvSpPr/>
          <p:nvPr/>
        </p:nvSpPr>
        <p:spPr bwMode="auto">
          <a:xfrm>
            <a:off x="1908313" y="5645426"/>
            <a:ext cx="2415208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根据业务执行时间预估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29719C0-586D-A67E-B35B-2FFE07E46898}"/>
              </a:ext>
            </a:extLst>
          </p:cNvPr>
          <p:cNvSpPr/>
          <p:nvPr/>
        </p:nvSpPr>
        <p:spPr bwMode="auto">
          <a:xfrm>
            <a:off x="4631633" y="5635487"/>
            <a:ext cx="1719469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给锁续期</a:t>
            </a:r>
          </a:p>
        </p:txBody>
      </p:sp>
      <p:pic>
        <p:nvPicPr>
          <p:cNvPr id="38" name="图形 37" descr="穿高领毛衣戴眼镜的男人">
            <a:extLst>
              <a:ext uri="{FF2B5EF4-FFF2-40B4-BE49-F238E27FC236}">
                <a16:creationId xmlns:a16="http://schemas.microsoft.com/office/drawing/2014/main" id="{036935A1-5A01-8AE4-F1E6-FDA5F1324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268" y="4851683"/>
            <a:ext cx="867323" cy="1167060"/>
          </a:xfrm>
          <a:prstGeom prst="rect">
            <a:avLst/>
          </a:prstGeom>
        </p:spPr>
      </p:pic>
      <p:grpSp>
        <p:nvGrpSpPr>
          <p:cNvPr id="39" name="组合 38">
            <a:extLst>
              <a:ext uri="{FF2B5EF4-FFF2-40B4-BE49-F238E27FC236}">
                <a16:creationId xmlns:a16="http://schemas.microsoft.com/office/drawing/2014/main" id="{E160575A-CC76-ABB6-1AF4-805B8785E932}"/>
              </a:ext>
            </a:extLst>
          </p:cNvPr>
          <p:cNvGrpSpPr/>
          <p:nvPr/>
        </p:nvGrpSpPr>
        <p:grpSpPr>
          <a:xfrm>
            <a:off x="1222514" y="4760152"/>
            <a:ext cx="6042992" cy="557285"/>
            <a:chOff x="1415952" y="994435"/>
            <a:chExt cx="7907155" cy="745508"/>
          </a:xfrm>
        </p:grpSpPr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E58EAB2D-7011-F42D-5BA0-4C913C2ACD5B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717988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803381 w 5319528"/>
                <a:gd name="connsiteY0" fmla="*/ 0 h 787065"/>
                <a:gd name="connsiteX1" fmla="*/ 5216541 w 5319528"/>
                <a:gd name="connsiteY1" fmla="*/ 0 h 787065"/>
                <a:gd name="connsiteX2" fmla="*/ 5319528 w 5319528"/>
                <a:gd name="connsiteY2" fmla="*/ 102987 h 787065"/>
                <a:gd name="connsiteX3" fmla="*/ 5319528 w 5319528"/>
                <a:gd name="connsiteY3" fmla="*/ 514924 h 787065"/>
                <a:gd name="connsiteX4" fmla="*/ 5216541 w 5319528"/>
                <a:gd name="connsiteY4" fmla="*/ 617911 h 787065"/>
                <a:gd name="connsiteX5" fmla="*/ 875800 w 5319528"/>
                <a:gd name="connsiteY5" fmla="*/ 617911 h 787065"/>
                <a:gd name="connsiteX6" fmla="*/ 0 w 5319528"/>
                <a:gd name="connsiteY6" fmla="*/ 787065 h 787065"/>
                <a:gd name="connsiteX7" fmla="*/ 700394 w 5319528"/>
                <a:gd name="connsiteY7" fmla="*/ 498849 h 787065"/>
                <a:gd name="connsiteX8" fmla="*/ 700394 w 5319528"/>
                <a:gd name="connsiteY8" fmla="*/ 102987 h 787065"/>
                <a:gd name="connsiteX9" fmla="*/ 803381 w 5319528"/>
                <a:gd name="connsiteY9" fmla="*/ 0 h 78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787065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787065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占位符 6">
              <a:extLst>
                <a:ext uri="{FF2B5EF4-FFF2-40B4-BE49-F238E27FC236}">
                  <a16:creationId xmlns:a16="http://schemas.microsoft.com/office/drawing/2014/main" id="{1AFA9F4F-73AD-0DD3-1B81-771C189E79C2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994435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实现分布式锁如何合理的控制锁的有效时长？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3539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FFFAB-B3B2-1938-635E-DE083E5D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C00000"/>
                </a:solidFill>
              </a:rPr>
              <a:t>redisson</a:t>
            </a:r>
            <a:r>
              <a:rPr lang="zh-CN" altLang="en-US" dirty="0">
                <a:solidFill>
                  <a:srgbClr val="C00000"/>
                </a:solidFill>
              </a:rPr>
              <a:t>实现的分布式锁</a:t>
            </a:r>
            <a:r>
              <a:rPr lang="en-US" altLang="zh-CN" dirty="0">
                <a:solidFill>
                  <a:srgbClr val="C00000"/>
                </a:solidFill>
              </a:rPr>
              <a:t>-</a:t>
            </a:r>
            <a:r>
              <a:rPr lang="zh-CN" altLang="en-US" dirty="0">
                <a:solidFill>
                  <a:srgbClr val="C00000"/>
                </a:solidFill>
              </a:rPr>
              <a:t>执行流程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9F34A31-9233-E4BE-0B34-95EA72BA2C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3097" y="1763351"/>
            <a:ext cx="1182756" cy="433197"/>
          </a:xfrm>
        </p:spPr>
        <p:txBody>
          <a:bodyPr/>
          <a:lstStyle/>
          <a:p>
            <a:r>
              <a:rPr lang="zh-CN" altLang="en-US" sz="1400" dirty="0"/>
              <a:t>加锁成功</a:t>
            </a:r>
          </a:p>
        </p:txBody>
      </p:sp>
      <p:sp>
        <p:nvSpPr>
          <p:cNvPr id="8" name="流程图: 决策 7">
            <a:extLst>
              <a:ext uri="{FF2B5EF4-FFF2-40B4-BE49-F238E27FC236}">
                <a16:creationId xmlns:a16="http://schemas.microsoft.com/office/drawing/2014/main" id="{053A9FA3-6ACC-4027-0C40-20BCBA1D6432}"/>
              </a:ext>
            </a:extLst>
          </p:cNvPr>
          <p:cNvSpPr/>
          <p:nvPr/>
        </p:nvSpPr>
        <p:spPr bwMode="auto">
          <a:xfrm>
            <a:off x="3607905" y="2721981"/>
            <a:ext cx="1580322" cy="646043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加锁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3579993-04C1-19DD-C6AC-5F8880277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890" y="2621250"/>
            <a:ext cx="1112361" cy="8574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945ED5F-F67A-A167-F044-7CC10702BD9D}"/>
              </a:ext>
            </a:extLst>
          </p:cNvPr>
          <p:cNvSpPr/>
          <p:nvPr/>
        </p:nvSpPr>
        <p:spPr bwMode="auto">
          <a:xfrm>
            <a:off x="6167438" y="1838738"/>
            <a:ext cx="1580321" cy="64604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Watch dog</a:t>
            </a:r>
          </a:p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看门狗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C920C90-515D-5601-795A-A7195A51544F}"/>
              </a:ext>
            </a:extLst>
          </p:cNvPr>
          <p:cNvSpPr/>
          <p:nvPr/>
        </p:nvSpPr>
        <p:spPr bwMode="auto">
          <a:xfrm>
            <a:off x="5226533" y="3690730"/>
            <a:ext cx="1580321" cy="64604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释放锁</a:t>
            </a:r>
          </a:p>
        </p:txBody>
      </p:sp>
      <p:pic>
        <p:nvPicPr>
          <p:cNvPr id="14" name="图片 13" descr="卡通人物&#10;&#10;描述已自动生成">
            <a:extLst>
              <a:ext uri="{FF2B5EF4-FFF2-40B4-BE49-F238E27FC236}">
                <a16:creationId xmlns:a16="http://schemas.microsoft.com/office/drawing/2014/main" id="{F08C177D-168D-5894-E39C-BAAC8FEB7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2615964"/>
            <a:ext cx="858077" cy="8580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 descr="卡通人物&#10;&#10;描述已自动生成">
            <a:extLst>
              <a:ext uri="{FF2B5EF4-FFF2-40B4-BE49-F238E27FC236}">
                <a16:creationId xmlns:a16="http://schemas.microsoft.com/office/drawing/2014/main" id="{BBC60104-19EC-DC26-CB24-16F182F1C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16" y="4792525"/>
            <a:ext cx="858077" cy="8580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流程图: 决策 15">
            <a:extLst>
              <a:ext uri="{FF2B5EF4-FFF2-40B4-BE49-F238E27FC236}">
                <a16:creationId xmlns:a16="http://schemas.microsoft.com/office/drawing/2014/main" id="{813F0F73-E1AD-CD27-E944-A15618188CFD}"/>
              </a:ext>
            </a:extLst>
          </p:cNvPr>
          <p:cNvSpPr/>
          <p:nvPr/>
        </p:nvSpPr>
        <p:spPr bwMode="auto">
          <a:xfrm>
            <a:off x="5877336" y="4931781"/>
            <a:ext cx="2521227" cy="584435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是否加锁成功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863B12E-F9A7-62D0-B8E4-ED89D0AD0E7B}"/>
              </a:ext>
            </a:extLst>
          </p:cNvPr>
          <p:cNvCxnSpPr>
            <a:stCxn id="14" idx="3"/>
            <a:endCxn id="8" idx="1"/>
          </p:cNvCxnSpPr>
          <p:nvPr/>
        </p:nvCxnSpPr>
        <p:spPr>
          <a:xfrm>
            <a:off x="2001076" y="3045003"/>
            <a:ext cx="1606829" cy="0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AB72A3CF-28C8-6F13-0570-E1D27E30840A}"/>
              </a:ext>
            </a:extLst>
          </p:cNvPr>
          <p:cNvCxnSpPr>
            <a:stCxn id="8" idx="0"/>
            <a:endCxn id="10" idx="1"/>
          </p:cNvCxnSpPr>
          <p:nvPr/>
        </p:nvCxnSpPr>
        <p:spPr>
          <a:xfrm rot="5400000" flipH="1" flipV="1">
            <a:off x="5002642" y="1557185"/>
            <a:ext cx="560221" cy="1769372"/>
          </a:xfrm>
          <a:prstGeom prst="bentConnector2">
            <a:avLst/>
          </a:prstGeom>
          <a:ln w="1905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8BF25239-2D3F-9836-0BA1-5A324EEF7242}"/>
              </a:ext>
            </a:extLst>
          </p:cNvPr>
          <p:cNvCxnSpPr>
            <a:stCxn id="10" idx="3"/>
            <a:endCxn id="9" idx="0"/>
          </p:cNvCxnSpPr>
          <p:nvPr/>
        </p:nvCxnSpPr>
        <p:spPr>
          <a:xfrm>
            <a:off x="7747759" y="2161760"/>
            <a:ext cx="2316312" cy="459490"/>
          </a:xfrm>
          <a:prstGeom prst="bentConnector2">
            <a:avLst/>
          </a:prstGeom>
          <a:ln w="1905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492DAA4A-AA4C-1602-3AE9-D4A33510FE95}"/>
              </a:ext>
            </a:extLst>
          </p:cNvPr>
          <p:cNvCxnSpPr>
            <a:stCxn id="14" idx="2"/>
            <a:endCxn id="11" idx="1"/>
          </p:cNvCxnSpPr>
          <p:nvPr/>
        </p:nvCxnSpPr>
        <p:spPr>
          <a:xfrm rot="16200000" flipH="1">
            <a:off x="3129430" y="1916648"/>
            <a:ext cx="539711" cy="3654495"/>
          </a:xfrm>
          <a:prstGeom prst="bentConnector2">
            <a:avLst/>
          </a:prstGeom>
          <a:ln w="1905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865A8183-FD12-FFB9-11DB-5C6A6853A727}"/>
              </a:ext>
            </a:extLst>
          </p:cNvPr>
          <p:cNvCxnSpPr>
            <a:stCxn id="11" idx="3"/>
            <a:endCxn id="9" idx="2"/>
          </p:cNvCxnSpPr>
          <p:nvPr/>
        </p:nvCxnSpPr>
        <p:spPr>
          <a:xfrm flipV="1">
            <a:off x="6806854" y="3478695"/>
            <a:ext cx="3257217" cy="535057"/>
          </a:xfrm>
          <a:prstGeom prst="bentConnector2">
            <a:avLst/>
          </a:prstGeom>
          <a:ln w="1905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4ECB6697-A8EA-344A-CC3C-5E37F0D72F90}"/>
              </a:ext>
            </a:extLst>
          </p:cNvPr>
          <p:cNvCxnSpPr>
            <a:stCxn id="16" idx="3"/>
            <a:endCxn id="9" idx="3"/>
          </p:cNvCxnSpPr>
          <p:nvPr/>
        </p:nvCxnSpPr>
        <p:spPr>
          <a:xfrm flipV="1">
            <a:off x="8398563" y="3049973"/>
            <a:ext cx="2221688" cy="2174026"/>
          </a:xfrm>
          <a:prstGeom prst="bentConnector3">
            <a:avLst>
              <a:gd name="adj1" fmla="val 110289"/>
            </a:avLst>
          </a:prstGeom>
          <a:ln w="1905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占位符 5">
            <a:extLst>
              <a:ext uri="{FF2B5EF4-FFF2-40B4-BE49-F238E27FC236}">
                <a16:creationId xmlns:a16="http://schemas.microsoft.com/office/drawing/2014/main" id="{8111585C-F34C-B0CA-B7C8-4DA9220896E6}"/>
              </a:ext>
            </a:extLst>
          </p:cNvPr>
          <p:cNvSpPr txBox="1">
            <a:spLocks/>
          </p:cNvSpPr>
          <p:nvPr/>
        </p:nvSpPr>
        <p:spPr>
          <a:xfrm>
            <a:off x="5575853" y="1365785"/>
            <a:ext cx="3409121" cy="43319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每隔</a:t>
            </a:r>
            <a:r>
              <a:rPr lang="en-US" altLang="zh-CN" sz="1400" dirty="0"/>
              <a:t>(</a:t>
            </a:r>
            <a:r>
              <a:rPr lang="en-US" altLang="zh-CN" sz="1400" dirty="0" err="1"/>
              <a:t>releaseTime</a:t>
            </a:r>
            <a:r>
              <a:rPr lang="en-US" altLang="zh-CN" sz="1400" dirty="0"/>
              <a:t> / 3)</a:t>
            </a:r>
            <a:r>
              <a:rPr lang="zh-CN" altLang="en-US" sz="1400" dirty="0"/>
              <a:t>的时间做一次续期</a:t>
            </a: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34676E48-11A8-6CDB-9A70-90F0ED73CBF3}"/>
              </a:ext>
            </a:extLst>
          </p:cNvPr>
          <p:cNvGrpSpPr/>
          <p:nvPr/>
        </p:nvGrpSpPr>
        <p:grpSpPr>
          <a:xfrm>
            <a:off x="4113146" y="5516216"/>
            <a:ext cx="3024805" cy="904462"/>
            <a:chOff x="4113146" y="5516216"/>
            <a:chExt cx="3024805" cy="904462"/>
          </a:xfrm>
        </p:grpSpPr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AFE6D15B-0ADA-8F3F-B003-09336147EDFB}"/>
                </a:ext>
              </a:extLst>
            </p:cNvPr>
            <p:cNvCxnSpPr>
              <a:cxnSpLocks/>
              <a:stCxn id="16" idx="2"/>
              <a:endCxn id="66" idx="2"/>
            </p:cNvCxnSpPr>
            <p:nvPr/>
          </p:nvCxnSpPr>
          <p:spPr>
            <a:xfrm rot="5400000">
              <a:off x="5609653" y="4019709"/>
              <a:ext cx="31791" cy="3024805"/>
            </a:xfrm>
            <a:prstGeom prst="bentConnector3">
              <a:avLst>
                <a:gd name="adj1" fmla="val 1381822"/>
              </a:avLst>
            </a:prstGeom>
            <a:ln w="19050"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占位符 5">
              <a:extLst>
                <a:ext uri="{FF2B5EF4-FFF2-40B4-BE49-F238E27FC236}">
                  <a16:creationId xmlns:a16="http://schemas.microsoft.com/office/drawing/2014/main" id="{734A7979-8089-4055-DE34-E6DDABC7A74D}"/>
                </a:ext>
              </a:extLst>
            </p:cNvPr>
            <p:cNvSpPr txBox="1">
              <a:spLocks/>
            </p:cNvSpPr>
            <p:nvPr/>
          </p:nvSpPr>
          <p:spPr>
            <a:xfrm>
              <a:off x="4462670" y="5987481"/>
              <a:ext cx="2564294" cy="43319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/>
                <a:t>while</a:t>
              </a:r>
              <a:r>
                <a:rPr lang="zh-CN" altLang="en-US" sz="1400" dirty="0"/>
                <a:t>循环，不断尝试获取锁</a:t>
              </a:r>
            </a:p>
          </p:txBody>
        </p:sp>
      </p:grp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18955CB5-57F1-2E07-A86E-A4510FC25779}"/>
              </a:ext>
            </a:extLst>
          </p:cNvPr>
          <p:cNvCxnSpPr>
            <a:stCxn id="11" idx="0"/>
            <a:endCxn id="10" idx="2"/>
          </p:cNvCxnSpPr>
          <p:nvPr/>
        </p:nvCxnSpPr>
        <p:spPr>
          <a:xfrm rot="5400000" flipH="1" flipV="1">
            <a:off x="5884172" y="2617304"/>
            <a:ext cx="1205949" cy="940905"/>
          </a:xfrm>
          <a:prstGeom prst="bentConnector3">
            <a:avLst>
              <a:gd name="adj1" fmla="val 31868"/>
            </a:avLst>
          </a:prstGeom>
          <a:ln w="19050">
            <a:prstDash val="dash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5830BC0-E4F0-2081-A6C5-0D4B394C3F4B}"/>
              </a:ext>
            </a:extLst>
          </p:cNvPr>
          <p:cNvCxnSpPr>
            <a:cxnSpLocks/>
            <a:stCxn id="15" idx="3"/>
            <a:endCxn id="66" idx="1"/>
          </p:cNvCxnSpPr>
          <p:nvPr/>
        </p:nvCxnSpPr>
        <p:spPr>
          <a:xfrm>
            <a:off x="1954693" y="5221564"/>
            <a:ext cx="1368291" cy="3422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38AB05FF-0AD9-2F04-7DCB-B9F7BC80CD65}"/>
              </a:ext>
            </a:extLst>
          </p:cNvPr>
          <p:cNvGrpSpPr/>
          <p:nvPr/>
        </p:nvGrpSpPr>
        <p:grpSpPr>
          <a:xfrm>
            <a:off x="5188227" y="2637994"/>
            <a:ext cx="4319663" cy="433197"/>
            <a:chOff x="5188227" y="2637994"/>
            <a:chExt cx="4319663" cy="433197"/>
          </a:xfrm>
        </p:grpSpPr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2E3DFA2-399E-F764-5A67-A7DE04C02A47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5188227" y="3045003"/>
              <a:ext cx="4319663" cy="4970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占位符 5">
              <a:extLst>
                <a:ext uri="{FF2B5EF4-FFF2-40B4-BE49-F238E27FC236}">
                  <a16:creationId xmlns:a16="http://schemas.microsoft.com/office/drawing/2014/main" id="{16CE8487-52AC-5BBC-D25B-97F490D38E89}"/>
                </a:ext>
              </a:extLst>
            </p:cNvPr>
            <p:cNvSpPr txBox="1">
              <a:spLocks/>
            </p:cNvSpPr>
            <p:nvPr/>
          </p:nvSpPr>
          <p:spPr>
            <a:xfrm>
              <a:off x="5504622" y="2637994"/>
              <a:ext cx="1182756" cy="43319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操作</a:t>
              </a:r>
              <a:r>
                <a:rPr lang="en-US" altLang="zh-CN" sz="1400" dirty="0" err="1"/>
                <a:t>redis</a:t>
              </a:r>
              <a:endParaRPr lang="zh-CN" altLang="en-US" sz="1400" dirty="0"/>
            </a:p>
          </p:txBody>
        </p:sp>
      </p:grpSp>
      <p:sp>
        <p:nvSpPr>
          <p:cNvPr id="66" name="流程图: 决策 65">
            <a:extLst>
              <a:ext uri="{FF2B5EF4-FFF2-40B4-BE49-F238E27FC236}">
                <a16:creationId xmlns:a16="http://schemas.microsoft.com/office/drawing/2014/main" id="{732C75B0-D540-DA75-8F8C-C5253A1525A1}"/>
              </a:ext>
            </a:extLst>
          </p:cNvPr>
          <p:cNvSpPr/>
          <p:nvPr/>
        </p:nvSpPr>
        <p:spPr bwMode="auto">
          <a:xfrm>
            <a:off x="3322984" y="4901964"/>
            <a:ext cx="1580322" cy="646043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加锁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30CCEC84-E031-4B67-F453-574E2B327C47}"/>
              </a:ext>
            </a:extLst>
          </p:cNvPr>
          <p:cNvCxnSpPr>
            <a:stCxn id="66" idx="3"/>
            <a:endCxn id="16" idx="1"/>
          </p:cNvCxnSpPr>
          <p:nvPr/>
        </p:nvCxnSpPr>
        <p:spPr>
          <a:xfrm flipV="1">
            <a:off x="4903306" y="5223999"/>
            <a:ext cx="974030" cy="987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图片 75">
            <a:extLst>
              <a:ext uri="{FF2B5EF4-FFF2-40B4-BE49-F238E27FC236}">
                <a16:creationId xmlns:a16="http://schemas.microsoft.com/office/drawing/2014/main" id="{1ACC0091-0898-9FEF-E8FB-97B934FEF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009" y="2670947"/>
            <a:ext cx="5489091" cy="28484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文本占位符 5">
            <a:extLst>
              <a:ext uri="{FF2B5EF4-FFF2-40B4-BE49-F238E27FC236}">
                <a16:creationId xmlns:a16="http://schemas.microsoft.com/office/drawing/2014/main" id="{D44C0531-5DBC-B370-0D49-A5AE9358A30F}"/>
              </a:ext>
            </a:extLst>
          </p:cNvPr>
          <p:cNvSpPr txBox="1">
            <a:spLocks/>
          </p:cNvSpPr>
          <p:nvPr/>
        </p:nvSpPr>
        <p:spPr>
          <a:xfrm>
            <a:off x="8100392" y="3880385"/>
            <a:ext cx="3756991" cy="43319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rgbClr val="C00000"/>
                </a:solidFill>
              </a:rPr>
              <a:t>加锁、设置过期时间等操作都是基于</a:t>
            </a:r>
            <a:r>
              <a:rPr lang="en-US" altLang="zh-CN" sz="1200" dirty="0" err="1">
                <a:solidFill>
                  <a:srgbClr val="C00000"/>
                </a:solidFill>
              </a:rPr>
              <a:t>lua</a:t>
            </a:r>
            <a:r>
              <a:rPr lang="zh-CN" altLang="en-US" sz="1200" dirty="0">
                <a:solidFill>
                  <a:srgbClr val="C00000"/>
                </a:solidFill>
              </a:rPr>
              <a:t>脚本完成</a:t>
            </a:r>
          </a:p>
        </p:txBody>
      </p:sp>
    </p:spTree>
    <p:extLst>
      <p:ext uri="{BB962C8B-B14F-4D97-AF65-F5344CB8AC3E}">
        <p14:creationId xmlns:p14="http://schemas.microsoft.com/office/powerpoint/2010/main" val="3006104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  <p:bldP spid="10" grpId="0" animBg="1"/>
      <p:bldP spid="11" grpId="0" animBg="1"/>
      <p:bldP spid="16" grpId="0" animBg="1"/>
      <p:bldP spid="43" grpId="0"/>
      <p:bldP spid="66" grpId="0" animBg="1"/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CCA1E-073A-7324-9DB5-BDD67CB7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redisson</a:t>
            </a:r>
            <a:r>
              <a:rPr lang="zh-CN" altLang="en-US" dirty="0"/>
              <a:t>实现的分布式锁</a:t>
            </a:r>
            <a:r>
              <a:rPr lang="en-US" altLang="zh-CN" dirty="0"/>
              <a:t>-</a:t>
            </a:r>
            <a:r>
              <a:rPr lang="zh-CN" altLang="en-US" dirty="0"/>
              <a:t>可重入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8203EB-F24D-1586-FEFE-A847476D08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97827" y="1793168"/>
            <a:ext cx="5781260" cy="592223"/>
          </a:xfrm>
        </p:spPr>
        <p:txBody>
          <a:bodyPr/>
          <a:lstStyle/>
          <a:p>
            <a:r>
              <a:rPr lang="zh-CN" altLang="en-US" sz="1600" dirty="0"/>
              <a:t>利用</a:t>
            </a:r>
            <a:r>
              <a:rPr lang="en-US" altLang="zh-CN" sz="1600" dirty="0">
                <a:solidFill>
                  <a:srgbClr val="C00000"/>
                </a:solidFill>
              </a:rPr>
              <a:t>hash</a:t>
            </a:r>
            <a:r>
              <a:rPr lang="zh-CN" altLang="en-US" sz="1600" dirty="0">
                <a:solidFill>
                  <a:srgbClr val="C00000"/>
                </a:solidFill>
              </a:rPr>
              <a:t>结构</a:t>
            </a:r>
            <a:r>
              <a:rPr lang="zh-CN" altLang="en-US" sz="1600" dirty="0"/>
              <a:t>记录</a:t>
            </a:r>
            <a:r>
              <a:rPr lang="zh-CN" altLang="en-US" sz="1600" dirty="0">
                <a:solidFill>
                  <a:srgbClr val="C00000"/>
                </a:solidFill>
              </a:rPr>
              <a:t>线程</a:t>
            </a:r>
            <a:r>
              <a:rPr lang="en-US" altLang="zh-CN" sz="1600" dirty="0">
                <a:solidFill>
                  <a:srgbClr val="C00000"/>
                </a:solidFill>
              </a:rPr>
              <a:t>id</a:t>
            </a:r>
            <a:r>
              <a:rPr lang="zh-CN" altLang="en-US" sz="1600" dirty="0"/>
              <a:t>和</a:t>
            </a:r>
            <a:r>
              <a:rPr lang="zh-CN" altLang="en-US" sz="1600" dirty="0">
                <a:solidFill>
                  <a:srgbClr val="C00000"/>
                </a:solidFill>
              </a:rPr>
              <a:t>重入次数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FEF3006-E28F-ABB2-D6B7-C338D5EC9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948" y="1737156"/>
            <a:ext cx="4472608" cy="45565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add1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RLock lock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redissonClient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.getLock(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“</a:t>
            </a:r>
            <a:r>
              <a:rPr kumimoji="0" lang="en-US" altLang="zh-CN" sz="13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heima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lock"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boolean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isLock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lock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.tryLock();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执行业务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add2();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释放锁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lock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.unlock();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add2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RLock lock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redissonClient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.getLock(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“</a:t>
            </a:r>
            <a:r>
              <a:rPr kumimoji="0" lang="en-US" altLang="zh-CN" sz="13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heima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lock"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boolean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isLock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lock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.tryLock();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执行业务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释放锁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lock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.unlock();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6CDD9EF6-070E-78A0-6AA7-E7F3D0E41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240413"/>
              </p:ext>
            </p:extLst>
          </p:nvPr>
        </p:nvGraphicFramePr>
        <p:xfrm>
          <a:off x="5947480" y="2621819"/>
          <a:ext cx="2736738" cy="138754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105785">
                  <a:extLst>
                    <a:ext uri="{9D8B030D-6E8A-4147-A177-3AD203B41FA5}">
                      <a16:colId xmlns:a16="http://schemas.microsoft.com/office/drawing/2014/main" val="459834016"/>
                    </a:ext>
                  </a:extLst>
                </a:gridCol>
                <a:gridCol w="871869">
                  <a:extLst>
                    <a:ext uri="{9D8B030D-6E8A-4147-A177-3AD203B41FA5}">
                      <a16:colId xmlns:a16="http://schemas.microsoft.com/office/drawing/2014/main" val="3172366834"/>
                    </a:ext>
                  </a:extLst>
                </a:gridCol>
                <a:gridCol w="759084">
                  <a:extLst>
                    <a:ext uri="{9D8B030D-6E8A-4147-A177-3AD203B41FA5}">
                      <a16:colId xmlns:a16="http://schemas.microsoft.com/office/drawing/2014/main" val="1040681073"/>
                    </a:ext>
                  </a:extLst>
                </a:gridCol>
              </a:tblGrid>
              <a:tr h="41603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KEY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VALUE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671666"/>
                  </a:ext>
                </a:extLst>
              </a:tr>
              <a:tr h="416031">
                <a:tc vMerge="1"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field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value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498871"/>
                  </a:ext>
                </a:extLst>
              </a:tr>
              <a:tr h="555487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13580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29002A3-A06E-33BC-5C76-BC0A49A7C3CA}"/>
              </a:ext>
            </a:extLst>
          </p:cNvPr>
          <p:cNvSpPr txBox="1"/>
          <p:nvPr/>
        </p:nvSpPr>
        <p:spPr>
          <a:xfrm>
            <a:off x="8003486" y="3573324"/>
            <a:ext cx="5541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982E8D-C985-F792-20EE-491F2CAC05A8}"/>
              </a:ext>
            </a:extLst>
          </p:cNvPr>
          <p:cNvSpPr txBox="1"/>
          <p:nvPr/>
        </p:nvSpPr>
        <p:spPr>
          <a:xfrm>
            <a:off x="8003486" y="3573324"/>
            <a:ext cx="5541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2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47117B-D011-FFD7-EA21-460366660C8B}"/>
              </a:ext>
            </a:extLst>
          </p:cNvPr>
          <p:cNvSpPr txBox="1"/>
          <p:nvPr/>
        </p:nvSpPr>
        <p:spPr>
          <a:xfrm>
            <a:off x="8003486" y="3573324"/>
            <a:ext cx="5541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0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7C5CA2-1618-1AAC-A7FA-D2FC7B5B605F}"/>
              </a:ext>
            </a:extLst>
          </p:cNvPr>
          <p:cNvSpPr txBox="1"/>
          <p:nvPr/>
        </p:nvSpPr>
        <p:spPr>
          <a:xfrm>
            <a:off x="8003486" y="3573324"/>
            <a:ext cx="5541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B12077-2FC1-DB1F-EA08-3BBA10EC35CE}"/>
              </a:ext>
            </a:extLst>
          </p:cNvPr>
          <p:cNvSpPr txBox="1"/>
          <p:nvPr/>
        </p:nvSpPr>
        <p:spPr>
          <a:xfrm>
            <a:off x="5846142" y="3573324"/>
            <a:ext cx="13497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err="1"/>
              <a:t>heimalock</a:t>
            </a:r>
            <a:endParaRPr lang="en-US" altLang="zh-CN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6AD3EC4-1127-2BB4-9596-00EA9146DDA9}"/>
              </a:ext>
            </a:extLst>
          </p:cNvPr>
          <p:cNvSpPr txBox="1"/>
          <p:nvPr/>
        </p:nvSpPr>
        <p:spPr>
          <a:xfrm>
            <a:off x="6909628" y="3573324"/>
            <a:ext cx="11410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thread1</a:t>
            </a:r>
          </a:p>
        </p:txBody>
      </p:sp>
    </p:spTree>
    <p:extLst>
      <p:ext uri="{BB962C8B-B14F-4D97-AF65-F5344CB8AC3E}">
        <p14:creationId xmlns:p14="http://schemas.microsoft.com/office/powerpoint/2010/main" val="2809694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6" grpId="0"/>
      <p:bldP spid="6" grpId="1"/>
      <p:bldP spid="6" grpId="2"/>
      <p:bldP spid="6" grpId="3"/>
      <p:bldP spid="7" grpId="0"/>
      <p:bldP spid="7" grpId="1"/>
      <p:bldP spid="8" grpId="0"/>
      <p:bldP spid="10" grpId="0"/>
      <p:bldP spid="10" grpId="1"/>
      <p:bldP spid="11" grpId="0"/>
      <p:bldP spid="1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29643"/>
            <a:ext cx="10698163" cy="461665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sz="2400" dirty="0" err="1"/>
              <a:t>redisson</a:t>
            </a:r>
            <a:r>
              <a:rPr lang="zh-CN" altLang="en-US" sz="2400" dirty="0"/>
              <a:t>实现的分布式锁</a:t>
            </a:r>
            <a:r>
              <a:rPr lang="en-US" altLang="zh-CN" sz="2400" dirty="0"/>
              <a:t>-</a:t>
            </a:r>
            <a:r>
              <a:rPr lang="zh-CN" altLang="en-US" sz="2400" dirty="0"/>
              <a:t>主从一致性</a:t>
            </a:r>
            <a:endParaRPr lang="en-US" altLang="zh-CN" sz="2400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914F071-1CEA-4E79-9096-C654BE04A82F}"/>
              </a:ext>
            </a:extLst>
          </p:cNvPr>
          <p:cNvSpPr/>
          <p:nvPr/>
        </p:nvSpPr>
        <p:spPr>
          <a:xfrm>
            <a:off x="5844209" y="3240156"/>
            <a:ext cx="1967948" cy="82494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Redis Master</a:t>
            </a:r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8428E5BD-9AA6-4FB9-A047-B3B95003C4A9}"/>
              </a:ext>
            </a:extLst>
          </p:cNvPr>
          <p:cNvSpPr/>
          <p:nvPr/>
        </p:nvSpPr>
        <p:spPr>
          <a:xfrm>
            <a:off x="7407966" y="1712843"/>
            <a:ext cx="1967948" cy="82494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Redis Slave</a:t>
            </a:r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740182C7-08AC-4800-8528-D21EA84A9650}"/>
              </a:ext>
            </a:extLst>
          </p:cNvPr>
          <p:cNvSpPr/>
          <p:nvPr/>
        </p:nvSpPr>
        <p:spPr>
          <a:xfrm>
            <a:off x="7407966" y="4767469"/>
            <a:ext cx="1967948" cy="82494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Redis Slave</a:t>
            </a:r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CC22E41D-8469-466F-BB29-83ADAB664406}"/>
              </a:ext>
            </a:extLst>
          </p:cNvPr>
          <p:cNvSpPr/>
          <p:nvPr/>
        </p:nvSpPr>
        <p:spPr>
          <a:xfrm>
            <a:off x="858079" y="3240155"/>
            <a:ext cx="1967948" cy="82494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9DDE81E-ADC8-4DF0-8F2B-1316DAC29EC4}"/>
              </a:ext>
            </a:extLst>
          </p:cNvPr>
          <p:cNvCxnSpPr>
            <a:stCxn id="58" idx="3"/>
            <a:endCxn id="2" idx="1"/>
          </p:cNvCxnSpPr>
          <p:nvPr/>
        </p:nvCxnSpPr>
        <p:spPr>
          <a:xfrm>
            <a:off x="2826027" y="3652629"/>
            <a:ext cx="30181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EEA16B4-EB4B-4AA8-AB19-65D9DA8AB536}"/>
              </a:ext>
            </a:extLst>
          </p:cNvPr>
          <p:cNvSpPr txBox="1"/>
          <p:nvPr/>
        </p:nvSpPr>
        <p:spPr>
          <a:xfrm>
            <a:off x="3194048" y="3240155"/>
            <a:ext cx="1973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获取锁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 lock thread1 NX EX 10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FF78C6-CCDA-4EC3-A631-58D010CA8E75}"/>
              </a:ext>
            </a:extLst>
          </p:cNvPr>
          <p:cNvSpPr txBox="1"/>
          <p:nvPr/>
        </p:nvSpPr>
        <p:spPr>
          <a:xfrm>
            <a:off x="6096000" y="3811186"/>
            <a:ext cx="14709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+mn-lt"/>
                <a:ea typeface="+mn-ea"/>
              </a:rPr>
              <a:t>lock = thread1</a:t>
            </a:r>
            <a:endParaRPr lang="zh-CN" altLang="en-US" sz="1050" dirty="0">
              <a:solidFill>
                <a:srgbClr val="FFFF00"/>
              </a:solidFill>
              <a:latin typeface="+mn-lt"/>
              <a:ea typeface="+mn-ea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408096E-26FA-46E4-93C3-E2833ECC509D}"/>
              </a:ext>
            </a:extLst>
          </p:cNvPr>
          <p:cNvCxnSpPr>
            <a:stCxn id="2" idx="0"/>
            <a:endCxn id="55" idx="2"/>
          </p:cNvCxnSpPr>
          <p:nvPr/>
        </p:nvCxnSpPr>
        <p:spPr>
          <a:xfrm flipV="1">
            <a:off x="6828183" y="2537790"/>
            <a:ext cx="1563757" cy="70236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43B8D2B-33CA-4A64-8773-41B0A174710C}"/>
              </a:ext>
            </a:extLst>
          </p:cNvPr>
          <p:cNvCxnSpPr>
            <a:cxnSpLocks/>
            <a:stCxn id="9" idx="2"/>
            <a:endCxn id="56" idx="0"/>
          </p:cNvCxnSpPr>
          <p:nvPr/>
        </p:nvCxnSpPr>
        <p:spPr>
          <a:xfrm>
            <a:off x="6831496" y="4065102"/>
            <a:ext cx="1560444" cy="70236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376C95D-7D4C-4045-BA69-D3B79CCE5F35}"/>
              </a:ext>
            </a:extLst>
          </p:cNvPr>
          <p:cNvSpPr txBox="1"/>
          <p:nvPr/>
        </p:nvSpPr>
        <p:spPr>
          <a:xfrm>
            <a:off x="7808632" y="275793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主从同步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9E623FB-042C-47E9-8CB0-CCB754D22EA3}"/>
              </a:ext>
            </a:extLst>
          </p:cNvPr>
          <p:cNvSpPr txBox="1"/>
          <p:nvPr/>
        </p:nvSpPr>
        <p:spPr>
          <a:xfrm>
            <a:off x="7808632" y="43108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主从同步</a:t>
            </a:r>
          </a:p>
        </p:txBody>
      </p:sp>
      <p:sp>
        <p:nvSpPr>
          <p:cNvPr id="17" name="闪电形 16">
            <a:extLst>
              <a:ext uri="{FF2B5EF4-FFF2-40B4-BE49-F238E27FC236}">
                <a16:creationId xmlns:a16="http://schemas.microsoft.com/office/drawing/2014/main" id="{BAE10CE0-D559-4CEB-8718-E1E4FBF63BBD}"/>
              </a:ext>
            </a:extLst>
          </p:cNvPr>
          <p:cNvSpPr/>
          <p:nvPr/>
        </p:nvSpPr>
        <p:spPr>
          <a:xfrm rot="276132">
            <a:off x="5836885" y="3253023"/>
            <a:ext cx="1838938" cy="739494"/>
          </a:xfrm>
          <a:prstGeom prst="lightningBol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85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5" grpId="0" animBg="1"/>
      <p:bldP spid="56" grpId="0" animBg="1"/>
      <p:bldP spid="58" grpId="0" animBg="1"/>
      <p:bldP spid="8" grpId="0"/>
      <p:bldP spid="9" grpId="0"/>
      <p:bldP spid="16" grpId="0"/>
      <p:bldP spid="72" grpId="0"/>
      <p:bldP spid="1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29643"/>
            <a:ext cx="10698163" cy="461665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sz="2400" dirty="0" err="1"/>
              <a:t>redisson</a:t>
            </a:r>
            <a:r>
              <a:rPr lang="zh-CN" altLang="en-US" sz="2400" dirty="0"/>
              <a:t>实现的分布式锁</a:t>
            </a:r>
            <a:r>
              <a:rPr lang="en-US" altLang="zh-CN" sz="2400" dirty="0"/>
              <a:t>-</a:t>
            </a:r>
            <a:r>
              <a:rPr lang="zh-CN" altLang="en-US" sz="2400" dirty="0"/>
              <a:t>主从一致性</a:t>
            </a:r>
            <a:endParaRPr lang="en-US" altLang="zh-CN" sz="2400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914F071-1CEA-4E79-9096-C654BE04A82F}"/>
              </a:ext>
            </a:extLst>
          </p:cNvPr>
          <p:cNvSpPr/>
          <p:nvPr/>
        </p:nvSpPr>
        <p:spPr>
          <a:xfrm>
            <a:off x="5844209" y="3240156"/>
            <a:ext cx="1967948" cy="82494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Redis Master</a:t>
            </a:r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8428E5BD-9AA6-4FB9-A047-B3B95003C4A9}"/>
              </a:ext>
            </a:extLst>
          </p:cNvPr>
          <p:cNvSpPr/>
          <p:nvPr/>
        </p:nvSpPr>
        <p:spPr>
          <a:xfrm>
            <a:off x="7407966" y="1712843"/>
            <a:ext cx="1967948" cy="82494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Redis Slave</a:t>
            </a:r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740182C7-08AC-4800-8528-D21EA84A9650}"/>
              </a:ext>
            </a:extLst>
          </p:cNvPr>
          <p:cNvSpPr/>
          <p:nvPr/>
        </p:nvSpPr>
        <p:spPr>
          <a:xfrm>
            <a:off x="7407966" y="4767469"/>
            <a:ext cx="1967948" cy="82494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Redis Master</a:t>
            </a:r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CC22E41D-8469-466F-BB29-83ADAB664406}"/>
              </a:ext>
            </a:extLst>
          </p:cNvPr>
          <p:cNvSpPr/>
          <p:nvPr/>
        </p:nvSpPr>
        <p:spPr>
          <a:xfrm>
            <a:off x="858079" y="3240155"/>
            <a:ext cx="1967948" cy="82494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9DDE81E-ADC8-4DF0-8F2B-1316DAC29EC4}"/>
              </a:ext>
            </a:extLst>
          </p:cNvPr>
          <p:cNvCxnSpPr>
            <a:stCxn id="58" idx="3"/>
            <a:endCxn id="2" idx="1"/>
          </p:cNvCxnSpPr>
          <p:nvPr/>
        </p:nvCxnSpPr>
        <p:spPr>
          <a:xfrm>
            <a:off x="2826027" y="3652629"/>
            <a:ext cx="30181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EEA16B4-EB4B-4AA8-AB19-65D9DA8AB536}"/>
              </a:ext>
            </a:extLst>
          </p:cNvPr>
          <p:cNvSpPr txBox="1"/>
          <p:nvPr/>
        </p:nvSpPr>
        <p:spPr>
          <a:xfrm>
            <a:off x="3194048" y="3240155"/>
            <a:ext cx="1973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获取锁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 lock thread1 NX EX 10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FF78C6-CCDA-4EC3-A631-58D010CA8E75}"/>
              </a:ext>
            </a:extLst>
          </p:cNvPr>
          <p:cNvSpPr txBox="1"/>
          <p:nvPr/>
        </p:nvSpPr>
        <p:spPr>
          <a:xfrm>
            <a:off x="6096000" y="3811186"/>
            <a:ext cx="14709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+mn-lt"/>
                <a:ea typeface="+mn-ea"/>
              </a:rPr>
              <a:t>lock = thread1</a:t>
            </a:r>
            <a:endParaRPr lang="zh-CN" altLang="en-US" sz="1050" dirty="0">
              <a:solidFill>
                <a:srgbClr val="FFFF00"/>
              </a:solidFill>
              <a:latin typeface="+mn-lt"/>
              <a:ea typeface="+mn-ea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408096E-26FA-46E4-93C3-E2833ECC509D}"/>
              </a:ext>
            </a:extLst>
          </p:cNvPr>
          <p:cNvCxnSpPr>
            <a:cxnSpLocks/>
            <a:stCxn id="56" idx="0"/>
            <a:endCxn id="55" idx="2"/>
          </p:cNvCxnSpPr>
          <p:nvPr/>
        </p:nvCxnSpPr>
        <p:spPr>
          <a:xfrm flipV="1">
            <a:off x="8391940" y="2537790"/>
            <a:ext cx="0" cy="222967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376C95D-7D4C-4045-BA69-D3B79CCE5F35}"/>
              </a:ext>
            </a:extLst>
          </p:cNvPr>
          <p:cNvSpPr txBox="1"/>
          <p:nvPr/>
        </p:nvSpPr>
        <p:spPr>
          <a:xfrm>
            <a:off x="8437699" y="381118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主从同步</a:t>
            </a:r>
          </a:p>
        </p:txBody>
      </p:sp>
      <p:sp>
        <p:nvSpPr>
          <p:cNvPr id="17" name="闪电形 16">
            <a:extLst>
              <a:ext uri="{FF2B5EF4-FFF2-40B4-BE49-F238E27FC236}">
                <a16:creationId xmlns:a16="http://schemas.microsoft.com/office/drawing/2014/main" id="{BAE10CE0-D559-4CEB-8718-E1E4FBF63BBD}"/>
              </a:ext>
            </a:extLst>
          </p:cNvPr>
          <p:cNvSpPr/>
          <p:nvPr/>
        </p:nvSpPr>
        <p:spPr>
          <a:xfrm rot="276132">
            <a:off x="5836885" y="3253023"/>
            <a:ext cx="1838938" cy="739494"/>
          </a:xfrm>
          <a:prstGeom prst="lightningBol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F253E57-EAC6-496B-B1C1-B4F896CDD3E2}"/>
              </a:ext>
            </a:extLst>
          </p:cNvPr>
          <p:cNvSpPr txBox="1"/>
          <p:nvPr/>
        </p:nvSpPr>
        <p:spPr>
          <a:xfrm>
            <a:off x="5446643" y="4426729"/>
            <a:ext cx="2167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两个线程同时持有一把锁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E68C9AB-3068-4243-0E88-BB30807D1C8A}"/>
              </a:ext>
            </a:extLst>
          </p:cNvPr>
          <p:cNvSpPr/>
          <p:nvPr/>
        </p:nvSpPr>
        <p:spPr>
          <a:xfrm>
            <a:off x="871331" y="4767469"/>
            <a:ext cx="1967948" cy="82494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F9663E0-0CB4-38B2-5E3E-0351B33DED00}"/>
              </a:ext>
            </a:extLst>
          </p:cNvPr>
          <p:cNvGrpSpPr/>
          <p:nvPr/>
        </p:nvGrpSpPr>
        <p:grpSpPr>
          <a:xfrm>
            <a:off x="2839279" y="4691268"/>
            <a:ext cx="4568687" cy="488675"/>
            <a:chOff x="2839279" y="4691268"/>
            <a:chExt cx="4568687" cy="488675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622B61EA-C768-426D-8D6C-6A555DED307D}"/>
                </a:ext>
              </a:extLst>
            </p:cNvPr>
            <p:cNvCxnSpPr>
              <a:cxnSpLocks/>
              <a:stCxn id="3" idx="3"/>
              <a:endCxn id="56" idx="1"/>
            </p:cNvCxnSpPr>
            <p:nvPr/>
          </p:nvCxnSpPr>
          <p:spPr>
            <a:xfrm>
              <a:off x="2839279" y="5179943"/>
              <a:ext cx="45686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631F387-A675-8431-0FA3-E0664A83BAED}"/>
                </a:ext>
              </a:extLst>
            </p:cNvPr>
            <p:cNvSpPr txBox="1"/>
            <p:nvPr/>
          </p:nvSpPr>
          <p:spPr>
            <a:xfrm>
              <a:off x="3233805" y="4691268"/>
              <a:ext cx="19736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获取锁</a:t>
              </a:r>
              <a:endPara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SET lock thread1 NX EX 10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5926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73696-99C8-29E3-51BF-F5A591E9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redisson</a:t>
            </a:r>
            <a:r>
              <a:rPr lang="zh-CN" altLang="en-US" dirty="0"/>
              <a:t>实现的分布式锁</a:t>
            </a:r>
            <a:r>
              <a:rPr lang="en-US" altLang="zh-CN" dirty="0"/>
              <a:t>-</a:t>
            </a:r>
            <a:r>
              <a:rPr lang="zh-CN" altLang="en-US" dirty="0"/>
              <a:t>主从一致性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B9A494-C907-59FF-B430-9532E770EC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2213" y="1630017"/>
            <a:ext cx="10863474" cy="924339"/>
          </a:xfrm>
        </p:spPr>
        <p:txBody>
          <a:bodyPr/>
          <a:lstStyle/>
          <a:p>
            <a:r>
              <a:rPr lang="en-US" altLang="zh-CN" dirty="0" err="1"/>
              <a:t>RedLock</a:t>
            </a:r>
            <a:r>
              <a:rPr lang="en-US" altLang="zh-CN" dirty="0"/>
              <a:t>(</a:t>
            </a:r>
            <a:r>
              <a:rPr lang="zh-CN" altLang="en-US" dirty="0"/>
              <a:t>红锁</a:t>
            </a:r>
            <a:r>
              <a:rPr lang="en-US" altLang="zh-CN" dirty="0"/>
              <a:t>)</a:t>
            </a:r>
            <a:r>
              <a:rPr lang="zh-CN" altLang="en-US" dirty="0"/>
              <a:t>：不能只在一个</a:t>
            </a:r>
            <a:r>
              <a:rPr lang="en-US" altLang="zh-CN" dirty="0" err="1"/>
              <a:t>redis</a:t>
            </a:r>
            <a:r>
              <a:rPr lang="zh-CN" altLang="en-US" dirty="0"/>
              <a:t>实例上创建锁，应该是在多个</a:t>
            </a:r>
            <a:r>
              <a:rPr lang="en-US" altLang="zh-CN" dirty="0" err="1"/>
              <a:t>redis</a:t>
            </a:r>
            <a:r>
              <a:rPr lang="zh-CN" altLang="en-US" dirty="0"/>
              <a:t>实例上创建锁</a:t>
            </a:r>
            <a:r>
              <a:rPr lang="en-US" altLang="zh-CN" dirty="0">
                <a:solidFill>
                  <a:srgbClr val="C00000"/>
                </a:solidFill>
              </a:rPr>
              <a:t>(n / 2 + 1)</a:t>
            </a:r>
            <a:r>
              <a:rPr lang="zh-CN" altLang="en-US" dirty="0"/>
              <a:t>，避免在一个</a:t>
            </a:r>
            <a:r>
              <a:rPr lang="en-US" altLang="zh-CN" dirty="0" err="1"/>
              <a:t>redis</a:t>
            </a:r>
            <a:r>
              <a:rPr lang="zh-CN" altLang="en-US" dirty="0"/>
              <a:t>实例上加锁。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8A0F73B-4AFA-9CBD-8AEE-91CF97A69134}"/>
              </a:ext>
            </a:extLst>
          </p:cNvPr>
          <p:cNvSpPr/>
          <p:nvPr/>
        </p:nvSpPr>
        <p:spPr>
          <a:xfrm>
            <a:off x="7914857" y="3786813"/>
            <a:ext cx="1967948" cy="82494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Redis Node</a:t>
            </a:r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5397954-8E3C-2DFF-63FD-1F6D58E757D2}"/>
              </a:ext>
            </a:extLst>
          </p:cNvPr>
          <p:cNvSpPr/>
          <p:nvPr/>
        </p:nvSpPr>
        <p:spPr>
          <a:xfrm>
            <a:off x="7914857" y="2259500"/>
            <a:ext cx="1967948" cy="82494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Redis Node</a:t>
            </a:r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D23673C-9639-1A55-C457-125002DE22E5}"/>
              </a:ext>
            </a:extLst>
          </p:cNvPr>
          <p:cNvSpPr/>
          <p:nvPr/>
        </p:nvSpPr>
        <p:spPr>
          <a:xfrm>
            <a:off x="7914857" y="5314126"/>
            <a:ext cx="1967948" cy="82494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 Node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9ABBCB5-F986-40D1-D719-709B7A0E9CAB}"/>
              </a:ext>
            </a:extLst>
          </p:cNvPr>
          <p:cNvSpPr/>
          <p:nvPr/>
        </p:nvSpPr>
        <p:spPr>
          <a:xfrm>
            <a:off x="1364970" y="3786812"/>
            <a:ext cx="1967948" cy="82494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F491163-5675-EF6E-DFBE-CF8B8ADDADD2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3332918" y="4199286"/>
            <a:ext cx="45819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FF51213-4D69-493A-FC28-7BB121431BBA}"/>
              </a:ext>
            </a:extLst>
          </p:cNvPr>
          <p:cNvSpPr txBox="1"/>
          <p:nvPr/>
        </p:nvSpPr>
        <p:spPr>
          <a:xfrm>
            <a:off x="4576129" y="3796750"/>
            <a:ext cx="1973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获取锁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 lock thread1 NX EX 10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7EA7EDC-4505-D50F-6F5F-366CF9C49A27}"/>
              </a:ext>
            </a:extLst>
          </p:cNvPr>
          <p:cNvSpPr txBox="1"/>
          <p:nvPr/>
        </p:nvSpPr>
        <p:spPr>
          <a:xfrm>
            <a:off x="8421754" y="4357843"/>
            <a:ext cx="14709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+mn-lt"/>
                <a:ea typeface="+mn-ea"/>
              </a:rPr>
              <a:t>lock = thread1</a:t>
            </a:r>
            <a:endParaRPr lang="zh-CN" altLang="en-US" sz="1050" dirty="0">
              <a:solidFill>
                <a:srgbClr val="FFFF00"/>
              </a:solidFill>
              <a:latin typeface="+mn-lt"/>
              <a:ea typeface="+mn-ea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06C4311-2F95-3A39-0291-EB0F025B4E87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3332918" y="4199286"/>
            <a:ext cx="4581939" cy="152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92E5CC1-54E3-88D1-B70B-F54C7CE8741B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3332918" y="2671974"/>
            <a:ext cx="4581939" cy="152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7F4CE-2865-6DED-AE53-E48E6BEFE7F7}"/>
              </a:ext>
            </a:extLst>
          </p:cNvPr>
          <p:cNvSpPr txBox="1"/>
          <p:nvPr/>
        </p:nvSpPr>
        <p:spPr>
          <a:xfrm>
            <a:off x="8421753" y="2830531"/>
            <a:ext cx="14709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+mn-lt"/>
                <a:ea typeface="+mn-ea"/>
              </a:rPr>
              <a:t>lock = thread1</a:t>
            </a:r>
            <a:endParaRPr lang="zh-CN" altLang="en-US" sz="1050" dirty="0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0B6B181-D6A9-A43D-3848-9C3E61C7E774}"/>
              </a:ext>
            </a:extLst>
          </p:cNvPr>
          <p:cNvSpPr txBox="1"/>
          <p:nvPr/>
        </p:nvSpPr>
        <p:spPr>
          <a:xfrm>
            <a:off x="8421752" y="5885157"/>
            <a:ext cx="14709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+mn-lt"/>
                <a:ea typeface="+mn-ea"/>
              </a:rPr>
              <a:t>lock = thread1</a:t>
            </a:r>
            <a:endParaRPr lang="zh-CN" altLang="en-US" sz="1050" dirty="0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8F0346D-0AAF-DA6A-A184-C9FCD7BC0A95}"/>
              </a:ext>
            </a:extLst>
          </p:cNvPr>
          <p:cNvSpPr txBox="1"/>
          <p:nvPr/>
        </p:nvSpPr>
        <p:spPr>
          <a:xfrm rot="20412642">
            <a:off x="4563750" y="3018918"/>
            <a:ext cx="1973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获取锁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 lock thread1 NX EX 10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2A39947-1880-5522-15BB-9AA0BAB80B48}"/>
              </a:ext>
            </a:extLst>
          </p:cNvPr>
          <p:cNvSpPr txBox="1"/>
          <p:nvPr/>
        </p:nvSpPr>
        <p:spPr>
          <a:xfrm rot="980350">
            <a:off x="4349560" y="4440240"/>
            <a:ext cx="1973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获取锁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 lock thread1 NX EX 10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73D25639-CAD0-B9BD-A2BF-A883AD72F904}"/>
              </a:ext>
            </a:extLst>
          </p:cNvPr>
          <p:cNvSpPr/>
          <p:nvPr/>
        </p:nvSpPr>
        <p:spPr bwMode="auto">
          <a:xfrm>
            <a:off x="2792896" y="5158409"/>
            <a:ext cx="1371600" cy="13716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  <a:ea typeface="阿里巴巴普惠体" panose="00020600040101010101" pitchFamily="18" charset="-122"/>
              </a:rPr>
              <a:t>性能差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D641963-D018-A264-EECE-90CD03BDE860}"/>
              </a:ext>
            </a:extLst>
          </p:cNvPr>
          <p:cNvSpPr/>
          <p:nvPr/>
        </p:nvSpPr>
        <p:spPr bwMode="auto">
          <a:xfrm>
            <a:off x="4485862" y="5151782"/>
            <a:ext cx="1371600" cy="13716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  <a:ea typeface="阿里巴巴普惠体" panose="00020600040101010101" pitchFamily="18" charset="-122"/>
              </a:rPr>
              <a:t>运维繁琐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2B9E991D-BECE-A494-745A-D75680DA1EF4}"/>
              </a:ext>
            </a:extLst>
          </p:cNvPr>
          <p:cNvSpPr/>
          <p:nvPr/>
        </p:nvSpPr>
        <p:spPr bwMode="auto">
          <a:xfrm>
            <a:off x="1007167" y="5151781"/>
            <a:ext cx="1371600" cy="13716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  <a:ea typeface="阿里巴巴普惠体" panose="00020600040101010101" pitchFamily="18" charset="-122"/>
              </a:rPr>
              <a:t>实现复杂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A8940D9-36AD-809A-8C05-945FB7AB31DB}"/>
              </a:ext>
            </a:extLst>
          </p:cNvPr>
          <p:cNvGrpSpPr/>
          <p:nvPr/>
        </p:nvGrpSpPr>
        <p:grpSpPr>
          <a:xfrm>
            <a:off x="10413169" y="4158285"/>
            <a:ext cx="1275249" cy="1198907"/>
            <a:chOff x="10413169" y="4158285"/>
            <a:chExt cx="1275249" cy="1198907"/>
          </a:xfrm>
        </p:grpSpPr>
        <p:sp>
          <p:nvSpPr>
            <p:cNvPr id="41" name="文本占位符 2">
              <a:extLst>
                <a:ext uri="{FF2B5EF4-FFF2-40B4-BE49-F238E27FC236}">
                  <a16:creationId xmlns:a16="http://schemas.microsoft.com/office/drawing/2014/main" id="{FA46ADE8-C248-E641-D9DD-82A7FA55B13A}"/>
                </a:ext>
              </a:extLst>
            </p:cNvPr>
            <p:cNvSpPr txBox="1">
              <a:spLocks/>
            </p:cNvSpPr>
            <p:nvPr/>
          </p:nvSpPr>
          <p:spPr>
            <a:xfrm>
              <a:off x="10413169" y="4158285"/>
              <a:ext cx="1275249" cy="693874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CP</a:t>
              </a:r>
              <a:r>
                <a:rPr lang="zh-CN" altLang="en-US" sz="2400" dirty="0">
                  <a:solidFill>
                    <a:schemeClr val="accent1">
                      <a:lumMod val="50000"/>
                    </a:schemeClr>
                  </a:solidFill>
                </a:rPr>
                <a:t>思想</a:t>
              </a:r>
            </a:p>
          </p:txBody>
        </p:sp>
        <p:sp>
          <p:nvSpPr>
            <p:cNvPr id="42" name="文本占位符 2">
              <a:extLst>
                <a:ext uri="{FF2B5EF4-FFF2-40B4-BE49-F238E27FC236}">
                  <a16:creationId xmlns:a16="http://schemas.microsoft.com/office/drawing/2014/main" id="{9209F2DF-298C-48A0-3BDA-B3FA32FF4DBB}"/>
                </a:ext>
              </a:extLst>
            </p:cNvPr>
            <p:cNvSpPr txBox="1">
              <a:spLocks/>
            </p:cNvSpPr>
            <p:nvPr/>
          </p:nvSpPr>
          <p:spPr>
            <a:xfrm>
              <a:off x="10482744" y="4880114"/>
              <a:ext cx="1205674" cy="477078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zookeeper</a:t>
              </a:r>
              <a:endParaRPr lang="zh-CN" altLang="en-US" dirty="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7D3655C1-1E61-5F03-0A56-0328CF8850AF}"/>
              </a:ext>
            </a:extLst>
          </p:cNvPr>
          <p:cNvGrpSpPr/>
          <p:nvPr/>
        </p:nvGrpSpPr>
        <p:grpSpPr>
          <a:xfrm>
            <a:off x="10363473" y="2428877"/>
            <a:ext cx="1275249" cy="1169088"/>
            <a:chOff x="10363473" y="2428877"/>
            <a:chExt cx="1275249" cy="1169088"/>
          </a:xfrm>
        </p:grpSpPr>
        <p:sp>
          <p:nvSpPr>
            <p:cNvPr id="40" name="文本占位符 2">
              <a:extLst>
                <a:ext uri="{FF2B5EF4-FFF2-40B4-BE49-F238E27FC236}">
                  <a16:creationId xmlns:a16="http://schemas.microsoft.com/office/drawing/2014/main" id="{44047FE0-8A2F-CEFD-9888-B7863D7C03F4}"/>
                </a:ext>
              </a:extLst>
            </p:cNvPr>
            <p:cNvSpPr txBox="1">
              <a:spLocks/>
            </p:cNvSpPr>
            <p:nvPr/>
          </p:nvSpPr>
          <p:spPr>
            <a:xfrm>
              <a:off x="10363473" y="2428877"/>
              <a:ext cx="1275249" cy="693874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AP</a:t>
              </a:r>
              <a:r>
                <a:rPr lang="zh-CN" altLang="en-US" sz="2400" dirty="0">
                  <a:solidFill>
                    <a:schemeClr val="accent1">
                      <a:lumMod val="50000"/>
                    </a:schemeClr>
                  </a:solidFill>
                </a:rPr>
                <a:t>思想</a:t>
              </a:r>
            </a:p>
          </p:txBody>
        </p:sp>
        <p:sp>
          <p:nvSpPr>
            <p:cNvPr id="45" name="文本占位符 2">
              <a:extLst>
                <a:ext uri="{FF2B5EF4-FFF2-40B4-BE49-F238E27FC236}">
                  <a16:creationId xmlns:a16="http://schemas.microsoft.com/office/drawing/2014/main" id="{B26A1A73-C442-39AE-1361-92F0779050DF}"/>
                </a:ext>
              </a:extLst>
            </p:cNvPr>
            <p:cNvSpPr txBox="1">
              <a:spLocks/>
            </p:cNvSpPr>
            <p:nvPr/>
          </p:nvSpPr>
          <p:spPr>
            <a:xfrm>
              <a:off x="10734260" y="3120887"/>
              <a:ext cx="725558" cy="477078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err="1"/>
                <a:t>redis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00164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8" grpId="0" animBg="1"/>
          <p:bldP spid="3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8" grpId="0" animBg="1"/>
          <p:bldP spid="39" grpId="0" animBg="1"/>
        </p:bldLst>
      </p:timing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穿高领毛衣戴眼镜的男人">
            <a:extLst>
              <a:ext uri="{FF2B5EF4-FFF2-40B4-BE49-F238E27FC236}">
                <a16:creationId xmlns:a16="http://schemas.microsoft.com/office/drawing/2014/main" id="{19E084D5-198C-8A67-CC17-A25ACA5E2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625" y="1064873"/>
            <a:ext cx="867323" cy="116706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7880F45C-0315-3E0A-C790-83409A9ED732}"/>
              </a:ext>
            </a:extLst>
          </p:cNvPr>
          <p:cNvGrpSpPr/>
          <p:nvPr/>
        </p:nvGrpSpPr>
        <p:grpSpPr>
          <a:xfrm>
            <a:off x="1491880" y="922703"/>
            <a:ext cx="5992285" cy="588045"/>
            <a:chOff x="1415952" y="1021955"/>
            <a:chExt cx="7919788" cy="717988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0D8C9FDA-66E4-294C-8F30-A8096A95E150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717988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803381 w 5319528"/>
                <a:gd name="connsiteY0" fmla="*/ 0 h 787065"/>
                <a:gd name="connsiteX1" fmla="*/ 5216541 w 5319528"/>
                <a:gd name="connsiteY1" fmla="*/ 0 h 787065"/>
                <a:gd name="connsiteX2" fmla="*/ 5319528 w 5319528"/>
                <a:gd name="connsiteY2" fmla="*/ 102987 h 787065"/>
                <a:gd name="connsiteX3" fmla="*/ 5319528 w 5319528"/>
                <a:gd name="connsiteY3" fmla="*/ 514924 h 787065"/>
                <a:gd name="connsiteX4" fmla="*/ 5216541 w 5319528"/>
                <a:gd name="connsiteY4" fmla="*/ 617911 h 787065"/>
                <a:gd name="connsiteX5" fmla="*/ 875800 w 5319528"/>
                <a:gd name="connsiteY5" fmla="*/ 617911 h 787065"/>
                <a:gd name="connsiteX6" fmla="*/ 0 w 5319528"/>
                <a:gd name="connsiteY6" fmla="*/ 787065 h 787065"/>
                <a:gd name="connsiteX7" fmla="*/ 700394 w 5319528"/>
                <a:gd name="connsiteY7" fmla="*/ 498849 h 787065"/>
                <a:gd name="connsiteX8" fmla="*/ 700394 w 5319528"/>
                <a:gd name="connsiteY8" fmla="*/ 102987 h 787065"/>
                <a:gd name="connsiteX9" fmla="*/ 803381 w 5319528"/>
                <a:gd name="connsiteY9" fmla="*/ 0 h 78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787065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787065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占位符 6">
              <a:extLst>
                <a:ext uri="{FF2B5EF4-FFF2-40B4-BE49-F238E27FC236}">
                  <a16:creationId xmlns:a16="http://schemas.microsoft.com/office/drawing/2014/main" id="{D9826565-CBCE-5FCE-0042-30F6F334C98F}"/>
                </a:ext>
              </a:extLst>
            </p:cNvPr>
            <p:cNvSpPr txBox="1">
              <a:spLocks/>
            </p:cNvSpPr>
            <p:nvPr/>
          </p:nvSpPr>
          <p:spPr>
            <a:xfrm>
              <a:off x="2476895" y="104064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分布式锁，是如何实现的？</a:t>
              </a:r>
            </a:p>
          </p:txBody>
        </p:sp>
      </p:grp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FE976F3C-D2C4-E2C7-5745-AB3464538F96}"/>
              </a:ext>
            </a:extLst>
          </p:cNvPr>
          <p:cNvSpPr txBox="1">
            <a:spLocks/>
          </p:cNvSpPr>
          <p:nvPr/>
        </p:nvSpPr>
        <p:spPr>
          <a:xfrm>
            <a:off x="4051357" y="1573576"/>
            <a:ext cx="6991017" cy="8615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先按照自己简历上的业务进行描述分布式锁使用的场景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我们当使用的</a:t>
            </a:r>
            <a:r>
              <a:rPr lang="en-US" altLang="zh-CN" sz="1400" dirty="0" err="1"/>
              <a:t>redisson</a:t>
            </a:r>
            <a:r>
              <a:rPr lang="zh-CN" altLang="en-US" sz="1400" dirty="0"/>
              <a:t>实现的分布式锁，底层是</a:t>
            </a:r>
            <a:r>
              <a:rPr lang="en-US" altLang="zh-CN" sz="1400" dirty="0" err="1">
                <a:solidFill>
                  <a:srgbClr val="C00000"/>
                </a:solidFill>
              </a:rPr>
              <a:t>setnx</a:t>
            </a:r>
            <a:r>
              <a:rPr lang="zh-CN" altLang="en-US" sz="1400" dirty="0"/>
              <a:t>和</a:t>
            </a:r>
            <a:r>
              <a:rPr lang="en-US" altLang="zh-CN" sz="1400" dirty="0" err="1">
                <a:solidFill>
                  <a:srgbClr val="C00000"/>
                </a:solidFill>
              </a:rPr>
              <a:t>lua</a:t>
            </a:r>
            <a:r>
              <a:rPr lang="zh-CN" altLang="en-US" sz="1400" dirty="0">
                <a:solidFill>
                  <a:srgbClr val="C00000"/>
                </a:solidFill>
              </a:rPr>
              <a:t>脚本</a:t>
            </a:r>
            <a:r>
              <a:rPr lang="zh-CN" altLang="en-US" sz="1400" dirty="0"/>
              <a:t>（保证原子性）</a:t>
            </a:r>
            <a:endParaRPr lang="en-US" altLang="zh-CN" sz="1400" dirty="0">
              <a:solidFill>
                <a:srgbClr val="C00000"/>
              </a:solidFill>
            </a:endParaRPr>
          </a:p>
          <a:p>
            <a:endParaRPr lang="en-US" altLang="zh-CN" sz="1400" dirty="0">
              <a:solidFill>
                <a:srgbClr val="C00000"/>
              </a:solidFill>
            </a:endParaRPr>
          </a:p>
        </p:txBody>
      </p:sp>
      <p:pic>
        <p:nvPicPr>
          <p:cNvPr id="9" name="图形 8" descr="穿高领毛衣戴眼镜的男人">
            <a:extLst>
              <a:ext uri="{FF2B5EF4-FFF2-40B4-BE49-F238E27FC236}">
                <a16:creationId xmlns:a16="http://schemas.microsoft.com/office/drawing/2014/main" id="{A16EDEA3-F25F-B299-514D-E395B2809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807" y="2575623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A80261A-9774-72D0-9C87-C9C93AAD11D2}"/>
              </a:ext>
            </a:extLst>
          </p:cNvPr>
          <p:cNvGrpSpPr/>
          <p:nvPr/>
        </p:nvGrpSpPr>
        <p:grpSpPr>
          <a:xfrm>
            <a:off x="1441175" y="2543726"/>
            <a:ext cx="6042992" cy="557285"/>
            <a:chOff x="1415952" y="994435"/>
            <a:chExt cx="7907155" cy="745508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6590681B-9A84-5DD6-F4D6-CFB13D2D06D6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717988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803381 w 5319528"/>
                <a:gd name="connsiteY0" fmla="*/ 0 h 787065"/>
                <a:gd name="connsiteX1" fmla="*/ 5216541 w 5319528"/>
                <a:gd name="connsiteY1" fmla="*/ 0 h 787065"/>
                <a:gd name="connsiteX2" fmla="*/ 5319528 w 5319528"/>
                <a:gd name="connsiteY2" fmla="*/ 102987 h 787065"/>
                <a:gd name="connsiteX3" fmla="*/ 5319528 w 5319528"/>
                <a:gd name="connsiteY3" fmla="*/ 514924 h 787065"/>
                <a:gd name="connsiteX4" fmla="*/ 5216541 w 5319528"/>
                <a:gd name="connsiteY4" fmla="*/ 617911 h 787065"/>
                <a:gd name="connsiteX5" fmla="*/ 875800 w 5319528"/>
                <a:gd name="connsiteY5" fmla="*/ 617911 h 787065"/>
                <a:gd name="connsiteX6" fmla="*/ 0 w 5319528"/>
                <a:gd name="connsiteY6" fmla="*/ 787065 h 787065"/>
                <a:gd name="connsiteX7" fmla="*/ 700394 w 5319528"/>
                <a:gd name="connsiteY7" fmla="*/ 498849 h 787065"/>
                <a:gd name="connsiteX8" fmla="*/ 700394 w 5319528"/>
                <a:gd name="connsiteY8" fmla="*/ 102987 h 787065"/>
                <a:gd name="connsiteX9" fmla="*/ 803381 w 5319528"/>
                <a:gd name="connsiteY9" fmla="*/ 0 h 78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787065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787065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占位符 6">
              <a:extLst>
                <a:ext uri="{FF2B5EF4-FFF2-40B4-BE49-F238E27FC236}">
                  <a16:creationId xmlns:a16="http://schemas.microsoft.com/office/drawing/2014/main" id="{C6055120-B8BD-D58D-F8A4-8D40A7050FD0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994435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>
                  <a:solidFill>
                    <a:schemeClr val="tx1"/>
                  </a:solidFill>
                </a:rPr>
                <a:t>Redisson</a:t>
              </a:r>
              <a:r>
                <a:rPr lang="zh-CN" altLang="en-US" sz="1400" dirty="0">
                  <a:solidFill>
                    <a:schemeClr val="tx1"/>
                  </a:solidFill>
                </a:rPr>
                <a:t>实现分布式锁如何合理的控制锁的有效时长？</a:t>
              </a:r>
            </a:p>
          </p:txBody>
        </p:sp>
      </p:grpSp>
      <p:pic>
        <p:nvPicPr>
          <p:cNvPr id="13" name="图形 12" descr="穿高领毛衣戴眼镜的男人">
            <a:extLst>
              <a:ext uri="{FF2B5EF4-FFF2-40B4-BE49-F238E27FC236}">
                <a16:creationId xmlns:a16="http://schemas.microsoft.com/office/drawing/2014/main" id="{3331CFE2-A435-1BEE-3C62-804A2417A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729" y="3960475"/>
            <a:ext cx="867323" cy="1167060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42AC2E63-9BEA-FEB9-AF4D-84297CA92A27}"/>
              </a:ext>
            </a:extLst>
          </p:cNvPr>
          <p:cNvGrpSpPr/>
          <p:nvPr/>
        </p:nvGrpSpPr>
        <p:grpSpPr>
          <a:xfrm>
            <a:off x="1345097" y="3928578"/>
            <a:ext cx="6042992" cy="557285"/>
            <a:chOff x="1415952" y="994435"/>
            <a:chExt cx="7907155" cy="745508"/>
          </a:xfrm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70AE1F4A-845E-D277-EAE0-B009EB8426DD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717988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803381 w 5319528"/>
                <a:gd name="connsiteY0" fmla="*/ 0 h 787065"/>
                <a:gd name="connsiteX1" fmla="*/ 5216541 w 5319528"/>
                <a:gd name="connsiteY1" fmla="*/ 0 h 787065"/>
                <a:gd name="connsiteX2" fmla="*/ 5319528 w 5319528"/>
                <a:gd name="connsiteY2" fmla="*/ 102987 h 787065"/>
                <a:gd name="connsiteX3" fmla="*/ 5319528 w 5319528"/>
                <a:gd name="connsiteY3" fmla="*/ 514924 h 787065"/>
                <a:gd name="connsiteX4" fmla="*/ 5216541 w 5319528"/>
                <a:gd name="connsiteY4" fmla="*/ 617911 h 787065"/>
                <a:gd name="connsiteX5" fmla="*/ 875800 w 5319528"/>
                <a:gd name="connsiteY5" fmla="*/ 617911 h 787065"/>
                <a:gd name="connsiteX6" fmla="*/ 0 w 5319528"/>
                <a:gd name="connsiteY6" fmla="*/ 787065 h 787065"/>
                <a:gd name="connsiteX7" fmla="*/ 700394 w 5319528"/>
                <a:gd name="connsiteY7" fmla="*/ 498849 h 787065"/>
                <a:gd name="connsiteX8" fmla="*/ 700394 w 5319528"/>
                <a:gd name="connsiteY8" fmla="*/ 102987 h 787065"/>
                <a:gd name="connsiteX9" fmla="*/ 803381 w 5319528"/>
                <a:gd name="connsiteY9" fmla="*/ 0 h 78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787065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787065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占位符 6">
              <a:extLst>
                <a:ext uri="{FF2B5EF4-FFF2-40B4-BE49-F238E27FC236}">
                  <a16:creationId xmlns:a16="http://schemas.microsoft.com/office/drawing/2014/main" id="{B735AFC5-7473-A13D-B41E-55829B3C1F05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994435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>
                  <a:solidFill>
                    <a:schemeClr val="tx1"/>
                  </a:solidFill>
                </a:rPr>
                <a:t>Redisson</a:t>
              </a:r>
              <a:r>
                <a:rPr lang="zh-CN" altLang="en-US" sz="1400" dirty="0">
                  <a:solidFill>
                    <a:schemeClr val="tx1"/>
                  </a:solidFill>
                </a:rPr>
                <a:t>的这个锁，可以重入吗？</a:t>
              </a:r>
            </a:p>
          </p:txBody>
        </p:sp>
      </p:grpSp>
      <p:pic>
        <p:nvPicPr>
          <p:cNvPr id="17" name="图形 16" descr="穿高领毛衣戴眼镜的男人">
            <a:extLst>
              <a:ext uri="{FF2B5EF4-FFF2-40B4-BE49-F238E27FC236}">
                <a16:creationId xmlns:a16="http://schemas.microsoft.com/office/drawing/2014/main" id="{32B25BB7-8105-2C85-9015-8B4E16186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103" y="5315509"/>
            <a:ext cx="867323" cy="1167060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FABACA39-706A-8453-DAB3-A5A25C16A90E}"/>
              </a:ext>
            </a:extLst>
          </p:cNvPr>
          <p:cNvGrpSpPr/>
          <p:nvPr/>
        </p:nvGrpSpPr>
        <p:grpSpPr>
          <a:xfrm>
            <a:off x="1338471" y="5283612"/>
            <a:ext cx="6042992" cy="557285"/>
            <a:chOff x="1415952" y="994435"/>
            <a:chExt cx="7907155" cy="745508"/>
          </a:xfrm>
        </p:grpSpPr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C95A0973-A9AC-8FA6-43A2-FD1346547800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717988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803381 w 5319528"/>
                <a:gd name="connsiteY0" fmla="*/ 0 h 787065"/>
                <a:gd name="connsiteX1" fmla="*/ 5216541 w 5319528"/>
                <a:gd name="connsiteY1" fmla="*/ 0 h 787065"/>
                <a:gd name="connsiteX2" fmla="*/ 5319528 w 5319528"/>
                <a:gd name="connsiteY2" fmla="*/ 102987 h 787065"/>
                <a:gd name="connsiteX3" fmla="*/ 5319528 w 5319528"/>
                <a:gd name="connsiteY3" fmla="*/ 514924 h 787065"/>
                <a:gd name="connsiteX4" fmla="*/ 5216541 w 5319528"/>
                <a:gd name="connsiteY4" fmla="*/ 617911 h 787065"/>
                <a:gd name="connsiteX5" fmla="*/ 875800 w 5319528"/>
                <a:gd name="connsiteY5" fmla="*/ 617911 h 787065"/>
                <a:gd name="connsiteX6" fmla="*/ 0 w 5319528"/>
                <a:gd name="connsiteY6" fmla="*/ 787065 h 787065"/>
                <a:gd name="connsiteX7" fmla="*/ 700394 w 5319528"/>
                <a:gd name="connsiteY7" fmla="*/ 498849 h 787065"/>
                <a:gd name="connsiteX8" fmla="*/ 700394 w 5319528"/>
                <a:gd name="connsiteY8" fmla="*/ 102987 h 787065"/>
                <a:gd name="connsiteX9" fmla="*/ 803381 w 5319528"/>
                <a:gd name="connsiteY9" fmla="*/ 0 h 78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787065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787065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占位符 6">
              <a:extLst>
                <a:ext uri="{FF2B5EF4-FFF2-40B4-BE49-F238E27FC236}">
                  <a16:creationId xmlns:a16="http://schemas.microsoft.com/office/drawing/2014/main" id="{94FC610D-F08D-D848-2520-8F15FE5DFC57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994435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>
                  <a:solidFill>
                    <a:schemeClr val="tx1"/>
                  </a:solidFill>
                </a:rPr>
                <a:t>Redisson</a:t>
              </a:r>
              <a:r>
                <a:rPr lang="zh-CN" altLang="en-US" sz="1400" dirty="0">
                  <a:solidFill>
                    <a:schemeClr val="tx1"/>
                  </a:solidFill>
                </a:rPr>
                <a:t>锁能解决主从数据一致的问题吗</a:t>
              </a:r>
            </a:p>
          </p:txBody>
        </p:sp>
      </p:grp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CD292680-C932-492D-A261-7AB973727A6D}"/>
              </a:ext>
            </a:extLst>
          </p:cNvPr>
          <p:cNvSpPr txBox="1">
            <a:spLocks/>
          </p:cNvSpPr>
          <p:nvPr/>
        </p:nvSpPr>
        <p:spPr>
          <a:xfrm>
            <a:off x="4021539" y="3034757"/>
            <a:ext cx="7408460" cy="8615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在</a:t>
            </a:r>
            <a:r>
              <a:rPr lang="en-US" altLang="zh-CN" sz="1400" dirty="0" err="1"/>
              <a:t>redisson</a:t>
            </a:r>
            <a:r>
              <a:rPr lang="zh-CN" altLang="en-US" sz="1400" dirty="0"/>
              <a:t>的分布式锁中，提供了一个</a:t>
            </a:r>
            <a:r>
              <a:rPr lang="en-US" altLang="zh-CN" sz="1400" dirty="0" err="1">
                <a:solidFill>
                  <a:srgbClr val="C00000"/>
                </a:solidFill>
              </a:rPr>
              <a:t>WatchDog</a:t>
            </a:r>
            <a:r>
              <a:rPr lang="en-US" altLang="zh-CN" sz="1400" dirty="0"/>
              <a:t>(</a:t>
            </a:r>
            <a:r>
              <a:rPr lang="zh-CN" altLang="en-US" sz="1400" dirty="0"/>
              <a:t>看门狗），一个线程获取锁成功以后，</a:t>
            </a:r>
            <a:r>
              <a:rPr lang="en-US" altLang="zh-CN" sz="1400" dirty="0"/>
              <a:t> </a:t>
            </a:r>
            <a:r>
              <a:rPr lang="en-US" altLang="zh-CN" sz="1400" dirty="0" err="1"/>
              <a:t>WatchDog</a:t>
            </a:r>
            <a:r>
              <a:rPr lang="zh-CN" altLang="en-US" sz="1400" dirty="0"/>
              <a:t>会给持有锁的线程</a:t>
            </a:r>
            <a:r>
              <a:rPr lang="zh-CN" altLang="en-US" sz="1400" dirty="0">
                <a:solidFill>
                  <a:srgbClr val="C00000"/>
                </a:solidFill>
              </a:rPr>
              <a:t>续期（默认是每隔</a:t>
            </a:r>
            <a:r>
              <a:rPr lang="en-US" altLang="zh-CN" sz="1400" dirty="0">
                <a:solidFill>
                  <a:srgbClr val="C00000"/>
                </a:solidFill>
              </a:rPr>
              <a:t>10</a:t>
            </a:r>
            <a:r>
              <a:rPr lang="zh-CN" altLang="en-US" sz="1400" dirty="0">
                <a:solidFill>
                  <a:srgbClr val="C00000"/>
                </a:solidFill>
              </a:rPr>
              <a:t>秒续期一次）</a:t>
            </a:r>
            <a:endParaRPr lang="en-US" altLang="zh-CN" sz="1400" dirty="0">
              <a:solidFill>
                <a:srgbClr val="C00000"/>
              </a:solidFill>
            </a:endParaRP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89701F83-9157-B9F5-9B4A-7764C0C83E7A}"/>
              </a:ext>
            </a:extLst>
          </p:cNvPr>
          <p:cNvSpPr txBox="1">
            <a:spLocks/>
          </p:cNvSpPr>
          <p:nvPr/>
        </p:nvSpPr>
        <p:spPr>
          <a:xfrm>
            <a:off x="4001661" y="4406357"/>
            <a:ext cx="7408460" cy="8615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可以重入，多个锁重入需要判断是否是当前线程，在</a:t>
            </a:r>
            <a:r>
              <a:rPr lang="en-US" altLang="zh-CN" sz="1400" dirty="0" err="1"/>
              <a:t>redis</a:t>
            </a:r>
            <a:r>
              <a:rPr lang="zh-CN" altLang="en-US" sz="1400" dirty="0"/>
              <a:t>中进行存储的时候使用的</a:t>
            </a:r>
            <a:r>
              <a:rPr lang="en-US" altLang="zh-CN" sz="1400" dirty="0">
                <a:solidFill>
                  <a:srgbClr val="C00000"/>
                </a:solidFill>
              </a:rPr>
              <a:t>hash</a:t>
            </a:r>
            <a:r>
              <a:rPr lang="zh-CN" altLang="en-US" sz="1400" dirty="0">
                <a:solidFill>
                  <a:srgbClr val="C00000"/>
                </a:solidFill>
              </a:rPr>
              <a:t>结构</a:t>
            </a:r>
            <a:r>
              <a:rPr lang="zh-CN" altLang="en-US" sz="1400" dirty="0"/>
              <a:t>，来存储</a:t>
            </a:r>
            <a:r>
              <a:rPr lang="zh-CN" altLang="en-US" sz="1400" dirty="0">
                <a:solidFill>
                  <a:srgbClr val="C00000"/>
                </a:solidFill>
              </a:rPr>
              <a:t>线程信息和重入的次数</a:t>
            </a:r>
            <a:endParaRPr lang="en-US" altLang="zh-CN" sz="1400" dirty="0">
              <a:solidFill>
                <a:srgbClr val="C00000"/>
              </a:solidFill>
            </a:endParaRP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358FBA0A-554F-5D78-6A88-BF5CF2DD1C46}"/>
              </a:ext>
            </a:extLst>
          </p:cNvPr>
          <p:cNvSpPr txBox="1">
            <a:spLocks/>
          </p:cNvSpPr>
          <p:nvPr/>
        </p:nvSpPr>
        <p:spPr>
          <a:xfrm>
            <a:off x="3981783" y="5748140"/>
            <a:ext cx="7408460" cy="8615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不能解决，但是可以使用</a:t>
            </a:r>
            <a:r>
              <a:rPr lang="en-US" altLang="zh-CN" sz="1400" dirty="0" err="1"/>
              <a:t>redisson</a:t>
            </a:r>
            <a:r>
              <a:rPr lang="zh-CN" altLang="en-US" sz="1400" dirty="0"/>
              <a:t>提供的</a:t>
            </a:r>
            <a:r>
              <a:rPr lang="zh-CN" altLang="en-US" sz="1400" dirty="0">
                <a:solidFill>
                  <a:srgbClr val="C00000"/>
                </a:solidFill>
              </a:rPr>
              <a:t>红锁</a:t>
            </a:r>
            <a:r>
              <a:rPr lang="zh-CN" altLang="en-US" sz="1400" dirty="0"/>
              <a:t>来解决，但是这样的话，</a:t>
            </a:r>
            <a:r>
              <a:rPr lang="zh-CN" altLang="en-US" sz="1400" dirty="0">
                <a:solidFill>
                  <a:srgbClr val="C00000"/>
                </a:solidFill>
              </a:rPr>
              <a:t>性能就太低了</a:t>
            </a:r>
            <a:r>
              <a:rPr lang="zh-CN" altLang="en-US" sz="1400" dirty="0"/>
              <a:t>，如果业务中非要</a:t>
            </a:r>
            <a:r>
              <a:rPr lang="zh-CN" altLang="en-US" sz="1400" dirty="0">
                <a:solidFill>
                  <a:srgbClr val="C00000"/>
                </a:solidFill>
              </a:rPr>
              <a:t>保证数据的强一致性</a:t>
            </a:r>
            <a:r>
              <a:rPr lang="zh-CN" altLang="en-US" sz="1400" dirty="0"/>
              <a:t>，建议采用</a:t>
            </a:r>
            <a:r>
              <a:rPr lang="en-US" altLang="zh-CN" sz="1400" dirty="0">
                <a:solidFill>
                  <a:srgbClr val="C00000"/>
                </a:solidFill>
              </a:rPr>
              <a:t>zookeeper</a:t>
            </a:r>
            <a:r>
              <a:rPr lang="zh-CN" altLang="en-US" sz="1400" dirty="0"/>
              <a:t>实现的分布式锁</a:t>
            </a:r>
            <a:endParaRPr lang="en-US" altLang="zh-CN" sz="1400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C4D16F8-C45F-1770-ECB5-121F41CA3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132" y="921291"/>
            <a:ext cx="5834608" cy="524097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5778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EB9D7-92C5-6A1D-52B3-01B518EE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缓存穿透</a:t>
            </a:r>
          </a:p>
        </p:txBody>
      </p:sp>
      <p:sp>
        <p:nvSpPr>
          <p:cNvPr id="74" name="文本占位符 2">
            <a:extLst>
              <a:ext uri="{FF2B5EF4-FFF2-40B4-BE49-F238E27FC236}">
                <a16:creationId xmlns:a16="http://schemas.microsoft.com/office/drawing/2014/main" id="{1F7FEF0F-FE2F-02FD-3CBF-45F2CB5A3692}"/>
              </a:ext>
            </a:extLst>
          </p:cNvPr>
          <p:cNvSpPr txBox="1">
            <a:spLocks/>
          </p:cNvSpPr>
          <p:nvPr/>
        </p:nvSpPr>
        <p:spPr>
          <a:xfrm>
            <a:off x="750279" y="4373098"/>
            <a:ext cx="10411057" cy="5657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/>
              <a:t>缓存穿透</a:t>
            </a:r>
            <a:r>
              <a:rPr lang="zh-CN" altLang="en-US" sz="1400" dirty="0"/>
              <a:t>：查询一个</a:t>
            </a:r>
            <a:r>
              <a:rPr lang="zh-CN" altLang="en-US" sz="1400" b="1" dirty="0"/>
              <a:t>不存在</a:t>
            </a:r>
            <a:r>
              <a:rPr lang="zh-CN" altLang="en-US" sz="1400" dirty="0"/>
              <a:t>的数据，</a:t>
            </a:r>
            <a:r>
              <a:rPr lang="en-US" altLang="zh-CN" sz="1400" dirty="0" err="1"/>
              <a:t>mysql</a:t>
            </a:r>
            <a:r>
              <a:rPr lang="zh-CN" altLang="en-US" sz="1400" dirty="0"/>
              <a:t>查询不到数据也不会直接写入缓存，就会导致每次请求都查数据库</a:t>
            </a:r>
          </a:p>
        </p:txBody>
      </p:sp>
      <p:sp>
        <p:nvSpPr>
          <p:cNvPr id="76" name="文本占位符 75">
            <a:extLst>
              <a:ext uri="{FF2B5EF4-FFF2-40B4-BE49-F238E27FC236}">
                <a16:creationId xmlns:a16="http://schemas.microsoft.com/office/drawing/2014/main" id="{BB7E7916-64EE-A037-882D-84E858A61B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4002" y="1624205"/>
            <a:ext cx="4577557" cy="836191"/>
          </a:xfr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sz="1400" dirty="0"/>
              <a:t>例：</a:t>
            </a:r>
            <a:endParaRPr lang="en-US" altLang="zh-CN" sz="1400" dirty="0"/>
          </a:p>
          <a:p>
            <a:r>
              <a:rPr lang="zh-CN" altLang="en-US" sz="1400" dirty="0"/>
              <a:t>一个</a:t>
            </a:r>
            <a:r>
              <a:rPr lang="en-US" altLang="zh-CN" sz="1400" dirty="0"/>
              <a:t>get</a:t>
            </a:r>
            <a:r>
              <a:rPr lang="zh-CN" altLang="en-US" sz="1400" dirty="0"/>
              <a:t>请求：</a:t>
            </a:r>
            <a:r>
              <a:rPr lang="en-US" altLang="zh-CN" sz="1400" dirty="0" err="1"/>
              <a:t>api</a:t>
            </a:r>
            <a:r>
              <a:rPr lang="en-US" altLang="zh-CN" sz="1400" dirty="0"/>
              <a:t>/news/</a:t>
            </a:r>
            <a:r>
              <a:rPr lang="en-US" altLang="zh-CN" sz="1400" dirty="0" err="1"/>
              <a:t>getById</a:t>
            </a:r>
            <a:r>
              <a:rPr lang="en-US" altLang="zh-CN" sz="1400" dirty="0"/>
              <a:t>/</a:t>
            </a:r>
            <a:r>
              <a:rPr lang="en-US" altLang="zh-CN" sz="1400" dirty="0">
                <a:solidFill>
                  <a:srgbClr val="C00000"/>
                </a:solidFill>
              </a:rPr>
              <a:t>1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3EFFDD97-D941-8C9A-DC69-4A39544C7033}"/>
              </a:ext>
            </a:extLst>
          </p:cNvPr>
          <p:cNvSpPr/>
          <p:nvPr/>
        </p:nvSpPr>
        <p:spPr bwMode="auto">
          <a:xfrm>
            <a:off x="1583703" y="2720793"/>
            <a:ext cx="1791093" cy="7482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查询文章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5FA64C8-2446-E99C-7206-19BC9FB6E6BF}"/>
              </a:ext>
            </a:extLst>
          </p:cNvPr>
          <p:cNvCxnSpPr>
            <a:cxnSpLocks/>
          </p:cNvCxnSpPr>
          <p:nvPr/>
        </p:nvCxnSpPr>
        <p:spPr>
          <a:xfrm>
            <a:off x="3487918" y="2934671"/>
            <a:ext cx="1725105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图片 79">
            <a:extLst>
              <a:ext uri="{FF2B5EF4-FFF2-40B4-BE49-F238E27FC236}">
                <a16:creationId xmlns:a16="http://schemas.microsoft.com/office/drawing/2014/main" id="{B0E214C4-5099-516E-1C04-B22642B44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869" y="2684280"/>
            <a:ext cx="1112361" cy="8574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3213279D-E031-0E13-4732-8578DE409B13}"/>
              </a:ext>
            </a:extLst>
          </p:cNvPr>
          <p:cNvCxnSpPr>
            <a:cxnSpLocks/>
          </p:cNvCxnSpPr>
          <p:nvPr/>
        </p:nvCxnSpPr>
        <p:spPr>
          <a:xfrm flipH="1">
            <a:off x="3487918" y="3252245"/>
            <a:ext cx="1734531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流程图: 磁盘 89">
            <a:extLst>
              <a:ext uri="{FF2B5EF4-FFF2-40B4-BE49-F238E27FC236}">
                <a16:creationId xmlns:a16="http://schemas.microsoft.com/office/drawing/2014/main" id="{916A5E7B-E02B-3E06-4177-3E9687A870F4}"/>
              </a:ext>
            </a:extLst>
          </p:cNvPr>
          <p:cNvSpPr/>
          <p:nvPr/>
        </p:nvSpPr>
        <p:spPr bwMode="auto">
          <a:xfrm>
            <a:off x="8653806" y="2720793"/>
            <a:ext cx="1282045" cy="61274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D60D19A-A93A-353D-C6E3-A5596C68FC7B}"/>
              </a:ext>
            </a:extLst>
          </p:cNvPr>
          <p:cNvCxnSpPr/>
          <p:nvPr/>
        </p:nvCxnSpPr>
        <p:spPr>
          <a:xfrm>
            <a:off x="6589336" y="3073136"/>
            <a:ext cx="1932495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FA49A311-BB82-1FBD-D726-74CAD165B7B1}"/>
              </a:ext>
            </a:extLst>
          </p:cNvPr>
          <p:cNvCxnSpPr>
            <a:stCxn id="90" idx="3"/>
            <a:endCxn id="77" idx="2"/>
          </p:cNvCxnSpPr>
          <p:nvPr/>
        </p:nvCxnSpPr>
        <p:spPr>
          <a:xfrm rot="5400000">
            <a:off x="5819277" y="-6491"/>
            <a:ext cx="135526" cy="6815579"/>
          </a:xfrm>
          <a:prstGeom prst="bentConnector3">
            <a:avLst>
              <a:gd name="adj1" fmla="val 609507"/>
            </a:avLst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占位符 2">
            <a:extLst>
              <a:ext uri="{FF2B5EF4-FFF2-40B4-BE49-F238E27FC236}">
                <a16:creationId xmlns:a16="http://schemas.microsoft.com/office/drawing/2014/main" id="{943CEE26-9F6A-3911-5373-99FA50800B6D}"/>
              </a:ext>
            </a:extLst>
          </p:cNvPr>
          <p:cNvSpPr txBox="1">
            <a:spLocks/>
          </p:cNvSpPr>
          <p:nvPr/>
        </p:nvSpPr>
        <p:spPr>
          <a:xfrm>
            <a:off x="4469033" y="3779204"/>
            <a:ext cx="389254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DB</a:t>
            </a:r>
            <a:r>
              <a:rPr lang="zh-CN" altLang="en-US" sz="1200" dirty="0"/>
              <a:t>查询到结果，返回</a:t>
            </a:r>
            <a:r>
              <a:rPr lang="en-US" altLang="zh-CN" sz="1200" dirty="0"/>
              <a:t>(</a:t>
            </a:r>
            <a:r>
              <a:rPr lang="zh-CN" altLang="en-US" sz="1200" dirty="0"/>
              <a:t>返回之前数据存储到</a:t>
            </a:r>
            <a:r>
              <a:rPr lang="en-US" altLang="zh-CN" sz="1200" dirty="0" err="1"/>
              <a:t>redis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99" name="文本占位符 2">
            <a:extLst>
              <a:ext uri="{FF2B5EF4-FFF2-40B4-BE49-F238E27FC236}">
                <a16:creationId xmlns:a16="http://schemas.microsoft.com/office/drawing/2014/main" id="{6EC3B321-2E62-2A71-532A-7F9024A2D8D2}"/>
              </a:ext>
            </a:extLst>
          </p:cNvPr>
          <p:cNvSpPr txBox="1">
            <a:spLocks/>
          </p:cNvSpPr>
          <p:nvPr/>
        </p:nvSpPr>
        <p:spPr>
          <a:xfrm>
            <a:off x="3969413" y="2532510"/>
            <a:ext cx="960806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查</a:t>
            </a:r>
            <a:r>
              <a:rPr lang="en-US" altLang="zh-CN" sz="1200" dirty="0" err="1"/>
              <a:t>redis</a:t>
            </a:r>
            <a:endParaRPr lang="zh-CN" altLang="en-US" sz="1200" dirty="0"/>
          </a:p>
        </p:txBody>
      </p:sp>
      <p:sp>
        <p:nvSpPr>
          <p:cNvPr id="100" name="文本占位符 2">
            <a:extLst>
              <a:ext uri="{FF2B5EF4-FFF2-40B4-BE49-F238E27FC236}">
                <a16:creationId xmlns:a16="http://schemas.microsoft.com/office/drawing/2014/main" id="{2CE8E097-45D9-62C0-A2B8-1684FF58C047}"/>
              </a:ext>
            </a:extLst>
          </p:cNvPr>
          <p:cNvSpPr txBox="1">
            <a:spLocks/>
          </p:cNvSpPr>
          <p:nvPr/>
        </p:nvSpPr>
        <p:spPr>
          <a:xfrm>
            <a:off x="3733742" y="2909582"/>
            <a:ext cx="1422720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命中，返回结果</a:t>
            </a:r>
          </a:p>
        </p:txBody>
      </p:sp>
      <p:sp>
        <p:nvSpPr>
          <p:cNvPr id="101" name="文本占位符 2">
            <a:extLst>
              <a:ext uri="{FF2B5EF4-FFF2-40B4-BE49-F238E27FC236}">
                <a16:creationId xmlns:a16="http://schemas.microsoft.com/office/drawing/2014/main" id="{251F0ECA-EAF7-1558-8E06-20AD5147C578}"/>
              </a:ext>
            </a:extLst>
          </p:cNvPr>
          <p:cNvSpPr txBox="1">
            <a:spLocks/>
          </p:cNvSpPr>
          <p:nvPr/>
        </p:nvSpPr>
        <p:spPr>
          <a:xfrm>
            <a:off x="6819446" y="2685695"/>
            <a:ext cx="223028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/>
              <a:t>redis</a:t>
            </a:r>
            <a:r>
              <a:rPr lang="zh-CN" altLang="en-US" sz="1200" dirty="0"/>
              <a:t>查不到，查</a:t>
            </a:r>
            <a:r>
              <a:rPr lang="en-US" altLang="zh-CN" sz="1200" dirty="0"/>
              <a:t>DB</a:t>
            </a:r>
            <a:endParaRPr lang="zh-CN" altLang="en-US" sz="12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F72A33-6FE6-6DC4-4B91-4BCD93FB59BE}"/>
              </a:ext>
            </a:extLst>
          </p:cNvPr>
          <p:cNvSpPr txBox="1">
            <a:spLocks/>
          </p:cNvSpPr>
          <p:nvPr/>
        </p:nvSpPr>
        <p:spPr>
          <a:xfrm>
            <a:off x="756027" y="4882143"/>
            <a:ext cx="9490909" cy="48171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/>
              <a:t>解决方案一</a:t>
            </a:r>
            <a:r>
              <a:rPr lang="zh-CN" altLang="en-US" sz="1400" dirty="0"/>
              <a:t>：缓存空数据，查询返回的数据为空，仍把这个空结果进行缓存</a:t>
            </a:r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4" name="文本占位符 75">
            <a:extLst>
              <a:ext uri="{FF2B5EF4-FFF2-40B4-BE49-F238E27FC236}">
                <a16:creationId xmlns:a16="http://schemas.microsoft.com/office/drawing/2014/main" id="{0DD3886A-FD25-9789-17F4-23245A25EB1C}"/>
              </a:ext>
            </a:extLst>
          </p:cNvPr>
          <p:cNvSpPr txBox="1">
            <a:spLocks/>
          </p:cNvSpPr>
          <p:nvPr/>
        </p:nvSpPr>
        <p:spPr>
          <a:xfrm>
            <a:off x="7187094" y="4829318"/>
            <a:ext cx="1787223" cy="45911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{key:1,value:</a:t>
            </a:r>
            <a:r>
              <a:rPr lang="en-US" altLang="zh-CN" sz="1400" dirty="0">
                <a:solidFill>
                  <a:srgbClr val="C00000"/>
                </a:solidFill>
              </a:rPr>
              <a:t>null</a:t>
            </a:r>
            <a:r>
              <a:rPr lang="en-US" altLang="zh-CN" sz="1400" dirty="0"/>
              <a:t>}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E4715891-0D12-EC9A-69E9-424B6A9E6519}"/>
              </a:ext>
            </a:extLst>
          </p:cNvPr>
          <p:cNvSpPr txBox="1">
            <a:spLocks/>
          </p:cNvSpPr>
          <p:nvPr/>
        </p:nvSpPr>
        <p:spPr>
          <a:xfrm>
            <a:off x="765454" y="5325201"/>
            <a:ext cx="5330546" cy="9059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/>
              <a:t>优点：</a:t>
            </a:r>
            <a:r>
              <a:rPr lang="zh-CN" altLang="en-US" sz="1400" dirty="0"/>
              <a:t>简单</a:t>
            </a:r>
            <a:endParaRPr lang="en-US" altLang="zh-CN" sz="1400" dirty="0"/>
          </a:p>
          <a:p>
            <a:r>
              <a:rPr lang="zh-CN" altLang="en-US" sz="1400" b="1" dirty="0"/>
              <a:t>缺点：</a:t>
            </a:r>
            <a:r>
              <a:rPr lang="zh-CN" altLang="en-US" sz="1400" dirty="0"/>
              <a:t>消耗内存，可能会发生不一致的问题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93477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6" grpId="0" animBg="1"/>
      <p:bldP spid="77" grpId="0" animBg="1"/>
      <p:bldP spid="90" grpId="0" animBg="1"/>
      <p:bldP spid="98" grpId="0"/>
      <p:bldP spid="99" grpId="0"/>
      <p:bldP spid="100" grpId="0"/>
      <p:bldP spid="101" grpId="0"/>
      <p:bldP spid="3" grpId="0"/>
      <p:bldP spid="4" grpId="0" animBg="1"/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1DE29AE-F9C7-45AE-6914-42C30AB34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87436" y="2377441"/>
            <a:ext cx="5760538" cy="614238"/>
          </a:xfrm>
        </p:spPr>
        <p:txBody>
          <a:bodyPr/>
          <a:lstStyle/>
          <a:p>
            <a:r>
              <a:rPr lang="en-US" altLang="zh-CN" dirty="0"/>
              <a:t>Redis</a:t>
            </a:r>
            <a:r>
              <a:rPr lang="zh-CN" altLang="en-US" dirty="0"/>
              <a:t>实现分布式锁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Redisson</a:t>
            </a:r>
            <a:r>
              <a:rPr lang="zh-CN" altLang="en-US" dirty="0"/>
              <a:t>实现的分布式锁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66E213-C9CC-CEEC-9467-B446E5038614}"/>
              </a:ext>
            </a:extLst>
          </p:cNvPr>
          <p:cNvSpPr txBox="1">
            <a:spLocks/>
          </p:cNvSpPr>
          <p:nvPr/>
        </p:nvSpPr>
        <p:spPr>
          <a:xfrm>
            <a:off x="5025393" y="2239498"/>
            <a:ext cx="6712721" cy="8615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先按照自己简历上的业务进行描述分布式锁使用的场景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我们当使用的</a:t>
            </a:r>
            <a:r>
              <a:rPr lang="en-US" altLang="zh-CN" sz="1400" dirty="0" err="1"/>
              <a:t>redisson</a:t>
            </a:r>
            <a:r>
              <a:rPr lang="zh-CN" altLang="en-US" sz="1400" dirty="0"/>
              <a:t>实现的分布式锁，底层是</a:t>
            </a:r>
            <a:r>
              <a:rPr lang="en-US" altLang="zh-CN" sz="1400" dirty="0" err="1"/>
              <a:t>setnx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lua</a:t>
            </a:r>
            <a:r>
              <a:rPr lang="zh-CN" altLang="en-US" sz="1400" dirty="0"/>
              <a:t>脚本（保证原子性）</a:t>
            </a:r>
            <a:endParaRPr lang="en-US" altLang="zh-CN" sz="1400" dirty="0">
              <a:solidFill>
                <a:srgbClr val="C00000"/>
              </a:solidFill>
            </a:endParaRP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824AB896-EF0C-82C1-9B1E-C6962402C0E6}"/>
              </a:ext>
            </a:extLst>
          </p:cNvPr>
          <p:cNvSpPr txBox="1">
            <a:spLocks/>
          </p:cNvSpPr>
          <p:nvPr/>
        </p:nvSpPr>
        <p:spPr>
          <a:xfrm>
            <a:off x="5025392" y="4048419"/>
            <a:ext cx="6712721" cy="233159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底层基于</a:t>
            </a:r>
            <a:r>
              <a:rPr lang="en-US" altLang="zh-CN" sz="1400" dirty="0" err="1"/>
              <a:t>redis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setnx</a:t>
            </a:r>
            <a:r>
              <a:rPr lang="zh-CN" altLang="en-US" sz="1400" dirty="0"/>
              <a:t>命令做了改进封装，使用</a:t>
            </a:r>
            <a:r>
              <a:rPr lang="en-US" altLang="zh-CN" sz="1400" dirty="0" err="1"/>
              <a:t>lua</a:t>
            </a:r>
            <a:r>
              <a:rPr lang="zh-CN" altLang="en-US" sz="1400" dirty="0"/>
              <a:t>脚本保证命令的原子性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利用</a:t>
            </a:r>
            <a:r>
              <a:rPr lang="en-US" altLang="zh-CN" sz="1400" dirty="0"/>
              <a:t>hash</a:t>
            </a:r>
            <a:r>
              <a:rPr lang="zh-CN" altLang="en-US" sz="1400" dirty="0"/>
              <a:t>结构，记录线程标示和重入次数；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利用</a:t>
            </a:r>
            <a:r>
              <a:rPr lang="en-US" altLang="zh-CN" sz="1400" dirty="0" err="1"/>
              <a:t>watchDog</a:t>
            </a:r>
            <a:r>
              <a:rPr lang="zh-CN" altLang="en-US" sz="1400" dirty="0"/>
              <a:t>延续锁时间；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控制锁重试等待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 err="1"/>
              <a:t>Redlock</a:t>
            </a:r>
            <a:r>
              <a:rPr lang="zh-CN" altLang="en-US" sz="1400" dirty="0"/>
              <a:t>红锁解决主从数据一致的问题（不推荐）性能差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如果业务非要保证强一致性，建议采用</a:t>
            </a:r>
            <a:r>
              <a:rPr lang="en-US" altLang="zh-CN" sz="1400" dirty="0"/>
              <a:t>zookeeper</a:t>
            </a:r>
            <a:r>
              <a:rPr lang="zh-CN" altLang="en-US" sz="1400" dirty="0"/>
              <a:t>实现的分布式锁</a:t>
            </a:r>
            <a:endParaRPr lang="en-US" altLang="zh-CN" sz="1400" dirty="0"/>
          </a:p>
          <a:p>
            <a:endParaRPr lang="en-US" altLang="zh-CN" sz="1400" dirty="0">
              <a:solidFill>
                <a:srgbClr val="C0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6D30B0-F71E-1341-0660-0C1E970EA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923" y="1120074"/>
            <a:ext cx="5834608" cy="524097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8996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4F4CC35-7667-3599-3A37-095BF81DA7EB}"/>
              </a:ext>
            </a:extLst>
          </p:cNvPr>
          <p:cNvSpPr/>
          <p:nvPr/>
        </p:nvSpPr>
        <p:spPr bwMode="auto">
          <a:xfrm>
            <a:off x="727088" y="1256757"/>
            <a:ext cx="4668661" cy="50309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274D5E-105F-1834-1E00-659E5A3A67D4}"/>
              </a:ext>
            </a:extLst>
          </p:cNvPr>
          <p:cNvSpPr txBox="1"/>
          <p:nvPr/>
        </p:nvSpPr>
        <p:spPr>
          <a:xfrm>
            <a:off x="2446865" y="1354471"/>
            <a:ext cx="12291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使用场景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C5EE582-59D7-B5B8-9E36-BF0E4CAADA33}"/>
              </a:ext>
            </a:extLst>
          </p:cNvPr>
          <p:cNvSpPr/>
          <p:nvPr/>
        </p:nvSpPr>
        <p:spPr bwMode="auto">
          <a:xfrm>
            <a:off x="6589335" y="1256757"/>
            <a:ext cx="4649333" cy="50309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D172FA-4A1A-E6C1-0A0C-45D47DB92018}"/>
              </a:ext>
            </a:extLst>
          </p:cNvPr>
          <p:cNvSpPr txBox="1"/>
          <p:nvPr/>
        </p:nvSpPr>
        <p:spPr>
          <a:xfrm>
            <a:off x="8079116" y="1351482"/>
            <a:ext cx="17910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其他面试题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8B3F60-998E-DF36-EECD-04E80E570E6B}"/>
              </a:ext>
            </a:extLst>
          </p:cNvPr>
          <p:cNvSpPr txBox="1"/>
          <p:nvPr/>
        </p:nvSpPr>
        <p:spPr>
          <a:xfrm>
            <a:off x="1044458" y="1905409"/>
            <a:ext cx="4165424" cy="3289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的数据持久化策略有哪些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什么是缓存穿透，怎么解决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什么是布隆过滤器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什么是缓存击穿，怎么解决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什么是缓存雪崩，怎么解决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双写问题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分布式锁如何实现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实现分布式锁如何合理的控制锁的有效时长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的数据过期策略有哪些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ea typeface="阿里巴巴普惠体" panose="00020600040101010101" pitchFamily="18" charset="-122"/>
              </a:rPr>
              <a:t>的数据淘汰策略有哪些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34119D-3242-7797-698A-4095D52DFFAA}"/>
              </a:ext>
            </a:extLst>
          </p:cNvPr>
          <p:cNvSpPr txBox="1"/>
          <p:nvPr/>
        </p:nvSpPr>
        <p:spPr>
          <a:xfrm>
            <a:off x="6890992" y="1905409"/>
            <a:ext cx="4167342" cy="2643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集群有哪些方案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, 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知道嘛</a:t>
            </a:r>
            <a:endParaRPr lang="en-US" altLang="zh-CN" sz="1400" dirty="0">
              <a:solidFill>
                <a:schemeClr val="accent1">
                  <a:lumMod val="50000"/>
                </a:schemeClr>
              </a:solidFill>
              <a:ea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什么是 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Redis 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主从同步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你们使用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是单点还是集群 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? 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哪种集群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分片集群中数据是怎么存储和读取的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集群脑裂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怎么保证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的高并发高可用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你们用过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的事务吗 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? 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事务的命令有哪些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ea typeface="阿里巴巴普惠体" panose="00020600040101010101" pitchFamily="18" charset="-122"/>
              </a:rPr>
              <a:t>是单线程的，但是为什么还那么快？</a:t>
            </a:r>
          </a:p>
        </p:txBody>
      </p:sp>
    </p:spTree>
    <p:extLst>
      <p:ext uri="{BB962C8B-B14F-4D97-AF65-F5344CB8AC3E}">
        <p14:creationId xmlns:p14="http://schemas.microsoft.com/office/powerpoint/2010/main" val="413832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穿高领毛衣戴眼镜的男人">
            <a:extLst>
              <a:ext uri="{FF2B5EF4-FFF2-40B4-BE49-F238E27FC236}">
                <a16:creationId xmlns:a16="http://schemas.microsoft.com/office/drawing/2014/main" id="{D3B2B56B-ABDC-CC99-6739-B140E7877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54" y="1398808"/>
            <a:ext cx="867323" cy="116706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304E73F2-535C-188E-53E2-FAE3D8571092}"/>
              </a:ext>
            </a:extLst>
          </p:cNvPr>
          <p:cNvGrpSpPr/>
          <p:nvPr/>
        </p:nvGrpSpPr>
        <p:grpSpPr>
          <a:xfrm>
            <a:off x="1415952" y="1021955"/>
            <a:ext cx="7624353" cy="859390"/>
            <a:chOff x="1415952" y="1021955"/>
            <a:chExt cx="7907155" cy="859390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F0068F2F-3530-E726-00CC-AEA9E02720B5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占位符 6">
              <a:extLst>
                <a:ext uri="{FF2B5EF4-FFF2-40B4-BE49-F238E27FC236}">
                  <a16:creationId xmlns:a16="http://schemas.microsoft.com/office/drawing/2014/main" id="{04129BC0-0A2C-9532-AAFD-69EBB8D85236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集群有哪些方案</a:t>
              </a:r>
              <a:r>
                <a:rPr lang="en-US" altLang="zh-CN" sz="1400" dirty="0">
                  <a:solidFill>
                    <a:schemeClr val="tx1"/>
                  </a:solidFill>
                </a:rPr>
                <a:t>, </a:t>
              </a:r>
              <a:r>
                <a:rPr lang="zh-CN" altLang="en-US" sz="1400" dirty="0">
                  <a:solidFill>
                    <a:schemeClr val="tx1"/>
                  </a:solidFill>
                </a:rPr>
                <a:t>知道嘛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1F4902E-E7C8-0E0E-8583-F243A096B207}"/>
              </a:ext>
            </a:extLst>
          </p:cNvPr>
          <p:cNvGrpSpPr/>
          <p:nvPr/>
        </p:nvGrpSpPr>
        <p:grpSpPr>
          <a:xfrm>
            <a:off x="2344787" y="1737343"/>
            <a:ext cx="5875387" cy="1799041"/>
            <a:chOff x="2266299" y="2633811"/>
            <a:chExt cx="8631088" cy="2694775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047C210-D2E4-08BF-50EE-C3AEC120DE47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占位符 6">
              <a:extLst>
                <a:ext uri="{FF2B5EF4-FFF2-40B4-BE49-F238E27FC236}">
                  <a16:creationId xmlns:a16="http://schemas.microsoft.com/office/drawing/2014/main" id="{54D7D4C5-0D39-8DB3-7FFD-95728E403BC7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50"/>
              <a:ext cx="8301148" cy="2058901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在</a:t>
              </a:r>
              <a:r>
                <a:rPr lang="en-US" altLang="zh-CN" sz="1400" dirty="0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中提供的集群方案总共有三种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主从复制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哨兵模式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分片集群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E4936E5-A64E-9A9A-579C-DC701B9C0131}"/>
              </a:ext>
            </a:extLst>
          </p:cNvPr>
          <p:cNvGrpSpPr/>
          <p:nvPr/>
        </p:nvGrpSpPr>
        <p:grpSpPr>
          <a:xfrm>
            <a:off x="2304147" y="3749023"/>
            <a:ext cx="5915293" cy="2773697"/>
            <a:chOff x="2266299" y="2633811"/>
            <a:chExt cx="8631088" cy="2694775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D415DEFD-BF76-471E-FEAA-72DFF9D9C075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占位符 6">
              <a:extLst>
                <a:ext uri="{FF2B5EF4-FFF2-40B4-BE49-F238E27FC236}">
                  <a16:creationId xmlns:a16="http://schemas.microsoft.com/office/drawing/2014/main" id="{8FCD2E7C-3015-5C2F-F79A-3CF4FAA47CEB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50"/>
              <a:ext cx="8301148" cy="2058901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en-US" altLang="zh-CN" sz="1400" dirty="0">
                  <a:solidFill>
                    <a:schemeClr val="tx1"/>
                  </a:solidFill>
                </a:rPr>
                <a:t>1.redis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主从数据同步的流程是什么？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sz="1400" dirty="0">
                  <a:solidFill>
                    <a:schemeClr val="tx1"/>
                  </a:solidFill>
                </a:rPr>
                <a:t>2.</a:t>
              </a:r>
              <a:r>
                <a:rPr lang="zh-CN" altLang="en-US" sz="1400" dirty="0">
                  <a:solidFill>
                    <a:schemeClr val="tx1"/>
                  </a:solidFill>
                </a:rPr>
                <a:t>怎么保证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的高并发高可用？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sz="1400" dirty="0">
                  <a:solidFill>
                    <a:schemeClr val="tx1"/>
                  </a:solidFill>
                </a:rPr>
                <a:t>3.</a:t>
              </a:r>
              <a:r>
                <a:rPr lang="zh-CN" altLang="en-US" sz="1400" dirty="0">
                  <a:solidFill>
                    <a:schemeClr val="tx1"/>
                  </a:solidFill>
                </a:rPr>
                <a:t>你们使用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是单点还是集群，哪种集群？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sz="1400" dirty="0">
                  <a:solidFill>
                    <a:schemeClr val="tx1"/>
                  </a:solidFill>
                </a:rPr>
                <a:t>4.Redis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分片集群中数据是怎么存储和读取的？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sz="1400" dirty="0">
                  <a:solidFill>
                    <a:schemeClr val="tx1"/>
                  </a:solidFill>
                </a:rPr>
                <a:t>5.Redis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集群脑裂，该怎么解决呢？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31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FDD67-9AE3-8CFD-0694-CCB5FEAB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主从复制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96FD73-7E2B-5540-6197-D0E1EB723B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62405"/>
          </a:xfrm>
        </p:spPr>
        <p:txBody>
          <a:bodyPr/>
          <a:lstStyle/>
          <a:p>
            <a:r>
              <a:rPr lang="zh-CN" altLang="en-US" dirty="0"/>
              <a:t>单节点</a:t>
            </a:r>
            <a:r>
              <a:rPr lang="en-US" altLang="zh-CN" dirty="0"/>
              <a:t>Redis</a:t>
            </a:r>
            <a:r>
              <a:rPr lang="zh-CN" altLang="en-US" dirty="0"/>
              <a:t>的并发能力是有上限的，要进一步提高</a:t>
            </a:r>
            <a:r>
              <a:rPr lang="en-US" altLang="zh-CN" dirty="0"/>
              <a:t>Redis</a:t>
            </a:r>
            <a:r>
              <a:rPr lang="zh-CN" altLang="en-US" dirty="0"/>
              <a:t>的并发能力，就需要搭建主从集群，实现读写分离。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iconfont-11805-5604182">
            <a:extLst>
              <a:ext uri="{FF2B5EF4-FFF2-40B4-BE49-F238E27FC236}">
                <a16:creationId xmlns:a16="http://schemas.microsoft.com/office/drawing/2014/main" id="{C2C72248-6126-E95D-733A-5C70E066AF1B}"/>
              </a:ext>
            </a:extLst>
          </p:cNvPr>
          <p:cNvSpPr/>
          <p:nvPr/>
        </p:nvSpPr>
        <p:spPr>
          <a:xfrm>
            <a:off x="1816506" y="4157049"/>
            <a:ext cx="609685" cy="494392"/>
          </a:xfrm>
          <a:custGeom>
            <a:avLst/>
            <a:gdLst>
              <a:gd name="connsiteX0" fmla="*/ 188429 w 517726"/>
              <a:gd name="connsiteY0" fmla="*/ 370045 h 462174"/>
              <a:gd name="connsiteX1" fmla="*/ 340297 w 517726"/>
              <a:gd name="connsiteY1" fmla="*/ 370045 h 462174"/>
              <a:gd name="connsiteX2" fmla="*/ 340297 w 517726"/>
              <a:gd name="connsiteY2" fmla="*/ 370073 h 462174"/>
              <a:gd name="connsiteX3" fmla="*/ 324817 w 517726"/>
              <a:gd name="connsiteY3" fmla="*/ 370073 h 462174"/>
              <a:gd name="connsiteX4" fmla="*/ 324817 w 517726"/>
              <a:gd name="connsiteY4" fmla="*/ 379044 h 462174"/>
              <a:gd name="connsiteX5" fmla="*/ 192909 w 517726"/>
              <a:gd name="connsiteY5" fmla="*/ 379044 h 462174"/>
              <a:gd name="connsiteX6" fmla="*/ 192909 w 517726"/>
              <a:gd name="connsiteY6" fmla="*/ 370311 h 462174"/>
              <a:gd name="connsiteX7" fmla="*/ 188429 w 517726"/>
              <a:gd name="connsiteY7" fmla="*/ 370311 h 462174"/>
              <a:gd name="connsiteX8" fmla="*/ 258768 w 517726"/>
              <a:gd name="connsiteY8" fmla="*/ 312479 h 462174"/>
              <a:gd name="connsiteX9" fmla="*/ 250481 w 517726"/>
              <a:gd name="connsiteY9" fmla="*/ 320764 h 462174"/>
              <a:gd name="connsiteX10" fmla="*/ 258768 w 517726"/>
              <a:gd name="connsiteY10" fmla="*/ 329097 h 462174"/>
              <a:gd name="connsiteX11" fmla="*/ 267054 w 517726"/>
              <a:gd name="connsiteY11" fmla="*/ 320764 h 462174"/>
              <a:gd name="connsiteX12" fmla="*/ 258768 w 517726"/>
              <a:gd name="connsiteY12" fmla="*/ 312479 h 462174"/>
              <a:gd name="connsiteX13" fmla="*/ 258768 w 517726"/>
              <a:gd name="connsiteY13" fmla="*/ 303337 h 462174"/>
              <a:gd name="connsiteX14" fmla="*/ 276007 w 517726"/>
              <a:gd name="connsiteY14" fmla="*/ 320574 h 462174"/>
              <a:gd name="connsiteX15" fmla="*/ 258768 w 517726"/>
              <a:gd name="connsiteY15" fmla="*/ 337810 h 462174"/>
              <a:gd name="connsiteX16" fmla="*/ 241481 w 517726"/>
              <a:gd name="connsiteY16" fmla="*/ 320574 h 462174"/>
              <a:gd name="connsiteX17" fmla="*/ 258768 w 517726"/>
              <a:gd name="connsiteY17" fmla="*/ 303337 h 462174"/>
              <a:gd name="connsiteX18" fmla="*/ 9000 w 517726"/>
              <a:gd name="connsiteY18" fmla="*/ 277768 h 462174"/>
              <a:gd name="connsiteX19" fmla="*/ 508726 w 517726"/>
              <a:gd name="connsiteY19" fmla="*/ 277768 h 462174"/>
              <a:gd name="connsiteX20" fmla="*/ 508726 w 517726"/>
              <a:gd name="connsiteY20" fmla="*/ 286720 h 462174"/>
              <a:gd name="connsiteX21" fmla="*/ 9000 w 517726"/>
              <a:gd name="connsiteY21" fmla="*/ 286720 h 462174"/>
              <a:gd name="connsiteX22" fmla="*/ 282722 w 517726"/>
              <a:gd name="connsiteY22" fmla="*/ 133545 h 462174"/>
              <a:gd name="connsiteX23" fmla="*/ 249767 w 517726"/>
              <a:gd name="connsiteY23" fmla="*/ 166446 h 462174"/>
              <a:gd name="connsiteX24" fmla="*/ 249767 w 517726"/>
              <a:gd name="connsiteY24" fmla="*/ 176778 h 462174"/>
              <a:gd name="connsiteX25" fmla="*/ 260101 w 517726"/>
              <a:gd name="connsiteY25" fmla="*/ 176778 h 462174"/>
              <a:gd name="connsiteX26" fmla="*/ 293008 w 517726"/>
              <a:gd name="connsiteY26" fmla="*/ 143829 h 462174"/>
              <a:gd name="connsiteX27" fmla="*/ 295056 w 517726"/>
              <a:gd name="connsiteY27" fmla="*/ 138687 h 462174"/>
              <a:gd name="connsiteX28" fmla="*/ 293008 w 517726"/>
              <a:gd name="connsiteY28" fmla="*/ 133545 h 462174"/>
              <a:gd name="connsiteX29" fmla="*/ 282722 w 517726"/>
              <a:gd name="connsiteY29" fmla="*/ 133545 h 462174"/>
              <a:gd name="connsiteX30" fmla="*/ 287865 w 517726"/>
              <a:gd name="connsiteY30" fmla="*/ 122546 h 462174"/>
              <a:gd name="connsiteX31" fmla="*/ 299294 w 517726"/>
              <a:gd name="connsiteY31" fmla="*/ 127260 h 462174"/>
              <a:gd name="connsiteX32" fmla="*/ 304009 w 517726"/>
              <a:gd name="connsiteY32" fmla="*/ 138687 h 462174"/>
              <a:gd name="connsiteX33" fmla="*/ 299294 w 517726"/>
              <a:gd name="connsiteY33" fmla="*/ 150114 h 462174"/>
              <a:gd name="connsiteX34" fmla="*/ 266387 w 517726"/>
              <a:gd name="connsiteY34" fmla="*/ 183016 h 462174"/>
              <a:gd name="connsiteX35" fmla="*/ 254958 w 517726"/>
              <a:gd name="connsiteY35" fmla="*/ 187730 h 462174"/>
              <a:gd name="connsiteX36" fmla="*/ 243529 w 517726"/>
              <a:gd name="connsiteY36" fmla="*/ 183016 h 462174"/>
              <a:gd name="connsiteX37" fmla="*/ 243529 w 517726"/>
              <a:gd name="connsiteY37" fmla="*/ 160209 h 462174"/>
              <a:gd name="connsiteX38" fmla="*/ 276436 w 517726"/>
              <a:gd name="connsiteY38" fmla="*/ 127260 h 462174"/>
              <a:gd name="connsiteX39" fmla="*/ 287865 w 517726"/>
              <a:gd name="connsiteY39" fmla="*/ 122546 h 462174"/>
              <a:gd name="connsiteX40" fmla="*/ 276436 w 517726"/>
              <a:gd name="connsiteY40" fmla="*/ 81359 h 462174"/>
              <a:gd name="connsiteX41" fmla="*/ 271292 w 517726"/>
              <a:gd name="connsiteY41" fmla="*/ 83359 h 462174"/>
              <a:gd name="connsiteX42" fmla="*/ 188429 w 517726"/>
              <a:gd name="connsiteY42" fmla="*/ 166256 h 462174"/>
              <a:gd name="connsiteX43" fmla="*/ 188429 w 517726"/>
              <a:gd name="connsiteY43" fmla="*/ 176540 h 462174"/>
              <a:gd name="connsiteX44" fmla="*/ 198716 w 517726"/>
              <a:gd name="connsiteY44" fmla="*/ 176540 h 462174"/>
              <a:gd name="connsiteX45" fmla="*/ 281579 w 517726"/>
              <a:gd name="connsiteY45" fmla="*/ 93644 h 462174"/>
              <a:gd name="connsiteX46" fmla="*/ 283627 w 517726"/>
              <a:gd name="connsiteY46" fmla="*/ 88501 h 462174"/>
              <a:gd name="connsiteX47" fmla="*/ 281579 w 517726"/>
              <a:gd name="connsiteY47" fmla="*/ 83359 h 462174"/>
              <a:gd name="connsiteX48" fmla="*/ 276436 w 517726"/>
              <a:gd name="connsiteY48" fmla="*/ 81359 h 462174"/>
              <a:gd name="connsiteX49" fmla="*/ 276435 w 517726"/>
              <a:gd name="connsiteY49" fmla="*/ 72598 h 462174"/>
              <a:gd name="connsiteX50" fmla="*/ 287865 w 517726"/>
              <a:gd name="connsiteY50" fmla="*/ 77312 h 462174"/>
              <a:gd name="connsiteX51" fmla="*/ 292580 w 517726"/>
              <a:gd name="connsiteY51" fmla="*/ 88740 h 462174"/>
              <a:gd name="connsiteX52" fmla="*/ 287865 w 517726"/>
              <a:gd name="connsiteY52" fmla="*/ 100167 h 462174"/>
              <a:gd name="connsiteX53" fmla="*/ 205002 w 517726"/>
              <a:gd name="connsiteY53" fmla="*/ 183016 h 462174"/>
              <a:gd name="connsiteX54" fmla="*/ 193573 w 517726"/>
              <a:gd name="connsiteY54" fmla="*/ 187730 h 462174"/>
              <a:gd name="connsiteX55" fmla="*/ 182143 w 517726"/>
              <a:gd name="connsiteY55" fmla="*/ 183016 h 462174"/>
              <a:gd name="connsiteX56" fmla="*/ 182143 w 517726"/>
              <a:gd name="connsiteY56" fmla="*/ 160209 h 462174"/>
              <a:gd name="connsiteX57" fmla="*/ 265006 w 517726"/>
              <a:gd name="connsiteY57" fmla="*/ 77312 h 462174"/>
              <a:gd name="connsiteX58" fmla="*/ 276435 w 517726"/>
              <a:gd name="connsiteY58" fmla="*/ 72598 h 462174"/>
              <a:gd name="connsiteX59" fmla="*/ 35191 w 517726"/>
              <a:gd name="connsiteY59" fmla="*/ 8953 h 462174"/>
              <a:gd name="connsiteX60" fmla="*/ 9000 w 517726"/>
              <a:gd name="connsiteY60" fmla="*/ 35193 h 462174"/>
              <a:gd name="connsiteX61" fmla="*/ 9000 w 517726"/>
              <a:gd name="connsiteY61" fmla="*/ 277768 h 462174"/>
              <a:gd name="connsiteX62" fmla="*/ 4464 w 517726"/>
              <a:gd name="connsiteY62" fmla="*/ 277768 h 462174"/>
              <a:gd name="connsiteX63" fmla="*/ 4464 w 517726"/>
              <a:gd name="connsiteY63" fmla="*/ 286720 h 462174"/>
              <a:gd name="connsiteX64" fmla="*/ 9000 w 517726"/>
              <a:gd name="connsiteY64" fmla="*/ 286720 h 462174"/>
              <a:gd name="connsiteX65" fmla="*/ 9000 w 517726"/>
              <a:gd name="connsiteY65" fmla="*/ 344118 h 462174"/>
              <a:gd name="connsiteX66" fmla="*/ 35191 w 517726"/>
              <a:gd name="connsiteY66" fmla="*/ 370311 h 462174"/>
              <a:gd name="connsiteX67" fmla="*/ 188429 w 517726"/>
              <a:gd name="connsiteY67" fmla="*/ 370311 h 462174"/>
              <a:gd name="connsiteX68" fmla="*/ 188429 w 517726"/>
              <a:gd name="connsiteY68" fmla="*/ 379044 h 462174"/>
              <a:gd name="connsiteX69" fmla="*/ 192909 w 517726"/>
              <a:gd name="connsiteY69" fmla="*/ 379044 h 462174"/>
              <a:gd name="connsiteX70" fmla="*/ 192909 w 517726"/>
              <a:gd name="connsiteY70" fmla="*/ 397217 h 462174"/>
              <a:gd name="connsiteX71" fmla="*/ 151242 w 517726"/>
              <a:gd name="connsiteY71" fmla="*/ 438887 h 462174"/>
              <a:gd name="connsiteX72" fmla="*/ 117622 w 517726"/>
              <a:gd name="connsiteY72" fmla="*/ 438887 h 462174"/>
              <a:gd name="connsiteX73" fmla="*/ 117622 w 517726"/>
              <a:gd name="connsiteY73" fmla="*/ 438649 h 462174"/>
              <a:gd name="connsiteX74" fmla="*/ 110431 w 517726"/>
              <a:gd name="connsiteY74" fmla="*/ 445792 h 462174"/>
              <a:gd name="connsiteX75" fmla="*/ 117622 w 517726"/>
              <a:gd name="connsiteY75" fmla="*/ 452983 h 462174"/>
              <a:gd name="connsiteX76" fmla="*/ 400342 w 517726"/>
              <a:gd name="connsiteY76" fmla="*/ 452983 h 462174"/>
              <a:gd name="connsiteX77" fmla="*/ 407485 w 517726"/>
              <a:gd name="connsiteY77" fmla="*/ 445792 h 462174"/>
              <a:gd name="connsiteX78" fmla="*/ 400342 w 517726"/>
              <a:gd name="connsiteY78" fmla="*/ 438649 h 462174"/>
              <a:gd name="connsiteX79" fmla="*/ 366484 w 517726"/>
              <a:gd name="connsiteY79" fmla="*/ 438649 h 462174"/>
              <a:gd name="connsiteX80" fmla="*/ 324817 w 517726"/>
              <a:gd name="connsiteY80" fmla="*/ 396979 h 462174"/>
              <a:gd name="connsiteX81" fmla="*/ 324817 w 517726"/>
              <a:gd name="connsiteY81" fmla="*/ 379044 h 462174"/>
              <a:gd name="connsiteX82" fmla="*/ 340297 w 517726"/>
              <a:gd name="connsiteY82" fmla="*/ 379044 h 462174"/>
              <a:gd name="connsiteX83" fmla="*/ 340297 w 517726"/>
              <a:gd name="connsiteY83" fmla="*/ 370073 h 462174"/>
              <a:gd name="connsiteX84" fmla="*/ 482535 w 517726"/>
              <a:gd name="connsiteY84" fmla="*/ 370073 h 462174"/>
              <a:gd name="connsiteX85" fmla="*/ 508726 w 517726"/>
              <a:gd name="connsiteY85" fmla="*/ 343880 h 462174"/>
              <a:gd name="connsiteX86" fmla="*/ 508726 w 517726"/>
              <a:gd name="connsiteY86" fmla="*/ 286720 h 462174"/>
              <a:gd name="connsiteX87" fmla="*/ 513262 w 517726"/>
              <a:gd name="connsiteY87" fmla="*/ 286720 h 462174"/>
              <a:gd name="connsiteX88" fmla="*/ 513262 w 517726"/>
              <a:gd name="connsiteY88" fmla="*/ 277768 h 462174"/>
              <a:gd name="connsiteX89" fmla="*/ 508726 w 517726"/>
              <a:gd name="connsiteY89" fmla="*/ 277768 h 462174"/>
              <a:gd name="connsiteX90" fmla="*/ 508726 w 517726"/>
              <a:gd name="connsiteY90" fmla="*/ 35193 h 462174"/>
              <a:gd name="connsiteX91" fmla="*/ 482535 w 517726"/>
              <a:gd name="connsiteY91" fmla="*/ 8953 h 462174"/>
              <a:gd name="connsiteX92" fmla="*/ 35191 w 517726"/>
              <a:gd name="connsiteY92" fmla="*/ 0 h 462174"/>
              <a:gd name="connsiteX93" fmla="*/ 482535 w 517726"/>
              <a:gd name="connsiteY93" fmla="*/ 0 h 462174"/>
              <a:gd name="connsiteX94" fmla="*/ 517726 w 517726"/>
              <a:gd name="connsiteY94" fmla="*/ 35193 h 462174"/>
              <a:gd name="connsiteX95" fmla="*/ 517726 w 517726"/>
              <a:gd name="connsiteY95" fmla="*/ 344118 h 462174"/>
              <a:gd name="connsiteX96" fmla="*/ 482535 w 517726"/>
              <a:gd name="connsiteY96" fmla="*/ 379264 h 462174"/>
              <a:gd name="connsiteX97" fmla="*/ 333817 w 517726"/>
              <a:gd name="connsiteY97" fmla="*/ 379264 h 462174"/>
              <a:gd name="connsiteX98" fmla="*/ 333817 w 517726"/>
              <a:gd name="connsiteY98" fmla="*/ 397217 h 462174"/>
              <a:gd name="connsiteX99" fmla="*/ 366484 w 517726"/>
              <a:gd name="connsiteY99" fmla="*/ 429886 h 462174"/>
              <a:gd name="connsiteX100" fmla="*/ 400342 w 517726"/>
              <a:gd name="connsiteY100" fmla="*/ 429886 h 462174"/>
              <a:gd name="connsiteX101" fmla="*/ 416438 w 517726"/>
              <a:gd name="connsiteY101" fmla="*/ 446030 h 462174"/>
              <a:gd name="connsiteX102" fmla="*/ 400342 w 517726"/>
              <a:gd name="connsiteY102" fmla="*/ 462174 h 462174"/>
              <a:gd name="connsiteX103" fmla="*/ 117622 w 517726"/>
              <a:gd name="connsiteY103" fmla="*/ 462174 h 462174"/>
              <a:gd name="connsiteX104" fmla="*/ 101478 w 517726"/>
              <a:gd name="connsiteY104" fmla="*/ 446030 h 462174"/>
              <a:gd name="connsiteX105" fmla="*/ 117622 w 517726"/>
              <a:gd name="connsiteY105" fmla="*/ 429886 h 462174"/>
              <a:gd name="connsiteX106" fmla="*/ 151432 w 517726"/>
              <a:gd name="connsiteY106" fmla="*/ 429886 h 462174"/>
              <a:gd name="connsiteX107" fmla="*/ 184147 w 517726"/>
              <a:gd name="connsiteY107" fmla="*/ 397217 h 462174"/>
              <a:gd name="connsiteX108" fmla="*/ 184147 w 517726"/>
              <a:gd name="connsiteY108" fmla="*/ 379264 h 462174"/>
              <a:gd name="connsiteX109" fmla="*/ 35191 w 517726"/>
              <a:gd name="connsiteY109" fmla="*/ 379264 h 462174"/>
              <a:gd name="connsiteX110" fmla="*/ 0 w 517726"/>
              <a:gd name="connsiteY110" fmla="*/ 344118 h 462174"/>
              <a:gd name="connsiteX111" fmla="*/ 0 w 517726"/>
              <a:gd name="connsiteY111" fmla="*/ 35193 h 462174"/>
              <a:gd name="connsiteX112" fmla="*/ 35191 w 517726"/>
              <a:gd name="connsiteY112" fmla="*/ 0 h 46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517726" h="462174">
                <a:moveTo>
                  <a:pt x="188429" y="370045"/>
                </a:moveTo>
                <a:lnTo>
                  <a:pt x="340297" y="370045"/>
                </a:lnTo>
                <a:lnTo>
                  <a:pt x="340297" y="370073"/>
                </a:lnTo>
                <a:lnTo>
                  <a:pt x="324817" y="370073"/>
                </a:lnTo>
                <a:lnTo>
                  <a:pt x="324817" y="379044"/>
                </a:lnTo>
                <a:lnTo>
                  <a:pt x="192909" y="379044"/>
                </a:lnTo>
                <a:lnTo>
                  <a:pt x="192909" y="370311"/>
                </a:lnTo>
                <a:lnTo>
                  <a:pt x="188429" y="370311"/>
                </a:lnTo>
                <a:close/>
                <a:moveTo>
                  <a:pt x="258768" y="312479"/>
                </a:moveTo>
                <a:cubicBezTo>
                  <a:pt x="254291" y="312479"/>
                  <a:pt x="250481" y="316098"/>
                  <a:pt x="250481" y="320764"/>
                </a:cubicBezTo>
                <a:cubicBezTo>
                  <a:pt x="250481" y="325478"/>
                  <a:pt x="254053" y="329097"/>
                  <a:pt x="258768" y="329097"/>
                </a:cubicBezTo>
                <a:cubicBezTo>
                  <a:pt x="263244" y="329097"/>
                  <a:pt x="267054" y="325478"/>
                  <a:pt x="267054" y="320764"/>
                </a:cubicBezTo>
                <a:cubicBezTo>
                  <a:pt x="267054" y="316098"/>
                  <a:pt x="263244" y="312479"/>
                  <a:pt x="258768" y="312479"/>
                </a:cubicBezTo>
                <a:close/>
                <a:moveTo>
                  <a:pt x="258768" y="303337"/>
                </a:moveTo>
                <a:cubicBezTo>
                  <a:pt x="268387" y="303337"/>
                  <a:pt x="276007" y="310908"/>
                  <a:pt x="276007" y="320574"/>
                </a:cubicBezTo>
                <a:cubicBezTo>
                  <a:pt x="276007" y="330192"/>
                  <a:pt x="268149" y="337810"/>
                  <a:pt x="258768" y="337810"/>
                </a:cubicBezTo>
                <a:cubicBezTo>
                  <a:pt x="249339" y="337810"/>
                  <a:pt x="241481" y="330192"/>
                  <a:pt x="241481" y="320574"/>
                </a:cubicBezTo>
                <a:cubicBezTo>
                  <a:pt x="241481" y="310908"/>
                  <a:pt x="249100" y="303337"/>
                  <a:pt x="258768" y="303337"/>
                </a:cubicBezTo>
                <a:close/>
                <a:moveTo>
                  <a:pt x="9000" y="277768"/>
                </a:moveTo>
                <a:lnTo>
                  <a:pt x="508726" y="277768"/>
                </a:lnTo>
                <a:lnTo>
                  <a:pt x="508726" y="286720"/>
                </a:lnTo>
                <a:lnTo>
                  <a:pt x="9000" y="286720"/>
                </a:lnTo>
                <a:close/>
                <a:moveTo>
                  <a:pt x="282722" y="133545"/>
                </a:moveTo>
                <a:lnTo>
                  <a:pt x="249767" y="166446"/>
                </a:lnTo>
                <a:cubicBezTo>
                  <a:pt x="246862" y="169351"/>
                  <a:pt x="246862" y="173874"/>
                  <a:pt x="249767" y="176778"/>
                </a:cubicBezTo>
                <a:cubicBezTo>
                  <a:pt x="252482" y="179445"/>
                  <a:pt x="257387" y="179445"/>
                  <a:pt x="260101" y="176778"/>
                </a:cubicBezTo>
                <a:lnTo>
                  <a:pt x="293008" y="143829"/>
                </a:lnTo>
                <a:cubicBezTo>
                  <a:pt x="294389" y="142496"/>
                  <a:pt x="295056" y="140687"/>
                  <a:pt x="295056" y="138687"/>
                </a:cubicBezTo>
                <a:cubicBezTo>
                  <a:pt x="295056" y="136687"/>
                  <a:pt x="294389" y="134878"/>
                  <a:pt x="293008" y="133545"/>
                </a:cubicBezTo>
                <a:cubicBezTo>
                  <a:pt x="290103" y="130640"/>
                  <a:pt x="285627" y="130640"/>
                  <a:pt x="282722" y="133545"/>
                </a:cubicBezTo>
                <a:close/>
                <a:moveTo>
                  <a:pt x="287865" y="122546"/>
                </a:moveTo>
                <a:cubicBezTo>
                  <a:pt x="292008" y="122546"/>
                  <a:pt x="296151" y="124117"/>
                  <a:pt x="299294" y="127260"/>
                </a:cubicBezTo>
                <a:cubicBezTo>
                  <a:pt x="302438" y="130402"/>
                  <a:pt x="304009" y="134449"/>
                  <a:pt x="304009" y="138687"/>
                </a:cubicBezTo>
                <a:cubicBezTo>
                  <a:pt x="304009" y="142925"/>
                  <a:pt x="302199" y="147210"/>
                  <a:pt x="299294" y="150114"/>
                </a:cubicBezTo>
                <a:lnTo>
                  <a:pt x="266387" y="183016"/>
                </a:lnTo>
                <a:cubicBezTo>
                  <a:pt x="263244" y="186158"/>
                  <a:pt x="259196" y="187730"/>
                  <a:pt x="254958" y="187730"/>
                </a:cubicBezTo>
                <a:cubicBezTo>
                  <a:pt x="250672" y="187730"/>
                  <a:pt x="246434" y="185968"/>
                  <a:pt x="243529" y="183016"/>
                </a:cubicBezTo>
                <a:cubicBezTo>
                  <a:pt x="237242" y="176778"/>
                  <a:pt x="237242" y="166446"/>
                  <a:pt x="243529" y="160209"/>
                </a:cubicBezTo>
                <a:lnTo>
                  <a:pt x="276436" y="127260"/>
                </a:lnTo>
                <a:cubicBezTo>
                  <a:pt x="279579" y="124117"/>
                  <a:pt x="283722" y="122546"/>
                  <a:pt x="287865" y="122546"/>
                </a:cubicBezTo>
                <a:close/>
                <a:moveTo>
                  <a:pt x="276436" y="81359"/>
                </a:moveTo>
                <a:cubicBezTo>
                  <a:pt x="274674" y="81359"/>
                  <a:pt x="272626" y="82026"/>
                  <a:pt x="271292" y="83359"/>
                </a:cubicBezTo>
                <a:lnTo>
                  <a:pt x="188429" y="166256"/>
                </a:lnTo>
                <a:cubicBezTo>
                  <a:pt x="185477" y="169160"/>
                  <a:pt x="185477" y="173636"/>
                  <a:pt x="188429" y="176540"/>
                </a:cubicBezTo>
                <a:cubicBezTo>
                  <a:pt x="191096" y="179207"/>
                  <a:pt x="196001" y="179207"/>
                  <a:pt x="198716" y="176540"/>
                </a:cubicBezTo>
                <a:lnTo>
                  <a:pt x="281579" y="93644"/>
                </a:lnTo>
                <a:cubicBezTo>
                  <a:pt x="282960" y="92311"/>
                  <a:pt x="283627" y="90549"/>
                  <a:pt x="283627" y="88501"/>
                </a:cubicBezTo>
                <a:cubicBezTo>
                  <a:pt x="283627" y="86502"/>
                  <a:pt x="282960" y="84692"/>
                  <a:pt x="281579" y="83359"/>
                </a:cubicBezTo>
                <a:cubicBezTo>
                  <a:pt x="280055" y="82264"/>
                  <a:pt x="278245" y="81359"/>
                  <a:pt x="276436" y="81359"/>
                </a:cubicBezTo>
                <a:close/>
                <a:moveTo>
                  <a:pt x="276435" y="72598"/>
                </a:moveTo>
                <a:cubicBezTo>
                  <a:pt x="280579" y="72598"/>
                  <a:pt x="284722" y="74170"/>
                  <a:pt x="287865" y="77312"/>
                </a:cubicBezTo>
                <a:cubicBezTo>
                  <a:pt x="291008" y="80455"/>
                  <a:pt x="292580" y="84502"/>
                  <a:pt x="292580" y="88740"/>
                </a:cubicBezTo>
                <a:cubicBezTo>
                  <a:pt x="292580" y="92977"/>
                  <a:pt x="290770" y="97262"/>
                  <a:pt x="287865" y="100167"/>
                </a:cubicBezTo>
                <a:lnTo>
                  <a:pt x="205002" y="183016"/>
                </a:lnTo>
                <a:cubicBezTo>
                  <a:pt x="201859" y="186158"/>
                  <a:pt x="197811" y="187730"/>
                  <a:pt x="193573" y="187730"/>
                </a:cubicBezTo>
                <a:cubicBezTo>
                  <a:pt x="189287" y="187730"/>
                  <a:pt x="185048" y="185968"/>
                  <a:pt x="182143" y="183016"/>
                </a:cubicBezTo>
                <a:cubicBezTo>
                  <a:pt x="175857" y="176778"/>
                  <a:pt x="175857" y="166446"/>
                  <a:pt x="182143" y="160209"/>
                </a:cubicBezTo>
                <a:lnTo>
                  <a:pt x="265006" y="77312"/>
                </a:lnTo>
                <a:cubicBezTo>
                  <a:pt x="268149" y="74170"/>
                  <a:pt x="272292" y="72598"/>
                  <a:pt x="276435" y="72598"/>
                </a:cubicBezTo>
                <a:close/>
                <a:moveTo>
                  <a:pt x="35191" y="8953"/>
                </a:moveTo>
                <a:cubicBezTo>
                  <a:pt x="20620" y="8953"/>
                  <a:pt x="9000" y="20859"/>
                  <a:pt x="9000" y="35193"/>
                </a:cubicBezTo>
                <a:lnTo>
                  <a:pt x="9000" y="277768"/>
                </a:lnTo>
                <a:lnTo>
                  <a:pt x="4464" y="277768"/>
                </a:lnTo>
                <a:lnTo>
                  <a:pt x="4464" y="286720"/>
                </a:lnTo>
                <a:lnTo>
                  <a:pt x="9000" y="286720"/>
                </a:lnTo>
                <a:lnTo>
                  <a:pt x="9000" y="344118"/>
                </a:lnTo>
                <a:cubicBezTo>
                  <a:pt x="9000" y="358643"/>
                  <a:pt x="20858" y="370311"/>
                  <a:pt x="35191" y="370311"/>
                </a:cubicBezTo>
                <a:lnTo>
                  <a:pt x="188429" y="370311"/>
                </a:lnTo>
                <a:lnTo>
                  <a:pt x="188429" y="379044"/>
                </a:lnTo>
                <a:lnTo>
                  <a:pt x="192909" y="379044"/>
                </a:lnTo>
                <a:lnTo>
                  <a:pt x="192909" y="397217"/>
                </a:lnTo>
                <a:cubicBezTo>
                  <a:pt x="192909" y="420028"/>
                  <a:pt x="174290" y="438887"/>
                  <a:pt x="151242" y="438887"/>
                </a:cubicBezTo>
                <a:lnTo>
                  <a:pt x="117622" y="438887"/>
                </a:lnTo>
                <a:lnTo>
                  <a:pt x="117622" y="438649"/>
                </a:lnTo>
                <a:cubicBezTo>
                  <a:pt x="113574" y="438649"/>
                  <a:pt x="110431" y="441982"/>
                  <a:pt x="110431" y="445792"/>
                </a:cubicBezTo>
                <a:cubicBezTo>
                  <a:pt x="110431" y="449602"/>
                  <a:pt x="113812" y="452983"/>
                  <a:pt x="117622" y="452983"/>
                </a:cubicBezTo>
                <a:lnTo>
                  <a:pt x="400342" y="452983"/>
                </a:lnTo>
                <a:cubicBezTo>
                  <a:pt x="404342" y="452983"/>
                  <a:pt x="407485" y="449602"/>
                  <a:pt x="407485" y="445792"/>
                </a:cubicBezTo>
                <a:cubicBezTo>
                  <a:pt x="407485" y="441982"/>
                  <a:pt x="404152" y="438649"/>
                  <a:pt x="400342" y="438649"/>
                </a:cubicBezTo>
                <a:lnTo>
                  <a:pt x="366484" y="438649"/>
                </a:lnTo>
                <a:cubicBezTo>
                  <a:pt x="343674" y="438649"/>
                  <a:pt x="324817" y="420028"/>
                  <a:pt x="324817" y="396979"/>
                </a:cubicBezTo>
                <a:lnTo>
                  <a:pt x="324817" y="379044"/>
                </a:lnTo>
                <a:lnTo>
                  <a:pt x="340297" y="379044"/>
                </a:lnTo>
                <a:lnTo>
                  <a:pt x="340297" y="370073"/>
                </a:lnTo>
                <a:lnTo>
                  <a:pt x="482535" y="370073"/>
                </a:lnTo>
                <a:cubicBezTo>
                  <a:pt x="497107" y="370073"/>
                  <a:pt x="508726" y="358215"/>
                  <a:pt x="508726" y="343880"/>
                </a:cubicBezTo>
                <a:lnTo>
                  <a:pt x="508726" y="286720"/>
                </a:lnTo>
                <a:lnTo>
                  <a:pt x="513262" y="286720"/>
                </a:lnTo>
                <a:lnTo>
                  <a:pt x="513262" y="277768"/>
                </a:lnTo>
                <a:lnTo>
                  <a:pt x="508726" y="277768"/>
                </a:lnTo>
                <a:lnTo>
                  <a:pt x="508726" y="35193"/>
                </a:lnTo>
                <a:cubicBezTo>
                  <a:pt x="508726" y="20620"/>
                  <a:pt x="496868" y="8953"/>
                  <a:pt x="482535" y="8953"/>
                </a:cubicBezTo>
                <a:close/>
                <a:moveTo>
                  <a:pt x="35191" y="0"/>
                </a:moveTo>
                <a:lnTo>
                  <a:pt x="482535" y="0"/>
                </a:lnTo>
                <a:cubicBezTo>
                  <a:pt x="502011" y="0"/>
                  <a:pt x="517726" y="15668"/>
                  <a:pt x="517726" y="35193"/>
                </a:cubicBezTo>
                <a:lnTo>
                  <a:pt x="517726" y="344118"/>
                </a:lnTo>
                <a:cubicBezTo>
                  <a:pt x="517726" y="363596"/>
                  <a:pt x="502011" y="379264"/>
                  <a:pt x="482535" y="379264"/>
                </a:cubicBezTo>
                <a:lnTo>
                  <a:pt x="333817" y="379264"/>
                </a:lnTo>
                <a:lnTo>
                  <a:pt x="333817" y="397217"/>
                </a:lnTo>
                <a:cubicBezTo>
                  <a:pt x="333817" y="415123"/>
                  <a:pt x="348341" y="429886"/>
                  <a:pt x="366484" y="429886"/>
                </a:cubicBezTo>
                <a:lnTo>
                  <a:pt x="400342" y="429886"/>
                </a:lnTo>
                <a:cubicBezTo>
                  <a:pt x="409295" y="429886"/>
                  <a:pt x="416438" y="437077"/>
                  <a:pt x="416438" y="446030"/>
                </a:cubicBezTo>
                <a:cubicBezTo>
                  <a:pt x="416438" y="454793"/>
                  <a:pt x="409057" y="462174"/>
                  <a:pt x="400342" y="462174"/>
                </a:cubicBezTo>
                <a:lnTo>
                  <a:pt x="117622" y="462174"/>
                </a:lnTo>
                <a:cubicBezTo>
                  <a:pt x="108669" y="462174"/>
                  <a:pt x="101478" y="454983"/>
                  <a:pt x="101478" y="446030"/>
                </a:cubicBezTo>
                <a:cubicBezTo>
                  <a:pt x="101478" y="437077"/>
                  <a:pt x="108669" y="429886"/>
                  <a:pt x="117622" y="429886"/>
                </a:cubicBezTo>
                <a:lnTo>
                  <a:pt x="151432" y="429886"/>
                </a:lnTo>
                <a:cubicBezTo>
                  <a:pt x="169385" y="429886"/>
                  <a:pt x="184147" y="415361"/>
                  <a:pt x="184147" y="397217"/>
                </a:cubicBezTo>
                <a:lnTo>
                  <a:pt x="184147" y="379264"/>
                </a:lnTo>
                <a:lnTo>
                  <a:pt x="35191" y="379264"/>
                </a:lnTo>
                <a:cubicBezTo>
                  <a:pt x="15715" y="379264"/>
                  <a:pt x="0" y="363596"/>
                  <a:pt x="0" y="344118"/>
                </a:cubicBezTo>
                <a:lnTo>
                  <a:pt x="0" y="35193"/>
                </a:lnTo>
                <a:cubicBezTo>
                  <a:pt x="0" y="15668"/>
                  <a:pt x="15715" y="0"/>
                  <a:pt x="35191" y="0"/>
                </a:cubicBezTo>
                <a:close/>
              </a:path>
            </a:pathLst>
          </a:custGeom>
          <a:solidFill>
            <a:srgbClr val="48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880A39-920E-4E9C-C232-B8BEB5C04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516" y="2432986"/>
            <a:ext cx="863177" cy="8380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333FF64F-705A-FE6B-F03B-67182C088043}"/>
              </a:ext>
            </a:extLst>
          </p:cNvPr>
          <p:cNvSpPr/>
          <p:nvPr/>
        </p:nvSpPr>
        <p:spPr>
          <a:xfrm>
            <a:off x="3953433" y="4116708"/>
            <a:ext cx="1452283" cy="681009"/>
          </a:xfrm>
          <a:prstGeom prst="roundRect">
            <a:avLst/>
          </a:prstGeom>
          <a:solidFill>
            <a:srgbClr val="48504F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RedisClient</a:t>
            </a:r>
            <a:endParaRPr lang="zh-CN" altLang="en-US" sz="1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B1DD86-B50F-645A-A6EC-3595AD51C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516" y="4039888"/>
            <a:ext cx="863177" cy="8380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7E33D95-856D-A58E-AFC5-7DBB8CAF1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516" y="5646790"/>
            <a:ext cx="863177" cy="8380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630E9AD-EC00-5D18-B1ED-316F6A00BA80}"/>
              </a:ext>
            </a:extLst>
          </p:cNvPr>
          <p:cNvSpPr txBox="1"/>
          <p:nvPr/>
        </p:nvSpPr>
        <p:spPr>
          <a:xfrm>
            <a:off x="8760227" y="430332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master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FA931A2-90A6-10D3-B1A4-ACEE699F465E}"/>
              </a:ext>
            </a:extLst>
          </p:cNvPr>
          <p:cNvSpPr txBox="1"/>
          <p:nvPr/>
        </p:nvSpPr>
        <p:spPr>
          <a:xfrm>
            <a:off x="8760227" y="2694725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slave/replica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1585371-DF57-B772-73A0-DAEC705688EC}"/>
              </a:ext>
            </a:extLst>
          </p:cNvPr>
          <p:cNvSpPr txBox="1"/>
          <p:nvPr/>
        </p:nvSpPr>
        <p:spPr>
          <a:xfrm>
            <a:off x="8760227" y="5910226"/>
            <a:ext cx="1627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slave/replica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05C5D89-F663-3366-0CB5-381024035ABE}"/>
              </a:ext>
            </a:extLst>
          </p:cNvPr>
          <p:cNvCxnSpPr>
            <a:cxnSpLocks/>
            <a:stCxn id="4" idx="88"/>
            <a:endCxn id="6" idx="1"/>
          </p:cNvCxnSpPr>
          <p:nvPr/>
        </p:nvCxnSpPr>
        <p:spPr>
          <a:xfrm>
            <a:off x="2420934" y="4454180"/>
            <a:ext cx="1532499" cy="3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E102D7D-F9EE-8D14-0DA5-BABBCCE458B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405716" y="4457213"/>
            <a:ext cx="2444800" cy="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F42148A-013C-011D-8B48-95C37A2C8AA4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5405716" y="2852004"/>
            <a:ext cx="2444800" cy="1605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BC57B9B-D0BC-D5D4-C7E3-DDA7384C2263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405716" y="4457213"/>
            <a:ext cx="2444800" cy="1608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5ECA778-9F48-2E18-B5AA-7DB1449A4E8D}"/>
              </a:ext>
            </a:extLst>
          </p:cNvPr>
          <p:cNvSpPr txBox="1"/>
          <p:nvPr/>
        </p:nvSpPr>
        <p:spPr>
          <a:xfrm>
            <a:off x="6628116" y="445418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写操作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F51CD1-F56B-D125-7FFF-B7CFE281AFB9}"/>
              </a:ext>
            </a:extLst>
          </p:cNvPr>
          <p:cNvSpPr txBox="1"/>
          <p:nvPr/>
        </p:nvSpPr>
        <p:spPr>
          <a:xfrm>
            <a:off x="6271288" y="307101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读操作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57DFEE9-E4D7-561A-A0B1-7BC76CB4AC26}"/>
              </a:ext>
            </a:extLst>
          </p:cNvPr>
          <p:cNvSpPr txBox="1"/>
          <p:nvPr/>
        </p:nvSpPr>
        <p:spPr>
          <a:xfrm>
            <a:off x="6271288" y="548542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读操作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BA47354-6AB4-2F31-598D-A801749439F7}"/>
              </a:ext>
            </a:extLst>
          </p:cNvPr>
          <p:cNvCxnSpPr>
            <a:stCxn id="7" idx="0"/>
            <a:endCxn id="5" idx="2"/>
          </p:cNvCxnSpPr>
          <p:nvPr/>
        </p:nvCxnSpPr>
        <p:spPr>
          <a:xfrm flipV="1">
            <a:off x="8282105" y="3271022"/>
            <a:ext cx="0" cy="7688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69CEC92-1F1F-D1B2-89C5-382B30D379C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8282105" y="4877924"/>
            <a:ext cx="0" cy="7688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6923864-D2A5-E4DB-2D9D-E6C1C4402DAE}"/>
              </a:ext>
            </a:extLst>
          </p:cNvPr>
          <p:cNvSpPr txBox="1"/>
          <p:nvPr/>
        </p:nvSpPr>
        <p:spPr>
          <a:xfrm>
            <a:off x="8288296" y="34435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同步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096ED53-FDDA-795A-7166-B11334C311B8}"/>
              </a:ext>
            </a:extLst>
          </p:cNvPr>
          <p:cNvSpPr txBox="1"/>
          <p:nvPr/>
        </p:nvSpPr>
        <p:spPr>
          <a:xfrm>
            <a:off x="8288296" y="497218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同步</a:t>
            </a:r>
          </a:p>
        </p:txBody>
      </p:sp>
    </p:spTree>
    <p:extLst>
      <p:ext uri="{BB962C8B-B14F-4D97-AF65-F5344CB8AC3E}">
        <p14:creationId xmlns:p14="http://schemas.microsoft.com/office/powerpoint/2010/main" val="1152793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/>
      <p:bldP spid="10" grpId="0"/>
      <p:bldP spid="11" grpId="0"/>
      <p:bldP spid="16" grpId="0"/>
      <p:bldP spid="17" grpId="0"/>
      <p:bldP spid="18" grpId="0"/>
      <p:bldP spid="21" grpId="0"/>
      <p:bldP spid="2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B3C78-23D4-4E2E-95CC-D8D1AF22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主从数据同步原理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9EB97E6-BFF1-4DAB-9B04-CD09ED09B373}"/>
              </a:ext>
            </a:extLst>
          </p:cNvPr>
          <p:cNvSpPr/>
          <p:nvPr/>
        </p:nvSpPr>
        <p:spPr>
          <a:xfrm>
            <a:off x="3045212" y="2345551"/>
            <a:ext cx="721673" cy="4247481"/>
          </a:xfrm>
          <a:prstGeom prst="roundRect">
            <a:avLst/>
          </a:prstGeom>
          <a:gradFill flip="none" rotWithShape="1">
            <a:gsLst>
              <a:gs pos="0">
                <a:srgbClr val="DB4642"/>
              </a:gs>
              <a:gs pos="70000">
                <a:srgbClr val="AD2A26"/>
              </a:gs>
            </a:gsLst>
            <a:lin ang="5400000" scaled="1"/>
            <a:tileRect/>
          </a:gra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13F3517-00B8-4E3D-B429-280845D7A457}"/>
              </a:ext>
            </a:extLst>
          </p:cNvPr>
          <p:cNvSpPr/>
          <p:nvPr/>
        </p:nvSpPr>
        <p:spPr>
          <a:xfrm>
            <a:off x="8381210" y="2345551"/>
            <a:ext cx="721672" cy="4247479"/>
          </a:xfrm>
          <a:prstGeom prst="roundRect">
            <a:avLst/>
          </a:prstGeom>
          <a:gradFill flip="none" rotWithShape="1">
            <a:gsLst>
              <a:gs pos="0">
                <a:srgbClr val="DB4642"/>
              </a:gs>
              <a:gs pos="70000">
                <a:srgbClr val="AD2A26"/>
              </a:gs>
            </a:gsLst>
            <a:lin ang="5400000" scaled="1"/>
            <a:tileRect/>
          </a:gra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D72F51-BBAF-4DD3-A93B-D9E9B67BCC43}"/>
              </a:ext>
            </a:extLst>
          </p:cNvPr>
          <p:cNvSpPr txBox="1"/>
          <p:nvPr/>
        </p:nvSpPr>
        <p:spPr>
          <a:xfrm>
            <a:off x="2989246" y="2037774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master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903046-426F-4787-BD17-46B7B02FBBF5}"/>
              </a:ext>
            </a:extLst>
          </p:cNvPr>
          <p:cNvSpPr txBox="1"/>
          <p:nvPr/>
        </p:nvSpPr>
        <p:spPr>
          <a:xfrm>
            <a:off x="8381210" y="2060644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slave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2784013-680A-41C7-B31B-C2D9805FCA0B}"/>
              </a:ext>
            </a:extLst>
          </p:cNvPr>
          <p:cNvCxnSpPr>
            <a:cxnSpLocks/>
          </p:cNvCxnSpPr>
          <p:nvPr/>
        </p:nvCxnSpPr>
        <p:spPr>
          <a:xfrm flipH="1">
            <a:off x="3770722" y="2735520"/>
            <a:ext cx="4610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A378C6B-2E3C-4384-9CC2-BD03AE66ADBF}"/>
              </a:ext>
            </a:extLst>
          </p:cNvPr>
          <p:cNvSpPr txBox="1"/>
          <p:nvPr/>
        </p:nvSpPr>
        <p:spPr>
          <a:xfrm>
            <a:off x="4531595" y="2482659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请求数据同步</a:t>
            </a:r>
          </a:p>
        </p:txBody>
      </p:sp>
      <p:sp>
        <p:nvSpPr>
          <p:cNvPr id="12" name="箭头: 右弧形 11">
            <a:extLst>
              <a:ext uri="{FF2B5EF4-FFF2-40B4-BE49-F238E27FC236}">
                <a16:creationId xmlns:a16="http://schemas.microsoft.com/office/drawing/2014/main" id="{375A609E-51B5-4329-A3B7-6DA9AD11986B}"/>
              </a:ext>
            </a:extLst>
          </p:cNvPr>
          <p:cNvSpPr/>
          <p:nvPr/>
        </p:nvSpPr>
        <p:spPr>
          <a:xfrm>
            <a:off x="3791535" y="2828839"/>
            <a:ext cx="200689" cy="492674"/>
          </a:xfrm>
          <a:prstGeom prst="curvedLeftArrow">
            <a:avLst/>
          </a:prstGeom>
          <a:solidFill>
            <a:srgbClr val="48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DBE536B-BF2C-446B-9588-384BA5383C78}"/>
              </a:ext>
            </a:extLst>
          </p:cNvPr>
          <p:cNvSpPr txBox="1"/>
          <p:nvPr/>
        </p:nvSpPr>
        <p:spPr>
          <a:xfrm>
            <a:off x="3920591" y="2898151"/>
            <a:ext cx="1850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判断是否是第一次同步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E7A4AF7-F73B-4EEB-AC07-4FDDD992037B}"/>
              </a:ext>
            </a:extLst>
          </p:cNvPr>
          <p:cNvCxnSpPr>
            <a:cxnSpLocks/>
          </p:cNvCxnSpPr>
          <p:nvPr/>
        </p:nvCxnSpPr>
        <p:spPr>
          <a:xfrm>
            <a:off x="3771900" y="3468833"/>
            <a:ext cx="4609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FE38DED-EE2B-4DC0-A235-70F2FD5D371A}"/>
              </a:ext>
            </a:extLst>
          </p:cNvPr>
          <p:cNvSpPr txBox="1"/>
          <p:nvPr/>
        </p:nvSpPr>
        <p:spPr>
          <a:xfrm>
            <a:off x="3738209" y="3217990"/>
            <a:ext cx="2967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是第一次，返回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master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的数据版本信息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箭头: 右弧形 22">
            <a:extLst>
              <a:ext uri="{FF2B5EF4-FFF2-40B4-BE49-F238E27FC236}">
                <a16:creationId xmlns:a16="http://schemas.microsoft.com/office/drawing/2014/main" id="{37A9ACF6-F677-4EF7-8BB2-A030ADFD688A}"/>
              </a:ext>
            </a:extLst>
          </p:cNvPr>
          <p:cNvSpPr/>
          <p:nvPr/>
        </p:nvSpPr>
        <p:spPr>
          <a:xfrm>
            <a:off x="3791535" y="4121752"/>
            <a:ext cx="200689" cy="492674"/>
          </a:xfrm>
          <a:prstGeom prst="curvedLeftArrow">
            <a:avLst/>
          </a:prstGeom>
          <a:solidFill>
            <a:srgbClr val="48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FC443C3-BB9C-4CC5-9A01-16685614E6A3}"/>
              </a:ext>
            </a:extLst>
          </p:cNvPr>
          <p:cNvSpPr txBox="1"/>
          <p:nvPr/>
        </p:nvSpPr>
        <p:spPr>
          <a:xfrm>
            <a:off x="4057621" y="4219345"/>
            <a:ext cx="1911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bgsave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，生成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RDB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96E985B-2592-4600-A928-84B3AC062E6E}"/>
              </a:ext>
            </a:extLst>
          </p:cNvPr>
          <p:cNvCxnSpPr>
            <a:cxnSpLocks/>
          </p:cNvCxnSpPr>
          <p:nvPr/>
        </p:nvCxnSpPr>
        <p:spPr>
          <a:xfrm>
            <a:off x="3771900" y="4738638"/>
            <a:ext cx="4633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430C9F8-C9DA-488B-9676-91995133463A}"/>
              </a:ext>
            </a:extLst>
          </p:cNvPr>
          <p:cNvSpPr txBox="1"/>
          <p:nvPr/>
        </p:nvSpPr>
        <p:spPr>
          <a:xfrm>
            <a:off x="4980908" y="4469753"/>
            <a:ext cx="1241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RDB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8A48764-A4E9-43CB-9FA9-B5C772DDC087}"/>
              </a:ext>
            </a:extLst>
          </p:cNvPr>
          <p:cNvSpPr txBox="1"/>
          <p:nvPr/>
        </p:nvSpPr>
        <p:spPr>
          <a:xfrm>
            <a:off x="9102882" y="2502748"/>
            <a:ext cx="1851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replicaof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命令，建立连接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C327DCA-B3FB-4C27-9C09-16D5D9C6BB56}"/>
              </a:ext>
            </a:extLst>
          </p:cNvPr>
          <p:cNvSpPr txBox="1"/>
          <p:nvPr/>
        </p:nvSpPr>
        <p:spPr>
          <a:xfrm>
            <a:off x="9277551" y="34800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保存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版本信息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5729F19-6952-494C-8123-3B0B79AFE3DA}"/>
              </a:ext>
            </a:extLst>
          </p:cNvPr>
          <p:cNvSpPr txBox="1"/>
          <p:nvPr/>
        </p:nvSpPr>
        <p:spPr>
          <a:xfrm>
            <a:off x="9304612" y="4725723"/>
            <a:ext cx="127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清空本地数据，加载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RDB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</a:p>
        </p:txBody>
      </p:sp>
      <p:sp>
        <p:nvSpPr>
          <p:cNvPr id="32" name="箭头: 右弧形 31">
            <a:extLst>
              <a:ext uri="{FF2B5EF4-FFF2-40B4-BE49-F238E27FC236}">
                <a16:creationId xmlns:a16="http://schemas.microsoft.com/office/drawing/2014/main" id="{9C284AD0-6613-4CEA-A6DC-9FD992F75CB8}"/>
              </a:ext>
            </a:extLst>
          </p:cNvPr>
          <p:cNvSpPr/>
          <p:nvPr/>
        </p:nvSpPr>
        <p:spPr>
          <a:xfrm>
            <a:off x="9123461" y="4728478"/>
            <a:ext cx="200689" cy="492674"/>
          </a:xfrm>
          <a:prstGeom prst="curvedLeftArrow">
            <a:avLst/>
          </a:prstGeom>
          <a:solidFill>
            <a:srgbClr val="48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箭头: 右弧形 32">
            <a:extLst>
              <a:ext uri="{FF2B5EF4-FFF2-40B4-BE49-F238E27FC236}">
                <a16:creationId xmlns:a16="http://schemas.microsoft.com/office/drawing/2014/main" id="{AB4496B4-2EA7-4721-9C64-96DDE5921732}"/>
              </a:ext>
            </a:extLst>
          </p:cNvPr>
          <p:cNvSpPr/>
          <p:nvPr/>
        </p:nvSpPr>
        <p:spPr>
          <a:xfrm>
            <a:off x="9102882" y="3468833"/>
            <a:ext cx="200689" cy="492674"/>
          </a:xfrm>
          <a:prstGeom prst="curvedLeftArrow">
            <a:avLst/>
          </a:prstGeom>
          <a:solidFill>
            <a:srgbClr val="48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箭头: 左弧形 33">
            <a:extLst>
              <a:ext uri="{FF2B5EF4-FFF2-40B4-BE49-F238E27FC236}">
                <a16:creationId xmlns:a16="http://schemas.microsoft.com/office/drawing/2014/main" id="{EF841396-E729-4EB2-8A57-65E7763C2132}"/>
              </a:ext>
            </a:extLst>
          </p:cNvPr>
          <p:cNvSpPr/>
          <p:nvPr/>
        </p:nvSpPr>
        <p:spPr>
          <a:xfrm>
            <a:off x="2789933" y="4467330"/>
            <a:ext cx="249776" cy="591543"/>
          </a:xfrm>
          <a:prstGeom prst="curvedRightArrow">
            <a:avLst/>
          </a:prstGeom>
          <a:solidFill>
            <a:srgbClr val="48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C391620-24CB-4231-BEB8-ED1E658C41B7}"/>
              </a:ext>
            </a:extLst>
          </p:cNvPr>
          <p:cNvSpPr/>
          <p:nvPr/>
        </p:nvSpPr>
        <p:spPr>
          <a:xfrm>
            <a:off x="3084352" y="4850398"/>
            <a:ext cx="638863" cy="4015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t"/>
          <a:lstStyle/>
          <a:p>
            <a:pPr algn="ctr"/>
            <a:r>
              <a:rPr lang="en-US" altLang="zh-CN" sz="1100" i="0">
                <a:solidFill>
                  <a:srgbClr val="555555"/>
                </a:solidFill>
                <a:effectLst/>
              </a:rPr>
              <a:t>repl_</a:t>
            </a:r>
          </a:p>
          <a:p>
            <a:pPr algn="ctr"/>
            <a:r>
              <a:rPr lang="en-US" altLang="zh-CN" sz="1100" i="0">
                <a:solidFill>
                  <a:srgbClr val="555555"/>
                </a:solidFill>
                <a:effectLst/>
              </a:rPr>
              <a:t>baklog</a:t>
            </a:r>
            <a:endParaRPr lang="zh-CN" altLang="en-US" sz="11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D82FFC5-BDD1-470A-8D97-1F387C9CCC87}"/>
              </a:ext>
            </a:extLst>
          </p:cNvPr>
          <p:cNvSpPr txBox="1"/>
          <p:nvPr/>
        </p:nvSpPr>
        <p:spPr>
          <a:xfrm>
            <a:off x="1630835" y="4528576"/>
            <a:ext cx="1190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记录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RDB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期间的所有命令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43B2E82-618C-4B8E-A177-B99D8CB2E55B}"/>
              </a:ext>
            </a:extLst>
          </p:cNvPr>
          <p:cNvCxnSpPr>
            <a:cxnSpLocks/>
          </p:cNvCxnSpPr>
          <p:nvPr/>
        </p:nvCxnSpPr>
        <p:spPr>
          <a:xfrm>
            <a:off x="3771900" y="5629689"/>
            <a:ext cx="4614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9178BCFD-957A-49D5-B015-F320FAA1A8DF}"/>
              </a:ext>
            </a:extLst>
          </p:cNvPr>
          <p:cNvSpPr txBox="1"/>
          <p:nvPr/>
        </p:nvSpPr>
        <p:spPr>
          <a:xfrm>
            <a:off x="4772689" y="5306039"/>
            <a:ext cx="2177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repl_baklog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中的命令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0977F1C-5EE4-4EE6-87D5-80652287C461}"/>
              </a:ext>
            </a:extLst>
          </p:cNvPr>
          <p:cNvSpPr txBox="1"/>
          <p:nvPr/>
        </p:nvSpPr>
        <p:spPr>
          <a:xfrm>
            <a:off x="9284033" y="5807513"/>
            <a:ext cx="771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11.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执行接收到的命令</a:t>
            </a:r>
          </a:p>
        </p:txBody>
      </p:sp>
      <p:sp>
        <p:nvSpPr>
          <p:cNvPr id="42" name="箭头: 右弧形 41">
            <a:extLst>
              <a:ext uri="{FF2B5EF4-FFF2-40B4-BE49-F238E27FC236}">
                <a16:creationId xmlns:a16="http://schemas.microsoft.com/office/drawing/2014/main" id="{31281A9C-8B5C-417D-A65A-EDF8AF1B1BAC}"/>
              </a:ext>
            </a:extLst>
          </p:cNvPr>
          <p:cNvSpPr/>
          <p:nvPr/>
        </p:nvSpPr>
        <p:spPr>
          <a:xfrm>
            <a:off x="9102882" y="5747737"/>
            <a:ext cx="200689" cy="492674"/>
          </a:xfrm>
          <a:prstGeom prst="curvedLeftArrow">
            <a:avLst/>
          </a:prstGeom>
          <a:solidFill>
            <a:srgbClr val="48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文本占位符 2">
            <a:extLst>
              <a:ext uri="{FF2B5EF4-FFF2-40B4-BE49-F238E27FC236}">
                <a16:creationId xmlns:a16="http://schemas.microsoft.com/office/drawing/2014/main" id="{7361C3EF-F5D2-4541-9B8F-AA791FDA36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364852"/>
          </a:xfrm>
        </p:spPr>
        <p:txBody>
          <a:bodyPr/>
          <a:lstStyle/>
          <a:p>
            <a:r>
              <a:rPr lang="zh-CN" altLang="en-US" dirty="0"/>
              <a:t>主从</a:t>
            </a:r>
            <a:r>
              <a:rPr lang="zh-CN" altLang="en-US" b="1" dirty="0">
                <a:solidFill>
                  <a:srgbClr val="AD2A26"/>
                </a:solidFill>
              </a:rPr>
              <a:t>全量同步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90B654-4F27-421E-D902-151A497CEE20}"/>
              </a:ext>
            </a:extLst>
          </p:cNvPr>
          <p:cNvSpPr txBox="1"/>
          <p:nvPr/>
        </p:nvSpPr>
        <p:spPr>
          <a:xfrm>
            <a:off x="3817855" y="1046623"/>
            <a:ext cx="79373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Replication Id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：简称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replid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，是数据集的标记，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一致则说明是同一数据集。每一个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master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都有唯一的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replid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slave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则会继承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master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节点的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replid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13F193-8AD6-E2FA-4D1E-A2F5AEFEC0BC}"/>
              </a:ext>
            </a:extLst>
          </p:cNvPr>
          <p:cNvSpPr txBox="1"/>
          <p:nvPr/>
        </p:nvSpPr>
        <p:spPr>
          <a:xfrm>
            <a:off x="3811572" y="1558574"/>
            <a:ext cx="7924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offset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：偏移量，随着记录在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repl_baklog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中的数据增多而逐渐增大。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slave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完成同步时也会记录当前同步的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offset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。如果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slave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offset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master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offset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，说明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slave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数据落后于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master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，需要更新。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49E38C9-E437-D245-6ACD-D90043633DAE}"/>
              </a:ext>
            </a:extLst>
          </p:cNvPr>
          <p:cNvSpPr txBox="1"/>
          <p:nvPr/>
        </p:nvSpPr>
        <p:spPr>
          <a:xfrm>
            <a:off x="5857189" y="2472975"/>
            <a:ext cx="18916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replid</a:t>
            </a:r>
            <a:r>
              <a:rPr lang="en-US" altLang="zh-CN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offset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7A7134B-9851-4969-18CA-A27411A84BDE}"/>
              </a:ext>
            </a:extLst>
          </p:cNvPr>
          <p:cNvSpPr txBox="1"/>
          <p:nvPr/>
        </p:nvSpPr>
        <p:spPr>
          <a:xfrm>
            <a:off x="5734641" y="2887754"/>
            <a:ext cx="22310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replid</a:t>
            </a:r>
            <a:r>
              <a:rPr lang="zh-CN" altLang="en-US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是否一致</a:t>
            </a:r>
            <a:endParaRPr lang="en-US" altLang="zh-CN" sz="12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6AA5185-AE95-856B-F6BC-E3A854D4DD90}"/>
              </a:ext>
            </a:extLst>
          </p:cNvPr>
          <p:cNvSpPr txBox="1"/>
          <p:nvPr/>
        </p:nvSpPr>
        <p:spPr>
          <a:xfrm>
            <a:off x="6583049" y="3217990"/>
            <a:ext cx="18916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replid</a:t>
            </a:r>
            <a:r>
              <a:rPr lang="en-US" altLang="zh-CN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offset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0000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11" grpId="0"/>
      <p:bldP spid="12" grpId="0" animBg="1"/>
      <p:bldP spid="13" grpId="0"/>
      <p:bldP spid="16" grpId="0"/>
      <p:bldP spid="23" grpId="0" animBg="1"/>
      <p:bldP spid="24" grpId="0"/>
      <p:bldP spid="28" grpId="0"/>
      <p:bldP spid="29" grpId="0"/>
      <p:bldP spid="30" grpId="0"/>
      <p:bldP spid="31" grpId="0"/>
      <p:bldP spid="32" grpId="0" animBg="1"/>
      <p:bldP spid="33" grpId="0" animBg="1"/>
      <p:bldP spid="34" grpId="0" animBg="1"/>
      <p:bldP spid="36" grpId="0" animBg="1"/>
      <p:bldP spid="38" grpId="0"/>
      <p:bldP spid="40" grpId="0"/>
      <p:bldP spid="41" grpId="0"/>
      <p:bldP spid="42" grpId="0" animBg="1"/>
      <p:bldP spid="8" grpId="0"/>
      <p:bldP spid="14" grpId="0"/>
      <p:bldP spid="26" grpId="0"/>
      <p:bldP spid="35" grpId="0"/>
      <p:bldP spid="3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B3C78-23D4-4E2E-95CC-D8D1AF22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主从数据同步原理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9EB97E6-BFF1-4DAB-9B04-CD09ED09B373}"/>
              </a:ext>
            </a:extLst>
          </p:cNvPr>
          <p:cNvSpPr/>
          <p:nvPr/>
        </p:nvSpPr>
        <p:spPr>
          <a:xfrm>
            <a:off x="3196041" y="2310200"/>
            <a:ext cx="721673" cy="3162752"/>
          </a:xfrm>
          <a:prstGeom prst="roundRect">
            <a:avLst/>
          </a:prstGeom>
          <a:gradFill flip="none" rotWithShape="1">
            <a:gsLst>
              <a:gs pos="0">
                <a:srgbClr val="DB4642"/>
              </a:gs>
              <a:gs pos="70000">
                <a:srgbClr val="AD2A26"/>
              </a:gs>
            </a:gsLst>
            <a:lin ang="5400000" scaled="1"/>
            <a:tileRect/>
          </a:gra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13F3517-00B8-4E3D-B429-280845D7A457}"/>
              </a:ext>
            </a:extLst>
          </p:cNvPr>
          <p:cNvSpPr/>
          <p:nvPr/>
        </p:nvSpPr>
        <p:spPr>
          <a:xfrm>
            <a:off x="8381210" y="2310200"/>
            <a:ext cx="721672" cy="3162753"/>
          </a:xfrm>
          <a:prstGeom prst="roundRect">
            <a:avLst/>
          </a:prstGeom>
          <a:gradFill flip="none" rotWithShape="1">
            <a:gsLst>
              <a:gs pos="0">
                <a:srgbClr val="DB4642"/>
              </a:gs>
              <a:gs pos="70000">
                <a:srgbClr val="AD2A26"/>
              </a:gs>
            </a:gsLst>
            <a:lin ang="5400000" scaled="1"/>
            <a:tileRect/>
          </a:gra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D72F51-BBAF-4DD3-A93B-D9E9B67BCC43}"/>
              </a:ext>
            </a:extLst>
          </p:cNvPr>
          <p:cNvSpPr txBox="1"/>
          <p:nvPr/>
        </p:nvSpPr>
        <p:spPr>
          <a:xfrm>
            <a:off x="3140075" y="200242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master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903046-426F-4787-BD17-46B7B02FBBF5}"/>
              </a:ext>
            </a:extLst>
          </p:cNvPr>
          <p:cNvSpPr txBox="1"/>
          <p:nvPr/>
        </p:nvSpPr>
        <p:spPr>
          <a:xfrm>
            <a:off x="8381210" y="2025292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slave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2784013-680A-41C7-B31B-C2D9805FCA0B}"/>
              </a:ext>
            </a:extLst>
          </p:cNvPr>
          <p:cNvCxnSpPr>
            <a:cxnSpLocks/>
          </p:cNvCxnSpPr>
          <p:nvPr/>
        </p:nvCxnSpPr>
        <p:spPr>
          <a:xfrm flipH="1">
            <a:off x="3926840" y="2700168"/>
            <a:ext cx="4454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箭头: 右弧形 11">
            <a:extLst>
              <a:ext uri="{FF2B5EF4-FFF2-40B4-BE49-F238E27FC236}">
                <a16:creationId xmlns:a16="http://schemas.microsoft.com/office/drawing/2014/main" id="{375A609E-51B5-4329-A3B7-6DA9AD11986B}"/>
              </a:ext>
            </a:extLst>
          </p:cNvPr>
          <p:cNvSpPr/>
          <p:nvPr/>
        </p:nvSpPr>
        <p:spPr>
          <a:xfrm>
            <a:off x="3942364" y="2793487"/>
            <a:ext cx="200689" cy="492674"/>
          </a:xfrm>
          <a:prstGeom prst="curvedLeftArrow">
            <a:avLst/>
          </a:prstGeom>
          <a:solidFill>
            <a:srgbClr val="48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E7A4AF7-F73B-4EEB-AC07-4FDDD992037B}"/>
              </a:ext>
            </a:extLst>
          </p:cNvPr>
          <p:cNvCxnSpPr>
            <a:cxnSpLocks/>
          </p:cNvCxnSpPr>
          <p:nvPr/>
        </p:nvCxnSpPr>
        <p:spPr>
          <a:xfrm>
            <a:off x="3931920" y="3433481"/>
            <a:ext cx="4449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箭头: 右弧形 22">
            <a:extLst>
              <a:ext uri="{FF2B5EF4-FFF2-40B4-BE49-F238E27FC236}">
                <a16:creationId xmlns:a16="http://schemas.microsoft.com/office/drawing/2014/main" id="{37A9ACF6-F677-4EF7-8BB2-A030ADFD688A}"/>
              </a:ext>
            </a:extLst>
          </p:cNvPr>
          <p:cNvSpPr/>
          <p:nvPr/>
        </p:nvSpPr>
        <p:spPr>
          <a:xfrm>
            <a:off x="3942365" y="4066036"/>
            <a:ext cx="176186" cy="513038"/>
          </a:xfrm>
          <a:prstGeom prst="curvedLeftArrow">
            <a:avLst/>
          </a:prstGeom>
          <a:solidFill>
            <a:srgbClr val="48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FC443C3-BB9C-4CC5-9A01-16685614E6A3}"/>
              </a:ext>
            </a:extLst>
          </p:cNvPr>
          <p:cNvSpPr txBox="1"/>
          <p:nvPr/>
        </p:nvSpPr>
        <p:spPr>
          <a:xfrm>
            <a:off x="4157831" y="4096802"/>
            <a:ext cx="181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去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repl_baklog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中获取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offset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后的数据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96E985B-2592-4600-A928-84B3AC062E6E}"/>
              </a:ext>
            </a:extLst>
          </p:cNvPr>
          <p:cNvCxnSpPr>
            <a:cxnSpLocks/>
          </p:cNvCxnSpPr>
          <p:nvPr/>
        </p:nvCxnSpPr>
        <p:spPr>
          <a:xfrm>
            <a:off x="3921760" y="4815254"/>
            <a:ext cx="4484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430C9F8-C9DA-488B-9676-91995133463A}"/>
              </a:ext>
            </a:extLst>
          </p:cNvPr>
          <p:cNvSpPr txBox="1"/>
          <p:nvPr/>
        </p:nvSpPr>
        <p:spPr>
          <a:xfrm>
            <a:off x="5161538" y="4557209"/>
            <a:ext cx="1640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offset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后的命令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8A48764-A4E9-43CB-9FA9-B5C772DDC087}"/>
              </a:ext>
            </a:extLst>
          </p:cNvPr>
          <p:cNvSpPr txBox="1"/>
          <p:nvPr/>
        </p:nvSpPr>
        <p:spPr>
          <a:xfrm>
            <a:off x="9102882" y="2467396"/>
            <a:ext cx="1232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重启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C327DCA-B3FB-4C27-9C09-16D5D9C6BB56}"/>
              </a:ext>
            </a:extLst>
          </p:cNvPr>
          <p:cNvSpPr txBox="1"/>
          <p:nvPr/>
        </p:nvSpPr>
        <p:spPr>
          <a:xfrm>
            <a:off x="9277551" y="344467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保存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版本信息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5729F19-6952-494C-8123-3B0B79AFE3DA}"/>
              </a:ext>
            </a:extLst>
          </p:cNvPr>
          <p:cNvSpPr txBox="1"/>
          <p:nvPr/>
        </p:nvSpPr>
        <p:spPr>
          <a:xfrm>
            <a:off x="9386421" y="4760173"/>
            <a:ext cx="883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执行命令</a:t>
            </a:r>
          </a:p>
        </p:txBody>
      </p:sp>
      <p:sp>
        <p:nvSpPr>
          <p:cNvPr id="32" name="箭头: 右弧形 31">
            <a:extLst>
              <a:ext uri="{FF2B5EF4-FFF2-40B4-BE49-F238E27FC236}">
                <a16:creationId xmlns:a16="http://schemas.microsoft.com/office/drawing/2014/main" id="{9C284AD0-6613-4CEA-A6DC-9FD992F75CB8}"/>
              </a:ext>
            </a:extLst>
          </p:cNvPr>
          <p:cNvSpPr/>
          <p:nvPr/>
        </p:nvSpPr>
        <p:spPr>
          <a:xfrm>
            <a:off x="9123461" y="4730448"/>
            <a:ext cx="200689" cy="492674"/>
          </a:xfrm>
          <a:prstGeom prst="curvedLeftArrow">
            <a:avLst/>
          </a:prstGeom>
          <a:solidFill>
            <a:srgbClr val="48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箭头: 右弧形 32">
            <a:extLst>
              <a:ext uri="{FF2B5EF4-FFF2-40B4-BE49-F238E27FC236}">
                <a16:creationId xmlns:a16="http://schemas.microsoft.com/office/drawing/2014/main" id="{AB4496B4-2EA7-4721-9C64-96DDE5921732}"/>
              </a:ext>
            </a:extLst>
          </p:cNvPr>
          <p:cNvSpPr/>
          <p:nvPr/>
        </p:nvSpPr>
        <p:spPr>
          <a:xfrm>
            <a:off x="9102882" y="3433481"/>
            <a:ext cx="200689" cy="492674"/>
          </a:xfrm>
          <a:prstGeom prst="curvedLeftArrow">
            <a:avLst/>
          </a:prstGeom>
          <a:solidFill>
            <a:srgbClr val="48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C391620-24CB-4231-BEB8-ED1E658C41B7}"/>
              </a:ext>
            </a:extLst>
          </p:cNvPr>
          <p:cNvSpPr/>
          <p:nvPr/>
        </p:nvSpPr>
        <p:spPr>
          <a:xfrm>
            <a:off x="3212926" y="4388024"/>
            <a:ext cx="638863" cy="4015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t"/>
          <a:lstStyle/>
          <a:p>
            <a:pPr algn="ctr"/>
            <a:r>
              <a:rPr lang="en-US" altLang="zh-CN" sz="1100" i="0" dirty="0" err="1">
                <a:solidFill>
                  <a:srgbClr val="555555"/>
                </a:solidFill>
                <a:effectLst/>
              </a:rPr>
              <a:t>repl</a:t>
            </a:r>
            <a:r>
              <a:rPr lang="en-US" altLang="zh-CN" sz="1100" i="0" dirty="0">
                <a:solidFill>
                  <a:srgbClr val="555555"/>
                </a:solidFill>
                <a:effectLst/>
              </a:rPr>
              <a:t>_</a:t>
            </a:r>
          </a:p>
          <a:p>
            <a:pPr algn="ctr"/>
            <a:r>
              <a:rPr lang="en-US" altLang="zh-CN" sz="1100" i="0" dirty="0" err="1">
                <a:solidFill>
                  <a:srgbClr val="555555"/>
                </a:solidFill>
                <a:effectLst/>
              </a:rPr>
              <a:t>baklog</a:t>
            </a:r>
            <a:endParaRPr lang="zh-CN" altLang="en-US" sz="1100" dirty="0"/>
          </a:p>
        </p:txBody>
      </p:sp>
      <p:sp>
        <p:nvSpPr>
          <p:cNvPr id="50" name="文本占位符 2">
            <a:extLst>
              <a:ext uri="{FF2B5EF4-FFF2-40B4-BE49-F238E27FC236}">
                <a16:creationId xmlns:a16="http://schemas.microsoft.com/office/drawing/2014/main" id="{7361C3EF-F5D2-4541-9B8F-AA791FDA36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83864"/>
            <a:ext cx="5020617" cy="418558"/>
          </a:xfrm>
        </p:spPr>
        <p:txBody>
          <a:bodyPr/>
          <a:lstStyle/>
          <a:p>
            <a:r>
              <a:rPr lang="zh-CN" altLang="en-US" dirty="0"/>
              <a:t>主从</a:t>
            </a:r>
            <a:r>
              <a:rPr lang="zh-CN" altLang="en-US" b="1" dirty="0">
                <a:solidFill>
                  <a:srgbClr val="AD2A26"/>
                </a:solidFill>
              </a:rPr>
              <a:t>增量同步</a:t>
            </a:r>
            <a:r>
              <a:rPr lang="en-US" altLang="zh-CN" dirty="0"/>
              <a:t>(slave</a:t>
            </a:r>
            <a:r>
              <a:rPr lang="zh-CN" altLang="en-US" dirty="0"/>
              <a:t>重启或后期数据变化</a:t>
            </a:r>
            <a:r>
              <a:rPr lang="en-US" altLang="zh-CN" dirty="0"/>
              <a:t>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A825F6-1B41-456A-AA0A-25A33873B6A8}"/>
              </a:ext>
            </a:extLst>
          </p:cNvPr>
          <p:cNvSpPr txBox="1"/>
          <p:nvPr/>
        </p:nvSpPr>
        <p:spPr>
          <a:xfrm>
            <a:off x="5357647" y="2449029"/>
            <a:ext cx="2405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psync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replid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offset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58F32E6-85A6-4D6E-BC03-A24E1AF96133}"/>
              </a:ext>
            </a:extLst>
          </p:cNvPr>
          <p:cNvSpPr txBox="1"/>
          <p:nvPr/>
        </p:nvSpPr>
        <p:spPr>
          <a:xfrm>
            <a:off x="4132431" y="2912866"/>
            <a:ext cx="1965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判断请求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replid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是否一致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277DAEE-26DF-4831-81E2-2C2DB0D8F407}"/>
              </a:ext>
            </a:extLst>
          </p:cNvPr>
          <p:cNvSpPr txBox="1"/>
          <p:nvPr/>
        </p:nvSpPr>
        <p:spPr>
          <a:xfrm>
            <a:off x="4528211" y="3191077"/>
            <a:ext cx="2842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是第一次，返回主节点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replid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offset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81A40F9-2B38-4DB9-9BE1-AEB93999A1BA}"/>
              </a:ext>
            </a:extLst>
          </p:cNvPr>
          <p:cNvSpPr txBox="1"/>
          <p:nvPr/>
        </p:nvSpPr>
        <p:spPr>
          <a:xfrm>
            <a:off x="4532427" y="3200769"/>
            <a:ext cx="2231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不是第一次，回复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797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8" grpId="0"/>
      <p:bldP spid="30" grpId="0"/>
      <p:bldP spid="31" grpId="0"/>
      <p:bldP spid="32" grpId="0" animBg="1"/>
      <p:bldP spid="33" grpId="0" animBg="1"/>
      <p:bldP spid="44" grpId="0"/>
      <p:bldP spid="4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穿高领毛衣戴眼镜的男人">
            <a:extLst>
              <a:ext uri="{FF2B5EF4-FFF2-40B4-BE49-F238E27FC236}">
                <a16:creationId xmlns:a16="http://schemas.microsoft.com/office/drawing/2014/main" id="{FCCBC873-8D65-6F70-1C23-05902BACB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54" y="1398808"/>
            <a:ext cx="867323" cy="116706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FB49A737-DC95-2B6E-31C4-65D203E5734C}"/>
              </a:ext>
            </a:extLst>
          </p:cNvPr>
          <p:cNvGrpSpPr/>
          <p:nvPr/>
        </p:nvGrpSpPr>
        <p:grpSpPr>
          <a:xfrm>
            <a:off x="1415952" y="1021955"/>
            <a:ext cx="7624353" cy="859390"/>
            <a:chOff x="1415952" y="1021955"/>
            <a:chExt cx="7907155" cy="859390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B128435F-3CC3-CB90-D235-B36275AAC04D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占位符 6">
              <a:extLst>
                <a:ext uri="{FF2B5EF4-FFF2-40B4-BE49-F238E27FC236}">
                  <a16:creationId xmlns:a16="http://schemas.microsoft.com/office/drawing/2014/main" id="{51862C99-E1C8-4983-5CCF-1CC3C14C1B18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介绍一下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的主从同步</a:t>
              </a:r>
            </a:p>
          </p:txBody>
        </p:sp>
      </p:grpSp>
      <p:pic>
        <p:nvPicPr>
          <p:cNvPr id="8" name="图形 7" descr="穿高领毛衣戴眼镜的男人">
            <a:extLst>
              <a:ext uri="{FF2B5EF4-FFF2-40B4-BE49-F238E27FC236}">
                <a16:creationId xmlns:a16="http://schemas.microsoft.com/office/drawing/2014/main" id="{32B29202-8ADB-3F9B-3206-FDBCE28C6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994" y="2932968"/>
            <a:ext cx="867323" cy="116706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D0D5BEEE-903F-0080-1C37-7334671607A9}"/>
              </a:ext>
            </a:extLst>
          </p:cNvPr>
          <p:cNvGrpSpPr/>
          <p:nvPr/>
        </p:nvGrpSpPr>
        <p:grpSpPr>
          <a:xfrm>
            <a:off x="1395632" y="2569610"/>
            <a:ext cx="7624353" cy="859390"/>
            <a:chOff x="1415952" y="1021955"/>
            <a:chExt cx="7907155" cy="859390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DD3D5D00-CC17-5A40-9718-761DDA9C25B1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占位符 6">
              <a:extLst>
                <a:ext uri="{FF2B5EF4-FFF2-40B4-BE49-F238E27FC236}">
                  <a16:creationId xmlns:a16="http://schemas.microsoft.com/office/drawing/2014/main" id="{F19EEACF-3D4F-31A5-9D8A-91272EFF4C34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能说一下，主从同步数据的流程</a:t>
              </a:r>
            </a:p>
          </p:txBody>
        </p:sp>
      </p:grp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ED5F3B2D-43C6-F1D6-25F2-441EFD8C2B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160" y="1725804"/>
            <a:ext cx="9398320" cy="885316"/>
          </a:xfrm>
        </p:spPr>
        <p:txBody>
          <a:bodyPr/>
          <a:lstStyle/>
          <a:p>
            <a:r>
              <a:rPr lang="zh-CN" altLang="en-US" sz="1400" dirty="0"/>
              <a:t>单节点</a:t>
            </a:r>
            <a:r>
              <a:rPr lang="en-US" altLang="zh-CN" sz="1400" dirty="0"/>
              <a:t>Redis</a:t>
            </a:r>
            <a:r>
              <a:rPr lang="zh-CN" altLang="en-US" sz="1400" dirty="0"/>
              <a:t>的并发能力是有上限的，要进一步提高</a:t>
            </a:r>
            <a:r>
              <a:rPr lang="en-US" altLang="zh-CN" sz="1400" dirty="0"/>
              <a:t>Redis</a:t>
            </a:r>
            <a:r>
              <a:rPr lang="zh-CN" altLang="en-US" sz="1400" dirty="0"/>
              <a:t>的并发能力，就需要搭建主从集群，实现读写分离。</a:t>
            </a:r>
            <a:endParaRPr lang="en-US" altLang="zh-CN" sz="1400" dirty="0"/>
          </a:p>
          <a:p>
            <a:r>
              <a:rPr lang="zh-CN" altLang="en-US" sz="1400" dirty="0"/>
              <a:t>一般都是一主多从，主节点负责写数据，从节点负责读数据</a:t>
            </a:r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DF0C80B7-90F0-B6CB-B6C4-BB5286F90BF1}"/>
              </a:ext>
            </a:extLst>
          </p:cNvPr>
          <p:cNvSpPr txBox="1">
            <a:spLocks/>
          </p:cNvSpPr>
          <p:nvPr/>
        </p:nvSpPr>
        <p:spPr>
          <a:xfrm>
            <a:off x="2295840" y="3199004"/>
            <a:ext cx="9398320" cy="228739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/>
              <a:t>全量同步</a:t>
            </a:r>
            <a:r>
              <a:rPr lang="zh-CN" altLang="en-US" sz="1400" dirty="0"/>
              <a:t>：</a:t>
            </a:r>
            <a:endParaRPr lang="en-US" altLang="zh-CN" sz="1400" dirty="0"/>
          </a:p>
          <a:p>
            <a:r>
              <a:rPr lang="en-US" altLang="zh-CN" sz="1400" dirty="0"/>
              <a:t>1.</a:t>
            </a:r>
            <a:r>
              <a:rPr lang="zh-CN" altLang="en-US" sz="1400" dirty="0"/>
              <a:t>从节点请求主节点同步数据（</a:t>
            </a:r>
            <a:r>
              <a:rPr lang="en-US" altLang="zh-CN" sz="1400" dirty="0"/>
              <a:t>replication id</a:t>
            </a:r>
            <a:r>
              <a:rPr lang="zh-CN" altLang="en-US" sz="1400" dirty="0"/>
              <a:t>、</a:t>
            </a:r>
            <a:r>
              <a:rPr lang="en-US" altLang="zh-CN" sz="1400" dirty="0"/>
              <a:t> offset 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/>
              <a:t>2.</a:t>
            </a:r>
            <a:r>
              <a:rPr lang="zh-CN" altLang="en-US" sz="1400" dirty="0"/>
              <a:t>主节点判断是否是第一次请求，是第一次就与从节点同步版本信息（</a:t>
            </a:r>
            <a:r>
              <a:rPr lang="en-US" altLang="zh-CN" sz="1400" dirty="0"/>
              <a:t>replication id</a:t>
            </a:r>
            <a:r>
              <a:rPr lang="zh-CN" altLang="en-US" sz="1400" dirty="0"/>
              <a:t>和</a:t>
            </a:r>
            <a:r>
              <a:rPr lang="en-US" altLang="zh-CN" sz="1400" dirty="0"/>
              <a:t>offset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/>
              <a:t>3.</a:t>
            </a:r>
            <a:r>
              <a:rPr lang="zh-CN" altLang="en-US" sz="1400" dirty="0"/>
              <a:t>主节点执行</a:t>
            </a:r>
            <a:r>
              <a:rPr lang="en-US" altLang="zh-CN" sz="1400" dirty="0" err="1"/>
              <a:t>bgsave</a:t>
            </a:r>
            <a:r>
              <a:rPr lang="zh-CN" altLang="en-US" sz="1400" dirty="0"/>
              <a:t>，生成</a:t>
            </a:r>
            <a:r>
              <a:rPr lang="en-US" altLang="zh-CN" sz="1400" dirty="0" err="1"/>
              <a:t>rdb</a:t>
            </a:r>
            <a:r>
              <a:rPr lang="zh-CN" altLang="en-US" sz="1400" dirty="0"/>
              <a:t>文件后，发送给从节点去执行</a:t>
            </a:r>
            <a:endParaRPr lang="en-US" altLang="zh-CN" sz="1400" dirty="0"/>
          </a:p>
          <a:p>
            <a:r>
              <a:rPr lang="en-US" altLang="zh-CN" sz="1400" dirty="0"/>
              <a:t>4.</a:t>
            </a:r>
            <a:r>
              <a:rPr lang="zh-CN" altLang="en-US" sz="1400" dirty="0"/>
              <a:t>在</a:t>
            </a:r>
            <a:r>
              <a:rPr lang="en-US" altLang="zh-CN" sz="1400" dirty="0" err="1"/>
              <a:t>rdb</a:t>
            </a:r>
            <a:r>
              <a:rPr lang="zh-CN" altLang="en-US" sz="1400" dirty="0"/>
              <a:t>生成执行期间，主节点会以命令的方式记录到缓冲区（一个日志文件）</a:t>
            </a:r>
            <a:endParaRPr lang="en-US" altLang="zh-CN" sz="1400" dirty="0"/>
          </a:p>
          <a:p>
            <a:r>
              <a:rPr lang="en-US" altLang="zh-CN" sz="1400" dirty="0"/>
              <a:t>5.</a:t>
            </a:r>
            <a:r>
              <a:rPr lang="zh-CN" altLang="en-US" sz="1400" dirty="0"/>
              <a:t>把生成之后的命令日志文件发送给从节点进行同步</a:t>
            </a:r>
          </a:p>
        </p:txBody>
      </p:sp>
      <p:sp>
        <p:nvSpPr>
          <p:cNvPr id="16" name="文本占位符 2">
            <a:extLst>
              <a:ext uri="{FF2B5EF4-FFF2-40B4-BE49-F238E27FC236}">
                <a16:creationId xmlns:a16="http://schemas.microsoft.com/office/drawing/2014/main" id="{0CC0BEDA-B080-09DF-8AC9-B37099E7A3B4}"/>
              </a:ext>
            </a:extLst>
          </p:cNvPr>
          <p:cNvSpPr txBox="1">
            <a:spLocks/>
          </p:cNvSpPr>
          <p:nvPr/>
        </p:nvSpPr>
        <p:spPr>
          <a:xfrm>
            <a:off x="2224720" y="5403724"/>
            <a:ext cx="9398320" cy="119011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/>
              <a:t>增量同步</a:t>
            </a:r>
            <a:r>
              <a:rPr lang="zh-CN" altLang="en-US" sz="1400" dirty="0"/>
              <a:t>：</a:t>
            </a:r>
            <a:endParaRPr lang="en-US" altLang="zh-CN" sz="1400" dirty="0"/>
          </a:p>
          <a:p>
            <a:r>
              <a:rPr lang="en-US" altLang="zh-CN" sz="1400" dirty="0"/>
              <a:t>1.</a:t>
            </a:r>
            <a:r>
              <a:rPr lang="zh-CN" altLang="en-US" sz="1400" dirty="0"/>
              <a:t>从节点请求主节点同步数据，主节点判断不是第一次请求，不是第一次就获取从节点的</a:t>
            </a:r>
            <a:r>
              <a:rPr lang="en-US" altLang="zh-CN" sz="1400" dirty="0"/>
              <a:t>offset</a:t>
            </a:r>
            <a:r>
              <a:rPr lang="zh-CN" altLang="en-US" sz="1400" dirty="0"/>
              <a:t>值</a:t>
            </a:r>
            <a:endParaRPr lang="en-US" altLang="zh-CN" sz="1400" dirty="0"/>
          </a:p>
          <a:p>
            <a:r>
              <a:rPr lang="en-US" altLang="zh-CN" sz="1400" dirty="0"/>
              <a:t>2.</a:t>
            </a:r>
            <a:r>
              <a:rPr lang="zh-CN" altLang="en-US" sz="1400" dirty="0"/>
              <a:t>主节点从命令日志中获取</a:t>
            </a:r>
            <a:r>
              <a:rPr lang="en-US" altLang="zh-CN" sz="1400" dirty="0"/>
              <a:t>offset</a:t>
            </a:r>
            <a:r>
              <a:rPr lang="zh-CN" altLang="en-US" sz="1400" dirty="0"/>
              <a:t>值之后的数据，发送给从节点进行数据同步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35CBDEE-80D2-EFD1-D899-09DEF9334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107" y="743639"/>
            <a:ext cx="6082824" cy="56915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1828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2B64C3E-6A01-4252-ADC2-9CA9445B46D6}"/>
              </a:ext>
            </a:extLst>
          </p:cNvPr>
          <p:cNvSpPr/>
          <p:nvPr/>
        </p:nvSpPr>
        <p:spPr>
          <a:xfrm>
            <a:off x="8500969" y="3905207"/>
            <a:ext cx="2474257" cy="2499668"/>
          </a:xfrm>
          <a:prstGeom prst="roundRect">
            <a:avLst>
              <a:gd name="adj" fmla="val 545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A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A49E0CB-82B3-427D-8B2B-FCD5B405BB07}"/>
              </a:ext>
            </a:extLst>
          </p:cNvPr>
          <p:cNvSpPr/>
          <p:nvPr/>
        </p:nvSpPr>
        <p:spPr>
          <a:xfrm>
            <a:off x="5768786" y="2245660"/>
            <a:ext cx="5244353" cy="8789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D06DB1-C430-4C3B-A345-BB04E3D6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哨兵的作用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B69FF1-F102-4D9E-8E08-B49FE8D595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61761"/>
          </a:xfrm>
        </p:spPr>
        <p:txBody>
          <a:bodyPr/>
          <a:lstStyle/>
          <a:p>
            <a:r>
              <a:rPr lang="en-US" altLang="zh-CN" dirty="0"/>
              <a:t>Redis</a:t>
            </a:r>
            <a:r>
              <a:rPr lang="zh-CN" altLang="en-US" dirty="0"/>
              <a:t>提供了哨兵（</a:t>
            </a:r>
            <a:r>
              <a:rPr lang="en-US" altLang="zh-CN" dirty="0"/>
              <a:t>Sentinel</a:t>
            </a:r>
            <a:r>
              <a:rPr lang="zh-CN" altLang="en-US" dirty="0"/>
              <a:t>）机制来实现主从集群的自动故障恢复。哨兵的结构和作用如下：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B2E58F-DBB6-4BF8-95C0-11A8AD31E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016" y="3939986"/>
            <a:ext cx="721673" cy="700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081DA537-4957-48C6-A558-FF239EAFE2D8}"/>
              </a:ext>
            </a:extLst>
          </p:cNvPr>
          <p:cNvSpPr/>
          <p:nvPr/>
        </p:nvSpPr>
        <p:spPr>
          <a:xfrm>
            <a:off x="5701555" y="4763708"/>
            <a:ext cx="1452283" cy="681009"/>
          </a:xfrm>
          <a:prstGeom prst="roundRect">
            <a:avLst/>
          </a:prstGeom>
          <a:solidFill>
            <a:srgbClr val="48504F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RedisClient</a:t>
            </a:r>
            <a:endParaRPr lang="zh-CN" altLang="en-US" sz="14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2964AF-58FA-420B-9D7C-03A9F84FB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583" y="4751892"/>
            <a:ext cx="721673" cy="700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ECFE26-A101-4B45-B955-CCF888F1F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929" y="5537296"/>
            <a:ext cx="721673" cy="700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6816159-831E-4779-B547-751C08B2C614}"/>
              </a:ext>
            </a:extLst>
          </p:cNvPr>
          <p:cNvSpPr txBox="1"/>
          <p:nvPr/>
        </p:nvSpPr>
        <p:spPr>
          <a:xfrm>
            <a:off x="8693695" y="500115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master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801B75-BDFF-4F50-AF37-C46DFCD1A399}"/>
              </a:ext>
            </a:extLst>
          </p:cNvPr>
          <p:cNvSpPr txBox="1"/>
          <p:nvPr/>
        </p:nvSpPr>
        <p:spPr>
          <a:xfrm>
            <a:off x="9739482" y="4198269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slave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775136-7D3E-400A-A472-99302C06D656}"/>
              </a:ext>
            </a:extLst>
          </p:cNvPr>
          <p:cNvSpPr txBox="1"/>
          <p:nvPr/>
        </p:nvSpPr>
        <p:spPr>
          <a:xfrm>
            <a:off x="9743091" y="580884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slave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DA5BEBA-E3C3-48C7-BD36-4357390A9E3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7153838" y="5102219"/>
            <a:ext cx="1570745" cy="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9B1B179-5A0E-47DB-AF82-A310D896C0E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7153838" y="4290313"/>
            <a:ext cx="2569178" cy="81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7113FF5-9A4D-46AD-8EFD-2C8A798AC93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153838" y="5104213"/>
            <a:ext cx="2559091" cy="783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21B110F-DAB3-4086-9A4B-56C6D2DDD8BE}"/>
              </a:ext>
            </a:extLst>
          </p:cNvPr>
          <p:cNvCxnSpPr>
            <a:cxnSpLocks/>
            <a:stCxn id="6" idx="3"/>
            <a:endCxn id="4" idx="2"/>
          </p:cNvCxnSpPr>
          <p:nvPr/>
        </p:nvCxnSpPr>
        <p:spPr>
          <a:xfrm flipV="1">
            <a:off x="9446256" y="4640639"/>
            <a:ext cx="637597" cy="4615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62204D7-2A8B-49E5-9B67-533A5B890958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9446256" y="5102219"/>
            <a:ext cx="627510" cy="4350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A25EFBB-7ED2-4449-B477-1E0A21138F47}"/>
              </a:ext>
            </a:extLst>
          </p:cNvPr>
          <p:cNvSpPr txBox="1"/>
          <p:nvPr/>
        </p:nvSpPr>
        <p:spPr>
          <a:xfrm>
            <a:off x="9925391" y="494112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同步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B26898C-7A28-4103-98CF-11553BFD390A}"/>
              </a:ext>
            </a:extLst>
          </p:cNvPr>
          <p:cNvSpPr/>
          <p:nvPr/>
        </p:nvSpPr>
        <p:spPr>
          <a:xfrm>
            <a:off x="6127770" y="2434802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5ACD392-941B-4AFD-8A88-7EEB6EA5A0F3}"/>
              </a:ext>
            </a:extLst>
          </p:cNvPr>
          <p:cNvSpPr/>
          <p:nvPr/>
        </p:nvSpPr>
        <p:spPr>
          <a:xfrm>
            <a:off x="7826187" y="2434802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70B8564-EB4B-4872-B588-1EE33AC76704}"/>
              </a:ext>
            </a:extLst>
          </p:cNvPr>
          <p:cNvSpPr/>
          <p:nvPr/>
        </p:nvSpPr>
        <p:spPr>
          <a:xfrm>
            <a:off x="9524603" y="2434802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sp>
        <p:nvSpPr>
          <p:cNvPr id="35" name="文本占位符 2">
            <a:extLst>
              <a:ext uri="{FF2B5EF4-FFF2-40B4-BE49-F238E27FC236}">
                <a16:creationId xmlns:a16="http://schemas.microsoft.com/office/drawing/2014/main" id="{34B827AD-277F-45C4-886D-B1932A715450}"/>
              </a:ext>
            </a:extLst>
          </p:cNvPr>
          <p:cNvSpPr txBox="1">
            <a:spLocks/>
          </p:cNvSpPr>
          <p:nvPr/>
        </p:nvSpPr>
        <p:spPr>
          <a:xfrm>
            <a:off x="710879" y="2121743"/>
            <a:ext cx="4724003" cy="473625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监控</a:t>
            </a:r>
            <a:r>
              <a:rPr lang="zh-CN" altLang="en-US" dirty="0"/>
              <a:t>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Sentinel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会不断检查您的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master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slave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是否按预期工作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自动故障恢复</a:t>
            </a:r>
            <a:r>
              <a:rPr lang="zh-CN" altLang="en-US" dirty="0"/>
              <a:t>：如果</a:t>
            </a:r>
            <a:r>
              <a:rPr lang="en-US" altLang="zh-CN" dirty="0"/>
              <a:t>master</a:t>
            </a:r>
            <a:r>
              <a:rPr lang="zh-CN" altLang="en-US" dirty="0"/>
              <a:t>故障，</a:t>
            </a:r>
            <a:r>
              <a:rPr lang="en-US" altLang="zh-CN" dirty="0"/>
              <a:t>Sentinel</a:t>
            </a:r>
            <a:r>
              <a:rPr lang="zh-CN" altLang="en-US" dirty="0"/>
              <a:t>会将一个</a:t>
            </a:r>
            <a:r>
              <a:rPr lang="en-US" altLang="zh-CN" dirty="0"/>
              <a:t>slave</a:t>
            </a:r>
            <a:r>
              <a:rPr lang="zh-CN" altLang="en-US" dirty="0"/>
              <a:t>提升为</a:t>
            </a:r>
            <a:r>
              <a:rPr lang="en-US" altLang="zh-CN" dirty="0"/>
              <a:t>master</a:t>
            </a:r>
            <a:r>
              <a:rPr lang="zh-CN" altLang="en-US" dirty="0"/>
              <a:t>。当故障实例恢复后也以新的</a:t>
            </a:r>
            <a:r>
              <a:rPr lang="en-US" altLang="zh-CN" dirty="0"/>
              <a:t>master</a:t>
            </a:r>
            <a:r>
              <a:rPr lang="zh-CN" altLang="en-US" dirty="0"/>
              <a:t>为主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通知</a:t>
            </a:r>
            <a:r>
              <a:rPr lang="zh-CN" altLang="en-US" dirty="0"/>
              <a:t>：</a:t>
            </a:r>
            <a:r>
              <a:rPr lang="en-US" altLang="zh-CN" dirty="0"/>
              <a:t>Sentinel</a:t>
            </a:r>
            <a:r>
              <a:rPr lang="zh-CN" altLang="en-US" dirty="0"/>
              <a:t>充当</a:t>
            </a:r>
            <a:r>
              <a:rPr lang="en-US" altLang="zh-CN" dirty="0"/>
              <a:t>Redis</a:t>
            </a:r>
            <a:r>
              <a:rPr lang="zh-CN" altLang="en-US" dirty="0"/>
              <a:t>客户端的服务发现来源，当集群发生故障转移时，会将最新信息推送给</a:t>
            </a:r>
            <a:r>
              <a:rPr lang="en-US" altLang="zh-CN" dirty="0"/>
              <a:t>Redis</a:t>
            </a:r>
            <a:r>
              <a:rPr lang="zh-CN" altLang="en-US" dirty="0"/>
              <a:t>的客户端</a:t>
            </a:r>
            <a:endParaRPr lang="en-US" altLang="zh-CN" dirty="0"/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A453C5E8-07A3-4BD1-8AA3-6C8ED524F7C1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rot="16200000" flipH="1">
            <a:off x="8674209" y="2841317"/>
            <a:ext cx="780643" cy="13471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60C685AD-8506-4A7A-B023-284EE6909CCE}"/>
              </a:ext>
            </a:extLst>
          </p:cNvPr>
          <p:cNvSpPr txBox="1"/>
          <p:nvPr/>
        </p:nvSpPr>
        <p:spPr>
          <a:xfrm>
            <a:off x="8848300" y="328010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监控集群状态</a:t>
            </a:r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DC04A8D3-9586-41D3-B6D3-FAFAEB5B2F8C}"/>
              </a:ext>
            </a:extLst>
          </p:cNvPr>
          <p:cNvCxnSpPr>
            <a:stCxn id="24" idx="2"/>
            <a:endCxn id="5" idx="0"/>
          </p:cNvCxnSpPr>
          <p:nvPr/>
        </p:nvCxnSpPr>
        <p:spPr>
          <a:xfrm flipH="1">
            <a:off x="6427697" y="3124564"/>
            <a:ext cx="1963266" cy="163914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14674-AB26-44BA-8203-CFF9BBEC7A47}"/>
              </a:ext>
            </a:extLst>
          </p:cNvPr>
          <p:cNvSpPr txBox="1"/>
          <p:nvPr/>
        </p:nvSpPr>
        <p:spPr>
          <a:xfrm>
            <a:off x="6656794" y="3685148"/>
            <a:ext cx="8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服务状态变更通知</a:t>
            </a:r>
          </a:p>
        </p:txBody>
      </p:sp>
    </p:spTree>
    <p:extLst>
      <p:ext uri="{BB962C8B-B14F-4D97-AF65-F5344CB8AC3E}">
        <p14:creationId xmlns:p14="http://schemas.microsoft.com/office/powerpoint/2010/main" val="277647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00"/>
                            </p:stCondLst>
                            <p:childTnLst>
                              <p:par>
                                <p:cTn id="9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5" grpId="0" animBg="1"/>
      <p:bldP spid="8" grpId="0"/>
      <p:bldP spid="9" grpId="0"/>
      <p:bldP spid="10" grpId="0"/>
      <p:bldP spid="19" grpId="0"/>
      <p:bldP spid="20" grpId="0" animBg="1"/>
      <p:bldP spid="21" grpId="0" animBg="1"/>
      <p:bldP spid="22" grpId="0" animBg="1"/>
      <p:bldP spid="50" grpId="0"/>
      <p:bldP spid="5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06DB1-C430-4C3B-A345-BB04E3D6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服务状态监控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B69FF1-F102-4D9E-8E08-B49FE8D595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719196"/>
          </a:xfrm>
        </p:spPr>
        <p:txBody>
          <a:bodyPr/>
          <a:lstStyle/>
          <a:p>
            <a:r>
              <a:rPr lang="en-US" altLang="zh-CN" dirty="0"/>
              <a:t>Sentinel</a:t>
            </a:r>
            <a:r>
              <a:rPr lang="zh-CN" altLang="en-US" dirty="0"/>
              <a:t>基于心跳机制监测服务状态，每隔</a:t>
            </a:r>
            <a:r>
              <a:rPr lang="en-US" altLang="zh-CN" dirty="0"/>
              <a:t>1</a:t>
            </a:r>
            <a:r>
              <a:rPr lang="zh-CN" altLang="en-US" dirty="0"/>
              <a:t>秒向集群的每个实例发送</a:t>
            </a:r>
            <a:r>
              <a:rPr lang="en-US" altLang="zh-CN" dirty="0"/>
              <a:t>ping</a:t>
            </a:r>
            <a:r>
              <a:rPr lang="zh-CN" altLang="en-US" dirty="0"/>
              <a:t>命令：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主观下线：如果某</a:t>
            </a:r>
            <a:r>
              <a:rPr lang="en-US" altLang="zh-CN" dirty="0"/>
              <a:t>sentinel</a:t>
            </a:r>
            <a:r>
              <a:rPr lang="zh-CN" altLang="en-US" dirty="0"/>
              <a:t>节点发现某实例未在规定时间响应，则认为该实例</a:t>
            </a:r>
            <a:r>
              <a:rPr lang="zh-CN" altLang="en-US" b="1" dirty="0"/>
              <a:t>主观下线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客观下线：若超过指定数量（</a:t>
            </a:r>
            <a:r>
              <a:rPr lang="en-US" altLang="zh-CN" dirty="0"/>
              <a:t>quorum</a:t>
            </a:r>
            <a:r>
              <a:rPr lang="zh-CN" altLang="en-US" dirty="0"/>
              <a:t>）的</a:t>
            </a:r>
            <a:r>
              <a:rPr lang="en-US" altLang="zh-CN" dirty="0"/>
              <a:t>sentinel</a:t>
            </a:r>
            <a:r>
              <a:rPr lang="zh-CN" altLang="en-US" dirty="0"/>
              <a:t>都认为该实例主观下线，则该实例</a:t>
            </a:r>
            <a:r>
              <a:rPr lang="zh-CN" altLang="en-US" b="1" dirty="0"/>
              <a:t>客观下线</a:t>
            </a:r>
            <a:r>
              <a:rPr lang="zh-CN" altLang="en-US" dirty="0"/>
              <a:t>。</a:t>
            </a:r>
            <a:r>
              <a:rPr lang="en-US" altLang="zh-CN" dirty="0"/>
              <a:t>quorum</a:t>
            </a:r>
            <a:r>
              <a:rPr lang="zh-CN" altLang="en-US" dirty="0"/>
              <a:t>值最好超过</a:t>
            </a:r>
            <a:r>
              <a:rPr lang="en-US" altLang="zh-CN" dirty="0"/>
              <a:t>Sentinel</a:t>
            </a:r>
            <a:r>
              <a:rPr lang="zh-CN" altLang="en-US" dirty="0"/>
              <a:t>实例数量的一半。</a:t>
            </a:r>
            <a:endParaRPr lang="en-US" altLang="zh-CN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C7DAA0A-DD0D-4631-AD59-9185C2562BBD}"/>
              </a:ext>
            </a:extLst>
          </p:cNvPr>
          <p:cNvSpPr/>
          <p:nvPr/>
        </p:nvSpPr>
        <p:spPr>
          <a:xfrm>
            <a:off x="6339255" y="5233796"/>
            <a:ext cx="5098861" cy="1212752"/>
          </a:xfrm>
          <a:prstGeom prst="roundRect">
            <a:avLst>
              <a:gd name="adj" fmla="val 545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A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95D4CB4-1CBC-4789-ABCF-49C39E35C57A}"/>
              </a:ext>
            </a:extLst>
          </p:cNvPr>
          <p:cNvSpPr/>
          <p:nvPr/>
        </p:nvSpPr>
        <p:spPr>
          <a:xfrm>
            <a:off x="6258573" y="3146847"/>
            <a:ext cx="5244353" cy="8789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1C0A4C0-94C0-45EA-A38A-567E2AC789C3}"/>
              </a:ext>
            </a:extLst>
          </p:cNvPr>
          <p:cNvGrpSpPr/>
          <p:nvPr/>
        </p:nvGrpSpPr>
        <p:grpSpPr>
          <a:xfrm>
            <a:off x="8434849" y="5457119"/>
            <a:ext cx="829073" cy="700653"/>
            <a:chOff x="8692999" y="4751892"/>
            <a:chExt cx="829073" cy="700653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C091A4D7-9495-4A54-9E33-B70045FD8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4583" y="4751892"/>
              <a:ext cx="721673" cy="70065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FB08270-A203-4C48-89DB-750B813AA75C}"/>
                </a:ext>
              </a:extLst>
            </p:cNvPr>
            <p:cNvSpPr txBox="1"/>
            <p:nvPr/>
          </p:nvSpPr>
          <p:spPr>
            <a:xfrm>
              <a:off x="8692999" y="5064211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master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883588C-0008-4CD7-B9EC-7EC26062CEB9}"/>
              </a:ext>
            </a:extLst>
          </p:cNvPr>
          <p:cNvGrpSpPr/>
          <p:nvPr/>
        </p:nvGrpSpPr>
        <p:grpSpPr>
          <a:xfrm>
            <a:off x="10168811" y="5457119"/>
            <a:ext cx="738138" cy="700653"/>
            <a:chOff x="9723016" y="3939986"/>
            <a:chExt cx="738138" cy="700653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D6DF2743-2DFC-412A-93DE-05655CFE6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3016" y="3939986"/>
              <a:ext cx="721673" cy="70065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3E7B66B-CC08-4A9E-A5D0-42EAB0390E67}"/>
                </a:ext>
              </a:extLst>
            </p:cNvPr>
            <p:cNvSpPr txBox="1"/>
            <p:nvPr/>
          </p:nvSpPr>
          <p:spPr>
            <a:xfrm>
              <a:off x="9739482" y="4252057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slave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800779B-3D85-4A08-A4FD-3659FFF4D012}"/>
              </a:ext>
            </a:extLst>
          </p:cNvPr>
          <p:cNvGrpSpPr/>
          <p:nvPr/>
        </p:nvGrpSpPr>
        <p:grpSpPr>
          <a:xfrm>
            <a:off x="6755892" y="5457119"/>
            <a:ext cx="745299" cy="700653"/>
            <a:chOff x="9689303" y="5537296"/>
            <a:chExt cx="745299" cy="700653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FFCEC577-DD4C-40AB-8FAF-27CD826AA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2929" y="5537296"/>
              <a:ext cx="721673" cy="70065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79C24EB-35FB-449A-8500-3DE8E3567C27}"/>
                </a:ext>
              </a:extLst>
            </p:cNvPr>
            <p:cNvSpPr txBox="1"/>
            <p:nvPr/>
          </p:nvSpPr>
          <p:spPr>
            <a:xfrm>
              <a:off x="9689303" y="5849184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slave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D0E1479-075C-4C27-BC41-399D47D0C2CE}"/>
              </a:ext>
            </a:extLst>
          </p:cNvPr>
          <p:cNvCxnSpPr>
            <a:cxnSpLocks/>
            <a:stCxn id="31" idx="3"/>
            <a:endCxn id="29" idx="1"/>
          </p:cNvCxnSpPr>
          <p:nvPr/>
        </p:nvCxnSpPr>
        <p:spPr>
          <a:xfrm>
            <a:off x="9188106" y="5807446"/>
            <a:ext cx="98070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7D8C996-0F35-4C6D-8530-5093643D6789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>
            <a:off x="7501191" y="5807446"/>
            <a:ext cx="96524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D35403C3-55B3-47B3-9E66-42F236DFE56B}"/>
              </a:ext>
            </a:extLst>
          </p:cNvPr>
          <p:cNvSpPr txBox="1"/>
          <p:nvPr/>
        </p:nvSpPr>
        <p:spPr>
          <a:xfrm>
            <a:off x="7714785" y="592332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同步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6E03C394-15C5-4695-BFB8-96F579C7DF04}"/>
              </a:ext>
            </a:extLst>
          </p:cNvPr>
          <p:cNvSpPr/>
          <p:nvPr/>
        </p:nvSpPr>
        <p:spPr>
          <a:xfrm>
            <a:off x="6563769" y="3335989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B50944D-7D52-471E-81BF-CC8C38A0A49A}"/>
              </a:ext>
            </a:extLst>
          </p:cNvPr>
          <p:cNvSpPr/>
          <p:nvPr/>
        </p:nvSpPr>
        <p:spPr>
          <a:xfrm>
            <a:off x="8262186" y="3335989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B8BF5E2E-249B-4E06-A40F-5D74D6C155A8}"/>
              </a:ext>
            </a:extLst>
          </p:cNvPr>
          <p:cNvSpPr/>
          <p:nvPr/>
        </p:nvSpPr>
        <p:spPr>
          <a:xfrm>
            <a:off x="9960602" y="3335989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783752D-0D92-411F-A3D8-F3C29615A5A6}"/>
              </a:ext>
            </a:extLst>
          </p:cNvPr>
          <p:cNvSpPr txBox="1"/>
          <p:nvPr/>
        </p:nvSpPr>
        <p:spPr>
          <a:xfrm>
            <a:off x="9448051" y="591021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同步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B527F772-5888-472B-B7A6-B90E30D98134}"/>
              </a:ext>
            </a:extLst>
          </p:cNvPr>
          <p:cNvCxnSpPr>
            <a:stCxn id="43" idx="2"/>
            <a:endCxn id="31" idx="0"/>
          </p:cNvCxnSpPr>
          <p:nvPr/>
        </p:nvCxnSpPr>
        <p:spPr>
          <a:xfrm>
            <a:off x="7128545" y="3833530"/>
            <a:ext cx="1698725" cy="162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54708CF2-AA62-4992-9BDB-EA373BB57492}"/>
              </a:ext>
            </a:extLst>
          </p:cNvPr>
          <p:cNvCxnSpPr>
            <a:cxnSpLocks/>
            <a:stCxn id="44" idx="2"/>
            <a:endCxn id="31" idx="0"/>
          </p:cNvCxnSpPr>
          <p:nvPr/>
        </p:nvCxnSpPr>
        <p:spPr>
          <a:xfrm>
            <a:off x="8826962" y="3833530"/>
            <a:ext cx="308" cy="162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AED394D-40BB-463A-88B2-A74DB95734C5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8827270" y="4779420"/>
            <a:ext cx="721365" cy="67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8112A4E-45FD-4D55-9297-BB8BBC989149}"/>
              </a:ext>
            </a:extLst>
          </p:cNvPr>
          <p:cNvSpPr txBox="1"/>
          <p:nvPr/>
        </p:nvSpPr>
        <p:spPr>
          <a:xfrm>
            <a:off x="7044566" y="45516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主观下线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5A9ABE4-1A8F-498D-A34E-5E01E8A12B43}"/>
              </a:ext>
            </a:extLst>
          </p:cNvPr>
          <p:cNvSpPr txBox="1"/>
          <p:nvPr/>
        </p:nvSpPr>
        <p:spPr>
          <a:xfrm>
            <a:off x="8530074" y="446441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up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8B6CE7D-4499-4E5D-BA99-C0B201FB95D4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9751030" y="3833530"/>
            <a:ext cx="774348" cy="76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0" name="等号 79">
            <a:extLst>
              <a:ext uri="{FF2B5EF4-FFF2-40B4-BE49-F238E27FC236}">
                <a16:creationId xmlns:a16="http://schemas.microsoft.com/office/drawing/2014/main" id="{4DC3E6B2-6693-4EF4-8A9E-D5D12AF0AC64}"/>
              </a:ext>
            </a:extLst>
          </p:cNvPr>
          <p:cNvSpPr/>
          <p:nvPr/>
        </p:nvSpPr>
        <p:spPr>
          <a:xfrm rot="2897490">
            <a:off x="9326774" y="4529816"/>
            <a:ext cx="701673" cy="318924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E99B0EA-0E06-4CD9-A2D1-E8EE74DAD65E}"/>
              </a:ext>
            </a:extLst>
          </p:cNvPr>
          <p:cNvSpPr txBox="1"/>
          <p:nvPr/>
        </p:nvSpPr>
        <p:spPr>
          <a:xfrm>
            <a:off x="9897438" y="450682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主观下线</a:t>
            </a:r>
          </a:p>
        </p:txBody>
      </p:sp>
      <p:sp>
        <p:nvSpPr>
          <p:cNvPr id="30" name="等号 29">
            <a:extLst>
              <a:ext uri="{FF2B5EF4-FFF2-40B4-BE49-F238E27FC236}">
                <a16:creationId xmlns:a16="http://schemas.microsoft.com/office/drawing/2014/main" id="{29157A83-5863-4543-A17F-B31FA1C9758A}"/>
              </a:ext>
            </a:extLst>
          </p:cNvPr>
          <p:cNvSpPr/>
          <p:nvPr/>
        </p:nvSpPr>
        <p:spPr>
          <a:xfrm rot="8419327">
            <a:off x="7691506" y="4530665"/>
            <a:ext cx="701673" cy="318924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3D06BA5F-CD21-A454-C653-ADDA8F0C1E24}"/>
              </a:ext>
            </a:extLst>
          </p:cNvPr>
          <p:cNvSpPr txBox="1">
            <a:spLocks/>
          </p:cNvSpPr>
          <p:nvPr/>
        </p:nvSpPr>
        <p:spPr>
          <a:xfrm>
            <a:off x="627610" y="3709448"/>
            <a:ext cx="10698800" cy="271919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哨兵选主规则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首先判断主与从节点断开时间长短，如超过指定值就排该从节点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然后判断从节点的</a:t>
            </a:r>
            <a:r>
              <a:rPr lang="en-US" altLang="zh-CN" sz="1400" dirty="0">
                <a:solidFill>
                  <a:srgbClr val="555555"/>
                </a:solidFill>
                <a:latin typeface="Lato" panose="020F0502020204030203" pitchFamily="34" charset="0"/>
              </a:rPr>
              <a:t>slave-priority</a:t>
            </a:r>
            <a:r>
              <a:rPr lang="zh-CN" altLang="en-US" sz="1400" dirty="0">
                <a:solidFill>
                  <a:srgbClr val="555555"/>
                </a:solidFill>
                <a:latin typeface="Lato" panose="020F0502020204030203" pitchFamily="34" charset="0"/>
              </a:rPr>
              <a:t>值，越小优先级越高</a:t>
            </a:r>
            <a:endParaRPr lang="en-US" altLang="zh-CN" sz="1400" dirty="0">
              <a:solidFill>
                <a:srgbClr val="555555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C00000"/>
                </a:solidFill>
                <a:latin typeface="Lato" panose="020F0502020204030203" pitchFamily="34" charset="0"/>
              </a:rPr>
              <a:t>如果</a:t>
            </a:r>
            <a:r>
              <a:rPr lang="en-US" altLang="zh-CN" sz="1400" dirty="0">
                <a:solidFill>
                  <a:srgbClr val="C00000"/>
                </a:solidFill>
                <a:latin typeface="Lato" panose="020F0502020204030203" pitchFamily="34" charset="0"/>
              </a:rPr>
              <a:t>slave-</a:t>
            </a:r>
            <a:r>
              <a:rPr lang="en-US" altLang="zh-CN" sz="1400" dirty="0" err="1">
                <a:solidFill>
                  <a:srgbClr val="C00000"/>
                </a:solidFill>
                <a:latin typeface="Lato" panose="020F0502020204030203" pitchFamily="34" charset="0"/>
              </a:rPr>
              <a:t>prority</a:t>
            </a:r>
            <a:r>
              <a:rPr lang="zh-CN" altLang="en-US" sz="1400" dirty="0">
                <a:solidFill>
                  <a:srgbClr val="C00000"/>
                </a:solidFill>
                <a:latin typeface="Lato" panose="020F0502020204030203" pitchFamily="34" charset="0"/>
              </a:rPr>
              <a:t>一样，则判断</a:t>
            </a:r>
            <a:r>
              <a:rPr lang="en-US" altLang="zh-CN" sz="1400" dirty="0">
                <a:solidFill>
                  <a:srgbClr val="C00000"/>
                </a:solidFill>
                <a:latin typeface="Lato" panose="020F0502020204030203" pitchFamily="34" charset="0"/>
              </a:rPr>
              <a:t>slave</a:t>
            </a:r>
            <a:r>
              <a:rPr lang="zh-CN" altLang="en-US" sz="1400" dirty="0">
                <a:solidFill>
                  <a:srgbClr val="C00000"/>
                </a:solidFill>
                <a:latin typeface="Lato" panose="020F0502020204030203" pitchFamily="34" charset="0"/>
              </a:rPr>
              <a:t>节点的</a:t>
            </a:r>
            <a:r>
              <a:rPr lang="en-US" altLang="zh-CN" sz="1400" dirty="0">
                <a:solidFill>
                  <a:srgbClr val="C00000"/>
                </a:solidFill>
                <a:latin typeface="Lato" panose="020F0502020204030203" pitchFamily="34" charset="0"/>
              </a:rPr>
              <a:t>offset</a:t>
            </a:r>
            <a:r>
              <a:rPr lang="zh-CN" altLang="en-US" sz="1400" dirty="0">
                <a:solidFill>
                  <a:srgbClr val="C00000"/>
                </a:solidFill>
                <a:latin typeface="Lato" panose="020F0502020204030203" pitchFamily="34" charset="0"/>
              </a:rPr>
              <a:t>值，越大优先级越高</a:t>
            </a:r>
            <a:endParaRPr lang="en-US" altLang="zh-CN" sz="1400" dirty="0">
              <a:solidFill>
                <a:srgbClr val="C00000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555555"/>
                </a:solidFill>
                <a:latin typeface="Lato" panose="020F0502020204030203" pitchFamily="34" charset="0"/>
              </a:rPr>
              <a:t>最后是判断</a:t>
            </a:r>
            <a:r>
              <a:rPr lang="en-US" altLang="zh-CN" sz="1400" dirty="0">
                <a:solidFill>
                  <a:srgbClr val="555555"/>
                </a:solidFill>
                <a:latin typeface="Lato" panose="020F0502020204030203" pitchFamily="34" charset="0"/>
              </a:rPr>
              <a:t>slave</a:t>
            </a:r>
            <a:r>
              <a:rPr lang="zh-CN" altLang="en-US" sz="1400" dirty="0">
                <a:solidFill>
                  <a:srgbClr val="555555"/>
                </a:solidFill>
                <a:latin typeface="Lato" panose="020F0502020204030203" pitchFamily="34" charset="0"/>
              </a:rPr>
              <a:t>节点的运行</a:t>
            </a:r>
            <a:r>
              <a:rPr lang="en-US" altLang="zh-CN" sz="1400" dirty="0">
                <a:solidFill>
                  <a:srgbClr val="555555"/>
                </a:solidFill>
                <a:latin typeface="Lato" panose="020F0502020204030203" pitchFamily="34" charset="0"/>
              </a:rPr>
              <a:t>id</a:t>
            </a:r>
            <a:r>
              <a:rPr lang="zh-CN" altLang="en-US" sz="1400" dirty="0">
                <a:solidFill>
                  <a:srgbClr val="555555"/>
                </a:solidFill>
                <a:latin typeface="Lato" panose="020F0502020204030203" pitchFamily="34" charset="0"/>
              </a:rPr>
              <a:t>大小，越小优先级越高。</a:t>
            </a:r>
            <a:endParaRPr lang="en-US" altLang="zh-CN" sz="1400" dirty="0">
              <a:solidFill>
                <a:srgbClr val="555555"/>
              </a:solidFill>
              <a:latin typeface="Lato" panose="020F0502020204030203" pitchFamily="34" charset="0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7011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3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42" grpId="0"/>
      <p:bldP spid="43" grpId="0" animBg="1"/>
      <p:bldP spid="44" grpId="0" animBg="1"/>
      <p:bldP spid="45" grpId="0" animBg="1"/>
      <p:bldP spid="57" grpId="0"/>
      <p:bldP spid="71" grpId="0"/>
      <p:bldP spid="72" grpId="0"/>
      <p:bldP spid="80" grpId="0" animBg="1"/>
      <p:bldP spid="80" grpId="1" animBg="1"/>
      <p:bldP spid="81" grpId="0"/>
      <p:bldP spid="30" grpId="0" animBg="1"/>
      <p:bldP spid="30" grpId="1" animBg="1"/>
      <p:bldP spid="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A31A4-05DE-94CF-B272-7FAF8809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集群（哨兵模式）脑裂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DF13F75-FDB5-66F3-EF6E-D776F30E1540}"/>
              </a:ext>
            </a:extLst>
          </p:cNvPr>
          <p:cNvSpPr/>
          <p:nvPr/>
        </p:nvSpPr>
        <p:spPr>
          <a:xfrm>
            <a:off x="4467449" y="3852385"/>
            <a:ext cx="2474257" cy="2499668"/>
          </a:xfrm>
          <a:prstGeom prst="roundRect">
            <a:avLst>
              <a:gd name="adj" fmla="val 545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A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CE052D6-4AE1-0749-787A-F08E1C2AED54}"/>
              </a:ext>
            </a:extLst>
          </p:cNvPr>
          <p:cNvSpPr/>
          <p:nvPr/>
        </p:nvSpPr>
        <p:spPr>
          <a:xfrm>
            <a:off x="3086546" y="1829100"/>
            <a:ext cx="5244353" cy="8789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394EEC97-DCC8-7771-1B38-70CD66A46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496" y="3887164"/>
            <a:ext cx="721673" cy="700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6A351DC-0052-D0F6-D314-47404457C040}"/>
              </a:ext>
            </a:extLst>
          </p:cNvPr>
          <p:cNvSpPr/>
          <p:nvPr/>
        </p:nvSpPr>
        <p:spPr>
          <a:xfrm>
            <a:off x="1688355" y="4709976"/>
            <a:ext cx="1452283" cy="681009"/>
          </a:xfrm>
          <a:prstGeom prst="roundRect">
            <a:avLst/>
          </a:prstGeom>
          <a:solidFill>
            <a:srgbClr val="48504F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RedisClient</a:t>
            </a:r>
            <a:endParaRPr lang="zh-CN" altLang="en-US" sz="140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A16E4602-0B62-5267-0028-6C8ADF331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063" y="4699070"/>
            <a:ext cx="721673" cy="700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B034756-0B6B-26B7-1287-7D5F471E5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09" y="5484474"/>
            <a:ext cx="721673" cy="700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B3923DB2-4403-B1FE-09DB-B5E7F16001C5}"/>
              </a:ext>
            </a:extLst>
          </p:cNvPr>
          <p:cNvSpPr txBox="1"/>
          <p:nvPr/>
        </p:nvSpPr>
        <p:spPr>
          <a:xfrm>
            <a:off x="4660175" y="494833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master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93B10F-61CF-DF1B-87FC-59489D19EBC4}"/>
              </a:ext>
            </a:extLst>
          </p:cNvPr>
          <p:cNvSpPr txBox="1"/>
          <p:nvPr/>
        </p:nvSpPr>
        <p:spPr>
          <a:xfrm>
            <a:off x="5705962" y="4145447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slave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708B4CC-56BD-C0C5-9C31-8E9A913732CA}"/>
              </a:ext>
            </a:extLst>
          </p:cNvPr>
          <p:cNvSpPr txBox="1"/>
          <p:nvPr/>
        </p:nvSpPr>
        <p:spPr>
          <a:xfrm>
            <a:off x="5709571" y="5756021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slave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926780C-9D91-EFCE-AE21-4F37CB393EDE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3140638" y="5049397"/>
            <a:ext cx="1550425" cy="1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BDFA12D-8B62-ED33-6575-764363CFEC99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 flipV="1">
            <a:off x="3140638" y="4237491"/>
            <a:ext cx="2548858" cy="81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863417A-2439-B8F2-6B00-D8AE5605C451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3140638" y="5050481"/>
            <a:ext cx="2538771" cy="78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08B6491-02F7-7D2F-10BA-BD30EFB3E5A7}"/>
              </a:ext>
            </a:extLst>
          </p:cNvPr>
          <p:cNvCxnSpPr>
            <a:cxnSpLocks/>
            <a:stCxn id="30" idx="3"/>
            <a:endCxn id="28" idx="2"/>
          </p:cNvCxnSpPr>
          <p:nvPr/>
        </p:nvCxnSpPr>
        <p:spPr>
          <a:xfrm flipV="1">
            <a:off x="5412736" y="4587817"/>
            <a:ext cx="637597" cy="4615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902AA42-E21C-3897-E00A-EE38AB1ECA7C}"/>
              </a:ext>
            </a:extLst>
          </p:cNvPr>
          <p:cNvCxnSpPr>
            <a:cxnSpLocks/>
            <a:stCxn id="30" idx="3"/>
            <a:endCxn id="31" idx="0"/>
          </p:cNvCxnSpPr>
          <p:nvPr/>
        </p:nvCxnSpPr>
        <p:spPr>
          <a:xfrm>
            <a:off x="5412736" y="5049397"/>
            <a:ext cx="627510" cy="4350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6891DBEA-3BE5-D0D8-B967-798FAF0A5364}"/>
              </a:ext>
            </a:extLst>
          </p:cNvPr>
          <p:cNvSpPr txBox="1"/>
          <p:nvPr/>
        </p:nvSpPr>
        <p:spPr>
          <a:xfrm>
            <a:off x="5891871" y="488830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同步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42C909D0-37FC-CDDF-BA13-A1D4F79C9911}"/>
              </a:ext>
            </a:extLst>
          </p:cNvPr>
          <p:cNvSpPr/>
          <p:nvPr/>
        </p:nvSpPr>
        <p:spPr>
          <a:xfrm>
            <a:off x="3445530" y="2018242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2C162E64-95BB-8BE9-44E2-62E00A386C03}"/>
              </a:ext>
            </a:extLst>
          </p:cNvPr>
          <p:cNvSpPr/>
          <p:nvPr/>
        </p:nvSpPr>
        <p:spPr>
          <a:xfrm>
            <a:off x="5143947" y="2018242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ADA0F07-2CD0-FD64-CFDA-94F550748CAE}"/>
              </a:ext>
            </a:extLst>
          </p:cNvPr>
          <p:cNvSpPr/>
          <p:nvPr/>
        </p:nvSpPr>
        <p:spPr>
          <a:xfrm>
            <a:off x="6842363" y="2018242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4A197E51-10D7-6A54-C1B3-6B74A4A643CD}"/>
              </a:ext>
            </a:extLst>
          </p:cNvPr>
          <p:cNvCxnSpPr>
            <a:stCxn id="27" idx="2"/>
            <a:endCxn id="26" idx="0"/>
          </p:cNvCxnSpPr>
          <p:nvPr/>
        </p:nvCxnSpPr>
        <p:spPr>
          <a:xfrm rot="5400000">
            <a:off x="5134461" y="3278122"/>
            <a:ext cx="1144381" cy="41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4DD0FA0-D3CC-86FB-E16B-0FA2846C2BE6}"/>
              </a:ext>
            </a:extLst>
          </p:cNvPr>
          <p:cNvSpPr txBox="1"/>
          <p:nvPr/>
        </p:nvSpPr>
        <p:spPr>
          <a:xfrm>
            <a:off x="5686465" y="315200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监控集群状态</a:t>
            </a:r>
          </a:p>
        </p:txBody>
      </p:sp>
      <p:cxnSp>
        <p:nvCxnSpPr>
          <p:cNvPr id="46" name="连接符: 肘形 51">
            <a:extLst>
              <a:ext uri="{FF2B5EF4-FFF2-40B4-BE49-F238E27FC236}">
                <a16:creationId xmlns:a16="http://schemas.microsoft.com/office/drawing/2014/main" id="{842BC449-29D3-6F5D-633E-CA6BA477E52B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 flipH="1">
            <a:off x="2414497" y="2708004"/>
            <a:ext cx="3294226" cy="200197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E38D26E-023F-5DD7-8DA9-4B7D32A8DEC8}"/>
              </a:ext>
            </a:extLst>
          </p:cNvPr>
          <p:cNvSpPr txBox="1"/>
          <p:nvPr/>
        </p:nvSpPr>
        <p:spPr>
          <a:xfrm>
            <a:off x="3131274" y="3198167"/>
            <a:ext cx="8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服务状态变更通知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532E61C-0565-32B7-4AF9-2F9E9E833E5E}"/>
              </a:ext>
            </a:extLst>
          </p:cNvPr>
          <p:cNvSpPr txBox="1"/>
          <p:nvPr/>
        </p:nvSpPr>
        <p:spPr>
          <a:xfrm>
            <a:off x="3745905" y="479792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写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8C58981-5197-9FEC-CCF0-A55932A6B771}"/>
              </a:ext>
            </a:extLst>
          </p:cNvPr>
          <p:cNvSpPr txBox="1"/>
          <p:nvPr/>
        </p:nvSpPr>
        <p:spPr>
          <a:xfrm>
            <a:off x="3745905" y="52246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CD673B4-C08D-6F4B-AEE6-D84D54ACD9FE}"/>
              </a:ext>
            </a:extLst>
          </p:cNvPr>
          <p:cNvSpPr txBox="1"/>
          <p:nvPr/>
        </p:nvSpPr>
        <p:spPr>
          <a:xfrm>
            <a:off x="3745905" y="45134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</a:t>
            </a:r>
          </a:p>
        </p:txBody>
      </p:sp>
    </p:spTree>
    <p:extLst>
      <p:ext uri="{BB962C8B-B14F-4D97-AF65-F5344CB8AC3E}">
        <p14:creationId xmlns:p14="http://schemas.microsoft.com/office/powerpoint/2010/main" val="356559224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EB9D7-92C5-6A1D-52B3-01B518EE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缓存穿透</a:t>
            </a:r>
          </a:p>
        </p:txBody>
      </p:sp>
      <p:sp>
        <p:nvSpPr>
          <p:cNvPr id="76" name="文本占位符 75">
            <a:extLst>
              <a:ext uri="{FF2B5EF4-FFF2-40B4-BE49-F238E27FC236}">
                <a16:creationId xmlns:a16="http://schemas.microsoft.com/office/drawing/2014/main" id="{BB7E7916-64EE-A037-882D-84E858A61B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4002" y="1624205"/>
            <a:ext cx="4577557" cy="836191"/>
          </a:xfr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sz="1400" dirty="0"/>
              <a:t>例：</a:t>
            </a:r>
            <a:endParaRPr lang="en-US" altLang="zh-CN" sz="1400" dirty="0"/>
          </a:p>
          <a:p>
            <a:r>
              <a:rPr lang="zh-CN" altLang="en-US" sz="1400" dirty="0"/>
              <a:t>一个</a:t>
            </a:r>
            <a:r>
              <a:rPr lang="en-US" altLang="zh-CN" sz="1400" dirty="0"/>
              <a:t>get</a:t>
            </a:r>
            <a:r>
              <a:rPr lang="zh-CN" altLang="en-US" sz="1400" dirty="0"/>
              <a:t>请求：</a:t>
            </a:r>
            <a:r>
              <a:rPr lang="en-US" altLang="zh-CN" sz="1400" dirty="0" err="1"/>
              <a:t>api</a:t>
            </a:r>
            <a:r>
              <a:rPr lang="en-US" altLang="zh-CN" sz="1400" dirty="0"/>
              <a:t>/news/</a:t>
            </a:r>
            <a:r>
              <a:rPr lang="en-US" altLang="zh-CN" sz="1400" dirty="0" err="1"/>
              <a:t>getById</a:t>
            </a:r>
            <a:r>
              <a:rPr lang="en-US" altLang="zh-CN" sz="1400" dirty="0"/>
              <a:t>/</a:t>
            </a:r>
            <a:r>
              <a:rPr lang="en-US" altLang="zh-CN" sz="1400" dirty="0">
                <a:solidFill>
                  <a:srgbClr val="C00000"/>
                </a:solidFill>
              </a:rPr>
              <a:t>1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3EFFDD97-D941-8C9A-DC69-4A39544C7033}"/>
              </a:ext>
            </a:extLst>
          </p:cNvPr>
          <p:cNvSpPr/>
          <p:nvPr/>
        </p:nvSpPr>
        <p:spPr bwMode="auto">
          <a:xfrm>
            <a:off x="782425" y="3154427"/>
            <a:ext cx="1791093" cy="7482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查询文章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5FA64C8-2446-E99C-7206-19BC9FB6E6BF}"/>
              </a:ext>
            </a:extLst>
          </p:cNvPr>
          <p:cNvCxnSpPr>
            <a:cxnSpLocks/>
          </p:cNvCxnSpPr>
          <p:nvPr/>
        </p:nvCxnSpPr>
        <p:spPr>
          <a:xfrm>
            <a:off x="5279010" y="3465513"/>
            <a:ext cx="1772239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图片 79">
            <a:extLst>
              <a:ext uri="{FF2B5EF4-FFF2-40B4-BE49-F238E27FC236}">
                <a16:creationId xmlns:a16="http://schemas.microsoft.com/office/drawing/2014/main" id="{B0E214C4-5099-516E-1C04-B22642B44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376" y="3000277"/>
            <a:ext cx="1112361" cy="8574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0" name="流程图: 磁盘 89">
            <a:extLst>
              <a:ext uri="{FF2B5EF4-FFF2-40B4-BE49-F238E27FC236}">
                <a16:creationId xmlns:a16="http://schemas.microsoft.com/office/drawing/2014/main" id="{916A5E7B-E02B-3E06-4177-3E9687A870F4}"/>
              </a:ext>
            </a:extLst>
          </p:cNvPr>
          <p:cNvSpPr/>
          <p:nvPr/>
        </p:nvSpPr>
        <p:spPr bwMode="auto">
          <a:xfrm>
            <a:off x="10086680" y="3159142"/>
            <a:ext cx="1282045" cy="61274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D60D19A-A93A-353D-C6E3-A5596C68FC7B}"/>
              </a:ext>
            </a:extLst>
          </p:cNvPr>
          <p:cNvCxnSpPr>
            <a:cxnSpLocks/>
          </p:cNvCxnSpPr>
          <p:nvPr/>
        </p:nvCxnSpPr>
        <p:spPr>
          <a:xfrm>
            <a:off x="8380429" y="3450209"/>
            <a:ext cx="1593129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FA49A311-BB82-1FBD-D726-74CAD165B7B1}"/>
              </a:ext>
            </a:extLst>
          </p:cNvPr>
          <p:cNvCxnSpPr>
            <a:stCxn id="90" idx="3"/>
            <a:endCxn id="77" idx="2"/>
          </p:cNvCxnSpPr>
          <p:nvPr/>
        </p:nvCxnSpPr>
        <p:spPr>
          <a:xfrm rot="5400000">
            <a:off x="6137433" y="-687576"/>
            <a:ext cx="130811" cy="9049731"/>
          </a:xfrm>
          <a:prstGeom prst="bentConnector3">
            <a:avLst>
              <a:gd name="adj1" fmla="val 822445"/>
            </a:avLst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占位符 2">
            <a:extLst>
              <a:ext uri="{FF2B5EF4-FFF2-40B4-BE49-F238E27FC236}">
                <a16:creationId xmlns:a16="http://schemas.microsoft.com/office/drawing/2014/main" id="{943CEE26-9F6A-3911-5373-99FA50800B6D}"/>
              </a:ext>
            </a:extLst>
          </p:cNvPr>
          <p:cNvSpPr txBox="1">
            <a:spLocks/>
          </p:cNvSpPr>
          <p:nvPr/>
        </p:nvSpPr>
        <p:spPr>
          <a:xfrm>
            <a:off x="6096000" y="4457934"/>
            <a:ext cx="389254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DB</a:t>
            </a:r>
            <a:r>
              <a:rPr lang="zh-CN" altLang="en-US" sz="1200" dirty="0"/>
              <a:t>查询到结果，返回</a:t>
            </a:r>
            <a:r>
              <a:rPr lang="en-US" altLang="zh-CN" sz="1200" dirty="0"/>
              <a:t>(</a:t>
            </a:r>
            <a:r>
              <a:rPr lang="zh-CN" altLang="en-US" sz="1200" dirty="0"/>
              <a:t>返回之前数据存储到</a:t>
            </a:r>
            <a:r>
              <a:rPr lang="en-US" altLang="zh-CN" sz="1200" dirty="0" err="1"/>
              <a:t>redis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99" name="文本占位符 2">
            <a:extLst>
              <a:ext uri="{FF2B5EF4-FFF2-40B4-BE49-F238E27FC236}">
                <a16:creationId xmlns:a16="http://schemas.microsoft.com/office/drawing/2014/main" id="{6EC3B321-2E62-2A71-532A-7F9024A2D8D2}"/>
              </a:ext>
            </a:extLst>
          </p:cNvPr>
          <p:cNvSpPr txBox="1">
            <a:spLocks/>
          </p:cNvSpPr>
          <p:nvPr/>
        </p:nvSpPr>
        <p:spPr>
          <a:xfrm>
            <a:off x="5223179" y="3075717"/>
            <a:ext cx="2082594" cy="35328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布隆过滤中存在，查</a:t>
            </a:r>
            <a:r>
              <a:rPr lang="en-US" altLang="zh-CN" sz="1200" dirty="0" err="1"/>
              <a:t>redis</a:t>
            </a:r>
            <a:endParaRPr lang="zh-CN" altLang="en-US" sz="1200" dirty="0"/>
          </a:p>
          <a:p>
            <a:endParaRPr lang="zh-CN" altLang="en-US" sz="1200" dirty="0"/>
          </a:p>
        </p:txBody>
      </p:sp>
      <p:sp>
        <p:nvSpPr>
          <p:cNvPr id="100" name="文本占位符 2">
            <a:extLst>
              <a:ext uri="{FF2B5EF4-FFF2-40B4-BE49-F238E27FC236}">
                <a16:creationId xmlns:a16="http://schemas.microsoft.com/office/drawing/2014/main" id="{2CE8E097-45D9-62C0-A2B8-1684FF58C047}"/>
              </a:ext>
            </a:extLst>
          </p:cNvPr>
          <p:cNvSpPr txBox="1">
            <a:spLocks/>
          </p:cNvSpPr>
          <p:nvPr/>
        </p:nvSpPr>
        <p:spPr>
          <a:xfrm>
            <a:off x="4403045" y="4125639"/>
            <a:ext cx="1422720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命中，返回结果</a:t>
            </a:r>
          </a:p>
        </p:txBody>
      </p:sp>
      <p:sp>
        <p:nvSpPr>
          <p:cNvPr id="101" name="文本占位符 2">
            <a:extLst>
              <a:ext uri="{FF2B5EF4-FFF2-40B4-BE49-F238E27FC236}">
                <a16:creationId xmlns:a16="http://schemas.microsoft.com/office/drawing/2014/main" id="{251F0ECA-EAF7-1558-8E06-20AD5147C578}"/>
              </a:ext>
            </a:extLst>
          </p:cNvPr>
          <p:cNvSpPr txBox="1">
            <a:spLocks/>
          </p:cNvSpPr>
          <p:nvPr/>
        </p:nvSpPr>
        <p:spPr>
          <a:xfrm>
            <a:off x="8440856" y="3062768"/>
            <a:ext cx="223028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/>
              <a:t>redis</a:t>
            </a:r>
            <a:r>
              <a:rPr lang="zh-CN" altLang="en-US" sz="1200" dirty="0"/>
              <a:t>查不到，查</a:t>
            </a:r>
            <a:r>
              <a:rPr lang="en-US" altLang="zh-CN" sz="1200" dirty="0"/>
              <a:t>DB</a:t>
            </a:r>
            <a:endParaRPr lang="zh-CN" altLang="en-US" sz="12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F72A33-6FE6-6DC4-4B91-4BCD93FB59BE}"/>
              </a:ext>
            </a:extLst>
          </p:cNvPr>
          <p:cNvSpPr txBox="1">
            <a:spLocks/>
          </p:cNvSpPr>
          <p:nvPr/>
        </p:nvSpPr>
        <p:spPr>
          <a:xfrm>
            <a:off x="765454" y="5117812"/>
            <a:ext cx="9490909" cy="50056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/>
              <a:t>解决方案二</a:t>
            </a:r>
            <a:r>
              <a:rPr lang="zh-CN" altLang="en-US" sz="1400" dirty="0"/>
              <a:t>：布隆过滤器</a:t>
            </a: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E4715891-0D12-EC9A-69E9-424B6A9E6519}"/>
              </a:ext>
            </a:extLst>
          </p:cNvPr>
          <p:cNvSpPr txBox="1">
            <a:spLocks/>
          </p:cNvSpPr>
          <p:nvPr/>
        </p:nvSpPr>
        <p:spPr>
          <a:xfrm>
            <a:off x="765454" y="5608006"/>
            <a:ext cx="5330546" cy="9059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/>
              <a:t>优点：</a:t>
            </a:r>
            <a:r>
              <a:rPr lang="zh-CN" altLang="en-US" sz="1400" dirty="0"/>
              <a:t>内存占用较少，没有多余</a:t>
            </a:r>
            <a:r>
              <a:rPr lang="en-US" altLang="zh-CN" sz="1400" dirty="0"/>
              <a:t>key</a:t>
            </a:r>
          </a:p>
          <a:p>
            <a:r>
              <a:rPr lang="zh-CN" altLang="en-US" sz="1400" b="1" dirty="0"/>
              <a:t>缺点：</a:t>
            </a:r>
            <a:r>
              <a:rPr lang="zh-CN" altLang="en-US" sz="1400" dirty="0"/>
              <a:t>实现复杂，存在误判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C091E6-A660-708D-379A-B0E879987F63}"/>
              </a:ext>
            </a:extLst>
          </p:cNvPr>
          <p:cNvSpPr/>
          <p:nvPr/>
        </p:nvSpPr>
        <p:spPr bwMode="auto">
          <a:xfrm>
            <a:off x="3987539" y="2740842"/>
            <a:ext cx="1197204" cy="13763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布隆过滤器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6BAC174-7571-DE71-BA0F-BB6B3406339E}"/>
              </a:ext>
            </a:extLst>
          </p:cNvPr>
          <p:cNvCxnSpPr>
            <a:cxnSpLocks/>
          </p:cNvCxnSpPr>
          <p:nvPr/>
        </p:nvCxnSpPr>
        <p:spPr>
          <a:xfrm>
            <a:off x="2620652" y="3346515"/>
            <a:ext cx="1263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FA45114-95AF-321F-8205-7229697B623D}"/>
              </a:ext>
            </a:extLst>
          </p:cNvPr>
          <p:cNvCxnSpPr>
            <a:cxnSpLocks/>
          </p:cNvCxnSpPr>
          <p:nvPr/>
        </p:nvCxnSpPr>
        <p:spPr>
          <a:xfrm flipH="1">
            <a:off x="2601798" y="3751868"/>
            <a:ext cx="1272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DA0EA7E6-74F0-6DDF-BCA5-A03B91B36648}"/>
              </a:ext>
            </a:extLst>
          </p:cNvPr>
          <p:cNvSpPr txBox="1">
            <a:spLocks/>
          </p:cNvSpPr>
          <p:nvPr/>
        </p:nvSpPr>
        <p:spPr>
          <a:xfrm>
            <a:off x="2605666" y="2974378"/>
            <a:ext cx="223028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查询布隆过滤器</a:t>
            </a:r>
          </a:p>
        </p:txBody>
      </p: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3D3AA50C-6A1B-26BA-F96E-8BE6AD46FD9E}"/>
              </a:ext>
            </a:extLst>
          </p:cNvPr>
          <p:cNvSpPr txBox="1">
            <a:spLocks/>
          </p:cNvSpPr>
          <p:nvPr/>
        </p:nvSpPr>
        <p:spPr>
          <a:xfrm>
            <a:off x="2558532" y="3429000"/>
            <a:ext cx="223028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不存在，直接返回</a:t>
            </a: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B6156177-4695-4A1D-D64C-521D3388A26A}"/>
              </a:ext>
            </a:extLst>
          </p:cNvPr>
          <p:cNvCxnSpPr>
            <a:stCxn id="80" idx="2"/>
            <a:endCxn id="77" idx="2"/>
          </p:cNvCxnSpPr>
          <p:nvPr/>
        </p:nvCxnSpPr>
        <p:spPr>
          <a:xfrm rot="5400000">
            <a:off x="4665779" y="869916"/>
            <a:ext cx="44973" cy="6020585"/>
          </a:xfrm>
          <a:prstGeom prst="bentConnector3">
            <a:avLst>
              <a:gd name="adj1" fmla="val 14048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C2AD9C32-B214-EFDB-D8ED-A72DC4BEEB8D}"/>
              </a:ext>
            </a:extLst>
          </p:cNvPr>
          <p:cNvSpPr txBox="1">
            <a:spLocks/>
          </p:cNvSpPr>
          <p:nvPr/>
        </p:nvSpPr>
        <p:spPr>
          <a:xfrm>
            <a:off x="5270311" y="2695125"/>
            <a:ext cx="3892543" cy="4911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rgbClr val="C00000"/>
                </a:solidFill>
              </a:rPr>
              <a:t>缓存预热时，预热布隆过滤器</a:t>
            </a:r>
          </a:p>
        </p:txBody>
      </p:sp>
    </p:spTree>
    <p:extLst>
      <p:ext uri="{BB962C8B-B14F-4D97-AF65-F5344CB8AC3E}">
        <p14:creationId xmlns:p14="http://schemas.microsoft.com/office/powerpoint/2010/main" val="3489536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A31A4-05DE-94CF-B272-7FAF8809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集群（哨兵模式）脑裂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DF13F75-FDB5-66F3-EF6E-D776F30E1540}"/>
              </a:ext>
            </a:extLst>
          </p:cNvPr>
          <p:cNvSpPr/>
          <p:nvPr/>
        </p:nvSpPr>
        <p:spPr>
          <a:xfrm>
            <a:off x="5056729" y="3852385"/>
            <a:ext cx="1272951" cy="2499668"/>
          </a:xfrm>
          <a:prstGeom prst="roundRect">
            <a:avLst>
              <a:gd name="adj" fmla="val 545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A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CE052D6-4AE1-0749-787A-F08E1C2AED54}"/>
              </a:ext>
            </a:extLst>
          </p:cNvPr>
          <p:cNvSpPr/>
          <p:nvPr/>
        </p:nvSpPr>
        <p:spPr>
          <a:xfrm>
            <a:off x="3086546" y="1829100"/>
            <a:ext cx="5244353" cy="8789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6A351DC-0052-D0F6-D314-47404457C040}"/>
              </a:ext>
            </a:extLst>
          </p:cNvPr>
          <p:cNvSpPr/>
          <p:nvPr/>
        </p:nvSpPr>
        <p:spPr>
          <a:xfrm>
            <a:off x="1688355" y="4723068"/>
            <a:ext cx="1452283" cy="681009"/>
          </a:xfrm>
          <a:prstGeom prst="roundRect">
            <a:avLst/>
          </a:prstGeom>
          <a:solidFill>
            <a:srgbClr val="48504F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RedisClient</a:t>
            </a:r>
            <a:endParaRPr lang="zh-CN" altLang="en-US" sz="140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A16E4602-0B62-5267-0028-6C8ADF331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343" y="4699070"/>
            <a:ext cx="721673" cy="700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B3923DB2-4403-B1FE-09DB-B5E7F16001C5}"/>
              </a:ext>
            </a:extLst>
          </p:cNvPr>
          <p:cNvSpPr txBox="1"/>
          <p:nvPr/>
        </p:nvSpPr>
        <p:spPr>
          <a:xfrm>
            <a:off x="5249455" y="494833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master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926780C-9D91-EFCE-AE21-4F37CB393EDE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3140638" y="5049397"/>
            <a:ext cx="2139705" cy="1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42C909D0-37FC-CDDF-BA13-A1D4F79C9911}"/>
              </a:ext>
            </a:extLst>
          </p:cNvPr>
          <p:cNvSpPr/>
          <p:nvPr/>
        </p:nvSpPr>
        <p:spPr>
          <a:xfrm>
            <a:off x="3445530" y="2018242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2C162E64-95BB-8BE9-44E2-62E00A386C03}"/>
              </a:ext>
            </a:extLst>
          </p:cNvPr>
          <p:cNvSpPr/>
          <p:nvPr/>
        </p:nvSpPr>
        <p:spPr>
          <a:xfrm>
            <a:off x="5143947" y="2018242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ADA0F07-2CD0-FD64-CFDA-94F550748CAE}"/>
              </a:ext>
            </a:extLst>
          </p:cNvPr>
          <p:cNvSpPr/>
          <p:nvPr/>
        </p:nvSpPr>
        <p:spPr>
          <a:xfrm>
            <a:off x="6842363" y="2018242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4DD0FA0-D3CC-86FB-E16B-0FA2846C2BE6}"/>
              </a:ext>
            </a:extLst>
          </p:cNvPr>
          <p:cNvSpPr txBox="1"/>
          <p:nvPr/>
        </p:nvSpPr>
        <p:spPr>
          <a:xfrm>
            <a:off x="7464465" y="315200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监控集群状态</a:t>
            </a:r>
          </a:p>
        </p:txBody>
      </p:sp>
      <p:cxnSp>
        <p:nvCxnSpPr>
          <p:cNvPr id="46" name="连接符: 肘形 51">
            <a:extLst>
              <a:ext uri="{FF2B5EF4-FFF2-40B4-BE49-F238E27FC236}">
                <a16:creationId xmlns:a16="http://schemas.microsoft.com/office/drawing/2014/main" id="{842BC449-29D3-6F5D-633E-CA6BA477E52B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 flipH="1">
            <a:off x="2414497" y="2708004"/>
            <a:ext cx="3294226" cy="201506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E38D26E-023F-5DD7-8DA9-4B7D32A8DEC8}"/>
              </a:ext>
            </a:extLst>
          </p:cNvPr>
          <p:cNvSpPr txBox="1"/>
          <p:nvPr/>
        </p:nvSpPr>
        <p:spPr>
          <a:xfrm>
            <a:off x="3131274" y="3198167"/>
            <a:ext cx="8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服务状态变更通知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532E61C-0565-32B7-4AF9-2F9E9E833E5E}"/>
              </a:ext>
            </a:extLst>
          </p:cNvPr>
          <p:cNvSpPr txBox="1"/>
          <p:nvPr/>
        </p:nvSpPr>
        <p:spPr>
          <a:xfrm>
            <a:off x="3745905" y="479792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继续写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AB7A1A2-C919-6D85-B629-B2C830A19FED}"/>
              </a:ext>
            </a:extLst>
          </p:cNvPr>
          <p:cNvSpPr/>
          <p:nvPr/>
        </p:nvSpPr>
        <p:spPr>
          <a:xfrm>
            <a:off x="8026400" y="3872705"/>
            <a:ext cx="1861706" cy="2499668"/>
          </a:xfrm>
          <a:prstGeom prst="roundRect">
            <a:avLst>
              <a:gd name="adj" fmla="val 545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A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B893AD-2C1B-E87C-1BDA-6613B8584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896" y="3907484"/>
            <a:ext cx="721673" cy="700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110BC7-24A0-10CC-C35C-CED0D42C2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809" y="5504794"/>
            <a:ext cx="721673" cy="700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FD6720F-B6A1-A3ED-7339-AE38793F6760}"/>
              </a:ext>
            </a:extLst>
          </p:cNvPr>
          <p:cNvSpPr txBox="1"/>
          <p:nvPr/>
        </p:nvSpPr>
        <p:spPr>
          <a:xfrm>
            <a:off x="8663215" y="417617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</a:rPr>
              <a:t>master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AE4554-7F11-1F3F-DC37-CEA490EEC675}"/>
              </a:ext>
            </a:extLst>
          </p:cNvPr>
          <p:cNvSpPr txBox="1"/>
          <p:nvPr/>
        </p:nvSpPr>
        <p:spPr>
          <a:xfrm>
            <a:off x="8703162" y="5760887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</a:rPr>
              <a:t>slave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8BB797-D3F1-9D6E-DEFB-01A0E5D03477}"/>
              </a:ext>
            </a:extLst>
          </p:cNvPr>
          <p:cNvSpPr txBox="1"/>
          <p:nvPr/>
        </p:nvSpPr>
        <p:spPr>
          <a:xfrm>
            <a:off x="9071951" y="485782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同步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888B242-145C-9F5F-09B4-47F302F7902B}"/>
              </a:ext>
            </a:extLst>
          </p:cNvPr>
          <p:cNvCxnSpPr>
            <a:stCxn id="27" idx="2"/>
            <a:endCxn id="5" idx="0"/>
          </p:cNvCxnSpPr>
          <p:nvPr/>
        </p:nvCxnSpPr>
        <p:spPr>
          <a:xfrm>
            <a:off x="5708723" y="2708004"/>
            <a:ext cx="3248530" cy="116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等号 23">
            <a:extLst>
              <a:ext uri="{FF2B5EF4-FFF2-40B4-BE49-F238E27FC236}">
                <a16:creationId xmlns:a16="http://schemas.microsoft.com/office/drawing/2014/main" id="{F61B4D91-5F90-174C-A1FA-FCF457EE9E0B}"/>
              </a:ext>
            </a:extLst>
          </p:cNvPr>
          <p:cNvSpPr/>
          <p:nvPr/>
        </p:nvSpPr>
        <p:spPr>
          <a:xfrm>
            <a:off x="5353687" y="3120236"/>
            <a:ext cx="701673" cy="318924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F72E82C9-D7AC-0A0F-8079-859B8B3657D5}"/>
              </a:ext>
            </a:extLst>
          </p:cNvPr>
          <p:cNvCxnSpPr>
            <a:stCxn id="27" idx="2"/>
            <a:endCxn id="24" idx="5"/>
          </p:cNvCxnSpPr>
          <p:nvPr/>
        </p:nvCxnSpPr>
        <p:spPr>
          <a:xfrm flipH="1">
            <a:off x="5704524" y="2708004"/>
            <a:ext cx="4199" cy="4779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08E0479-58F8-8A42-5930-52DA913F3001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 flipH="1">
            <a:off x="5693205" y="3373462"/>
            <a:ext cx="11319" cy="47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067B0C8-F132-F3C2-3E80-BA97123731F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8986646" y="4608137"/>
            <a:ext cx="10087" cy="8966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528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A31A4-05DE-94CF-B272-7FAF8809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集群（哨兵模式）脑裂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2F9B0C-EF92-1AC7-0CFD-FAECC64D22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1194" y="5540204"/>
            <a:ext cx="6634480" cy="973718"/>
          </a:xfrm>
        </p:spPr>
        <p:txBody>
          <a:bodyPr/>
          <a:lstStyle/>
          <a:p>
            <a:r>
              <a:rPr lang="en-US" altLang="zh-CN" sz="1200" dirty="0" err="1"/>
              <a:t>redis</a:t>
            </a:r>
            <a:r>
              <a:rPr lang="zh-CN" altLang="en-US" sz="1200" dirty="0"/>
              <a:t>中有两个配置参数：</a:t>
            </a:r>
            <a:endParaRPr lang="en-US" altLang="zh-CN" sz="1200" dirty="0"/>
          </a:p>
          <a:p>
            <a:r>
              <a:rPr lang="en-US" altLang="zh-CN" sz="1200" dirty="0"/>
              <a:t>min-replicas-to-write 1   </a:t>
            </a:r>
            <a:r>
              <a:rPr lang="zh-CN" altLang="en-US" sz="1200" dirty="0"/>
              <a:t>表示最少的</a:t>
            </a:r>
            <a:r>
              <a:rPr lang="en-US" altLang="zh-CN" sz="1200" dirty="0"/>
              <a:t>salve</a:t>
            </a:r>
            <a:r>
              <a:rPr lang="zh-CN" altLang="en-US" sz="1200" dirty="0"/>
              <a:t>节点为</a:t>
            </a:r>
            <a:r>
              <a:rPr lang="en-US" altLang="zh-CN" sz="1200" dirty="0"/>
              <a:t>1</a:t>
            </a:r>
            <a:r>
              <a:rPr lang="zh-CN" altLang="en-US" sz="1200" dirty="0"/>
              <a:t>个</a:t>
            </a:r>
          </a:p>
          <a:p>
            <a:r>
              <a:rPr lang="en-US" altLang="zh-CN" sz="1200" dirty="0"/>
              <a:t>min-replicas-max-lag 5  </a:t>
            </a:r>
            <a:r>
              <a:rPr lang="zh-CN" altLang="en-US" sz="1200" dirty="0"/>
              <a:t>表示数据复制和同步的延迟不能超过</a:t>
            </a:r>
            <a:r>
              <a:rPr lang="en-US" altLang="zh-CN" sz="1200" dirty="0"/>
              <a:t>5</a:t>
            </a:r>
            <a:r>
              <a:rPr lang="zh-CN" altLang="en-US" sz="1200" dirty="0"/>
              <a:t>秒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CE052D6-4AE1-0749-787A-F08E1C2AED54}"/>
              </a:ext>
            </a:extLst>
          </p:cNvPr>
          <p:cNvSpPr/>
          <p:nvPr/>
        </p:nvSpPr>
        <p:spPr>
          <a:xfrm>
            <a:off x="3086546" y="1829100"/>
            <a:ext cx="5244353" cy="8789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6A351DC-0052-D0F6-D314-47404457C040}"/>
              </a:ext>
            </a:extLst>
          </p:cNvPr>
          <p:cNvSpPr/>
          <p:nvPr/>
        </p:nvSpPr>
        <p:spPr>
          <a:xfrm>
            <a:off x="1688355" y="4713641"/>
            <a:ext cx="1452283" cy="681009"/>
          </a:xfrm>
          <a:prstGeom prst="roundRect">
            <a:avLst/>
          </a:prstGeom>
          <a:solidFill>
            <a:srgbClr val="48504F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RedisClient</a:t>
            </a:r>
            <a:endParaRPr lang="zh-CN" altLang="en-US" sz="140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42C909D0-37FC-CDDF-BA13-A1D4F79C9911}"/>
              </a:ext>
            </a:extLst>
          </p:cNvPr>
          <p:cNvSpPr/>
          <p:nvPr/>
        </p:nvSpPr>
        <p:spPr>
          <a:xfrm>
            <a:off x="3445530" y="2018242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2C162E64-95BB-8BE9-44E2-62E00A386C03}"/>
              </a:ext>
            </a:extLst>
          </p:cNvPr>
          <p:cNvSpPr/>
          <p:nvPr/>
        </p:nvSpPr>
        <p:spPr>
          <a:xfrm>
            <a:off x="5143947" y="2018242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ADA0F07-2CD0-FD64-CFDA-94F550748CAE}"/>
              </a:ext>
            </a:extLst>
          </p:cNvPr>
          <p:cNvSpPr/>
          <p:nvPr/>
        </p:nvSpPr>
        <p:spPr>
          <a:xfrm>
            <a:off x="6842363" y="2018242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4DD0FA0-D3CC-86FB-E16B-0FA2846C2BE6}"/>
              </a:ext>
            </a:extLst>
          </p:cNvPr>
          <p:cNvSpPr txBox="1"/>
          <p:nvPr/>
        </p:nvSpPr>
        <p:spPr>
          <a:xfrm>
            <a:off x="7464465" y="315200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监控集群状态</a:t>
            </a:r>
          </a:p>
        </p:txBody>
      </p:sp>
      <p:cxnSp>
        <p:nvCxnSpPr>
          <p:cNvPr id="46" name="连接符: 肘形 51">
            <a:extLst>
              <a:ext uri="{FF2B5EF4-FFF2-40B4-BE49-F238E27FC236}">
                <a16:creationId xmlns:a16="http://schemas.microsoft.com/office/drawing/2014/main" id="{842BC449-29D3-6F5D-633E-CA6BA477E52B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 flipH="1">
            <a:off x="2414497" y="2708004"/>
            <a:ext cx="3294226" cy="200563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E38D26E-023F-5DD7-8DA9-4B7D32A8DEC8}"/>
              </a:ext>
            </a:extLst>
          </p:cNvPr>
          <p:cNvSpPr txBox="1"/>
          <p:nvPr/>
        </p:nvSpPr>
        <p:spPr>
          <a:xfrm>
            <a:off x="3131274" y="3198167"/>
            <a:ext cx="8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服务状态变更通知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AB7A1A2-C919-6D85-B629-B2C830A19FED}"/>
              </a:ext>
            </a:extLst>
          </p:cNvPr>
          <p:cNvSpPr/>
          <p:nvPr/>
        </p:nvSpPr>
        <p:spPr>
          <a:xfrm>
            <a:off x="6858000" y="3872705"/>
            <a:ext cx="3030106" cy="2499668"/>
          </a:xfrm>
          <a:prstGeom prst="roundRect">
            <a:avLst>
              <a:gd name="adj" fmla="val 545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A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B893AD-2C1B-E87C-1BDA-6613B8584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896" y="3907484"/>
            <a:ext cx="721673" cy="700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110BC7-24A0-10CC-C35C-CED0D42C2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809" y="5504794"/>
            <a:ext cx="721673" cy="700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FD6720F-B6A1-A3ED-7339-AE38793F6760}"/>
              </a:ext>
            </a:extLst>
          </p:cNvPr>
          <p:cNvSpPr txBox="1"/>
          <p:nvPr/>
        </p:nvSpPr>
        <p:spPr>
          <a:xfrm>
            <a:off x="8673375" y="418633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</a:rPr>
              <a:t>master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AE4554-7F11-1F3F-DC37-CEA490EEC675}"/>
              </a:ext>
            </a:extLst>
          </p:cNvPr>
          <p:cNvSpPr txBox="1"/>
          <p:nvPr/>
        </p:nvSpPr>
        <p:spPr>
          <a:xfrm>
            <a:off x="8723482" y="5781207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</a:rPr>
              <a:t>slave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8BB797-D3F1-9D6E-DEFB-01A0E5D03477}"/>
              </a:ext>
            </a:extLst>
          </p:cNvPr>
          <p:cNvSpPr txBox="1"/>
          <p:nvPr/>
        </p:nvSpPr>
        <p:spPr>
          <a:xfrm>
            <a:off x="8421711" y="482734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同步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888B242-145C-9F5F-09B4-47F302F7902B}"/>
              </a:ext>
            </a:extLst>
          </p:cNvPr>
          <p:cNvCxnSpPr>
            <a:stCxn id="27" idx="2"/>
            <a:endCxn id="5" idx="0"/>
          </p:cNvCxnSpPr>
          <p:nvPr/>
        </p:nvCxnSpPr>
        <p:spPr>
          <a:xfrm>
            <a:off x="5708723" y="2708004"/>
            <a:ext cx="3248530" cy="116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A16E4602-0B62-5267-0028-6C8ADF331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263" y="4699070"/>
            <a:ext cx="721673" cy="700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96A1F5E-EFFD-AB2B-1929-5E430F99994B}"/>
              </a:ext>
            </a:extLst>
          </p:cNvPr>
          <p:cNvCxnSpPr>
            <a:stCxn id="5" idx="2"/>
          </p:cNvCxnSpPr>
          <p:nvPr/>
        </p:nvCxnSpPr>
        <p:spPr>
          <a:xfrm flipH="1">
            <a:off x="7884160" y="4608137"/>
            <a:ext cx="1112573" cy="41090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6DC52E4-CB3E-CD32-1153-3D0CFA523BB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8986646" y="4608137"/>
            <a:ext cx="10087" cy="8966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30FAD2C-D27C-F9CF-6537-8B8447B4F805}"/>
              </a:ext>
            </a:extLst>
          </p:cNvPr>
          <p:cNvSpPr txBox="1"/>
          <p:nvPr/>
        </p:nvSpPr>
        <p:spPr>
          <a:xfrm>
            <a:off x="7219802" y="4948087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</a:rPr>
              <a:t>slave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F1009A9-1CFD-E140-869E-F0BBC6447A44}"/>
              </a:ext>
            </a:extLst>
          </p:cNvPr>
          <p:cNvGrpSpPr/>
          <p:nvPr/>
        </p:nvGrpSpPr>
        <p:grpSpPr>
          <a:xfrm>
            <a:off x="3140638" y="4297680"/>
            <a:ext cx="5444562" cy="756466"/>
            <a:chOff x="3140638" y="4297680"/>
            <a:chExt cx="5444562" cy="756466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CF04739-EF6B-C6A0-067B-DC46DB2F3871}"/>
                </a:ext>
              </a:extLst>
            </p:cNvPr>
            <p:cNvCxnSpPr>
              <a:stCxn id="29" idx="3"/>
            </p:cNvCxnSpPr>
            <p:nvPr/>
          </p:nvCxnSpPr>
          <p:spPr>
            <a:xfrm flipV="1">
              <a:off x="3140638" y="4297680"/>
              <a:ext cx="5444562" cy="75646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07A7DA5-0B49-D3CE-8761-60764D894715}"/>
                </a:ext>
              </a:extLst>
            </p:cNvPr>
            <p:cNvSpPr txBox="1"/>
            <p:nvPr/>
          </p:nvSpPr>
          <p:spPr>
            <a:xfrm>
              <a:off x="5122634" y="4427527"/>
              <a:ext cx="833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写数据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3882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FC287F-D577-FD73-9F59-A5DAD660BF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07600" y="1695325"/>
            <a:ext cx="10698800" cy="58051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哨兵模式：</a:t>
            </a:r>
            <a:r>
              <a:rPr lang="zh-CN" altLang="en-US" sz="1400" dirty="0"/>
              <a:t>实现主从集群的自动故障恢复（监控、自动故障恢复、通知）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F3AE713-B2B1-5571-3274-A0A68DE805BE}"/>
              </a:ext>
            </a:extLst>
          </p:cNvPr>
          <p:cNvGrpSpPr/>
          <p:nvPr/>
        </p:nvGrpSpPr>
        <p:grpSpPr>
          <a:xfrm>
            <a:off x="1149133" y="1079039"/>
            <a:ext cx="7595169" cy="1802973"/>
            <a:chOff x="1446218" y="1021955"/>
            <a:chExt cx="7876889" cy="1802973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3613911A-22A0-07B9-E83A-DFF7FB58A398}"/>
                </a:ext>
              </a:extLst>
            </p:cNvPr>
            <p:cNvSpPr/>
            <p:nvPr/>
          </p:nvSpPr>
          <p:spPr bwMode="auto">
            <a:xfrm>
              <a:off x="1446218" y="1021955"/>
              <a:ext cx="6828580" cy="1802973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779908 w 5296055"/>
                <a:gd name="connsiteY0" fmla="*/ 0 h 1976435"/>
                <a:gd name="connsiteX1" fmla="*/ 5193068 w 5296055"/>
                <a:gd name="connsiteY1" fmla="*/ 0 h 1976435"/>
                <a:gd name="connsiteX2" fmla="*/ 5296055 w 5296055"/>
                <a:gd name="connsiteY2" fmla="*/ 102987 h 1976435"/>
                <a:gd name="connsiteX3" fmla="*/ 5296055 w 5296055"/>
                <a:gd name="connsiteY3" fmla="*/ 514924 h 1976435"/>
                <a:gd name="connsiteX4" fmla="*/ 5193068 w 5296055"/>
                <a:gd name="connsiteY4" fmla="*/ 617911 h 1976435"/>
                <a:gd name="connsiteX5" fmla="*/ 852327 w 5296055"/>
                <a:gd name="connsiteY5" fmla="*/ 617911 h 1976435"/>
                <a:gd name="connsiteX6" fmla="*/ 0 w 5296055"/>
                <a:gd name="connsiteY6" fmla="*/ 1976435 h 1976435"/>
                <a:gd name="connsiteX7" fmla="*/ 676921 w 5296055"/>
                <a:gd name="connsiteY7" fmla="*/ 498849 h 1976435"/>
                <a:gd name="connsiteX8" fmla="*/ 676921 w 5296055"/>
                <a:gd name="connsiteY8" fmla="*/ 102987 h 1976435"/>
                <a:gd name="connsiteX9" fmla="*/ 779908 w 5296055"/>
                <a:gd name="connsiteY9" fmla="*/ 0 h 1976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96055" h="1976435">
                  <a:moveTo>
                    <a:pt x="779908" y="0"/>
                  </a:moveTo>
                  <a:lnTo>
                    <a:pt x="5193068" y="0"/>
                  </a:lnTo>
                  <a:cubicBezTo>
                    <a:pt x="5249946" y="0"/>
                    <a:pt x="5296055" y="46109"/>
                    <a:pt x="5296055" y="102987"/>
                  </a:cubicBezTo>
                  <a:lnTo>
                    <a:pt x="5296055" y="514924"/>
                  </a:lnTo>
                  <a:cubicBezTo>
                    <a:pt x="5296055" y="571802"/>
                    <a:pt x="5249946" y="617911"/>
                    <a:pt x="5193068" y="617911"/>
                  </a:cubicBezTo>
                  <a:lnTo>
                    <a:pt x="852327" y="617911"/>
                  </a:lnTo>
                  <a:lnTo>
                    <a:pt x="0" y="1976435"/>
                  </a:lnTo>
                  <a:lnTo>
                    <a:pt x="676921" y="498849"/>
                  </a:lnTo>
                  <a:lnTo>
                    <a:pt x="676921" y="102987"/>
                  </a:lnTo>
                  <a:cubicBezTo>
                    <a:pt x="676921" y="46109"/>
                    <a:pt x="723030" y="0"/>
                    <a:pt x="779908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占位符 6">
              <a:extLst>
                <a:ext uri="{FF2B5EF4-FFF2-40B4-BE49-F238E27FC236}">
                  <a16:creationId xmlns:a16="http://schemas.microsoft.com/office/drawing/2014/main" id="{97DE6DBC-45FF-0EA8-1033-BFE7D0C0A452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怎么保证</a:t>
              </a:r>
              <a:r>
                <a:rPr lang="en-US" altLang="zh-CN" sz="1400" dirty="0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的高并发高可用</a:t>
              </a:r>
            </a:p>
          </p:txBody>
        </p:sp>
      </p:grpSp>
      <p:pic>
        <p:nvPicPr>
          <p:cNvPr id="8" name="图形 7" descr="穿高领毛衣戴眼镜的男人">
            <a:extLst>
              <a:ext uri="{FF2B5EF4-FFF2-40B4-BE49-F238E27FC236}">
                <a16:creationId xmlns:a16="http://schemas.microsoft.com/office/drawing/2014/main" id="{F937B878-E8A9-1954-434A-C141776D5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295" y="2731130"/>
            <a:ext cx="867323" cy="116706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56461BDC-BFC0-6D05-F6F5-ABDAA6CE0E1C}"/>
              </a:ext>
            </a:extLst>
          </p:cNvPr>
          <p:cNvGrpSpPr/>
          <p:nvPr/>
        </p:nvGrpSpPr>
        <p:grpSpPr>
          <a:xfrm>
            <a:off x="1265227" y="2355010"/>
            <a:ext cx="7624353" cy="859390"/>
            <a:chOff x="1415952" y="1021955"/>
            <a:chExt cx="7907155" cy="859390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3D160443-5E07-F46B-ACC4-DB97D1631B86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占位符 6">
              <a:extLst>
                <a:ext uri="{FF2B5EF4-FFF2-40B4-BE49-F238E27FC236}">
                  <a16:creationId xmlns:a16="http://schemas.microsoft.com/office/drawing/2014/main" id="{E0E0AD63-0E84-7EB2-DE21-57056C1157DA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你们使用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是单点还是集群，哪种集群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46E8CC6-9700-87B3-84BF-8C563026FE11}"/>
              </a:ext>
            </a:extLst>
          </p:cNvPr>
          <p:cNvGrpSpPr/>
          <p:nvPr/>
        </p:nvGrpSpPr>
        <p:grpSpPr>
          <a:xfrm>
            <a:off x="1347556" y="3538079"/>
            <a:ext cx="7405337" cy="768656"/>
            <a:chOff x="1643092" y="816979"/>
            <a:chExt cx="7680015" cy="768656"/>
          </a:xfrm>
        </p:grpSpPr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8E7020B7-270B-6280-B708-226256AA87BF}"/>
                </a:ext>
              </a:extLst>
            </p:cNvPr>
            <p:cNvSpPr/>
            <p:nvPr/>
          </p:nvSpPr>
          <p:spPr bwMode="auto">
            <a:xfrm>
              <a:off x="1643092" y="816979"/>
              <a:ext cx="6631707" cy="768656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102987 w 4619134"/>
                <a:gd name="connsiteY0" fmla="*/ 0 h 617911"/>
                <a:gd name="connsiteX1" fmla="*/ 4516147 w 4619134"/>
                <a:gd name="connsiteY1" fmla="*/ 0 h 617911"/>
                <a:gd name="connsiteX2" fmla="*/ 4619134 w 4619134"/>
                <a:gd name="connsiteY2" fmla="*/ 102987 h 617911"/>
                <a:gd name="connsiteX3" fmla="*/ 4619134 w 4619134"/>
                <a:gd name="connsiteY3" fmla="*/ 514924 h 617911"/>
                <a:gd name="connsiteX4" fmla="*/ 4516147 w 4619134"/>
                <a:gd name="connsiteY4" fmla="*/ 617911 h 617911"/>
                <a:gd name="connsiteX5" fmla="*/ 175406 w 4619134"/>
                <a:gd name="connsiteY5" fmla="*/ 617911 h 617911"/>
                <a:gd name="connsiteX6" fmla="*/ 3797 w 4619134"/>
                <a:gd name="connsiteY6" fmla="*/ 590174 h 617911"/>
                <a:gd name="connsiteX7" fmla="*/ 0 w 4619134"/>
                <a:gd name="connsiteY7" fmla="*/ 498849 h 617911"/>
                <a:gd name="connsiteX8" fmla="*/ 0 w 4619134"/>
                <a:gd name="connsiteY8" fmla="*/ 102987 h 617911"/>
                <a:gd name="connsiteX9" fmla="*/ 102987 w 4619134"/>
                <a:gd name="connsiteY9" fmla="*/ 0 h 617911"/>
                <a:gd name="connsiteX0" fmla="*/ 627218 w 5143365"/>
                <a:gd name="connsiteY0" fmla="*/ 224697 h 842608"/>
                <a:gd name="connsiteX1" fmla="*/ 5040378 w 5143365"/>
                <a:gd name="connsiteY1" fmla="*/ 224697 h 842608"/>
                <a:gd name="connsiteX2" fmla="*/ 5143365 w 5143365"/>
                <a:gd name="connsiteY2" fmla="*/ 327684 h 842608"/>
                <a:gd name="connsiteX3" fmla="*/ 5143365 w 5143365"/>
                <a:gd name="connsiteY3" fmla="*/ 739621 h 842608"/>
                <a:gd name="connsiteX4" fmla="*/ 5040378 w 5143365"/>
                <a:gd name="connsiteY4" fmla="*/ 842608 h 842608"/>
                <a:gd name="connsiteX5" fmla="*/ 699637 w 5143365"/>
                <a:gd name="connsiteY5" fmla="*/ 842608 h 842608"/>
                <a:gd name="connsiteX6" fmla="*/ 528028 w 5143365"/>
                <a:gd name="connsiteY6" fmla="*/ 814871 h 842608"/>
                <a:gd name="connsiteX7" fmla="*/ 524231 w 5143365"/>
                <a:gd name="connsiteY7" fmla="*/ 723546 h 842608"/>
                <a:gd name="connsiteX8" fmla="*/ 0 w 5143365"/>
                <a:gd name="connsiteY8" fmla="*/ 7777 h 842608"/>
                <a:gd name="connsiteX9" fmla="*/ 627218 w 5143365"/>
                <a:gd name="connsiteY9" fmla="*/ 224697 h 842608"/>
                <a:gd name="connsiteX0" fmla="*/ 627218 w 5143365"/>
                <a:gd name="connsiteY0" fmla="*/ 224697 h 842608"/>
                <a:gd name="connsiteX1" fmla="*/ 5040378 w 5143365"/>
                <a:gd name="connsiteY1" fmla="*/ 224697 h 842608"/>
                <a:gd name="connsiteX2" fmla="*/ 5143365 w 5143365"/>
                <a:gd name="connsiteY2" fmla="*/ 327684 h 842608"/>
                <a:gd name="connsiteX3" fmla="*/ 5143365 w 5143365"/>
                <a:gd name="connsiteY3" fmla="*/ 739621 h 842608"/>
                <a:gd name="connsiteX4" fmla="*/ 5040378 w 5143365"/>
                <a:gd name="connsiteY4" fmla="*/ 842608 h 842608"/>
                <a:gd name="connsiteX5" fmla="*/ 699637 w 5143365"/>
                <a:gd name="connsiteY5" fmla="*/ 842608 h 842608"/>
                <a:gd name="connsiteX6" fmla="*/ 574974 w 5143365"/>
                <a:gd name="connsiteY6" fmla="*/ 772216 h 842608"/>
                <a:gd name="connsiteX7" fmla="*/ 524231 w 5143365"/>
                <a:gd name="connsiteY7" fmla="*/ 723546 h 842608"/>
                <a:gd name="connsiteX8" fmla="*/ 0 w 5143365"/>
                <a:gd name="connsiteY8" fmla="*/ 7777 h 842608"/>
                <a:gd name="connsiteX9" fmla="*/ 627218 w 5143365"/>
                <a:gd name="connsiteY9" fmla="*/ 224697 h 84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43365" h="842608">
                  <a:moveTo>
                    <a:pt x="627218" y="224697"/>
                  </a:moveTo>
                  <a:lnTo>
                    <a:pt x="5040378" y="224697"/>
                  </a:lnTo>
                  <a:cubicBezTo>
                    <a:pt x="5097256" y="224697"/>
                    <a:pt x="5143365" y="270806"/>
                    <a:pt x="5143365" y="327684"/>
                  </a:cubicBezTo>
                  <a:lnTo>
                    <a:pt x="5143365" y="739621"/>
                  </a:lnTo>
                  <a:cubicBezTo>
                    <a:pt x="5143365" y="796499"/>
                    <a:pt x="5097256" y="842608"/>
                    <a:pt x="5040378" y="842608"/>
                  </a:cubicBezTo>
                  <a:lnTo>
                    <a:pt x="699637" y="842608"/>
                  </a:lnTo>
                  <a:lnTo>
                    <a:pt x="574974" y="772216"/>
                  </a:lnTo>
                  <a:lnTo>
                    <a:pt x="524231" y="723546"/>
                  </a:lnTo>
                  <a:lnTo>
                    <a:pt x="0" y="7777"/>
                  </a:lnTo>
                  <a:cubicBezTo>
                    <a:pt x="0" y="-49101"/>
                    <a:pt x="570340" y="224697"/>
                    <a:pt x="627218" y="224697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占位符 6">
              <a:extLst>
                <a:ext uri="{FF2B5EF4-FFF2-40B4-BE49-F238E27FC236}">
                  <a16:creationId xmlns:a16="http://schemas.microsoft.com/office/drawing/2014/main" id="{2433343C-3AC2-1351-722A-67E407B376ED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集群脑裂，该怎么解决呢？</a:t>
              </a:r>
            </a:p>
          </p:txBody>
        </p:sp>
      </p:grp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E39DC5AA-7C24-6F1D-865B-18B03410F0DB}"/>
              </a:ext>
            </a:extLst>
          </p:cNvPr>
          <p:cNvSpPr txBox="1">
            <a:spLocks/>
          </p:cNvSpPr>
          <p:nvPr/>
        </p:nvSpPr>
        <p:spPr>
          <a:xfrm>
            <a:off x="2153077" y="3071638"/>
            <a:ext cx="9790684" cy="5805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主从（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r>
              <a:rPr lang="zh-CN" altLang="en-US" sz="1400" dirty="0">
                <a:solidFill>
                  <a:schemeClr val="tx1"/>
                </a:solidFill>
              </a:rPr>
              <a:t>主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r>
              <a:rPr lang="zh-CN" altLang="en-US" sz="1400" dirty="0">
                <a:solidFill>
                  <a:schemeClr val="tx1"/>
                </a:solidFill>
              </a:rPr>
              <a:t>从）</a:t>
            </a:r>
            <a:r>
              <a:rPr lang="en-US" altLang="zh-CN" sz="1400" dirty="0">
                <a:solidFill>
                  <a:schemeClr val="tx1"/>
                </a:solidFill>
              </a:rPr>
              <a:t>+</a:t>
            </a:r>
            <a:r>
              <a:rPr lang="zh-CN" altLang="en-US" sz="1400" dirty="0">
                <a:solidFill>
                  <a:schemeClr val="tx1"/>
                </a:solidFill>
              </a:rPr>
              <a:t>哨兵就可以了。单节点不超过</a:t>
            </a:r>
            <a:r>
              <a:rPr lang="en-US" altLang="zh-CN" sz="1400" dirty="0">
                <a:solidFill>
                  <a:schemeClr val="tx1"/>
                </a:solidFill>
              </a:rPr>
              <a:t>10G</a:t>
            </a:r>
            <a:r>
              <a:rPr lang="zh-CN" altLang="en-US" sz="1400" dirty="0">
                <a:solidFill>
                  <a:schemeClr val="tx1"/>
                </a:solidFill>
              </a:rPr>
              <a:t>内存，如果</a:t>
            </a:r>
            <a:r>
              <a:rPr lang="en-US" altLang="zh-CN" sz="1400" dirty="0">
                <a:solidFill>
                  <a:schemeClr val="tx1"/>
                </a:solidFill>
              </a:rPr>
              <a:t>Redis</a:t>
            </a:r>
            <a:r>
              <a:rPr lang="zh-CN" altLang="en-US" sz="1400" dirty="0">
                <a:solidFill>
                  <a:schemeClr val="tx1"/>
                </a:solidFill>
              </a:rPr>
              <a:t>内存不足则可以给不同服务分配独立的</a:t>
            </a:r>
            <a:r>
              <a:rPr lang="en-US" altLang="zh-CN" sz="1400" dirty="0">
                <a:solidFill>
                  <a:schemeClr val="tx1"/>
                </a:solidFill>
              </a:rPr>
              <a:t>Redis</a:t>
            </a:r>
            <a:r>
              <a:rPr lang="zh-CN" altLang="en-US" sz="1400" dirty="0">
                <a:solidFill>
                  <a:schemeClr val="tx1"/>
                </a:solidFill>
              </a:rPr>
              <a:t>主从节点</a:t>
            </a:r>
            <a:endParaRPr lang="zh-CN" altLang="en-US" sz="1400" dirty="0"/>
          </a:p>
        </p:txBody>
      </p:sp>
      <p:sp>
        <p:nvSpPr>
          <p:cNvPr id="16" name="文本占位符 2">
            <a:extLst>
              <a:ext uri="{FF2B5EF4-FFF2-40B4-BE49-F238E27FC236}">
                <a16:creationId xmlns:a16="http://schemas.microsoft.com/office/drawing/2014/main" id="{D68EAE56-3083-C690-3260-B513C68850C8}"/>
              </a:ext>
            </a:extLst>
          </p:cNvPr>
          <p:cNvSpPr txBox="1">
            <a:spLocks/>
          </p:cNvSpPr>
          <p:nvPr/>
        </p:nvSpPr>
        <p:spPr>
          <a:xfrm>
            <a:off x="2143650" y="4419672"/>
            <a:ext cx="9790684" cy="216966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集群脑裂</a:t>
            </a:r>
            <a:r>
              <a:rPr lang="zh-CN" altLang="en-US" sz="1400" dirty="0">
                <a:solidFill>
                  <a:schemeClr val="tx1"/>
                </a:solidFill>
              </a:rPr>
              <a:t>是由于主节点和从节点和</a:t>
            </a:r>
            <a:r>
              <a:rPr lang="en-US" altLang="zh-CN" sz="1400" dirty="0">
                <a:solidFill>
                  <a:schemeClr val="tx1"/>
                </a:solidFill>
              </a:rPr>
              <a:t>sentinel</a:t>
            </a:r>
            <a:r>
              <a:rPr lang="zh-CN" altLang="en-US" sz="1400" dirty="0">
                <a:solidFill>
                  <a:schemeClr val="tx1"/>
                </a:solidFill>
              </a:rPr>
              <a:t>处于不同的网络分区，使得</a:t>
            </a:r>
            <a:r>
              <a:rPr lang="en-US" altLang="zh-CN" sz="1400" dirty="0">
                <a:solidFill>
                  <a:schemeClr val="tx1"/>
                </a:solidFill>
              </a:rPr>
              <a:t>sentinel</a:t>
            </a:r>
            <a:r>
              <a:rPr lang="zh-CN" altLang="en-US" sz="1400" dirty="0">
                <a:solidFill>
                  <a:schemeClr val="tx1"/>
                </a:solidFill>
              </a:rPr>
              <a:t>没有能够心跳感知到主节点，所以通过选举的方式提升了一个从节点为主，这样就存在了两个</a:t>
            </a:r>
            <a:r>
              <a:rPr lang="en-US" altLang="zh-CN" sz="1400" dirty="0">
                <a:solidFill>
                  <a:schemeClr val="tx1"/>
                </a:solidFill>
              </a:rPr>
              <a:t>master</a:t>
            </a:r>
            <a:r>
              <a:rPr lang="zh-CN" altLang="en-US" sz="1400" dirty="0">
                <a:solidFill>
                  <a:schemeClr val="tx1"/>
                </a:solidFill>
              </a:rPr>
              <a:t>，就像大脑分裂了一样，这样会导致客户端还在老的主节点那里写入数据，新节点无法同步数据，当网络恢复后，</a:t>
            </a:r>
            <a:r>
              <a:rPr lang="en-US" altLang="zh-CN" sz="1400" dirty="0">
                <a:solidFill>
                  <a:schemeClr val="tx1"/>
                </a:solidFill>
              </a:rPr>
              <a:t>sentinel</a:t>
            </a:r>
            <a:r>
              <a:rPr lang="zh-CN" altLang="en-US" sz="1400" dirty="0">
                <a:solidFill>
                  <a:schemeClr val="tx1"/>
                </a:solidFill>
              </a:rPr>
              <a:t>会将老的主节点降为从节点，这时再从新</a:t>
            </a:r>
            <a:r>
              <a:rPr lang="en-US" altLang="zh-CN" sz="1400" dirty="0">
                <a:solidFill>
                  <a:schemeClr val="tx1"/>
                </a:solidFill>
              </a:rPr>
              <a:t>master</a:t>
            </a:r>
            <a:r>
              <a:rPr lang="zh-CN" altLang="en-US" sz="1400" dirty="0">
                <a:solidFill>
                  <a:schemeClr val="tx1"/>
                </a:solidFill>
              </a:rPr>
              <a:t>同步数据，就会导致数据丢失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b="1" dirty="0">
                <a:solidFill>
                  <a:schemeClr val="tx1"/>
                </a:solidFill>
              </a:rPr>
              <a:t>解决</a:t>
            </a:r>
            <a:r>
              <a:rPr lang="zh-CN" altLang="en-US" sz="1400" dirty="0">
                <a:solidFill>
                  <a:schemeClr val="tx1"/>
                </a:solidFill>
              </a:rPr>
              <a:t>：我们可以修改</a:t>
            </a:r>
            <a:r>
              <a:rPr lang="en-US" altLang="zh-CN" sz="1400" dirty="0" err="1">
                <a:solidFill>
                  <a:schemeClr val="tx1"/>
                </a:solidFill>
              </a:rPr>
              <a:t>redis</a:t>
            </a:r>
            <a:r>
              <a:rPr lang="zh-CN" altLang="en-US" sz="1400" dirty="0">
                <a:solidFill>
                  <a:schemeClr val="tx1"/>
                </a:solidFill>
              </a:rPr>
              <a:t>的配置，可以设置最少的从节点数量以及缩短主从数据同步的延迟时间，达不到要求就拒绝请求，就可以避免大量的数据丢失</a:t>
            </a:r>
            <a:endParaRPr lang="zh-CN" altLang="en-US" sz="14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AC8239E-BB8A-46BF-844D-EC04B8909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155" y="838190"/>
            <a:ext cx="6945633" cy="5637821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3745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1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D25B9-77D0-4449-B35A-53CA2BDF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分片集群结构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4B0915-A192-4A91-90C7-BC94396E25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主从和哨兵可以解决高可用、高并发读的问题。但是依然有两个问题没有解决：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海量数据存储问题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高并发写的问题</a:t>
            </a:r>
            <a:endParaRPr lang="en-US" altLang="zh-CN" dirty="0"/>
          </a:p>
          <a:p>
            <a:r>
              <a:rPr lang="zh-CN" altLang="en-US" dirty="0"/>
              <a:t>使用分片集群可以解决上述问题，分片集群特征：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集群中有多个</a:t>
            </a:r>
            <a:r>
              <a:rPr lang="en-US" altLang="zh-CN" dirty="0"/>
              <a:t>master</a:t>
            </a:r>
            <a:r>
              <a:rPr lang="zh-CN" altLang="en-US" dirty="0"/>
              <a:t>，每个</a:t>
            </a:r>
            <a:r>
              <a:rPr lang="en-US" altLang="zh-CN" dirty="0"/>
              <a:t>master</a:t>
            </a:r>
            <a:r>
              <a:rPr lang="zh-CN" altLang="en-US" dirty="0"/>
              <a:t>保存不同数据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每个</a:t>
            </a:r>
            <a:r>
              <a:rPr lang="en-US" altLang="zh-CN" dirty="0"/>
              <a:t>master</a:t>
            </a:r>
            <a:r>
              <a:rPr lang="zh-CN" altLang="en-US" dirty="0"/>
              <a:t>都可以有多个</a:t>
            </a:r>
            <a:r>
              <a:rPr lang="en-US" altLang="zh-CN" dirty="0"/>
              <a:t>slave</a:t>
            </a:r>
            <a:r>
              <a:rPr lang="zh-CN" altLang="en-US" dirty="0"/>
              <a:t>节点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master</a:t>
            </a:r>
            <a:r>
              <a:rPr lang="zh-CN" altLang="en-US" dirty="0"/>
              <a:t>之间通过</a:t>
            </a:r>
            <a:r>
              <a:rPr lang="en-US" altLang="zh-CN" dirty="0"/>
              <a:t>ping</a:t>
            </a:r>
            <a:r>
              <a:rPr lang="zh-CN" altLang="en-US" dirty="0"/>
              <a:t>监测彼此健康状态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客户端请求可以访问集群任意节点，最终都会被转发到正确节点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7846C2-1937-46B4-8481-CB7DD0B99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145" y="4567964"/>
            <a:ext cx="639461" cy="6208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AD18D82-FF75-4A5C-A8D2-CD0E89FA38F5}"/>
              </a:ext>
            </a:extLst>
          </p:cNvPr>
          <p:cNvSpPr/>
          <p:nvPr/>
        </p:nvSpPr>
        <p:spPr>
          <a:xfrm>
            <a:off x="7511785" y="4878382"/>
            <a:ext cx="536183" cy="126036"/>
          </a:xfrm>
          <a:prstGeom prst="roundRect">
            <a:avLst>
              <a:gd name="adj" fmla="val 8408"/>
            </a:avLst>
          </a:prstGeom>
          <a:solidFill>
            <a:srgbClr val="D7271B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master</a:t>
            </a:r>
            <a:endParaRPr lang="zh-CN" altLang="en-US" sz="110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EE419E3-A83E-41A3-B171-35CC3B49C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431" y="5784855"/>
            <a:ext cx="639461" cy="6208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79E57F7-541D-4259-AA9A-E22A6C99047E}"/>
              </a:ext>
            </a:extLst>
          </p:cNvPr>
          <p:cNvSpPr/>
          <p:nvPr/>
        </p:nvSpPr>
        <p:spPr>
          <a:xfrm>
            <a:off x="6883681" y="6077546"/>
            <a:ext cx="536183" cy="126036"/>
          </a:xfrm>
          <a:prstGeom prst="roundRect">
            <a:avLst>
              <a:gd name="adj" fmla="val 8408"/>
            </a:avLst>
          </a:prstGeom>
          <a:solidFill>
            <a:srgbClr val="FFC0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slave</a:t>
            </a:r>
            <a:endParaRPr lang="zh-CN" altLang="en-US" sz="110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08EB167-CDF1-4528-BCE6-544E29814BCA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 flipH="1">
            <a:off x="7163162" y="5188800"/>
            <a:ext cx="616714" cy="5960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599F3871-A4EB-4769-A916-BD6E9C14CC64}"/>
              </a:ext>
            </a:extLst>
          </p:cNvPr>
          <p:cNvSpPr txBox="1"/>
          <p:nvPr/>
        </p:nvSpPr>
        <p:spPr>
          <a:xfrm>
            <a:off x="7427284" y="5460436"/>
            <a:ext cx="757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数据同步</a:t>
            </a: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59BEFE85-601A-4E2F-8AEA-3DF76F50E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521" y="5784855"/>
            <a:ext cx="639461" cy="6208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53CDF327-B89A-4A29-ACC3-E6834CEB0366}"/>
              </a:ext>
            </a:extLst>
          </p:cNvPr>
          <p:cNvSpPr/>
          <p:nvPr/>
        </p:nvSpPr>
        <p:spPr>
          <a:xfrm>
            <a:off x="8161771" y="6077546"/>
            <a:ext cx="536183" cy="126036"/>
          </a:xfrm>
          <a:prstGeom prst="roundRect">
            <a:avLst>
              <a:gd name="adj" fmla="val 8408"/>
            </a:avLst>
          </a:prstGeom>
          <a:solidFill>
            <a:srgbClr val="FFC0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slave</a:t>
            </a:r>
            <a:endParaRPr lang="zh-CN" altLang="en-US" sz="110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69CA4B3-320D-42EF-883A-ECCEC75D7461}"/>
              </a:ext>
            </a:extLst>
          </p:cNvPr>
          <p:cNvCxnSpPr>
            <a:cxnSpLocks/>
            <a:stCxn id="6" idx="2"/>
            <a:endCxn id="66" idx="0"/>
          </p:cNvCxnSpPr>
          <p:nvPr/>
        </p:nvCxnSpPr>
        <p:spPr>
          <a:xfrm>
            <a:off x="7779876" y="5188800"/>
            <a:ext cx="661376" cy="5960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" name="图片 72">
            <a:extLst>
              <a:ext uri="{FF2B5EF4-FFF2-40B4-BE49-F238E27FC236}">
                <a16:creationId xmlns:a16="http://schemas.microsoft.com/office/drawing/2014/main" id="{1CE3878D-4DE9-4A1E-AFE1-EE8813378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701" y="4567964"/>
            <a:ext cx="639461" cy="6208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5929195-10C3-4EE9-82F6-3DD2FB8C4234}"/>
              </a:ext>
            </a:extLst>
          </p:cNvPr>
          <p:cNvSpPr/>
          <p:nvPr/>
        </p:nvSpPr>
        <p:spPr>
          <a:xfrm>
            <a:off x="9784341" y="4878382"/>
            <a:ext cx="536183" cy="126036"/>
          </a:xfrm>
          <a:prstGeom prst="roundRect">
            <a:avLst>
              <a:gd name="adj" fmla="val 8408"/>
            </a:avLst>
          </a:prstGeom>
          <a:solidFill>
            <a:srgbClr val="D7271B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master</a:t>
            </a:r>
            <a:endParaRPr lang="zh-CN" altLang="en-US" sz="1100"/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EB307558-3860-4D42-8278-26A750A45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987" y="5784855"/>
            <a:ext cx="639461" cy="6208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5F96CECE-0597-442F-B169-8D433BA5843A}"/>
              </a:ext>
            </a:extLst>
          </p:cNvPr>
          <p:cNvSpPr/>
          <p:nvPr/>
        </p:nvSpPr>
        <p:spPr>
          <a:xfrm>
            <a:off x="9156237" y="6077546"/>
            <a:ext cx="536183" cy="126036"/>
          </a:xfrm>
          <a:prstGeom prst="roundRect">
            <a:avLst>
              <a:gd name="adj" fmla="val 8408"/>
            </a:avLst>
          </a:prstGeom>
          <a:solidFill>
            <a:srgbClr val="FFC0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slave</a:t>
            </a:r>
            <a:endParaRPr lang="zh-CN" altLang="en-US" sz="110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DED9D45-BCBB-4D65-BA10-7042AC8CDA00}"/>
              </a:ext>
            </a:extLst>
          </p:cNvPr>
          <p:cNvCxnSpPr>
            <a:cxnSpLocks/>
            <a:stCxn id="73" idx="2"/>
            <a:endCxn id="76" idx="0"/>
          </p:cNvCxnSpPr>
          <p:nvPr/>
        </p:nvCxnSpPr>
        <p:spPr>
          <a:xfrm flipH="1">
            <a:off x="9435718" y="5188800"/>
            <a:ext cx="616714" cy="5960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2F390F49-5DAC-4734-9E98-F8E13771D872}"/>
              </a:ext>
            </a:extLst>
          </p:cNvPr>
          <p:cNvSpPr txBox="1"/>
          <p:nvPr/>
        </p:nvSpPr>
        <p:spPr>
          <a:xfrm>
            <a:off x="9699840" y="5460436"/>
            <a:ext cx="757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数据同步</a:t>
            </a:r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id="{AF89D99A-D588-4E25-9701-B123F430C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077" y="5784855"/>
            <a:ext cx="639461" cy="6208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F33485BA-0F73-410E-8E4E-6733AA926347}"/>
              </a:ext>
            </a:extLst>
          </p:cNvPr>
          <p:cNvSpPr/>
          <p:nvPr/>
        </p:nvSpPr>
        <p:spPr>
          <a:xfrm>
            <a:off x="10434327" y="6077546"/>
            <a:ext cx="536183" cy="126036"/>
          </a:xfrm>
          <a:prstGeom prst="roundRect">
            <a:avLst>
              <a:gd name="adj" fmla="val 8408"/>
            </a:avLst>
          </a:prstGeom>
          <a:solidFill>
            <a:srgbClr val="FFC0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slave</a:t>
            </a:r>
            <a:endParaRPr lang="zh-CN" altLang="en-US" sz="1100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0E93E507-A521-4409-AC59-5830BA7D6D59}"/>
              </a:ext>
            </a:extLst>
          </p:cNvPr>
          <p:cNvCxnSpPr>
            <a:cxnSpLocks/>
            <a:stCxn id="73" idx="2"/>
            <a:endCxn id="81" idx="0"/>
          </p:cNvCxnSpPr>
          <p:nvPr/>
        </p:nvCxnSpPr>
        <p:spPr>
          <a:xfrm>
            <a:off x="10052432" y="5188800"/>
            <a:ext cx="661376" cy="5960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3E015CD8-8BE3-49EA-A592-A5903D1F3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214" y="3238709"/>
            <a:ext cx="639461" cy="6208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E833389-4113-4E32-A1FF-3F6DF61E7ECF}"/>
              </a:ext>
            </a:extLst>
          </p:cNvPr>
          <p:cNvSpPr/>
          <p:nvPr/>
        </p:nvSpPr>
        <p:spPr>
          <a:xfrm>
            <a:off x="8651854" y="3549127"/>
            <a:ext cx="536183" cy="126036"/>
          </a:xfrm>
          <a:prstGeom prst="roundRect">
            <a:avLst>
              <a:gd name="adj" fmla="val 8408"/>
            </a:avLst>
          </a:prstGeom>
          <a:solidFill>
            <a:srgbClr val="D7271B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master</a:t>
            </a:r>
            <a:endParaRPr lang="zh-CN" altLang="en-US" sz="110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E9656C19-749D-4A56-BB00-7B3D09A26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241" y="2075746"/>
            <a:ext cx="639461" cy="6208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42AADF4-FA36-4EF1-B7AB-34EF340A950A}"/>
              </a:ext>
            </a:extLst>
          </p:cNvPr>
          <p:cNvSpPr/>
          <p:nvPr/>
        </p:nvSpPr>
        <p:spPr>
          <a:xfrm>
            <a:off x="7848881" y="2386164"/>
            <a:ext cx="536183" cy="126036"/>
          </a:xfrm>
          <a:prstGeom prst="roundRect">
            <a:avLst>
              <a:gd name="adj" fmla="val 8408"/>
            </a:avLst>
          </a:prstGeom>
          <a:solidFill>
            <a:srgbClr val="FFC0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slave</a:t>
            </a:r>
            <a:endParaRPr lang="zh-CN" altLang="en-US" sz="110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A9A6ADB-2FF3-4F78-AA98-11321E3B5767}"/>
              </a:ext>
            </a:extLst>
          </p:cNvPr>
          <p:cNvCxnSpPr>
            <a:cxnSpLocks/>
            <a:stCxn id="14" idx="0"/>
            <a:endCxn id="22" idx="2"/>
          </p:cNvCxnSpPr>
          <p:nvPr/>
        </p:nvCxnSpPr>
        <p:spPr>
          <a:xfrm flipH="1" flipV="1">
            <a:off x="8116972" y="2696582"/>
            <a:ext cx="802973" cy="5421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2B3F4119-0AB2-4438-A909-F2A1A4D7785B}"/>
              </a:ext>
            </a:extLst>
          </p:cNvPr>
          <p:cNvSpPr txBox="1"/>
          <p:nvPr/>
        </p:nvSpPr>
        <p:spPr>
          <a:xfrm>
            <a:off x="8561762" y="2836392"/>
            <a:ext cx="772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数据同步</a:t>
            </a: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33987A85-53DE-4482-BFAD-688316487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268" y="2074849"/>
            <a:ext cx="639461" cy="6208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14D03C5D-1BDB-46C6-AFF6-12FA642C9097}"/>
              </a:ext>
            </a:extLst>
          </p:cNvPr>
          <p:cNvSpPr/>
          <p:nvPr/>
        </p:nvSpPr>
        <p:spPr>
          <a:xfrm>
            <a:off x="9491908" y="2385267"/>
            <a:ext cx="536183" cy="126036"/>
          </a:xfrm>
          <a:prstGeom prst="roundRect">
            <a:avLst>
              <a:gd name="adj" fmla="val 8408"/>
            </a:avLst>
          </a:prstGeom>
          <a:solidFill>
            <a:srgbClr val="FFC0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slave</a:t>
            </a:r>
            <a:endParaRPr lang="zh-CN" altLang="en-US" sz="1100"/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AECF13D6-004D-4F27-BF90-1FBD97AF5364}"/>
              </a:ext>
            </a:extLst>
          </p:cNvPr>
          <p:cNvCxnSpPr>
            <a:cxnSpLocks/>
            <a:stCxn id="14" idx="0"/>
            <a:endCxn id="85" idx="2"/>
          </p:cNvCxnSpPr>
          <p:nvPr/>
        </p:nvCxnSpPr>
        <p:spPr>
          <a:xfrm flipV="1">
            <a:off x="8919945" y="2695685"/>
            <a:ext cx="840054" cy="5430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A4A0417-691E-4407-8AF6-D67F1BF07B71}"/>
              </a:ext>
            </a:extLst>
          </p:cNvPr>
          <p:cNvCxnSpPr>
            <a:cxnSpLocks/>
            <a:stCxn id="14" idx="1"/>
            <a:endCxn id="6" idx="0"/>
          </p:cNvCxnSpPr>
          <p:nvPr/>
        </p:nvCxnSpPr>
        <p:spPr>
          <a:xfrm flipH="1">
            <a:off x="7779876" y="3549127"/>
            <a:ext cx="820338" cy="1018837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521542B-A372-41A7-9376-707B6C27BB02}"/>
              </a:ext>
            </a:extLst>
          </p:cNvPr>
          <p:cNvCxnSpPr>
            <a:cxnSpLocks/>
            <a:stCxn id="73" idx="1"/>
            <a:endCxn id="6" idx="3"/>
          </p:cNvCxnSpPr>
          <p:nvPr/>
        </p:nvCxnSpPr>
        <p:spPr>
          <a:xfrm flipH="1">
            <a:off x="8099606" y="4878382"/>
            <a:ext cx="1633095" cy="0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79EDD78-4724-44B9-B0D0-B8A42AC99C36}"/>
              </a:ext>
            </a:extLst>
          </p:cNvPr>
          <p:cNvCxnSpPr>
            <a:cxnSpLocks/>
            <a:stCxn id="73" idx="0"/>
            <a:endCxn id="14" idx="3"/>
          </p:cNvCxnSpPr>
          <p:nvPr/>
        </p:nvCxnSpPr>
        <p:spPr>
          <a:xfrm flipH="1" flipV="1">
            <a:off x="9239675" y="3549127"/>
            <a:ext cx="812757" cy="1018837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746D54A-762B-4AEC-9B5E-190B67139C2C}"/>
              </a:ext>
            </a:extLst>
          </p:cNvPr>
          <p:cNvSpPr txBox="1"/>
          <p:nvPr/>
        </p:nvSpPr>
        <p:spPr>
          <a:xfrm>
            <a:off x="8184436" y="399918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心跳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F64CA87-06EB-4BBC-8D6C-F35C05BE8AF6}"/>
              </a:ext>
            </a:extLst>
          </p:cNvPr>
          <p:cNvSpPr txBox="1"/>
          <p:nvPr/>
        </p:nvSpPr>
        <p:spPr>
          <a:xfrm>
            <a:off x="9266526" y="400922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心跳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76EA882-A772-4E92-A87F-936E533874CF}"/>
              </a:ext>
            </a:extLst>
          </p:cNvPr>
          <p:cNvSpPr txBox="1"/>
          <p:nvPr/>
        </p:nvSpPr>
        <p:spPr>
          <a:xfrm>
            <a:off x="8703414" y="466809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心跳</a:t>
            </a:r>
          </a:p>
        </p:txBody>
      </p:sp>
    </p:spTree>
    <p:extLst>
      <p:ext uri="{BB962C8B-B14F-4D97-AF65-F5344CB8AC3E}">
        <p14:creationId xmlns:p14="http://schemas.microsoft.com/office/powerpoint/2010/main" val="5998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37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37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37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37" grpId="0"/>
      <p:bldP spid="67" grpId="0" animBg="1"/>
      <p:bldP spid="74" grpId="0" animBg="1"/>
      <p:bldP spid="77" grpId="0" animBg="1"/>
      <p:bldP spid="79" grpId="0"/>
      <p:bldP spid="82" grpId="0" animBg="1"/>
      <p:bldP spid="15" grpId="0" animBg="1"/>
      <p:bldP spid="23" grpId="0" animBg="1"/>
      <p:bldP spid="36" grpId="0"/>
      <p:bldP spid="86" grpId="0" animBg="1"/>
      <p:bldP spid="16" grpId="0"/>
      <p:bldP spid="43" grpId="0"/>
      <p:bldP spid="4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E87C0-F643-1D4C-6DAF-C00CE8A3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分片集群结构</a:t>
            </a:r>
            <a:r>
              <a:rPr lang="en-US" altLang="zh-CN" dirty="0"/>
              <a:t>-</a:t>
            </a:r>
            <a:r>
              <a:rPr lang="zh-CN" altLang="en-US" dirty="0"/>
              <a:t>数据读写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CC6D99-2E40-603E-7C5A-A9BD2C50DF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885316"/>
          </a:xfrm>
        </p:spPr>
        <p:txBody>
          <a:bodyPr/>
          <a:lstStyle/>
          <a:p>
            <a:r>
              <a:rPr lang="en-US" altLang="zh-CN" dirty="0"/>
              <a:t>Redis </a:t>
            </a:r>
            <a:r>
              <a:rPr lang="zh-CN" altLang="en-US" dirty="0"/>
              <a:t>分片集群引入了哈希槽的概念，</a:t>
            </a:r>
            <a:r>
              <a:rPr lang="en-US" altLang="zh-CN" dirty="0"/>
              <a:t>Redis </a:t>
            </a:r>
            <a:r>
              <a:rPr lang="zh-CN" altLang="en-US" dirty="0"/>
              <a:t>集群有 </a:t>
            </a:r>
            <a:r>
              <a:rPr lang="en-US" altLang="zh-CN" dirty="0"/>
              <a:t>16384 </a:t>
            </a:r>
            <a:r>
              <a:rPr lang="zh-CN" altLang="en-US" dirty="0"/>
              <a:t>个哈希槽，每个 </a:t>
            </a:r>
            <a:r>
              <a:rPr lang="en-US" altLang="zh-CN" dirty="0"/>
              <a:t>key</a:t>
            </a:r>
            <a:r>
              <a:rPr lang="zh-CN" altLang="en-US" dirty="0"/>
              <a:t>通过 </a:t>
            </a:r>
            <a:r>
              <a:rPr lang="en-US" altLang="zh-CN" dirty="0"/>
              <a:t>CRC16 </a:t>
            </a:r>
            <a:r>
              <a:rPr lang="zh-CN" altLang="en-US" dirty="0"/>
              <a:t>校验后对 </a:t>
            </a:r>
            <a:r>
              <a:rPr lang="en-US" altLang="zh-CN" dirty="0"/>
              <a:t>16384 </a:t>
            </a:r>
            <a:r>
              <a:rPr lang="zh-CN" altLang="en-US" dirty="0"/>
              <a:t>取模来决定放置哪个槽，集群的每个节点负责一部分 </a:t>
            </a:r>
            <a:r>
              <a:rPr lang="en-US" altLang="zh-CN" dirty="0"/>
              <a:t>hash </a:t>
            </a:r>
            <a:r>
              <a:rPr lang="zh-CN" altLang="en-US" dirty="0"/>
              <a:t>槽。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47F0B2-A612-988C-1E22-988AFB262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454" y="2899604"/>
            <a:ext cx="639461" cy="6208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B7513995-21AA-B2E0-5A80-EE9D1425D3C3}"/>
              </a:ext>
            </a:extLst>
          </p:cNvPr>
          <p:cNvSpPr/>
          <p:nvPr/>
        </p:nvSpPr>
        <p:spPr>
          <a:xfrm>
            <a:off x="5186454" y="3210022"/>
            <a:ext cx="536183" cy="126036"/>
          </a:xfrm>
          <a:prstGeom prst="roundRect">
            <a:avLst>
              <a:gd name="adj" fmla="val 8408"/>
            </a:avLst>
          </a:prstGeom>
          <a:solidFill>
            <a:srgbClr val="D7271B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master</a:t>
            </a:r>
            <a:endParaRPr lang="zh-CN" altLang="en-US" sz="11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EFD386-5D21-A0EB-9911-F3EE77134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974" y="4047684"/>
            <a:ext cx="639461" cy="6208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57888408-5D74-6BF4-2D9F-2A8E086CB4A6}"/>
              </a:ext>
            </a:extLst>
          </p:cNvPr>
          <p:cNvSpPr/>
          <p:nvPr/>
        </p:nvSpPr>
        <p:spPr>
          <a:xfrm>
            <a:off x="5155974" y="4358102"/>
            <a:ext cx="536183" cy="126036"/>
          </a:xfrm>
          <a:prstGeom prst="roundRect">
            <a:avLst>
              <a:gd name="adj" fmla="val 8408"/>
            </a:avLst>
          </a:prstGeom>
          <a:solidFill>
            <a:srgbClr val="D7271B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/>
              <a:t>master</a:t>
            </a:r>
            <a:endParaRPr lang="zh-CN" altLang="en-US" sz="11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19AD95-9D18-8F09-FE17-75591F86B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494" y="5297364"/>
            <a:ext cx="639461" cy="6208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1D52A5DC-AE9E-E07A-02A4-CC8C1CBF3D21}"/>
              </a:ext>
            </a:extLst>
          </p:cNvPr>
          <p:cNvSpPr/>
          <p:nvPr/>
        </p:nvSpPr>
        <p:spPr>
          <a:xfrm>
            <a:off x="5125494" y="5607782"/>
            <a:ext cx="536183" cy="126036"/>
          </a:xfrm>
          <a:prstGeom prst="roundRect">
            <a:avLst>
              <a:gd name="adj" fmla="val 8408"/>
            </a:avLst>
          </a:prstGeom>
          <a:solidFill>
            <a:srgbClr val="D7271B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/>
              <a:t>master</a:t>
            </a:r>
            <a:endParaRPr lang="zh-CN" altLang="en-US" sz="1100" dirty="0"/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12B66B4E-EFD0-A91F-6F11-47E44150F2C4}"/>
              </a:ext>
            </a:extLst>
          </p:cNvPr>
          <p:cNvSpPr txBox="1">
            <a:spLocks/>
          </p:cNvSpPr>
          <p:nvPr/>
        </p:nvSpPr>
        <p:spPr>
          <a:xfrm>
            <a:off x="5120320" y="3429000"/>
            <a:ext cx="904560" cy="4789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0-5460</a:t>
            </a:r>
            <a:endParaRPr lang="zh-CN" altLang="en-US" sz="1400" dirty="0"/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A2F860FA-025F-A6F9-5824-835E9BBA1269}"/>
              </a:ext>
            </a:extLst>
          </p:cNvPr>
          <p:cNvSpPr txBox="1">
            <a:spLocks/>
          </p:cNvSpPr>
          <p:nvPr/>
        </p:nvSpPr>
        <p:spPr>
          <a:xfrm>
            <a:off x="4988240" y="4560445"/>
            <a:ext cx="1514160" cy="4789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5461-10922</a:t>
            </a:r>
            <a:endParaRPr lang="zh-CN" altLang="en-US" sz="1400" dirty="0"/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F2D6B567-2C19-1F6A-8B28-0029771A6174}"/>
              </a:ext>
            </a:extLst>
          </p:cNvPr>
          <p:cNvSpPr txBox="1">
            <a:spLocks/>
          </p:cNvSpPr>
          <p:nvPr/>
        </p:nvSpPr>
        <p:spPr>
          <a:xfrm>
            <a:off x="4866320" y="5840605"/>
            <a:ext cx="1514160" cy="4789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10923-16383</a:t>
            </a:r>
            <a:endParaRPr lang="zh-CN" altLang="en-US" sz="140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F3D69AB-6228-D58E-5135-0AD30E6D0282}"/>
              </a:ext>
            </a:extLst>
          </p:cNvPr>
          <p:cNvSpPr/>
          <p:nvPr/>
        </p:nvSpPr>
        <p:spPr bwMode="auto">
          <a:xfrm>
            <a:off x="853440" y="2895600"/>
            <a:ext cx="2509520" cy="533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name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itheima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E1F8E0D-ED64-740B-0251-06858DAF7881}"/>
              </a:ext>
            </a:extLst>
          </p:cNvPr>
          <p:cNvSpPr/>
          <p:nvPr/>
        </p:nvSpPr>
        <p:spPr bwMode="auto">
          <a:xfrm>
            <a:off x="863600" y="4064000"/>
            <a:ext cx="2479040" cy="640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CRC16</a:t>
            </a:r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计算</a:t>
            </a:r>
            <a:r>
              <a:rPr lang="en-US" altLang="zh-CN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name</a:t>
            </a:r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的</a:t>
            </a:r>
            <a:r>
              <a:rPr lang="en-US" altLang="zh-CN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hash</a:t>
            </a:r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值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2C84509-F420-52C4-7FB1-696726471E5F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2103120" y="3429000"/>
            <a:ext cx="5080" cy="63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66C87BF5-F2F0-B22F-964B-2883946CFE68}"/>
              </a:ext>
            </a:extLst>
          </p:cNvPr>
          <p:cNvSpPr txBox="1">
            <a:spLocks/>
          </p:cNvSpPr>
          <p:nvPr/>
        </p:nvSpPr>
        <p:spPr>
          <a:xfrm>
            <a:off x="3443920" y="4194685"/>
            <a:ext cx="904560" cy="4789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666666</a:t>
            </a:r>
            <a:endParaRPr lang="zh-CN" altLang="en-US" sz="1400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BF645DE-EA27-6B83-F5A6-1735F2905234}"/>
              </a:ext>
            </a:extLst>
          </p:cNvPr>
          <p:cNvSpPr/>
          <p:nvPr/>
        </p:nvSpPr>
        <p:spPr bwMode="auto">
          <a:xfrm>
            <a:off x="863600" y="5283200"/>
            <a:ext cx="2479040" cy="6400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666666 % 16384 = 11306</a:t>
            </a:r>
            <a:endParaRPr lang="zh-CN" altLang="en-US" sz="1400" dirty="0">
              <a:solidFill>
                <a:schemeClr val="bg1"/>
              </a:solidFill>
              <a:ea typeface="阿里巴巴普惠体" panose="00020600040101010101" pitchFamily="18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6C2E668-0198-6659-5D93-929F9AD2EC4C}"/>
              </a:ext>
            </a:extLst>
          </p:cNvPr>
          <p:cNvCxnSpPr>
            <a:stCxn id="15" idx="2"/>
            <a:endCxn id="21" idx="0"/>
          </p:cNvCxnSpPr>
          <p:nvPr/>
        </p:nvCxnSpPr>
        <p:spPr>
          <a:xfrm>
            <a:off x="2103120" y="4704080"/>
            <a:ext cx="0" cy="579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2611A9C-BB18-27EC-8FBE-6B71CE7FCFFF}"/>
              </a:ext>
            </a:extLst>
          </p:cNvPr>
          <p:cNvCxnSpPr>
            <a:stCxn id="21" idx="3"/>
            <a:endCxn id="8" idx="1"/>
          </p:cNvCxnSpPr>
          <p:nvPr/>
        </p:nvCxnSpPr>
        <p:spPr>
          <a:xfrm>
            <a:off x="3342640" y="5603240"/>
            <a:ext cx="1782854" cy="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BC3C288-EB51-AC05-C752-AD6E44DCCE9C}"/>
              </a:ext>
            </a:extLst>
          </p:cNvPr>
          <p:cNvSpPr/>
          <p:nvPr/>
        </p:nvSpPr>
        <p:spPr bwMode="auto">
          <a:xfrm>
            <a:off x="8087360" y="2905760"/>
            <a:ext cx="2509520" cy="533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{</a:t>
            </a:r>
            <a:r>
              <a:rPr lang="en-US" altLang="zh-CN" sz="1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aaa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}name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itheima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D01EACD-76EF-7262-AEA4-8FC5E2261F22}"/>
              </a:ext>
            </a:extLst>
          </p:cNvPr>
          <p:cNvSpPr/>
          <p:nvPr/>
        </p:nvSpPr>
        <p:spPr bwMode="auto">
          <a:xfrm>
            <a:off x="8097520" y="4074160"/>
            <a:ext cx="2479040" cy="640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CRC16</a:t>
            </a:r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算法计算</a:t>
            </a:r>
            <a:r>
              <a:rPr lang="en-US" altLang="zh-CN" sz="1400" dirty="0" err="1">
                <a:solidFill>
                  <a:srgbClr val="C00000"/>
                </a:solidFill>
                <a:ea typeface="阿里巴巴普惠体" panose="00020600040101010101" pitchFamily="18" charset="-122"/>
              </a:rPr>
              <a:t>aaa</a:t>
            </a:r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的</a:t>
            </a:r>
            <a:r>
              <a:rPr lang="en-US" altLang="zh-CN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hash</a:t>
            </a:r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值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A83946D-D663-407D-DB6B-042578EB5AE9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 flipH="1">
            <a:off x="9337040" y="3439160"/>
            <a:ext cx="5080" cy="63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9879352-11FE-D017-2019-3A6F44510E60}"/>
              </a:ext>
            </a:extLst>
          </p:cNvPr>
          <p:cNvSpPr/>
          <p:nvPr/>
        </p:nvSpPr>
        <p:spPr bwMode="auto">
          <a:xfrm>
            <a:off x="8097520" y="5293360"/>
            <a:ext cx="2479040" cy="6400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888888 % 16384 = 4152</a:t>
            </a:r>
            <a:endParaRPr lang="zh-CN" altLang="en-US" sz="1400" dirty="0">
              <a:solidFill>
                <a:schemeClr val="bg1"/>
              </a:solidFill>
              <a:ea typeface="阿里巴巴普惠体" panose="00020600040101010101" pitchFamily="18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1EBF848-7B9C-9763-568C-55B66AB9A54C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>
            <a:off x="9337040" y="4714240"/>
            <a:ext cx="0" cy="579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占位符 2">
            <a:extLst>
              <a:ext uri="{FF2B5EF4-FFF2-40B4-BE49-F238E27FC236}">
                <a16:creationId xmlns:a16="http://schemas.microsoft.com/office/drawing/2014/main" id="{73BBF3A0-9563-8609-FB01-840BEA4E94F9}"/>
              </a:ext>
            </a:extLst>
          </p:cNvPr>
          <p:cNvSpPr txBox="1">
            <a:spLocks/>
          </p:cNvSpPr>
          <p:nvPr/>
        </p:nvSpPr>
        <p:spPr>
          <a:xfrm>
            <a:off x="10616880" y="4143885"/>
            <a:ext cx="904560" cy="4789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888888</a:t>
            </a:r>
            <a:endParaRPr lang="zh-CN" altLang="en-US" sz="1400" dirty="0"/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71417CA6-231A-3863-C188-317132F1D1CE}"/>
              </a:ext>
            </a:extLst>
          </p:cNvPr>
          <p:cNvCxnSpPr>
            <a:cxnSpLocks/>
            <a:stCxn id="33" idx="1"/>
            <a:endCxn id="4" idx="3"/>
          </p:cNvCxnSpPr>
          <p:nvPr/>
        </p:nvCxnSpPr>
        <p:spPr>
          <a:xfrm rot="10800000">
            <a:off x="5825916" y="3210022"/>
            <a:ext cx="2271605" cy="24033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576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9" grpId="0" animBg="1"/>
      <p:bldP spid="11" grpId="0"/>
      <p:bldP spid="12" grpId="0"/>
      <p:bldP spid="13" grpId="0"/>
      <p:bldP spid="14" grpId="0" animBg="1"/>
      <p:bldP spid="15" grpId="0" animBg="1"/>
      <p:bldP spid="19" grpId="0"/>
      <p:bldP spid="21" grpId="0" animBg="1"/>
      <p:bldP spid="30" grpId="0" animBg="1"/>
      <p:bldP spid="31" grpId="0" animBg="1"/>
      <p:bldP spid="33" grpId="0" animBg="1"/>
      <p:bldP spid="3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穿高领毛衣戴眼镜的男人">
            <a:extLst>
              <a:ext uri="{FF2B5EF4-FFF2-40B4-BE49-F238E27FC236}">
                <a16:creationId xmlns:a16="http://schemas.microsoft.com/office/drawing/2014/main" id="{D3B2B56B-ABDC-CC99-6739-B140E7877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393" y="2643146"/>
            <a:ext cx="867323" cy="116706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304E73F2-535C-188E-53E2-FAE3D8571092}"/>
              </a:ext>
            </a:extLst>
          </p:cNvPr>
          <p:cNvGrpSpPr/>
          <p:nvPr/>
        </p:nvGrpSpPr>
        <p:grpSpPr>
          <a:xfrm>
            <a:off x="1434806" y="1021955"/>
            <a:ext cx="7605499" cy="1717229"/>
            <a:chOff x="1435505" y="1021955"/>
            <a:chExt cx="7887602" cy="1717229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F0068F2F-3530-E726-00CC-AEA9E02720B5}"/>
                </a:ext>
              </a:extLst>
            </p:cNvPr>
            <p:cNvSpPr/>
            <p:nvPr/>
          </p:nvSpPr>
          <p:spPr bwMode="auto">
            <a:xfrm>
              <a:off x="1435505" y="1021955"/>
              <a:ext cx="6839293" cy="1717229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788216 w 5304363"/>
                <a:gd name="connsiteY0" fmla="*/ 0 h 1882442"/>
                <a:gd name="connsiteX1" fmla="*/ 5201376 w 5304363"/>
                <a:gd name="connsiteY1" fmla="*/ 0 h 1882442"/>
                <a:gd name="connsiteX2" fmla="*/ 5304363 w 5304363"/>
                <a:gd name="connsiteY2" fmla="*/ 102987 h 1882442"/>
                <a:gd name="connsiteX3" fmla="*/ 5304363 w 5304363"/>
                <a:gd name="connsiteY3" fmla="*/ 514924 h 1882442"/>
                <a:gd name="connsiteX4" fmla="*/ 5201376 w 5304363"/>
                <a:gd name="connsiteY4" fmla="*/ 617911 h 1882442"/>
                <a:gd name="connsiteX5" fmla="*/ 860635 w 5304363"/>
                <a:gd name="connsiteY5" fmla="*/ 617911 h 1882442"/>
                <a:gd name="connsiteX6" fmla="*/ 0 w 5304363"/>
                <a:gd name="connsiteY6" fmla="*/ 1882442 h 1882442"/>
                <a:gd name="connsiteX7" fmla="*/ 685229 w 5304363"/>
                <a:gd name="connsiteY7" fmla="*/ 498849 h 1882442"/>
                <a:gd name="connsiteX8" fmla="*/ 685229 w 5304363"/>
                <a:gd name="connsiteY8" fmla="*/ 102987 h 1882442"/>
                <a:gd name="connsiteX9" fmla="*/ 788216 w 5304363"/>
                <a:gd name="connsiteY9" fmla="*/ 0 h 188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04363" h="1882442">
                  <a:moveTo>
                    <a:pt x="788216" y="0"/>
                  </a:moveTo>
                  <a:lnTo>
                    <a:pt x="5201376" y="0"/>
                  </a:lnTo>
                  <a:cubicBezTo>
                    <a:pt x="5258254" y="0"/>
                    <a:pt x="5304363" y="46109"/>
                    <a:pt x="5304363" y="102987"/>
                  </a:cubicBezTo>
                  <a:lnTo>
                    <a:pt x="5304363" y="514924"/>
                  </a:lnTo>
                  <a:cubicBezTo>
                    <a:pt x="5304363" y="571802"/>
                    <a:pt x="5258254" y="617911"/>
                    <a:pt x="5201376" y="617911"/>
                  </a:cubicBezTo>
                  <a:lnTo>
                    <a:pt x="860635" y="617911"/>
                  </a:lnTo>
                  <a:lnTo>
                    <a:pt x="0" y="1882442"/>
                  </a:lnTo>
                  <a:lnTo>
                    <a:pt x="685229" y="498849"/>
                  </a:lnTo>
                  <a:lnTo>
                    <a:pt x="685229" y="102987"/>
                  </a:lnTo>
                  <a:cubicBezTo>
                    <a:pt x="685229" y="46109"/>
                    <a:pt x="731338" y="0"/>
                    <a:pt x="788216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占位符 6">
              <a:extLst>
                <a:ext uri="{FF2B5EF4-FFF2-40B4-BE49-F238E27FC236}">
                  <a16:creationId xmlns:a16="http://schemas.microsoft.com/office/drawing/2014/main" id="{04129BC0-0A2C-9532-AAFD-69EBB8D85236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的分片集群有什么作用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F3139DB1-E494-5670-422A-C9E80D65813F}"/>
              </a:ext>
            </a:extLst>
          </p:cNvPr>
          <p:cNvSpPr txBox="1"/>
          <p:nvPr/>
        </p:nvSpPr>
        <p:spPr>
          <a:xfrm>
            <a:off x="2740057" y="1693451"/>
            <a:ext cx="6711885" cy="1346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集群中有多个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master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，每个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master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保存不同数据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每个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master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都可以有多个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slave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节点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master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之间通过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ping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监测彼此健康状态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客户端请求可以访问集群任意节点，最终都会被转发到正确节点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DB6906B-731E-64D8-5032-614E517E3B42}"/>
              </a:ext>
            </a:extLst>
          </p:cNvPr>
          <p:cNvSpPr txBox="1"/>
          <p:nvPr/>
        </p:nvSpPr>
        <p:spPr>
          <a:xfrm>
            <a:off x="2787191" y="3993590"/>
            <a:ext cx="8722937" cy="1993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分片集群引入了哈希槽的概念，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集群有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16384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个哈希槽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16384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个插槽分配到不同的实例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读写数据：根据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有效部分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计算哈希值，对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16384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取余（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有效部分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，如果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前面有大括号，大括号的内容就是有效部分，如果没有，则以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本身做为有效部分）余数做为插槽，寻找插槽所在的实例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75EF119-E909-4ACE-4AB3-B7ABED1A039A}"/>
              </a:ext>
            </a:extLst>
          </p:cNvPr>
          <p:cNvGrpSpPr/>
          <p:nvPr/>
        </p:nvGrpSpPr>
        <p:grpSpPr>
          <a:xfrm>
            <a:off x="1625212" y="3051132"/>
            <a:ext cx="6180182" cy="710163"/>
            <a:chOff x="1625212" y="3051132"/>
            <a:chExt cx="6180182" cy="710163"/>
          </a:xfrm>
        </p:grpSpPr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48EAE4B3-E035-9FF0-15A2-FDC954546EE6}"/>
                </a:ext>
              </a:extLst>
            </p:cNvPr>
            <p:cNvSpPr/>
            <p:nvPr/>
          </p:nvSpPr>
          <p:spPr bwMode="auto">
            <a:xfrm>
              <a:off x="1625212" y="3051132"/>
              <a:ext cx="6180182" cy="710163"/>
            </a:xfrm>
            <a:custGeom>
              <a:avLst/>
              <a:gdLst>
                <a:gd name="connsiteX0" fmla="*/ 0 w 6180182"/>
                <a:gd name="connsiteY0" fmla="*/ 0 h 710163"/>
                <a:gd name="connsiteX1" fmla="*/ 1363563 w 6180182"/>
                <a:gd name="connsiteY1" fmla="*/ 172835 h 710163"/>
                <a:gd name="connsiteX2" fmla="*/ 6090626 w 6180182"/>
                <a:gd name="connsiteY2" fmla="*/ 172835 h 710163"/>
                <a:gd name="connsiteX3" fmla="*/ 6180182 w 6180182"/>
                <a:gd name="connsiteY3" fmla="*/ 262391 h 710163"/>
                <a:gd name="connsiteX4" fmla="*/ 6180182 w 6180182"/>
                <a:gd name="connsiteY4" fmla="*/ 620607 h 710163"/>
                <a:gd name="connsiteX5" fmla="*/ 6090626 w 6180182"/>
                <a:gd name="connsiteY5" fmla="*/ 710163 h 710163"/>
                <a:gd name="connsiteX6" fmla="*/ 1094422 w 6180182"/>
                <a:gd name="connsiteY6" fmla="*/ 710163 h 710163"/>
                <a:gd name="connsiteX7" fmla="*/ 1004866 w 6180182"/>
                <a:gd name="connsiteY7" fmla="*/ 620607 h 710163"/>
                <a:gd name="connsiteX8" fmla="*/ 1004866 w 6180182"/>
                <a:gd name="connsiteY8" fmla="*/ 564267 h 710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80182" h="710163">
                  <a:moveTo>
                    <a:pt x="0" y="0"/>
                  </a:moveTo>
                  <a:lnTo>
                    <a:pt x="1363563" y="172835"/>
                  </a:lnTo>
                  <a:lnTo>
                    <a:pt x="6090626" y="172835"/>
                  </a:lnTo>
                  <a:cubicBezTo>
                    <a:pt x="6140086" y="172835"/>
                    <a:pt x="6180182" y="212931"/>
                    <a:pt x="6180182" y="262391"/>
                  </a:cubicBezTo>
                  <a:lnTo>
                    <a:pt x="6180182" y="620607"/>
                  </a:lnTo>
                  <a:cubicBezTo>
                    <a:pt x="6180182" y="670067"/>
                    <a:pt x="6140086" y="710163"/>
                    <a:pt x="6090626" y="710163"/>
                  </a:cubicBezTo>
                  <a:lnTo>
                    <a:pt x="1094422" y="710163"/>
                  </a:lnTo>
                  <a:cubicBezTo>
                    <a:pt x="1044962" y="710163"/>
                    <a:pt x="1004866" y="670067"/>
                    <a:pt x="1004866" y="620607"/>
                  </a:cubicBezTo>
                  <a:lnTo>
                    <a:pt x="1004866" y="56426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占位符 6">
              <a:extLst>
                <a:ext uri="{FF2B5EF4-FFF2-40B4-BE49-F238E27FC236}">
                  <a16:creationId xmlns:a16="http://schemas.microsoft.com/office/drawing/2014/main" id="{1D75C250-BCA0-88D0-7BB9-33A4CEA75864}"/>
                </a:ext>
              </a:extLst>
            </p:cNvPr>
            <p:cNvSpPr txBox="1">
              <a:spLocks/>
            </p:cNvSpPr>
            <p:nvPr/>
          </p:nvSpPr>
          <p:spPr>
            <a:xfrm>
              <a:off x="2897182" y="3263800"/>
              <a:ext cx="4301286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分片集群中数据是怎么存储和读取的？</a:t>
              </a:r>
            </a:p>
          </p:txBody>
        </p:sp>
      </p:grpSp>
      <p:pic>
        <p:nvPicPr>
          <p:cNvPr id="36" name="图片 35">
            <a:extLst>
              <a:ext uri="{FF2B5EF4-FFF2-40B4-BE49-F238E27FC236}">
                <a16:creationId xmlns:a16="http://schemas.microsoft.com/office/drawing/2014/main" id="{3D4BE044-D885-114D-B03F-335E6AB1F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980" y="1252963"/>
            <a:ext cx="7038801" cy="355079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64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穿高领毛衣戴眼镜的男人">
            <a:extLst>
              <a:ext uri="{FF2B5EF4-FFF2-40B4-BE49-F238E27FC236}">
                <a16:creationId xmlns:a16="http://schemas.microsoft.com/office/drawing/2014/main" id="{D3B2B56B-ABDC-CC99-6739-B140E7877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54" y="1398808"/>
            <a:ext cx="867323" cy="116706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304E73F2-535C-188E-53E2-FAE3D8571092}"/>
              </a:ext>
            </a:extLst>
          </p:cNvPr>
          <p:cNvGrpSpPr/>
          <p:nvPr/>
        </p:nvGrpSpPr>
        <p:grpSpPr>
          <a:xfrm>
            <a:off x="1415952" y="1021955"/>
            <a:ext cx="7624353" cy="859390"/>
            <a:chOff x="1415952" y="1021955"/>
            <a:chExt cx="7907155" cy="859390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F0068F2F-3530-E726-00CC-AEA9E02720B5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占位符 6">
              <a:extLst>
                <a:ext uri="{FF2B5EF4-FFF2-40B4-BE49-F238E27FC236}">
                  <a16:creationId xmlns:a16="http://schemas.microsoft.com/office/drawing/2014/main" id="{04129BC0-0A2C-9532-AAFD-69EBB8D85236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</a:rPr>
                <a:t>是单线程的，但是为什么还那么快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75A5805-54A0-F2CC-4BD6-5F392D241F1B}"/>
              </a:ext>
            </a:extLst>
          </p:cNvPr>
          <p:cNvSpPr txBox="1"/>
          <p:nvPr/>
        </p:nvSpPr>
        <p:spPr>
          <a:xfrm>
            <a:off x="2749484" y="1795440"/>
            <a:ext cx="8722937" cy="1346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是纯内存操作，执行速度非常快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采用单线程，避免不必要的上下文切换可竞争条件，多线程还要考虑线程安全问题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I/O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多路复用模型，非阻塞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形 2" descr="穿高领毛衣戴眼镜的男人">
            <a:extLst>
              <a:ext uri="{FF2B5EF4-FFF2-40B4-BE49-F238E27FC236}">
                <a16:creationId xmlns:a16="http://schemas.microsoft.com/office/drawing/2014/main" id="{1A8FCE73-E7B8-8023-4AC8-F7AB24222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086" y="3412671"/>
            <a:ext cx="867323" cy="116706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CD83CB3D-1CF5-9F9A-01A6-F7142C392B43}"/>
              </a:ext>
            </a:extLst>
          </p:cNvPr>
          <p:cNvGrpSpPr/>
          <p:nvPr/>
        </p:nvGrpSpPr>
        <p:grpSpPr>
          <a:xfrm>
            <a:off x="1474084" y="3035818"/>
            <a:ext cx="7624353" cy="859390"/>
            <a:chOff x="1415952" y="1021955"/>
            <a:chExt cx="7907155" cy="859390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B33C7E49-5C69-E391-9F98-4575577DF485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占位符 6">
              <a:extLst>
                <a:ext uri="{FF2B5EF4-FFF2-40B4-BE49-F238E27FC236}">
                  <a16:creationId xmlns:a16="http://schemas.microsoft.com/office/drawing/2014/main" id="{FAF7AAF8-03EB-15C6-4D96-F638074ADC21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能解释一下</a:t>
              </a:r>
              <a:r>
                <a:rPr lang="en-US" altLang="zh-CN" sz="14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I/O</a:t>
              </a:r>
              <a:r>
                <a:rPr lang="zh-CN" altLang="en-US" sz="14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多路复用模型？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A21F4E41-E77F-A2D6-9505-4C15C478BE08}"/>
              </a:ext>
            </a:extLst>
          </p:cNvPr>
          <p:cNvSpPr txBox="1"/>
          <p:nvPr/>
        </p:nvSpPr>
        <p:spPr>
          <a:xfrm>
            <a:off x="2589228" y="3822203"/>
            <a:ext cx="8722937" cy="700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是纯内存操作，执行速度非常快，它的性能瓶颈是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网络延迟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而不是执行速度，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I/O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多路复用模型主要就是实现了高效的网络请求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60D939B-DF3A-3F2B-AD51-AFF121E5B7B2}"/>
              </a:ext>
            </a:extLst>
          </p:cNvPr>
          <p:cNvSpPr txBox="1"/>
          <p:nvPr/>
        </p:nvSpPr>
        <p:spPr>
          <a:xfrm>
            <a:off x="2589228" y="4614055"/>
            <a:ext cx="8722937" cy="2316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用户空间和内核空间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常见的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模型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阻塞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Blocking IO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非阻塞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Nonblocking IO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多路复用（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 Multiplexing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网络模型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327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CFF72-2CA0-5B4E-578B-9F5AA2A9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用户空间和内核空间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A76505A-569F-1990-A22E-1F291C65C42A}"/>
              </a:ext>
            </a:extLst>
          </p:cNvPr>
          <p:cNvSpPr/>
          <p:nvPr/>
        </p:nvSpPr>
        <p:spPr>
          <a:xfrm>
            <a:off x="6890537" y="2205809"/>
            <a:ext cx="4574151" cy="8381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accent3">
                    <a:lumMod val="50000"/>
                  </a:schemeClr>
                </a:solidFill>
                <a:ea typeface="Alibaba PuHuiTi Medium"/>
              </a:rPr>
              <a:t>用户</a:t>
            </a:r>
            <a:endParaRPr lang="en-US" altLang="zh-CN" sz="1200" dirty="0">
              <a:solidFill>
                <a:schemeClr val="accent3">
                  <a:lumMod val="50000"/>
                </a:schemeClr>
              </a:solidFill>
              <a:ea typeface="Alibaba PuHuiTi Medium"/>
            </a:endParaRPr>
          </a:p>
          <a:p>
            <a:r>
              <a:rPr lang="zh-CN" altLang="en-US" sz="1200" dirty="0">
                <a:solidFill>
                  <a:schemeClr val="accent3">
                    <a:lumMod val="50000"/>
                  </a:schemeClr>
                </a:solidFill>
                <a:ea typeface="Alibaba PuHuiTi Medium"/>
              </a:rPr>
              <a:t>空间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1BA8F-ACBA-A03B-9C68-7CF1E66BCC76}"/>
              </a:ext>
            </a:extLst>
          </p:cNvPr>
          <p:cNvSpPr/>
          <p:nvPr/>
        </p:nvSpPr>
        <p:spPr>
          <a:xfrm>
            <a:off x="6890538" y="3334443"/>
            <a:ext cx="4574151" cy="9599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  <a:ea typeface="Alibaba PuHuiTi Medium"/>
              </a:rPr>
              <a:t>内核</a:t>
            </a:r>
            <a:endParaRPr lang="en-US" altLang="zh-CN" sz="1200" dirty="0">
              <a:solidFill>
                <a:schemeClr val="accent5">
                  <a:lumMod val="75000"/>
                </a:schemeClr>
              </a:solidFill>
              <a:ea typeface="Alibaba PuHuiTi Medium"/>
            </a:endParaRPr>
          </a:p>
          <a:p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  <a:ea typeface="Alibaba PuHuiTi Medium"/>
              </a:rPr>
              <a:t>空间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06A6C7-4C4D-0BCC-31A9-D1F5ACA1224E}"/>
              </a:ext>
            </a:extLst>
          </p:cNvPr>
          <p:cNvSpPr/>
          <p:nvPr/>
        </p:nvSpPr>
        <p:spPr>
          <a:xfrm>
            <a:off x="6890538" y="4574472"/>
            <a:ext cx="4574151" cy="4702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libaba PuHuiTi Medium"/>
              </a:rPr>
              <a:t>硬件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5BB129-FD39-B5FE-FB91-7EA1C8A43EE6}"/>
              </a:ext>
            </a:extLst>
          </p:cNvPr>
          <p:cNvSpPr/>
          <p:nvPr/>
        </p:nvSpPr>
        <p:spPr>
          <a:xfrm>
            <a:off x="7881940" y="4672711"/>
            <a:ext cx="3059899" cy="23339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ea typeface="Alibaba PuHuiTi Medium"/>
              </a:rPr>
              <a:t>硬件设备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B58F03C-594A-4BF2-7BDD-96D537E3119D}"/>
              </a:ext>
            </a:extLst>
          </p:cNvPr>
          <p:cNvSpPr/>
          <p:nvPr/>
        </p:nvSpPr>
        <p:spPr>
          <a:xfrm>
            <a:off x="7881941" y="3700993"/>
            <a:ext cx="3059899" cy="2333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 dirty="0">
                <a:ea typeface="Alibaba PuHuiTi Medium"/>
              </a:rPr>
              <a:t>内核缓冲区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B52E490-68B2-7829-49C9-78CE0EA53904}"/>
              </a:ext>
            </a:extLst>
          </p:cNvPr>
          <p:cNvSpPr/>
          <p:nvPr/>
        </p:nvSpPr>
        <p:spPr>
          <a:xfrm>
            <a:off x="7881941" y="2469102"/>
            <a:ext cx="3059899" cy="23339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 dirty="0">
                <a:ea typeface="Alibaba PuHuiTi Medium"/>
              </a:rPr>
              <a:t>用户缓冲区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C07FF7F-76C5-93CB-8DF4-BF1A2D340D64}"/>
              </a:ext>
            </a:extLst>
          </p:cNvPr>
          <p:cNvCxnSpPr>
            <a:cxnSpLocks/>
          </p:cNvCxnSpPr>
          <p:nvPr/>
        </p:nvCxnSpPr>
        <p:spPr>
          <a:xfrm>
            <a:off x="8440206" y="2702501"/>
            <a:ext cx="0" cy="998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7EAB06D-A349-07AF-D0E0-04AA32FBA2B5}"/>
              </a:ext>
            </a:extLst>
          </p:cNvPr>
          <p:cNvSpPr txBox="1"/>
          <p:nvPr/>
        </p:nvSpPr>
        <p:spPr>
          <a:xfrm>
            <a:off x="8428928" y="3072217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等待数据就绪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5415E94-CF89-3A0E-3B37-63FF114CC468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9411890" y="3934392"/>
            <a:ext cx="1" cy="738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5C4D488-E389-123C-E702-5B2224A0DAEB}"/>
              </a:ext>
            </a:extLst>
          </p:cNvPr>
          <p:cNvSpPr txBox="1"/>
          <p:nvPr/>
        </p:nvSpPr>
        <p:spPr>
          <a:xfrm>
            <a:off x="9401605" y="4302096"/>
            <a:ext cx="1082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1.1.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准备数据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76AB146-3610-14D5-2FA0-EE134E32C5EE}"/>
              </a:ext>
            </a:extLst>
          </p:cNvPr>
          <p:cNvCxnSpPr>
            <a:cxnSpLocks/>
          </p:cNvCxnSpPr>
          <p:nvPr/>
        </p:nvCxnSpPr>
        <p:spPr>
          <a:xfrm flipV="1">
            <a:off x="10218808" y="2702501"/>
            <a:ext cx="0" cy="98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10CCB06-C678-64B9-D1CB-27CE726E37E1}"/>
              </a:ext>
            </a:extLst>
          </p:cNvPr>
          <p:cNvSpPr txBox="1"/>
          <p:nvPr/>
        </p:nvSpPr>
        <p:spPr>
          <a:xfrm>
            <a:off x="10258416" y="3065033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读取数据</a:t>
            </a:r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E395EF39-30F1-F2A6-499D-8E9C36DCCE82}"/>
              </a:ext>
            </a:extLst>
          </p:cNvPr>
          <p:cNvSpPr txBox="1">
            <a:spLocks/>
          </p:cNvSpPr>
          <p:nvPr/>
        </p:nvSpPr>
        <p:spPr>
          <a:xfrm>
            <a:off x="710880" y="1656000"/>
            <a:ext cx="10998520" cy="193561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/>
              <a:t>Linux</a:t>
            </a:r>
            <a:r>
              <a:rPr lang="zh-CN" altLang="en-US" sz="1400" dirty="0"/>
              <a:t>系统中一个进程使用的内存情况划分两部分：</a:t>
            </a:r>
            <a:r>
              <a:rPr lang="zh-CN" altLang="en-US" sz="1400" b="1" dirty="0"/>
              <a:t>内核空间、用户空间</a:t>
            </a:r>
            <a:endParaRPr lang="en-US" altLang="zh-CN" sz="1400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b="1" dirty="0"/>
              <a:t>用户空间</a:t>
            </a:r>
            <a:r>
              <a:rPr lang="zh-CN" altLang="en-US" sz="1400" dirty="0"/>
              <a:t>只能执行受限的命令（</a:t>
            </a:r>
            <a:r>
              <a:rPr lang="en-US" altLang="zh-CN" sz="1400" dirty="0"/>
              <a:t>Ring3</a:t>
            </a:r>
            <a:r>
              <a:rPr lang="zh-CN" altLang="en-US" sz="1400" dirty="0"/>
              <a:t>），而且不能直接调用系统资源</a:t>
            </a:r>
            <a:endParaRPr lang="en-US" altLang="zh-CN" sz="1400" dirty="0"/>
          </a:p>
          <a:p>
            <a:r>
              <a:rPr lang="zh-CN" altLang="en-US" sz="1400" dirty="0"/>
              <a:t>      必须通过内核提供的接口来访问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b="1" dirty="0"/>
              <a:t>内核空间</a:t>
            </a:r>
            <a:r>
              <a:rPr lang="zh-CN" altLang="en-US" sz="1400" dirty="0"/>
              <a:t>可以执行特权命令（</a:t>
            </a:r>
            <a:r>
              <a:rPr lang="en-US" altLang="zh-CN" sz="1400" dirty="0"/>
              <a:t>Ring0</a:t>
            </a:r>
            <a:r>
              <a:rPr lang="zh-CN" altLang="en-US" sz="1400" dirty="0"/>
              <a:t>），调用一切系统资源</a:t>
            </a:r>
            <a:endParaRPr lang="en-US" altLang="zh-CN" dirty="0"/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97447ECA-0245-AB60-69A1-4D0200DC11D2}"/>
              </a:ext>
            </a:extLst>
          </p:cNvPr>
          <p:cNvSpPr txBox="1">
            <a:spLocks/>
          </p:cNvSpPr>
          <p:nvPr/>
        </p:nvSpPr>
        <p:spPr>
          <a:xfrm>
            <a:off x="704690" y="3579070"/>
            <a:ext cx="10998520" cy="193561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Linux</a:t>
            </a:r>
            <a:r>
              <a:rPr lang="zh-CN" altLang="en-US" sz="1400" dirty="0"/>
              <a:t>系统为了提高</a:t>
            </a:r>
            <a:r>
              <a:rPr lang="en-US" altLang="zh-CN" sz="1400" dirty="0"/>
              <a:t>IO</a:t>
            </a:r>
            <a:r>
              <a:rPr lang="zh-CN" altLang="en-US" sz="1400" dirty="0"/>
              <a:t>效率，会在用户空间和内核空间都加入缓冲区：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写数据时，要把用户缓冲数据拷贝到内核缓冲区，然后写入设备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读数据时，要从设备读取数据到内核缓冲区，然后拷贝到用户缓冲区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1538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阻塞</a:t>
            </a:r>
            <a:r>
              <a:rPr lang="en-US" altLang="zh-CN" sz="2400" b="1">
                <a:solidFill>
                  <a:srgbClr val="AD2B26"/>
                </a:solidFill>
              </a:rPr>
              <a:t>IO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03849"/>
          </a:xfrm>
        </p:spPr>
        <p:txBody>
          <a:bodyPr/>
          <a:lstStyle/>
          <a:p>
            <a:r>
              <a:rPr lang="zh-CN" altLang="en-US" dirty="0"/>
              <a:t>顾名思义，阻塞</a:t>
            </a:r>
            <a:r>
              <a:rPr lang="en-US" altLang="zh-CN" dirty="0"/>
              <a:t>IO</a:t>
            </a:r>
            <a:r>
              <a:rPr lang="zh-CN" altLang="en-US" dirty="0"/>
              <a:t>就是两个阶段都必须阻塞等待：</a:t>
            </a:r>
            <a:endParaRPr lang="en-US" altLang="zh-CN" dirty="0"/>
          </a:p>
          <a:p>
            <a:r>
              <a:rPr lang="zh-CN" altLang="en-US" dirty="0"/>
              <a:t>阶段一：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用户进程尝试读取数据（比如网卡数据）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此时数据尚未到达，内核需要等待数据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此时用户进程也处于阻塞状态</a:t>
            </a:r>
            <a:endParaRPr lang="en-US" altLang="zh-CN" sz="1400" dirty="0"/>
          </a:p>
          <a:p>
            <a:r>
              <a:rPr lang="zh-CN" altLang="en-US" dirty="0"/>
              <a:t>阶段二：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数据到达并拷贝到内核缓冲区，代表已就绪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将内核数据拷贝到用户缓冲区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拷贝过程中，用户进程依然阻塞等待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拷贝完成，用户进程解除阻塞，处理数据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可以看到，阻塞</a:t>
            </a:r>
            <a:r>
              <a:rPr lang="en-US" altLang="zh-CN" sz="1400" dirty="0"/>
              <a:t>IO</a:t>
            </a:r>
            <a:r>
              <a:rPr lang="zh-CN" altLang="en-US" sz="1400" dirty="0"/>
              <a:t>模型中，用户进程在两个阶段都是阻塞状态。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422E509-0BA0-4D5C-8F16-0E1EA523F799}"/>
              </a:ext>
            </a:extLst>
          </p:cNvPr>
          <p:cNvSpPr txBox="1"/>
          <p:nvPr/>
        </p:nvSpPr>
        <p:spPr>
          <a:xfrm>
            <a:off x="5984135" y="2205356"/>
            <a:ext cx="810579" cy="2539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用户应用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9EE533B-D341-478C-AA87-8B93D3EEAF78}"/>
              </a:ext>
            </a:extLst>
          </p:cNvPr>
          <p:cNvSpPr txBox="1"/>
          <p:nvPr/>
        </p:nvSpPr>
        <p:spPr>
          <a:xfrm>
            <a:off x="9409764" y="2208281"/>
            <a:ext cx="810578" cy="2539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内核</a:t>
            </a:r>
            <a:endParaRPr lang="zh-CN" altLang="en-US" sz="105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B2CA940-0876-4C8D-B836-95A9CFA0470C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>
            <a:off x="6794714" y="2788093"/>
            <a:ext cx="2615050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3430A92-AA0E-4621-A92B-D17D921BE94D}"/>
              </a:ext>
            </a:extLst>
          </p:cNvPr>
          <p:cNvCxnSpPr>
            <a:cxnSpLocks/>
          </p:cNvCxnSpPr>
          <p:nvPr/>
        </p:nvCxnSpPr>
        <p:spPr>
          <a:xfrm flipH="1">
            <a:off x="9781019" y="2926736"/>
            <a:ext cx="1" cy="90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F8553EF-2694-4B8C-8203-F3FD2071FBD3}"/>
              </a:ext>
            </a:extLst>
          </p:cNvPr>
          <p:cNvCxnSpPr>
            <a:cxnSpLocks/>
          </p:cNvCxnSpPr>
          <p:nvPr/>
        </p:nvCxnSpPr>
        <p:spPr>
          <a:xfrm>
            <a:off x="9781020" y="4436760"/>
            <a:ext cx="0" cy="85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5EAA9EC-4F96-49ED-BA28-960B5E104D1B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6794714" y="5418397"/>
            <a:ext cx="2615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B5D295B5-50FD-49AA-B1DD-88C3C23FEFBE}"/>
              </a:ext>
            </a:extLst>
          </p:cNvPr>
          <p:cNvSpPr/>
          <p:nvPr/>
        </p:nvSpPr>
        <p:spPr>
          <a:xfrm>
            <a:off x="5699792" y="2665126"/>
            <a:ext cx="253859" cy="2884076"/>
          </a:xfrm>
          <a:prstGeom prst="leftBrace">
            <a:avLst>
              <a:gd name="adj1" fmla="val 49014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0E69B11-1F29-4637-BC8A-42164D208CDC}"/>
              </a:ext>
            </a:extLst>
          </p:cNvPr>
          <p:cNvSpPr txBox="1"/>
          <p:nvPr/>
        </p:nvSpPr>
        <p:spPr>
          <a:xfrm>
            <a:off x="4989570" y="3899415"/>
            <a:ext cx="7168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进程阻塞</a:t>
            </a:r>
            <a:endParaRPr lang="en-US" altLang="zh-CN" dirty="0"/>
          </a:p>
          <a:p>
            <a:r>
              <a:rPr lang="zh-CN" altLang="en-US" dirty="0"/>
              <a:t>等待数据</a:t>
            </a:r>
          </a:p>
        </p:txBody>
      </p: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8FE7DA38-1DCB-452F-880D-81AFDD599826}"/>
              </a:ext>
            </a:extLst>
          </p:cNvPr>
          <p:cNvSpPr/>
          <p:nvPr/>
        </p:nvSpPr>
        <p:spPr>
          <a:xfrm>
            <a:off x="10269683" y="2665126"/>
            <a:ext cx="253859" cy="1429795"/>
          </a:xfrm>
          <a:prstGeom prst="rightBrace">
            <a:avLst>
              <a:gd name="adj1" fmla="val 49157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D005185-B85C-4A56-864A-E55D8B1669C0}"/>
              </a:ext>
            </a:extLst>
          </p:cNvPr>
          <p:cNvSpPr txBox="1"/>
          <p:nvPr/>
        </p:nvSpPr>
        <p:spPr>
          <a:xfrm>
            <a:off x="10640950" y="3172274"/>
            <a:ext cx="877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dirty="0"/>
              <a:t>1.</a:t>
            </a:r>
            <a:r>
              <a:rPr lang="zh-CN" altLang="en-US" dirty="0"/>
              <a:t>等待数据</a:t>
            </a:r>
          </a:p>
        </p:txBody>
      </p:sp>
      <p:sp>
        <p:nvSpPr>
          <p:cNvPr id="41" name="右大括号 40">
            <a:extLst>
              <a:ext uri="{FF2B5EF4-FFF2-40B4-BE49-F238E27FC236}">
                <a16:creationId xmlns:a16="http://schemas.microsoft.com/office/drawing/2014/main" id="{759B5A1E-D81F-4CCB-988E-0CDEFC5CFC67}"/>
              </a:ext>
            </a:extLst>
          </p:cNvPr>
          <p:cNvSpPr/>
          <p:nvPr/>
        </p:nvSpPr>
        <p:spPr>
          <a:xfrm>
            <a:off x="10269683" y="4175151"/>
            <a:ext cx="253859" cy="1374052"/>
          </a:xfrm>
          <a:prstGeom prst="rightBrace">
            <a:avLst>
              <a:gd name="adj1" fmla="val 49157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0C57EF6-06DB-4A4F-ADA5-E118E2249FEE}"/>
              </a:ext>
            </a:extLst>
          </p:cNvPr>
          <p:cNvSpPr txBox="1"/>
          <p:nvPr/>
        </p:nvSpPr>
        <p:spPr>
          <a:xfrm>
            <a:off x="10661789" y="4735218"/>
            <a:ext cx="101802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algn="l"/>
            <a:r>
              <a:rPr lang="en-US" altLang="zh-CN" dirty="0"/>
              <a:t>2.</a:t>
            </a:r>
            <a:r>
              <a:rPr lang="zh-CN" altLang="en-US" dirty="0"/>
              <a:t>从内核拷贝</a:t>
            </a:r>
            <a:endParaRPr lang="en-US" altLang="zh-CN" dirty="0"/>
          </a:p>
          <a:p>
            <a:pPr algn="l"/>
            <a:r>
              <a:rPr lang="en-US" altLang="zh-CN" dirty="0"/>
              <a:t>  </a:t>
            </a:r>
            <a:r>
              <a:rPr lang="zh-CN" altLang="en-US" dirty="0"/>
              <a:t>数据到</a:t>
            </a:r>
            <a:endParaRPr lang="en-US" altLang="zh-CN" dirty="0"/>
          </a:p>
          <a:p>
            <a:pPr algn="l"/>
            <a:r>
              <a:rPr lang="en-US" altLang="zh-CN" dirty="0"/>
              <a:t>  </a:t>
            </a:r>
            <a:r>
              <a:rPr lang="zh-CN" altLang="en-US" dirty="0"/>
              <a:t>用户空间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12991B9-8755-45E6-90B1-DDBF3794587E}"/>
              </a:ext>
            </a:extLst>
          </p:cNvPr>
          <p:cNvSpPr txBox="1"/>
          <p:nvPr/>
        </p:nvSpPr>
        <p:spPr>
          <a:xfrm>
            <a:off x="7749058" y="257436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系统调用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83EF421-9F10-46C1-B0C3-EC3595E3FC71}"/>
              </a:ext>
            </a:extLst>
          </p:cNvPr>
          <p:cNvSpPr txBox="1"/>
          <p:nvPr/>
        </p:nvSpPr>
        <p:spPr>
          <a:xfrm>
            <a:off x="7817987" y="5174352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返回</a:t>
            </a:r>
            <a:r>
              <a:rPr lang="en-US" altLang="zh-CN" dirty="0"/>
              <a:t>OK</a:t>
            </a:r>
            <a:endParaRPr lang="zh-CN" altLang="en-US" dirty="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8279053-284E-4D02-8FD2-4DE3F12C2AB9}"/>
              </a:ext>
            </a:extLst>
          </p:cNvPr>
          <p:cNvSpPr/>
          <p:nvPr/>
        </p:nvSpPr>
        <p:spPr>
          <a:xfrm>
            <a:off x="5984136" y="2657288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recvfrom</a:t>
            </a:r>
            <a:endParaRPr lang="zh-CN" altLang="en-US" sz="110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DA5F1A4B-A768-404C-83C1-D21AE3D4BCFE}"/>
              </a:ext>
            </a:extLst>
          </p:cNvPr>
          <p:cNvSpPr/>
          <p:nvPr/>
        </p:nvSpPr>
        <p:spPr>
          <a:xfrm>
            <a:off x="9409764" y="2662034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暂无数据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9333417C-F6C0-4EE0-9579-5DA8C1572889}"/>
              </a:ext>
            </a:extLst>
          </p:cNvPr>
          <p:cNvSpPr/>
          <p:nvPr/>
        </p:nvSpPr>
        <p:spPr>
          <a:xfrm>
            <a:off x="5984136" y="5287592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处理数据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F6431E86-EA7C-4652-95F5-3EAECEE8DA19}"/>
              </a:ext>
            </a:extLst>
          </p:cNvPr>
          <p:cNvSpPr/>
          <p:nvPr/>
        </p:nvSpPr>
        <p:spPr>
          <a:xfrm>
            <a:off x="9409764" y="3833311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数据就绪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D05F6CE5-68E3-408E-992B-BF09BF57B7CB}"/>
              </a:ext>
            </a:extLst>
          </p:cNvPr>
          <p:cNvSpPr/>
          <p:nvPr/>
        </p:nvSpPr>
        <p:spPr>
          <a:xfrm>
            <a:off x="9409764" y="4168036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拷贝数据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608C3E9-880C-4CC4-B15D-50714349177E}"/>
              </a:ext>
            </a:extLst>
          </p:cNvPr>
          <p:cNvSpPr/>
          <p:nvPr/>
        </p:nvSpPr>
        <p:spPr>
          <a:xfrm>
            <a:off x="9409764" y="5289402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拷贝完成</a:t>
            </a:r>
          </a:p>
        </p:txBody>
      </p:sp>
    </p:spTree>
    <p:extLst>
      <p:ext uri="{BB962C8B-B14F-4D97-AF65-F5344CB8AC3E}">
        <p14:creationId xmlns:p14="http://schemas.microsoft.com/office/powerpoint/2010/main" val="22343145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非阻塞</a:t>
            </a:r>
            <a:r>
              <a:rPr lang="en-US" altLang="zh-CN" sz="2400" b="1">
                <a:solidFill>
                  <a:srgbClr val="AD2B26"/>
                </a:solidFill>
              </a:rPr>
              <a:t>IO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03849"/>
          </a:xfrm>
        </p:spPr>
        <p:txBody>
          <a:bodyPr/>
          <a:lstStyle/>
          <a:p>
            <a:r>
              <a:rPr lang="zh-CN" altLang="en-US" dirty="0"/>
              <a:t>顾名思义，非阻塞</a:t>
            </a:r>
            <a:r>
              <a:rPr lang="en-US" altLang="zh-CN" dirty="0"/>
              <a:t>IO</a:t>
            </a:r>
            <a:r>
              <a:rPr lang="zh-CN" altLang="en-US" dirty="0"/>
              <a:t>的</a:t>
            </a:r>
            <a:r>
              <a:rPr lang="en-US" altLang="zh-CN" dirty="0" err="1"/>
              <a:t>recvfrom</a:t>
            </a:r>
            <a:r>
              <a:rPr lang="zh-CN" altLang="en-US" dirty="0"/>
              <a:t>操作会立即返回结果而不是阻塞用户进程。</a:t>
            </a:r>
            <a:endParaRPr lang="en-US" altLang="zh-CN" dirty="0"/>
          </a:p>
          <a:p>
            <a:r>
              <a:rPr lang="zh-CN" altLang="en-US" dirty="0"/>
              <a:t>阶段一：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用户进程尝试读取数据（比如网卡数据）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此时数据尚未到达，内核需要等待数据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返回异常给用户进程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用户进程拿到</a:t>
            </a:r>
            <a:r>
              <a:rPr lang="en-US" altLang="zh-CN" sz="1400" dirty="0"/>
              <a:t>error</a:t>
            </a:r>
            <a:r>
              <a:rPr lang="zh-CN" altLang="en-US" sz="1400" dirty="0"/>
              <a:t>后，再次尝试读取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循环往复，直到数据就绪</a:t>
            </a:r>
            <a:endParaRPr lang="en-US" altLang="zh-CN" sz="1400" dirty="0"/>
          </a:p>
          <a:p>
            <a:r>
              <a:rPr lang="zh-CN" altLang="en-US" dirty="0"/>
              <a:t>阶段二：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将内核数据拷贝到用户缓冲区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拷贝过程中，用户进程依然阻塞等待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拷贝完成，用户进程解除阻塞，处理数据</a:t>
            </a:r>
            <a:endParaRPr lang="en-US" altLang="zh-CN" sz="1400" dirty="0"/>
          </a:p>
          <a:p>
            <a:r>
              <a:rPr lang="zh-CN" altLang="en-US" sz="1400" dirty="0"/>
              <a:t>可以看到，非阻塞</a:t>
            </a:r>
            <a:r>
              <a:rPr lang="en-US" altLang="zh-CN" sz="1400" dirty="0"/>
              <a:t>IO</a:t>
            </a:r>
            <a:r>
              <a:rPr lang="zh-CN" altLang="en-US" sz="1400" dirty="0"/>
              <a:t>模型中，用户进程在第一个阶段是非阻塞，第二个阶段是阻塞状态。虽然是非阻塞，但性能并没有得到提高。而且忙等机制会导致</a:t>
            </a:r>
            <a:r>
              <a:rPr lang="en-US" altLang="zh-CN" sz="1400" dirty="0"/>
              <a:t>CPU</a:t>
            </a:r>
            <a:r>
              <a:rPr lang="zh-CN" altLang="en-US" sz="1400" dirty="0"/>
              <a:t>空转，</a:t>
            </a:r>
            <a:r>
              <a:rPr lang="en-US" altLang="zh-CN" sz="1400" dirty="0"/>
              <a:t>CPU</a:t>
            </a:r>
            <a:r>
              <a:rPr lang="zh-CN" altLang="en-US" sz="1400" dirty="0"/>
              <a:t>使用率暴增。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endParaRPr lang="zh-CN" altLang="en-US" sz="1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422E509-0BA0-4D5C-8F16-0E1EA523F799}"/>
              </a:ext>
            </a:extLst>
          </p:cNvPr>
          <p:cNvSpPr txBox="1"/>
          <p:nvPr/>
        </p:nvSpPr>
        <p:spPr>
          <a:xfrm>
            <a:off x="5948507" y="2205356"/>
            <a:ext cx="810579" cy="2539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ea typeface="阿里巴巴普惠体" panose="00020600040101010101" pitchFamily="18" charset="-122"/>
              </a:rPr>
              <a:t>用户应用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9EE533B-D341-478C-AA87-8B93D3EEAF78}"/>
              </a:ext>
            </a:extLst>
          </p:cNvPr>
          <p:cNvSpPr txBox="1"/>
          <p:nvPr/>
        </p:nvSpPr>
        <p:spPr>
          <a:xfrm>
            <a:off x="9374136" y="2208281"/>
            <a:ext cx="810578" cy="2539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ea typeface="阿里巴巴普惠体" panose="00020600040101010101" pitchFamily="18" charset="-122"/>
              </a:rPr>
              <a:t>内核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B2CA940-0876-4C8D-B836-95A9CFA0470C}"/>
              </a:ext>
            </a:extLst>
          </p:cNvPr>
          <p:cNvCxnSpPr>
            <a:cxnSpLocks/>
          </p:cNvCxnSpPr>
          <p:nvPr/>
        </p:nvCxnSpPr>
        <p:spPr>
          <a:xfrm>
            <a:off x="6759086" y="2716843"/>
            <a:ext cx="2615050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F8553EF-2694-4B8C-8203-F3FD2071FBD3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9774339" y="4576523"/>
            <a:ext cx="5086" cy="7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5EAA9EC-4F96-49ED-BA28-960B5E104D1B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6759086" y="5418397"/>
            <a:ext cx="2615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B5D295B5-50FD-49AA-B1DD-88C3C23FEFBE}"/>
              </a:ext>
            </a:extLst>
          </p:cNvPr>
          <p:cNvSpPr/>
          <p:nvPr/>
        </p:nvSpPr>
        <p:spPr>
          <a:xfrm>
            <a:off x="5664164" y="2665126"/>
            <a:ext cx="253859" cy="2884076"/>
          </a:xfrm>
          <a:prstGeom prst="leftBrace">
            <a:avLst>
              <a:gd name="adj1" fmla="val 49014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0E69B11-1F29-4637-BC8A-42164D208CDC}"/>
              </a:ext>
            </a:extLst>
          </p:cNvPr>
          <p:cNvSpPr txBox="1"/>
          <p:nvPr/>
        </p:nvSpPr>
        <p:spPr>
          <a:xfrm>
            <a:off x="4775814" y="3768787"/>
            <a:ext cx="9925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进程反复调用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recvfrom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并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等待返回成功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标示（循环）</a:t>
            </a:r>
          </a:p>
        </p:txBody>
      </p: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8FE7DA38-1DCB-452F-880D-81AFDD599826}"/>
              </a:ext>
            </a:extLst>
          </p:cNvPr>
          <p:cNvSpPr/>
          <p:nvPr/>
        </p:nvSpPr>
        <p:spPr>
          <a:xfrm>
            <a:off x="10234055" y="2665126"/>
            <a:ext cx="253859" cy="1520470"/>
          </a:xfrm>
          <a:prstGeom prst="rightBrace">
            <a:avLst>
              <a:gd name="adj1" fmla="val 49157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D005185-B85C-4A56-864A-E55D8B1669C0}"/>
              </a:ext>
            </a:extLst>
          </p:cNvPr>
          <p:cNvSpPr txBox="1"/>
          <p:nvPr/>
        </p:nvSpPr>
        <p:spPr>
          <a:xfrm>
            <a:off x="10605322" y="3172274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等待数据</a:t>
            </a:r>
          </a:p>
        </p:txBody>
      </p:sp>
      <p:sp>
        <p:nvSpPr>
          <p:cNvPr id="41" name="右大括号 40">
            <a:extLst>
              <a:ext uri="{FF2B5EF4-FFF2-40B4-BE49-F238E27FC236}">
                <a16:creationId xmlns:a16="http://schemas.microsoft.com/office/drawing/2014/main" id="{759B5A1E-D81F-4CCB-988E-0CDEFC5CFC67}"/>
              </a:ext>
            </a:extLst>
          </p:cNvPr>
          <p:cNvSpPr/>
          <p:nvPr/>
        </p:nvSpPr>
        <p:spPr>
          <a:xfrm>
            <a:off x="10234055" y="4314913"/>
            <a:ext cx="253859" cy="1234290"/>
          </a:xfrm>
          <a:prstGeom prst="rightBrace">
            <a:avLst>
              <a:gd name="adj1" fmla="val 49157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0C57EF6-06DB-4A4F-ADA5-E118E2249FEE}"/>
              </a:ext>
            </a:extLst>
          </p:cNvPr>
          <p:cNvSpPr txBox="1"/>
          <p:nvPr/>
        </p:nvSpPr>
        <p:spPr>
          <a:xfrm>
            <a:off x="10605321" y="4735218"/>
            <a:ext cx="96051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从内核拷贝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数据到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用户空间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12991B9-8755-45E6-90B1-DDBF3794587E}"/>
              </a:ext>
            </a:extLst>
          </p:cNvPr>
          <p:cNvSpPr txBox="1"/>
          <p:nvPr/>
        </p:nvSpPr>
        <p:spPr>
          <a:xfrm>
            <a:off x="7729460" y="2503114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系统调用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83EF421-9F10-46C1-B0C3-EC3595E3FC71}"/>
              </a:ext>
            </a:extLst>
          </p:cNvPr>
          <p:cNvSpPr txBox="1"/>
          <p:nvPr/>
        </p:nvSpPr>
        <p:spPr>
          <a:xfrm>
            <a:off x="7782359" y="5174352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返回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OK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8279053-284E-4D02-8FD2-4DE3F12C2AB9}"/>
              </a:ext>
            </a:extLst>
          </p:cNvPr>
          <p:cNvSpPr/>
          <p:nvPr/>
        </p:nvSpPr>
        <p:spPr>
          <a:xfrm>
            <a:off x="5948508" y="2657288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recvfrom</a:t>
            </a:r>
            <a:endParaRPr lang="zh-CN" altLang="en-US" sz="110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DA5F1A4B-A768-404C-83C1-D21AE3D4BCFE}"/>
              </a:ext>
            </a:extLst>
          </p:cNvPr>
          <p:cNvSpPr/>
          <p:nvPr/>
        </p:nvSpPr>
        <p:spPr>
          <a:xfrm>
            <a:off x="9374136" y="2662034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暂无数据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9333417C-F6C0-4EE0-9579-5DA8C1572889}"/>
              </a:ext>
            </a:extLst>
          </p:cNvPr>
          <p:cNvSpPr/>
          <p:nvPr/>
        </p:nvSpPr>
        <p:spPr>
          <a:xfrm>
            <a:off x="5948508" y="5287592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处理数据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D05F6CE5-68E3-408E-992B-BF09BF57B7CB}"/>
              </a:ext>
            </a:extLst>
          </p:cNvPr>
          <p:cNvSpPr/>
          <p:nvPr/>
        </p:nvSpPr>
        <p:spPr>
          <a:xfrm>
            <a:off x="9369050" y="4314913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拷贝数据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608C3E9-880C-4CC4-B15D-50714349177E}"/>
              </a:ext>
            </a:extLst>
          </p:cNvPr>
          <p:cNvSpPr/>
          <p:nvPr/>
        </p:nvSpPr>
        <p:spPr>
          <a:xfrm>
            <a:off x="9374136" y="5289402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拷贝完成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AED37EA-6CD2-428C-9EFD-9CA5CFD7A7A9}"/>
              </a:ext>
            </a:extLst>
          </p:cNvPr>
          <p:cNvCxnSpPr>
            <a:cxnSpLocks/>
          </p:cNvCxnSpPr>
          <p:nvPr/>
        </p:nvCxnSpPr>
        <p:spPr>
          <a:xfrm flipH="1" flipV="1">
            <a:off x="6768934" y="2850078"/>
            <a:ext cx="2553194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2EAF359-3DAD-4A97-866D-52698FB40EDF}"/>
              </a:ext>
            </a:extLst>
          </p:cNvPr>
          <p:cNvSpPr txBox="1"/>
          <p:nvPr/>
        </p:nvSpPr>
        <p:spPr>
          <a:xfrm>
            <a:off x="7566630" y="2799143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EWOULDBLOCK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1FB4D3F-49BD-4040-9BEC-F5228C98E84A}"/>
              </a:ext>
            </a:extLst>
          </p:cNvPr>
          <p:cNvCxnSpPr>
            <a:cxnSpLocks/>
          </p:cNvCxnSpPr>
          <p:nvPr/>
        </p:nvCxnSpPr>
        <p:spPr>
          <a:xfrm>
            <a:off x="6757107" y="3296753"/>
            <a:ext cx="2615050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F466106-E08D-492A-8272-1D49E35CAD21}"/>
              </a:ext>
            </a:extLst>
          </p:cNvPr>
          <p:cNvSpPr txBox="1"/>
          <p:nvPr/>
        </p:nvSpPr>
        <p:spPr>
          <a:xfrm>
            <a:off x="7727481" y="3083024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系统调用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CE37669C-E0AF-4786-93AA-B7E081F6C8D2}"/>
              </a:ext>
            </a:extLst>
          </p:cNvPr>
          <p:cNvSpPr/>
          <p:nvPr/>
        </p:nvSpPr>
        <p:spPr>
          <a:xfrm>
            <a:off x="5946529" y="3237198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recvfrom</a:t>
            </a:r>
            <a:endParaRPr lang="zh-CN" altLang="en-US" sz="110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898EC30-74B7-49E4-89FA-F50399716572}"/>
              </a:ext>
            </a:extLst>
          </p:cNvPr>
          <p:cNvSpPr/>
          <p:nvPr/>
        </p:nvSpPr>
        <p:spPr>
          <a:xfrm>
            <a:off x="9372157" y="3241944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暂无数据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F1EC3EA-D2BC-4F4A-A5DD-AC5BF1D5579A}"/>
              </a:ext>
            </a:extLst>
          </p:cNvPr>
          <p:cNvCxnSpPr>
            <a:cxnSpLocks/>
          </p:cNvCxnSpPr>
          <p:nvPr/>
        </p:nvCxnSpPr>
        <p:spPr>
          <a:xfrm flipH="1" flipV="1">
            <a:off x="6766955" y="3429988"/>
            <a:ext cx="2553194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42A8F399-7E7F-426D-8118-19E76388F8BF}"/>
              </a:ext>
            </a:extLst>
          </p:cNvPr>
          <p:cNvSpPr txBox="1"/>
          <p:nvPr/>
        </p:nvSpPr>
        <p:spPr>
          <a:xfrm>
            <a:off x="7564651" y="3379053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EWOULDBLOCK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668007-DD22-4911-9006-88FE92897A2F}"/>
              </a:ext>
            </a:extLst>
          </p:cNvPr>
          <p:cNvSpPr txBox="1"/>
          <p:nvPr/>
        </p:nvSpPr>
        <p:spPr>
          <a:xfrm>
            <a:off x="6442503" y="3561268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.......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2854AA0-9339-4AF4-8876-9BEB6A8819AE}"/>
              </a:ext>
            </a:extLst>
          </p:cNvPr>
          <p:cNvCxnSpPr>
            <a:cxnSpLocks/>
          </p:cNvCxnSpPr>
          <p:nvPr/>
        </p:nvCxnSpPr>
        <p:spPr>
          <a:xfrm>
            <a:off x="6743251" y="3983541"/>
            <a:ext cx="2615050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C2F18736-A1E9-4F0E-89B2-887644F375DB}"/>
              </a:ext>
            </a:extLst>
          </p:cNvPr>
          <p:cNvSpPr txBox="1"/>
          <p:nvPr/>
        </p:nvSpPr>
        <p:spPr>
          <a:xfrm>
            <a:off x="7713625" y="3769812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系统调用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B32C8FB7-BEBC-4567-92F4-5BF2BD67EAEC}"/>
              </a:ext>
            </a:extLst>
          </p:cNvPr>
          <p:cNvSpPr/>
          <p:nvPr/>
        </p:nvSpPr>
        <p:spPr>
          <a:xfrm>
            <a:off x="5932673" y="3923986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recvfrom</a:t>
            </a:r>
            <a:endParaRPr lang="zh-CN" altLang="en-US" sz="110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7CAEA7D0-F202-46DC-8E84-4FD20B582C7D}"/>
              </a:ext>
            </a:extLst>
          </p:cNvPr>
          <p:cNvSpPr/>
          <p:nvPr/>
        </p:nvSpPr>
        <p:spPr>
          <a:xfrm>
            <a:off x="9358301" y="3928732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数据就绪</a:t>
            </a:r>
          </a:p>
        </p:txBody>
      </p:sp>
    </p:spTree>
    <p:extLst>
      <p:ext uri="{BB962C8B-B14F-4D97-AF65-F5344CB8AC3E}">
        <p14:creationId xmlns:p14="http://schemas.microsoft.com/office/powerpoint/2010/main" val="15317274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EB9D7-92C5-6A1D-52B3-01B518EE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布隆过滤器</a:t>
            </a: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E4715891-0D12-EC9A-69E9-424B6A9E6519}"/>
              </a:ext>
            </a:extLst>
          </p:cNvPr>
          <p:cNvSpPr txBox="1">
            <a:spLocks/>
          </p:cNvSpPr>
          <p:nvPr/>
        </p:nvSpPr>
        <p:spPr>
          <a:xfrm>
            <a:off x="765454" y="1639322"/>
            <a:ext cx="8633070" cy="50056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bitmap</a:t>
            </a:r>
            <a:r>
              <a:rPr lang="zh-CN" altLang="en-US" sz="1400" b="1" dirty="0"/>
              <a:t>（位图）：</a:t>
            </a:r>
            <a:r>
              <a:rPr lang="zh-CN" altLang="en-US" sz="1400" dirty="0"/>
              <a:t>相当于是一个以</a:t>
            </a:r>
            <a:r>
              <a:rPr lang="zh-CN" altLang="en-US" sz="1400" dirty="0">
                <a:solidFill>
                  <a:srgbClr val="C00000"/>
                </a:solidFill>
              </a:rPr>
              <a:t>（</a:t>
            </a:r>
            <a:r>
              <a:rPr lang="en-US" altLang="zh-CN" sz="1400" dirty="0">
                <a:solidFill>
                  <a:srgbClr val="C00000"/>
                </a:solidFill>
              </a:rPr>
              <a:t>bit</a:t>
            </a:r>
            <a:r>
              <a:rPr lang="zh-CN" altLang="en-US" sz="1400" dirty="0">
                <a:solidFill>
                  <a:srgbClr val="C00000"/>
                </a:solidFill>
              </a:rPr>
              <a:t>）位</a:t>
            </a:r>
            <a:r>
              <a:rPr lang="zh-CN" altLang="en-US" sz="1400" dirty="0"/>
              <a:t>为单位的数组，数组中每个单元只能存储二进制数</a:t>
            </a:r>
            <a:r>
              <a:rPr lang="en-US" altLang="zh-CN" sz="1400" dirty="0">
                <a:solidFill>
                  <a:srgbClr val="C00000"/>
                </a:solidFill>
              </a:rPr>
              <a:t>0</a:t>
            </a:r>
            <a:r>
              <a:rPr lang="zh-CN" altLang="en-US" sz="1400" dirty="0">
                <a:solidFill>
                  <a:srgbClr val="C00000"/>
                </a:solidFill>
              </a:rPr>
              <a:t>或</a:t>
            </a:r>
            <a:r>
              <a:rPr lang="en-US" altLang="zh-CN" sz="1400" dirty="0">
                <a:solidFill>
                  <a:srgbClr val="C00000"/>
                </a:solidFill>
              </a:rPr>
              <a:t>1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C1354836-C147-3061-7BE4-F92BBCE43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231514"/>
              </p:ext>
            </p:extLst>
          </p:nvPr>
        </p:nvGraphicFramePr>
        <p:xfrm>
          <a:off x="1749196" y="287753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4564775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775238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47232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9751511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38690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75133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1966995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31760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596418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881042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6738565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168948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447753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7241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7431762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2907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822628"/>
                  </a:ext>
                </a:extLst>
              </a:tr>
            </a:tbl>
          </a:graphicData>
        </a:graphic>
      </p:graphicFrame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97B7282A-D963-88DB-78C1-8ECDCD42D50A}"/>
              </a:ext>
            </a:extLst>
          </p:cNvPr>
          <p:cNvSpPr txBox="1">
            <a:spLocks/>
          </p:cNvSpPr>
          <p:nvPr/>
        </p:nvSpPr>
        <p:spPr>
          <a:xfrm>
            <a:off x="1864307" y="3241881"/>
            <a:ext cx="8080971" cy="49113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0       1        2        3        4       5        6        7        8       9       10     11      12      13      14      15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977F8D29-41DB-C797-BC83-576503EE59B4}"/>
              </a:ext>
            </a:extLst>
          </p:cNvPr>
          <p:cNvSpPr txBox="1">
            <a:spLocks/>
          </p:cNvSpPr>
          <p:nvPr/>
        </p:nvSpPr>
        <p:spPr>
          <a:xfrm>
            <a:off x="784308" y="2101235"/>
            <a:ext cx="8633070" cy="50056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/>
              <a:t>布隆过滤器作用：</a:t>
            </a:r>
            <a:r>
              <a:rPr lang="zh-CN" altLang="en-US" sz="1400" dirty="0"/>
              <a:t>布隆过滤器可以用于检索一个元素是否在一个集合中。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131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IO</a:t>
            </a:r>
            <a:r>
              <a:rPr lang="zh-CN" altLang="en-US" sz="2400" b="1">
                <a:solidFill>
                  <a:srgbClr val="AD2B26"/>
                </a:solidFill>
              </a:rPr>
              <a:t>多路复用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03849"/>
          </a:xfrm>
        </p:spPr>
        <p:txBody>
          <a:bodyPr/>
          <a:lstStyle/>
          <a:p>
            <a:r>
              <a:rPr lang="en-US" altLang="zh-CN" b="1" dirty="0"/>
              <a:t>IO</a:t>
            </a:r>
            <a:r>
              <a:rPr lang="zh-CN" altLang="en-US" b="1" dirty="0"/>
              <a:t>多路复用</a:t>
            </a:r>
            <a:r>
              <a:rPr lang="zh-CN" altLang="en-US" dirty="0"/>
              <a:t>：是利用单个线程来同时监听多个</a:t>
            </a:r>
            <a:r>
              <a:rPr lang="en-US" altLang="zh-CN" dirty="0"/>
              <a:t>Socket </a:t>
            </a:r>
            <a:r>
              <a:rPr lang="zh-CN" altLang="en-US" dirty="0"/>
              <a:t>，并在某个</a:t>
            </a:r>
            <a:r>
              <a:rPr lang="en-US" altLang="zh-CN" dirty="0"/>
              <a:t>Socket</a:t>
            </a:r>
            <a:r>
              <a:rPr lang="zh-CN" altLang="en-US" dirty="0"/>
              <a:t>可读、可写时得到通知，从而避免无效的等待，充分利用</a:t>
            </a:r>
            <a:r>
              <a:rPr lang="en-US" altLang="zh-CN" dirty="0"/>
              <a:t>CPU</a:t>
            </a:r>
            <a:r>
              <a:rPr lang="zh-CN" altLang="en-US" dirty="0"/>
              <a:t>资源。</a:t>
            </a:r>
          </a:p>
          <a:p>
            <a:endParaRPr lang="en-US" altLang="zh-CN" sz="1400" dirty="0"/>
          </a:p>
        </p:txBody>
      </p:sp>
      <p:sp>
        <p:nvSpPr>
          <p:cNvPr id="5" name="文本占位符 5">
            <a:extLst>
              <a:ext uri="{FF2B5EF4-FFF2-40B4-BE49-F238E27FC236}">
                <a16:creationId xmlns:a16="http://schemas.microsoft.com/office/drawing/2014/main" id="{E477397A-6E5C-4813-A47E-E0690180EAF7}"/>
              </a:ext>
            </a:extLst>
          </p:cNvPr>
          <p:cNvSpPr txBox="1">
            <a:spLocks/>
          </p:cNvSpPr>
          <p:nvPr/>
        </p:nvSpPr>
        <p:spPr>
          <a:xfrm>
            <a:off x="710880" y="2585588"/>
            <a:ext cx="10698800" cy="50384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阶段一：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/>
              <a:t>用户进程调用</a:t>
            </a:r>
            <a:r>
              <a:rPr lang="en-US" altLang="zh-CN" sz="1200" dirty="0"/>
              <a:t>select</a:t>
            </a:r>
            <a:r>
              <a:rPr lang="zh-CN" altLang="en-US" sz="1200" dirty="0"/>
              <a:t>，指定要监听的</a:t>
            </a:r>
            <a:r>
              <a:rPr lang="en-US" altLang="zh-CN" sz="1200" dirty="0"/>
              <a:t>Socket</a:t>
            </a:r>
            <a:r>
              <a:rPr lang="zh-CN" altLang="en-US" sz="1200" dirty="0"/>
              <a:t>集合</a:t>
            </a:r>
            <a:endParaRPr lang="en-US" altLang="zh-CN" sz="12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/>
              <a:t>内核监听对应的多个</a:t>
            </a:r>
            <a:r>
              <a:rPr lang="en-US" altLang="zh-CN" sz="1200" dirty="0"/>
              <a:t>socket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/>
              <a:t>任意一个或多个</a:t>
            </a:r>
            <a:r>
              <a:rPr lang="en-US" altLang="zh-CN" sz="1200" dirty="0"/>
              <a:t>socket</a:t>
            </a:r>
            <a:r>
              <a:rPr lang="zh-CN" altLang="en-US" sz="1200" dirty="0"/>
              <a:t>数据就绪则返回</a:t>
            </a:r>
            <a:r>
              <a:rPr lang="en-US" altLang="zh-CN" sz="1200" dirty="0"/>
              <a:t>readable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/>
              <a:t>此过程中用户进程阻塞</a:t>
            </a:r>
            <a:endParaRPr lang="en-US" altLang="zh-CN" sz="1200" dirty="0"/>
          </a:p>
          <a:p>
            <a:r>
              <a:rPr lang="zh-CN" altLang="en-US" sz="1400" dirty="0"/>
              <a:t>阶段二：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/>
              <a:t>用户进程找到就绪的</a:t>
            </a:r>
            <a:r>
              <a:rPr lang="en-US" altLang="zh-CN" sz="1200" dirty="0"/>
              <a:t>socket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/>
              <a:t>依次调用</a:t>
            </a:r>
            <a:r>
              <a:rPr lang="en-US" altLang="zh-CN" sz="1200" dirty="0" err="1"/>
              <a:t>recvfrom</a:t>
            </a:r>
            <a:r>
              <a:rPr lang="zh-CN" altLang="en-US" sz="1200" dirty="0"/>
              <a:t>读取数据</a:t>
            </a:r>
            <a:endParaRPr lang="en-US" altLang="zh-CN" sz="12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/>
              <a:t>内核将数据拷贝到用户空间</a:t>
            </a:r>
            <a:endParaRPr lang="en-US" altLang="zh-CN" sz="12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/>
              <a:t>用户进程处理数据</a:t>
            </a:r>
            <a:endParaRPr lang="en-US" altLang="zh-CN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7D3074-D6D9-45E6-943A-164858F74ED9}"/>
              </a:ext>
            </a:extLst>
          </p:cNvPr>
          <p:cNvSpPr txBox="1"/>
          <p:nvPr/>
        </p:nvSpPr>
        <p:spPr>
          <a:xfrm>
            <a:off x="6382233" y="2404572"/>
            <a:ext cx="810579" cy="2539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bg1"/>
                </a:solidFill>
                <a:ea typeface="阿里巴巴普惠体" panose="00020600040101010101" pitchFamily="18" charset="-122"/>
              </a:rPr>
              <a:t>用户应用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3287C84-E94C-4DE1-8981-92AA85DA0FB3}"/>
              </a:ext>
            </a:extLst>
          </p:cNvPr>
          <p:cNvSpPr txBox="1"/>
          <p:nvPr/>
        </p:nvSpPr>
        <p:spPr>
          <a:xfrm>
            <a:off x="9461354" y="2407497"/>
            <a:ext cx="810578" cy="2539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bg1"/>
                </a:solidFill>
                <a:ea typeface="阿里巴巴普惠体" panose="00020600040101010101" pitchFamily="18" charset="-122"/>
              </a:rPr>
              <a:t>内核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52A55B1-E36D-4666-A977-C3D5CA1E8BC0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7192812" y="2987309"/>
            <a:ext cx="2265999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2D723EC-9D73-4E36-9DB3-F456E47191CC}"/>
              </a:ext>
            </a:extLst>
          </p:cNvPr>
          <p:cNvCxnSpPr>
            <a:cxnSpLocks/>
          </p:cNvCxnSpPr>
          <p:nvPr/>
        </p:nvCxnSpPr>
        <p:spPr>
          <a:xfrm>
            <a:off x="9861557" y="4775739"/>
            <a:ext cx="5086" cy="7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DC7AA36-9C89-41C8-91F5-4841C30E54F5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7192812" y="5617613"/>
            <a:ext cx="2615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31656E91-C851-4137-A41F-21CF54B52397}"/>
              </a:ext>
            </a:extLst>
          </p:cNvPr>
          <p:cNvSpPr/>
          <p:nvPr/>
        </p:nvSpPr>
        <p:spPr>
          <a:xfrm>
            <a:off x="6088265" y="2864342"/>
            <a:ext cx="253859" cy="1528638"/>
          </a:xfrm>
          <a:prstGeom prst="leftBrace">
            <a:avLst>
              <a:gd name="adj1" fmla="val 49014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03814E-B167-4009-A8C4-443115A3876D}"/>
              </a:ext>
            </a:extLst>
          </p:cNvPr>
          <p:cNvSpPr txBox="1"/>
          <p:nvPr/>
        </p:nvSpPr>
        <p:spPr>
          <a:xfrm>
            <a:off x="5007526" y="3267971"/>
            <a:ext cx="10438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进程调用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select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同时监听多个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sockets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，并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阻塞等待数据</a:t>
            </a:r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63875AA0-41B8-4596-A7FD-CA73193E2A2B}"/>
              </a:ext>
            </a:extLst>
          </p:cNvPr>
          <p:cNvSpPr/>
          <p:nvPr/>
        </p:nvSpPr>
        <p:spPr>
          <a:xfrm>
            <a:off x="10321273" y="2864342"/>
            <a:ext cx="253859" cy="1520470"/>
          </a:xfrm>
          <a:prstGeom prst="rightBrace">
            <a:avLst>
              <a:gd name="adj1" fmla="val 49157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BD7730F-0C66-4015-9561-115BF1248445}"/>
              </a:ext>
            </a:extLst>
          </p:cNvPr>
          <p:cNvSpPr txBox="1"/>
          <p:nvPr/>
        </p:nvSpPr>
        <p:spPr>
          <a:xfrm>
            <a:off x="10540390" y="3501078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等待数据</a:t>
            </a: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3ED6E409-EAF9-4452-8556-29CA1F3EC555}"/>
              </a:ext>
            </a:extLst>
          </p:cNvPr>
          <p:cNvSpPr/>
          <p:nvPr/>
        </p:nvSpPr>
        <p:spPr>
          <a:xfrm>
            <a:off x="10321273" y="4514129"/>
            <a:ext cx="253859" cy="1234290"/>
          </a:xfrm>
          <a:prstGeom prst="rightBrace">
            <a:avLst>
              <a:gd name="adj1" fmla="val 49157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8E6BBCF-1F05-4BD3-A883-739EB5737CFA}"/>
              </a:ext>
            </a:extLst>
          </p:cNvPr>
          <p:cNvSpPr txBox="1"/>
          <p:nvPr/>
        </p:nvSpPr>
        <p:spPr>
          <a:xfrm>
            <a:off x="10540390" y="4853642"/>
            <a:ext cx="96051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从内核拷贝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数据到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用户空间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F7FA49-DDA7-46F9-A0D4-2A9BBAC87D49}"/>
              </a:ext>
            </a:extLst>
          </p:cNvPr>
          <p:cNvSpPr txBox="1"/>
          <p:nvPr/>
        </p:nvSpPr>
        <p:spPr>
          <a:xfrm>
            <a:off x="7978225" y="2715252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系统调用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5EF631D-3E59-4B86-A237-1E6B1387C7E5}"/>
              </a:ext>
            </a:extLst>
          </p:cNvPr>
          <p:cNvSpPr txBox="1"/>
          <p:nvPr/>
        </p:nvSpPr>
        <p:spPr>
          <a:xfrm>
            <a:off x="8014890" y="5384557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返回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OK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4C710D0-C51B-4682-B51F-2DABA06AECA4}"/>
              </a:ext>
            </a:extLst>
          </p:cNvPr>
          <p:cNvSpPr/>
          <p:nvPr/>
        </p:nvSpPr>
        <p:spPr>
          <a:xfrm>
            <a:off x="6382234" y="2856504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select</a:t>
            </a:r>
            <a:endParaRPr lang="zh-CN" altLang="en-US" sz="110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30E2662-797B-4869-A913-A611D6B360A3}"/>
              </a:ext>
            </a:extLst>
          </p:cNvPr>
          <p:cNvSpPr/>
          <p:nvPr/>
        </p:nvSpPr>
        <p:spPr>
          <a:xfrm>
            <a:off x="9458811" y="2861250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暂无数据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C104393-58B1-49B3-84FC-B1AF25F14C1D}"/>
              </a:ext>
            </a:extLst>
          </p:cNvPr>
          <p:cNvSpPr/>
          <p:nvPr/>
        </p:nvSpPr>
        <p:spPr>
          <a:xfrm>
            <a:off x="6382234" y="5486808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处理数据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A7A4835-C9C6-4728-A164-4D94827F28B4}"/>
              </a:ext>
            </a:extLst>
          </p:cNvPr>
          <p:cNvSpPr/>
          <p:nvPr/>
        </p:nvSpPr>
        <p:spPr>
          <a:xfrm>
            <a:off x="9458811" y="4514129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拷贝数据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632248E-13C5-4924-B5C8-CCDA5CD04F48}"/>
              </a:ext>
            </a:extLst>
          </p:cNvPr>
          <p:cNvSpPr/>
          <p:nvPr/>
        </p:nvSpPr>
        <p:spPr>
          <a:xfrm>
            <a:off x="9458811" y="5488618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拷贝完成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3D907BE-1A82-4B83-A05E-545A1888ED6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6497640" y="4262176"/>
            <a:ext cx="296117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5CBDA86-A6F0-4E16-911F-68C7AF4CDAF9}"/>
              </a:ext>
            </a:extLst>
          </p:cNvPr>
          <p:cNvSpPr/>
          <p:nvPr/>
        </p:nvSpPr>
        <p:spPr>
          <a:xfrm>
            <a:off x="6371012" y="4514129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recvfrom</a:t>
            </a:r>
            <a:endParaRPr lang="zh-CN" altLang="en-US" sz="110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DC883FF-2A79-49F1-A714-02BED8AB5E3D}"/>
              </a:ext>
            </a:extLst>
          </p:cNvPr>
          <p:cNvSpPr/>
          <p:nvPr/>
        </p:nvSpPr>
        <p:spPr>
          <a:xfrm>
            <a:off x="9458811" y="4131371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数据就绪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C4A7C2A-6CE4-4C5A-93B4-4F01A01952A1}"/>
              </a:ext>
            </a:extLst>
          </p:cNvPr>
          <p:cNvCxnSpPr>
            <a:cxnSpLocks/>
          </p:cNvCxnSpPr>
          <p:nvPr/>
        </p:nvCxnSpPr>
        <p:spPr>
          <a:xfrm>
            <a:off x="9864100" y="3122860"/>
            <a:ext cx="0" cy="100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129C948-93D5-4F5B-AA27-413BC7794A88}"/>
              </a:ext>
            </a:extLst>
          </p:cNvPr>
          <p:cNvSpPr txBox="1"/>
          <p:nvPr/>
        </p:nvSpPr>
        <p:spPr>
          <a:xfrm>
            <a:off x="7858375" y="4008260"/>
            <a:ext cx="9348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返回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readable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9316CFD1-47AD-434B-9EEA-D2DD6B748D6A}"/>
              </a:ext>
            </a:extLst>
          </p:cNvPr>
          <p:cNvSpPr/>
          <p:nvPr/>
        </p:nvSpPr>
        <p:spPr>
          <a:xfrm>
            <a:off x="6086116" y="4512865"/>
            <a:ext cx="253859" cy="1234290"/>
          </a:xfrm>
          <a:prstGeom prst="leftBrace">
            <a:avLst>
              <a:gd name="adj1" fmla="val 49014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6FA804F-15B8-4FA7-97BA-610D4FE05DC6}"/>
              </a:ext>
            </a:extLst>
          </p:cNvPr>
          <p:cNvSpPr txBox="1"/>
          <p:nvPr/>
        </p:nvSpPr>
        <p:spPr>
          <a:xfrm>
            <a:off x="5114928" y="4772851"/>
            <a:ext cx="9925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进程反复调用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recvfrom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并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等待返回成功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标示（循环）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AF15E53-5A6A-4D66-A0EB-7214BAB7FBC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7192812" y="4640617"/>
            <a:ext cx="2265999" cy="4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8B6A86F-5F08-44F6-B961-253C31D96AAC}"/>
              </a:ext>
            </a:extLst>
          </p:cNvPr>
          <p:cNvSpPr txBox="1"/>
          <p:nvPr/>
        </p:nvSpPr>
        <p:spPr>
          <a:xfrm>
            <a:off x="7978225" y="4391171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系统调用</a:t>
            </a:r>
          </a:p>
        </p:txBody>
      </p:sp>
    </p:spTree>
    <p:extLst>
      <p:ext uri="{BB962C8B-B14F-4D97-AF65-F5344CB8AC3E}">
        <p14:creationId xmlns:p14="http://schemas.microsoft.com/office/powerpoint/2010/main" val="1771108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IO</a:t>
            </a:r>
            <a:r>
              <a:rPr lang="zh-CN" altLang="en-US" sz="2400" b="1">
                <a:solidFill>
                  <a:srgbClr val="AD2B26"/>
                </a:solidFill>
              </a:rPr>
              <a:t>多路复用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 dirty="0"/>
              <a:t>IO</a:t>
            </a:r>
            <a:r>
              <a:rPr lang="zh-CN" altLang="en-US" b="1" dirty="0"/>
              <a:t>多路复用</a:t>
            </a:r>
            <a:r>
              <a:rPr lang="zh-CN" altLang="en-US" dirty="0"/>
              <a:t>是利用单个线程来同时监听多个</a:t>
            </a:r>
            <a:r>
              <a:rPr lang="en-US" altLang="zh-CN" dirty="0"/>
              <a:t>Socket </a:t>
            </a:r>
            <a:r>
              <a:rPr lang="zh-CN" altLang="en-US" dirty="0"/>
              <a:t>，并在某个</a:t>
            </a:r>
            <a:r>
              <a:rPr lang="en-US" altLang="zh-CN" dirty="0"/>
              <a:t>Socket</a:t>
            </a:r>
            <a:r>
              <a:rPr lang="zh-CN" altLang="en-US" dirty="0"/>
              <a:t>可读、可写时得到通知，从而避免无效的等待，充分利用</a:t>
            </a:r>
            <a:r>
              <a:rPr lang="en-US" altLang="zh-CN" dirty="0"/>
              <a:t>CPU</a:t>
            </a:r>
            <a:r>
              <a:rPr lang="zh-CN" altLang="en-US" dirty="0"/>
              <a:t>资源。不过监听</a:t>
            </a:r>
            <a:r>
              <a:rPr lang="en-US" altLang="zh-CN" dirty="0"/>
              <a:t>Socket</a:t>
            </a:r>
            <a:r>
              <a:rPr lang="zh-CN" altLang="en-US" dirty="0"/>
              <a:t>的方式、通知的方式又有多种实现，常见的有：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select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poll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epoll</a:t>
            </a:r>
            <a:endParaRPr lang="en-US" altLang="zh-CN" dirty="0"/>
          </a:p>
        </p:txBody>
      </p:sp>
      <p:sp>
        <p:nvSpPr>
          <p:cNvPr id="5" name="iconfont-11012-5218622">
            <a:extLst>
              <a:ext uri="{FF2B5EF4-FFF2-40B4-BE49-F238E27FC236}">
                <a16:creationId xmlns:a16="http://schemas.microsoft.com/office/drawing/2014/main" id="{1FCDD1CE-447E-4450-A102-806980C32FDD}"/>
              </a:ext>
            </a:extLst>
          </p:cNvPr>
          <p:cNvSpPr/>
          <p:nvPr/>
        </p:nvSpPr>
        <p:spPr>
          <a:xfrm>
            <a:off x="6362073" y="3743314"/>
            <a:ext cx="869525" cy="769071"/>
          </a:xfrm>
          <a:custGeom>
            <a:avLst/>
            <a:gdLst>
              <a:gd name="connsiteX0" fmla="*/ 334767 w 424180"/>
              <a:gd name="connsiteY0" fmla="*/ 242545 h 375176"/>
              <a:gd name="connsiteX1" fmla="*/ 374580 w 424180"/>
              <a:gd name="connsiteY1" fmla="*/ 242545 h 375176"/>
              <a:gd name="connsiteX2" fmla="*/ 374580 w 424180"/>
              <a:gd name="connsiteY2" fmla="*/ 282424 h 375176"/>
              <a:gd name="connsiteX3" fmla="*/ 334767 w 424180"/>
              <a:gd name="connsiteY3" fmla="*/ 282424 h 375176"/>
              <a:gd name="connsiteX4" fmla="*/ 268617 w 424180"/>
              <a:gd name="connsiteY4" fmla="*/ 242545 h 375176"/>
              <a:gd name="connsiteX5" fmla="*/ 308431 w 424180"/>
              <a:gd name="connsiteY5" fmla="*/ 242545 h 375176"/>
              <a:gd name="connsiteX6" fmla="*/ 308431 w 424180"/>
              <a:gd name="connsiteY6" fmla="*/ 282424 h 375176"/>
              <a:gd name="connsiteX7" fmla="*/ 268617 w 424180"/>
              <a:gd name="connsiteY7" fmla="*/ 282424 h 375176"/>
              <a:gd name="connsiteX8" fmla="*/ 202468 w 424180"/>
              <a:gd name="connsiteY8" fmla="*/ 242545 h 375176"/>
              <a:gd name="connsiteX9" fmla="*/ 242282 w 424180"/>
              <a:gd name="connsiteY9" fmla="*/ 242545 h 375176"/>
              <a:gd name="connsiteX10" fmla="*/ 242282 w 424180"/>
              <a:gd name="connsiteY10" fmla="*/ 282424 h 375176"/>
              <a:gd name="connsiteX11" fmla="*/ 202468 w 424180"/>
              <a:gd name="connsiteY11" fmla="*/ 282424 h 375176"/>
              <a:gd name="connsiteX12" fmla="*/ 279453 w 424180"/>
              <a:gd name="connsiteY12" fmla="*/ 182658 h 375176"/>
              <a:gd name="connsiteX13" fmla="*/ 279453 w 424180"/>
              <a:gd name="connsiteY13" fmla="*/ 202758 h 375176"/>
              <a:gd name="connsiteX14" fmla="*/ 297645 w 424180"/>
              <a:gd name="connsiteY14" fmla="*/ 202758 h 375176"/>
              <a:gd name="connsiteX15" fmla="*/ 297645 w 424180"/>
              <a:gd name="connsiteY15" fmla="*/ 182658 h 375176"/>
              <a:gd name="connsiteX16" fmla="*/ 49909 w 424180"/>
              <a:gd name="connsiteY16" fmla="*/ 93449 h 375176"/>
              <a:gd name="connsiteX17" fmla="*/ 124296 w 424180"/>
              <a:gd name="connsiteY17" fmla="*/ 93449 h 375176"/>
              <a:gd name="connsiteX18" fmla="*/ 158252 w 424180"/>
              <a:gd name="connsiteY18" fmla="*/ 108595 h 375176"/>
              <a:gd name="connsiteX19" fmla="*/ 169872 w 424180"/>
              <a:gd name="connsiteY19" fmla="*/ 143936 h 375176"/>
              <a:gd name="connsiteX20" fmla="*/ 163871 w 424180"/>
              <a:gd name="connsiteY20" fmla="*/ 202710 h 375176"/>
              <a:gd name="connsiteX21" fmla="*/ 259213 w 424180"/>
              <a:gd name="connsiteY21" fmla="*/ 202710 h 375176"/>
              <a:gd name="connsiteX22" fmla="*/ 259213 w 424180"/>
              <a:gd name="connsiteY22" fmla="*/ 182563 h 375176"/>
              <a:gd name="connsiteX23" fmla="*/ 202494 w 424180"/>
              <a:gd name="connsiteY23" fmla="*/ 182563 h 375176"/>
              <a:gd name="connsiteX24" fmla="*/ 202494 w 424180"/>
              <a:gd name="connsiteY24" fmla="*/ 93449 h 375176"/>
              <a:gd name="connsiteX25" fmla="*/ 374604 w 424180"/>
              <a:gd name="connsiteY25" fmla="*/ 93449 h 375176"/>
              <a:gd name="connsiteX26" fmla="*/ 374604 w 424180"/>
              <a:gd name="connsiteY26" fmla="*/ 182658 h 375176"/>
              <a:gd name="connsiteX27" fmla="*/ 317885 w 424180"/>
              <a:gd name="connsiteY27" fmla="*/ 182658 h 375176"/>
              <a:gd name="connsiteX28" fmla="*/ 317885 w 424180"/>
              <a:gd name="connsiteY28" fmla="*/ 202758 h 375176"/>
              <a:gd name="connsiteX29" fmla="*/ 399797 w 424180"/>
              <a:gd name="connsiteY29" fmla="*/ 202758 h 375176"/>
              <a:gd name="connsiteX30" fmla="*/ 424180 w 424180"/>
              <a:gd name="connsiteY30" fmla="*/ 227192 h 375176"/>
              <a:gd name="connsiteX31" fmla="*/ 424180 w 424180"/>
              <a:gd name="connsiteY31" fmla="*/ 334691 h 375176"/>
              <a:gd name="connsiteX32" fmla="*/ 424180 w 424180"/>
              <a:gd name="connsiteY32" fmla="*/ 334739 h 375176"/>
              <a:gd name="connsiteX33" fmla="*/ 403940 w 424180"/>
              <a:gd name="connsiteY33" fmla="*/ 334739 h 375176"/>
              <a:gd name="connsiteX34" fmla="*/ 403940 w 424180"/>
              <a:gd name="connsiteY34" fmla="*/ 227192 h 375176"/>
              <a:gd name="connsiteX35" fmla="*/ 399797 w 424180"/>
              <a:gd name="connsiteY35" fmla="*/ 223000 h 375176"/>
              <a:gd name="connsiteX36" fmla="*/ 24383 w 424180"/>
              <a:gd name="connsiteY36" fmla="*/ 223000 h 375176"/>
              <a:gd name="connsiteX37" fmla="*/ 20240 w 424180"/>
              <a:gd name="connsiteY37" fmla="*/ 227192 h 375176"/>
              <a:gd name="connsiteX38" fmla="*/ 20240 w 424180"/>
              <a:gd name="connsiteY38" fmla="*/ 354934 h 375176"/>
              <a:gd name="connsiteX39" fmla="*/ 424180 w 424180"/>
              <a:gd name="connsiteY39" fmla="*/ 354934 h 375176"/>
              <a:gd name="connsiteX40" fmla="*/ 424180 w 424180"/>
              <a:gd name="connsiteY40" fmla="*/ 375176 h 375176"/>
              <a:gd name="connsiteX41" fmla="*/ 0 w 424180"/>
              <a:gd name="connsiteY41" fmla="*/ 375176 h 375176"/>
              <a:gd name="connsiteX42" fmla="*/ 0 w 424180"/>
              <a:gd name="connsiteY42" fmla="*/ 227096 h 375176"/>
              <a:gd name="connsiteX43" fmla="*/ 10715 w 424180"/>
              <a:gd name="connsiteY43" fmla="*/ 206949 h 375176"/>
              <a:gd name="connsiteX44" fmla="*/ 24383 w 424180"/>
              <a:gd name="connsiteY44" fmla="*/ 202710 h 375176"/>
              <a:gd name="connsiteX45" fmla="*/ 143584 w 424180"/>
              <a:gd name="connsiteY45" fmla="*/ 202710 h 375176"/>
              <a:gd name="connsiteX46" fmla="*/ 149775 w 424180"/>
              <a:gd name="connsiteY46" fmla="*/ 141840 h 375176"/>
              <a:gd name="connsiteX47" fmla="*/ 143251 w 424180"/>
              <a:gd name="connsiteY47" fmla="*/ 122074 h 375176"/>
              <a:gd name="connsiteX48" fmla="*/ 124296 w 424180"/>
              <a:gd name="connsiteY48" fmla="*/ 113643 h 375176"/>
              <a:gd name="connsiteX49" fmla="*/ 49909 w 424180"/>
              <a:gd name="connsiteY49" fmla="*/ 113643 h 375176"/>
              <a:gd name="connsiteX50" fmla="*/ 30955 w 424180"/>
              <a:gd name="connsiteY50" fmla="*/ 122074 h 375176"/>
              <a:gd name="connsiteX51" fmla="*/ 24431 w 424180"/>
              <a:gd name="connsiteY51" fmla="*/ 141840 h 375176"/>
              <a:gd name="connsiteX52" fmla="*/ 28621 w 424180"/>
              <a:gd name="connsiteY52" fmla="*/ 182515 h 375176"/>
              <a:gd name="connsiteX53" fmla="*/ 8239 w 424180"/>
              <a:gd name="connsiteY53" fmla="*/ 182515 h 375176"/>
              <a:gd name="connsiteX54" fmla="*/ 4334 w 424180"/>
              <a:gd name="connsiteY54" fmla="*/ 143936 h 375176"/>
              <a:gd name="connsiteX55" fmla="*/ 15954 w 424180"/>
              <a:gd name="connsiteY55" fmla="*/ 108547 h 375176"/>
              <a:gd name="connsiteX56" fmla="*/ 49909 w 424180"/>
              <a:gd name="connsiteY56" fmla="*/ 93449 h 375176"/>
              <a:gd name="connsiteX57" fmla="*/ 87055 w 424180"/>
              <a:gd name="connsiteY57" fmla="*/ 20195 h 375176"/>
              <a:gd name="connsiteX58" fmla="*/ 63720 w 424180"/>
              <a:gd name="connsiteY58" fmla="*/ 43581 h 375176"/>
              <a:gd name="connsiteX59" fmla="*/ 87055 w 424180"/>
              <a:gd name="connsiteY59" fmla="*/ 66872 h 375176"/>
              <a:gd name="connsiteX60" fmla="*/ 110390 w 424180"/>
              <a:gd name="connsiteY60" fmla="*/ 43581 h 375176"/>
              <a:gd name="connsiteX61" fmla="*/ 87055 w 424180"/>
              <a:gd name="connsiteY61" fmla="*/ 20195 h 375176"/>
              <a:gd name="connsiteX62" fmla="*/ 87055 w 424180"/>
              <a:gd name="connsiteY62" fmla="*/ 0 h 375176"/>
              <a:gd name="connsiteX63" fmla="*/ 130630 w 424180"/>
              <a:gd name="connsiteY63" fmla="*/ 43581 h 375176"/>
              <a:gd name="connsiteX64" fmla="*/ 87055 w 424180"/>
              <a:gd name="connsiteY64" fmla="*/ 87114 h 375176"/>
              <a:gd name="connsiteX65" fmla="*/ 43480 w 424180"/>
              <a:gd name="connsiteY65" fmla="*/ 43581 h 375176"/>
              <a:gd name="connsiteX66" fmla="*/ 87055 w 424180"/>
              <a:gd name="connsiteY66" fmla="*/ 0 h 37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24180" h="375176">
                <a:moveTo>
                  <a:pt x="334767" y="242545"/>
                </a:moveTo>
                <a:lnTo>
                  <a:pt x="374580" y="242545"/>
                </a:lnTo>
                <a:lnTo>
                  <a:pt x="374580" y="282424"/>
                </a:lnTo>
                <a:lnTo>
                  <a:pt x="334767" y="282424"/>
                </a:lnTo>
                <a:close/>
                <a:moveTo>
                  <a:pt x="268617" y="242545"/>
                </a:moveTo>
                <a:lnTo>
                  <a:pt x="308431" y="242545"/>
                </a:lnTo>
                <a:lnTo>
                  <a:pt x="308431" y="282424"/>
                </a:lnTo>
                <a:lnTo>
                  <a:pt x="268617" y="282424"/>
                </a:lnTo>
                <a:close/>
                <a:moveTo>
                  <a:pt x="202468" y="242545"/>
                </a:moveTo>
                <a:lnTo>
                  <a:pt x="242282" y="242545"/>
                </a:lnTo>
                <a:lnTo>
                  <a:pt x="242282" y="282424"/>
                </a:lnTo>
                <a:lnTo>
                  <a:pt x="202468" y="282424"/>
                </a:lnTo>
                <a:close/>
                <a:moveTo>
                  <a:pt x="279453" y="182658"/>
                </a:moveTo>
                <a:lnTo>
                  <a:pt x="279453" y="202758"/>
                </a:lnTo>
                <a:lnTo>
                  <a:pt x="297645" y="202758"/>
                </a:lnTo>
                <a:lnTo>
                  <a:pt x="297645" y="182658"/>
                </a:lnTo>
                <a:close/>
                <a:moveTo>
                  <a:pt x="49909" y="93449"/>
                </a:moveTo>
                <a:lnTo>
                  <a:pt x="124296" y="93449"/>
                </a:lnTo>
                <a:cubicBezTo>
                  <a:pt x="137202" y="93449"/>
                  <a:pt x="149584" y="98974"/>
                  <a:pt x="158252" y="108595"/>
                </a:cubicBezTo>
                <a:cubicBezTo>
                  <a:pt x="166967" y="118168"/>
                  <a:pt x="171205" y="131076"/>
                  <a:pt x="169872" y="143936"/>
                </a:cubicBezTo>
                <a:lnTo>
                  <a:pt x="163871" y="202710"/>
                </a:lnTo>
                <a:lnTo>
                  <a:pt x="259213" y="202710"/>
                </a:lnTo>
                <a:lnTo>
                  <a:pt x="259213" y="182563"/>
                </a:lnTo>
                <a:lnTo>
                  <a:pt x="202494" y="182563"/>
                </a:lnTo>
                <a:lnTo>
                  <a:pt x="202494" y="93449"/>
                </a:lnTo>
                <a:lnTo>
                  <a:pt x="374604" y="93449"/>
                </a:lnTo>
                <a:lnTo>
                  <a:pt x="374604" y="182658"/>
                </a:lnTo>
                <a:lnTo>
                  <a:pt x="317885" y="182658"/>
                </a:lnTo>
                <a:lnTo>
                  <a:pt x="317885" y="202758"/>
                </a:lnTo>
                <a:lnTo>
                  <a:pt x="399797" y="202758"/>
                </a:lnTo>
                <a:cubicBezTo>
                  <a:pt x="413227" y="202758"/>
                  <a:pt x="424180" y="213713"/>
                  <a:pt x="424180" y="227192"/>
                </a:cubicBezTo>
                <a:lnTo>
                  <a:pt x="424180" y="334691"/>
                </a:lnTo>
                <a:lnTo>
                  <a:pt x="424180" y="334739"/>
                </a:lnTo>
                <a:lnTo>
                  <a:pt x="403940" y="334739"/>
                </a:lnTo>
                <a:lnTo>
                  <a:pt x="403940" y="227192"/>
                </a:lnTo>
                <a:cubicBezTo>
                  <a:pt x="403940" y="224858"/>
                  <a:pt x="402083" y="223000"/>
                  <a:pt x="399797" y="223000"/>
                </a:cubicBezTo>
                <a:lnTo>
                  <a:pt x="24383" y="223000"/>
                </a:lnTo>
                <a:cubicBezTo>
                  <a:pt x="22049" y="223000"/>
                  <a:pt x="20240" y="224858"/>
                  <a:pt x="20240" y="227192"/>
                </a:cubicBezTo>
                <a:lnTo>
                  <a:pt x="20240" y="354934"/>
                </a:lnTo>
                <a:lnTo>
                  <a:pt x="424180" y="354934"/>
                </a:lnTo>
                <a:lnTo>
                  <a:pt x="424180" y="375176"/>
                </a:lnTo>
                <a:lnTo>
                  <a:pt x="0" y="375176"/>
                </a:lnTo>
                <a:lnTo>
                  <a:pt x="0" y="227096"/>
                </a:lnTo>
                <a:cubicBezTo>
                  <a:pt x="0" y="218714"/>
                  <a:pt x="4191" y="211331"/>
                  <a:pt x="10715" y="206949"/>
                </a:cubicBezTo>
                <a:cubicBezTo>
                  <a:pt x="14620" y="204234"/>
                  <a:pt x="19335" y="202710"/>
                  <a:pt x="24383" y="202710"/>
                </a:cubicBezTo>
                <a:lnTo>
                  <a:pt x="143584" y="202710"/>
                </a:lnTo>
                <a:lnTo>
                  <a:pt x="149775" y="141840"/>
                </a:lnTo>
                <a:cubicBezTo>
                  <a:pt x="150489" y="134505"/>
                  <a:pt x="148203" y="127504"/>
                  <a:pt x="143251" y="122074"/>
                </a:cubicBezTo>
                <a:cubicBezTo>
                  <a:pt x="138393" y="116597"/>
                  <a:pt x="131583" y="113643"/>
                  <a:pt x="124296" y="113643"/>
                </a:cubicBezTo>
                <a:lnTo>
                  <a:pt x="49909" y="113643"/>
                </a:lnTo>
                <a:cubicBezTo>
                  <a:pt x="42575" y="113643"/>
                  <a:pt x="35860" y="116644"/>
                  <a:pt x="30955" y="122074"/>
                </a:cubicBezTo>
                <a:cubicBezTo>
                  <a:pt x="26002" y="127551"/>
                  <a:pt x="23669" y="134505"/>
                  <a:pt x="24431" y="141840"/>
                </a:cubicBezTo>
                <a:lnTo>
                  <a:pt x="28621" y="182515"/>
                </a:lnTo>
                <a:lnTo>
                  <a:pt x="8239" y="182515"/>
                </a:lnTo>
                <a:lnTo>
                  <a:pt x="4334" y="143936"/>
                </a:lnTo>
                <a:cubicBezTo>
                  <a:pt x="3000" y="131076"/>
                  <a:pt x="7239" y="118168"/>
                  <a:pt x="15954" y="108547"/>
                </a:cubicBezTo>
                <a:cubicBezTo>
                  <a:pt x="24573" y="98974"/>
                  <a:pt x="37003" y="93449"/>
                  <a:pt x="49909" y="93449"/>
                </a:cubicBezTo>
                <a:close/>
                <a:moveTo>
                  <a:pt x="87055" y="20195"/>
                </a:moveTo>
                <a:cubicBezTo>
                  <a:pt x="74197" y="20242"/>
                  <a:pt x="63720" y="30721"/>
                  <a:pt x="63720" y="43581"/>
                </a:cubicBezTo>
                <a:cubicBezTo>
                  <a:pt x="63720" y="56441"/>
                  <a:pt x="74197" y="66872"/>
                  <a:pt x="87055" y="66872"/>
                </a:cubicBezTo>
                <a:cubicBezTo>
                  <a:pt x="99913" y="66872"/>
                  <a:pt x="110390" y="56441"/>
                  <a:pt x="110390" y="43581"/>
                </a:cubicBezTo>
                <a:cubicBezTo>
                  <a:pt x="110390" y="30673"/>
                  <a:pt x="99913" y="20195"/>
                  <a:pt x="87055" y="20195"/>
                </a:cubicBezTo>
                <a:close/>
                <a:moveTo>
                  <a:pt x="87055" y="0"/>
                </a:moveTo>
                <a:cubicBezTo>
                  <a:pt x="111057" y="0"/>
                  <a:pt x="130630" y="19528"/>
                  <a:pt x="130630" y="43581"/>
                </a:cubicBezTo>
                <a:cubicBezTo>
                  <a:pt x="130630" y="67586"/>
                  <a:pt x="111105" y="87114"/>
                  <a:pt x="87055" y="87114"/>
                </a:cubicBezTo>
                <a:cubicBezTo>
                  <a:pt x="63005" y="87114"/>
                  <a:pt x="43480" y="67586"/>
                  <a:pt x="43480" y="43581"/>
                </a:cubicBezTo>
                <a:cubicBezTo>
                  <a:pt x="43480" y="19528"/>
                  <a:pt x="63101" y="0"/>
                  <a:pt x="87055" y="0"/>
                </a:cubicBezTo>
                <a:close/>
              </a:path>
            </a:pathLst>
          </a:cu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A8946D-BA0D-4A7D-A3EA-EEEBE3445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540" y="4933062"/>
            <a:ext cx="371429" cy="75238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532EBCC-E533-4664-B4BD-36EDB1A14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051" y="3838830"/>
            <a:ext cx="371429" cy="7523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EB0BF0C-E648-4C6E-9422-522059E80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540" y="2744597"/>
            <a:ext cx="371429" cy="75238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2154648-E40A-41CE-8CAD-84DE17A08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081" y="2744596"/>
            <a:ext cx="371429" cy="75238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B1C0620-9D80-4CAB-B10D-6E0B6AFFF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081" y="3838829"/>
            <a:ext cx="371429" cy="75238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0FAA49C-B85C-45A6-B2C1-58841D2F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081" y="4933062"/>
            <a:ext cx="371429" cy="7523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FA85AC2-E468-45CC-80D2-DF41E9B67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622" y="2744595"/>
            <a:ext cx="371429" cy="75238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3CE453D-5C3C-4936-A7EE-14E4553A2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621" y="3838828"/>
            <a:ext cx="371429" cy="75238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2386DB5-6DFF-4F20-A2BE-A42475800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620" y="4933061"/>
            <a:ext cx="371429" cy="752381"/>
          </a:xfrm>
          <a:prstGeom prst="rect">
            <a:avLst/>
          </a:prstGeom>
        </p:spPr>
      </p:pic>
      <p:pic>
        <p:nvPicPr>
          <p:cNvPr id="39" name="图形 38" descr="灯泡">
            <a:extLst>
              <a:ext uri="{FF2B5EF4-FFF2-40B4-BE49-F238E27FC236}">
                <a16:creationId xmlns:a16="http://schemas.microsoft.com/office/drawing/2014/main" id="{B67B588B-38B1-4AFE-B452-F05E706B6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5900" y="3059149"/>
            <a:ext cx="640791" cy="640791"/>
          </a:xfrm>
          <a:prstGeom prst="rect">
            <a:avLst/>
          </a:prstGeom>
        </p:spPr>
      </p:pic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BAA51D84-C3D8-45D7-960B-A362F97585D2}"/>
              </a:ext>
            </a:extLst>
          </p:cNvPr>
          <p:cNvSpPr/>
          <p:nvPr/>
        </p:nvSpPr>
        <p:spPr>
          <a:xfrm>
            <a:off x="5954993" y="3123867"/>
            <a:ext cx="312971" cy="306530"/>
          </a:xfrm>
          <a:custGeom>
            <a:avLst/>
            <a:gdLst>
              <a:gd name="connsiteX0" fmla="*/ 223303 w 446606"/>
              <a:gd name="connsiteY0" fmla="*/ 0 h 437414"/>
              <a:gd name="connsiteX1" fmla="*/ 446606 w 446606"/>
              <a:gd name="connsiteY1" fmla="*/ 207988 h 437414"/>
              <a:gd name="connsiteX2" fmla="*/ 381202 w 446606"/>
              <a:gd name="connsiteY2" fmla="*/ 355058 h 437414"/>
              <a:gd name="connsiteX3" fmla="*/ 349169 w 446606"/>
              <a:gd name="connsiteY3" fmla="*/ 375174 h 437414"/>
              <a:gd name="connsiteX4" fmla="*/ 349169 w 446606"/>
              <a:gd name="connsiteY4" fmla="*/ 437414 h 437414"/>
              <a:gd name="connsiteX5" fmla="*/ 91994 w 446606"/>
              <a:gd name="connsiteY5" fmla="*/ 437414 h 437414"/>
              <a:gd name="connsiteX6" fmla="*/ 91994 w 446606"/>
              <a:gd name="connsiteY6" fmla="*/ 371756 h 437414"/>
              <a:gd name="connsiteX7" fmla="*/ 65404 w 446606"/>
              <a:gd name="connsiteY7" fmla="*/ 355058 h 437414"/>
              <a:gd name="connsiteX8" fmla="*/ 0 w 446606"/>
              <a:gd name="connsiteY8" fmla="*/ 207988 h 437414"/>
              <a:gd name="connsiteX9" fmla="*/ 223303 w 446606"/>
              <a:gd name="connsiteY9" fmla="*/ 0 h 43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6606" h="437414">
                <a:moveTo>
                  <a:pt x="223303" y="0"/>
                </a:moveTo>
                <a:cubicBezTo>
                  <a:pt x="346630" y="0"/>
                  <a:pt x="446606" y="93119"/>
                  <a:pt x="446606" y="207988"/>
                </a:cubicBezTo>
                <a:cubicBezTo>
                  <a:pt x="446606" y="265422"/>
                  <a:pt x="421612" y="317420"/>
                  <a:pt x="381202" y="355058"/>
                </a:cubicBezTo>
                <a:lnTo>
                  <a:pt x="349169" y="375174"/>
                </a:lnTo>
                <a:lnTo>
                  <a:pt x="349169" y="437414"/>
                </a:lnTo>
                <a:lnTo>
                  <a:pt x="91994" y="437414"/>
                </a:lnTo>
                <a:lnTo>
                  <a:pt x="91994" y="371756"/>
                </a:lnTo>
                <a:lnTo>
                  <a:pt x="65404" y="355058"/>
                </a:lnTo>
                <a:cubicBezTo>
                  <a:pt x="24994" y="317420"/>
                  <a:pt x="0" y="265422"/>
                  <a:pt x="0" y="207988"/>
                </a:cubicBezTo>
                <a:cubicBezTo>
                  <a:pt x="0" y="93119"/>
                  <a:pt x="99976" y="0"/>
                  <a:pt x="22330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B98AFB67-2C92-4A54-8499-C07F54080123}"/>
              </a:ext>
            </a:extLst>
          </p:cNvPr>
          <p:cNvGrpSpPr/>
          <p:nvPr/>
        </p:nvGrpSpPr>
        <p:grpSpPr>
          <a:xfrm>
            <a:off x="5683031" y="2871734"/>
            <a:ext cx="852797" cy="507810"/>
            <a:chOff x="5660452" y="3108803"/>
            <a:chExt cx="852797" cy="507810"/>
          </a:xfrm>
        </p:grpSpPr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0D5ADC92-8986-40FD-B9B4-C333E8BD0807}"/>
                </a:ext>
              </a:extLst>
            </p:cNvPr>
            <p:cNvSpPr/>
            <p:nvPr/>
          </p:nvSpPr>
          <p:spPr>
            <a:xfrm rot="2094366">
              <a:off x="5724408" y="3261802"/>
              <a:ext cx="187415" cy="80771"/>
            </a:xfrm>
            <a:prstGeom prst="roundRect">
              <a:avLst>
                <a:gd name="adj" fmla="val 3959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1B225952-DEE5-4D2F-B609-AFC1300DE851}"/>
                </a:ext>
              </a:extLst>
            </p:cNvPr>
            <p:cNvSpPr/>
            <p:nvPr/>
          </p:nvSpPr>
          <p:spPr>
            <a:xfrm>
              <a:off x="5660452" y="3522863"/>
              <a:ext cx="187415" cy="80771"/>
            </a:xfrm>
            <a:prstGeom prst="roundRect">
              <a:avLst>
                <a:gd name="adj" fmla="val 3959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08FC4B5D-2D26-467C-9B22-C4EFF8AA3DBB}"/>
                </a:ext>
              </a:extLst>
            </p:cNvPr>
            <p:cNvSpPr/>
            <p:nvPr/>
          </p:nvSpPr>
          <p:spPr>
            <a:xfrm rot="5400000">
              <a:off x="5990008" y="3162125"/>
              <a:ext cx="187415" cy="80771"/>
            </a:xfrm>
            <a:prstGeom prst="roundRect">
              <a:avLst>
                <a:gd name="adj" fmla="val 3959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394E4B1C-083C-4D2E-90C9-C101756FD3DB}"/>
                </a:ext>
              </a:extLst>
            </p:cNvPr>
            <p:cNvSpPr/>
            <p:nvPr/>
          </p:nvSpPr>
          <p:spPr>
            <a:xfrm>
              <a:off x="6325834" y="3535842"/>
              <a:ext cx="187415" cy="80771"/>
            </a:xfrm>
            <a:prstGeom prst="roundRect">
              <a:avLst>
                <a:gd name="adj" fmla="val 3959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9CBD88CC-27E8-4C49-AF8D-0884F98F640E}"/>
                </a:ext>
              </a:extLst>
            </p:cNvPr>
            <p:cNvSpPr/>
            <p:nvPr/>
          </p:nvSpPr>
          <p:spPr>
            <a:xfrm rot="19051183">
              <a:off x="6255554" y="3268129"/>
              <a:ext cx="187415" cy="80771"/>
            </a:xfrm>
            <a:prstGeom prst="roundRect">
              <a:avLst>
                <a:gd name="adj" fmla="val 3959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5" name="图片 64">
            <a:extLst>
              <a:ext uri="{FF2B5EF4-FFF2-40B4-BE49-F238E27FC236}">
                <a16:creationId xmlns:a16="http://schemas.microsoft.com/office/drawing/2014/main" id="{F0957082-12E6-4BD3-84C8-A96227315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2029" y="2743864"/>
            <a:ext cx="207239" cy="17179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F4E5CA6E-6544-4AE2-A88C-17FCEBE752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8984" y="3814346"/>
            <a:ext cx="164910" cy="171641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A3861886-BEBF-42CE-9ABA-B812C110A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1972" y="2739699"/>
            <a:ext cx="207239" cy="171790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DB649AE4-5199-46B2-B74E-10CAB1B54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1915" y="2735534"/>
            <a:ext cx="207239" cy="171790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C2D320BC-2071-496D-BA25-37E5D977C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2029" y="3858830"/>
            <a:ext cx="207239" cy="17179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ED6FEB3A-8E02-497A-A0D9-B61CA77A3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1971" y="3858830"/>
            <a:ext cx="207239" cy="171790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B1C4CA13-4E5B-4DE3-82D9-F0C211FD53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1913" y="3858830"/>
            <a:ext cx="207239" cy="17179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2190D61A-CC90-4F86-8336-1A8050C13B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7820" y="4933061"/>
            <a:ext cx="207239" cy="17179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E17B1507-A6C7-4039-AE50-49166FFF3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1971" y="4933061"/>
            <a:ext cx="207239" cy="171790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D72724E7-A533-45F6-9302-9B451263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6122" y="4933061"/>
            <a:ext cx="207239" cy="171790"/>
          </a:xfrm>
          <a:prstGeom prst="rect">
            <a:avLst/>
          </a:prstGeom>
        </p:spPr>
      </p:pic>
      <p:sp>
        <p:nvSpPr>
          <p:cNvPr id="32" name="文本占位符 5">
            <a:extLst>
              <a:ext uri="{FF2B5EF4-FFF2-40B4-BE49-F238E27FC236}">
                <a16:creationId xmlns:a16="http://schemas.microsoft.com/office/drawing/2014/main" id="{46BD4FBF-BC76-4C97-B076-E972F4B85757}"/>
              </a:ext>
            </a:extLst>
          </p:cNvPr>
          <p:cNvSpPr txBox="1">
            <a:spLocks/>
          </p:cNvSpPr>
          <p:nvPr/>
        </p:nvSpPr>
        <p:spPr>
          <a:xfrm>
            <a:off x="746599" y="3224874"/>
            <a:ext cx="4994882" cy="282596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zh-CN" altLang="en-US" dirty="0"/>
              <a:t>差异：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select</a:t>
            </a:r>
            <a:r>
              <a:rPr lang="zh-CN" altLang="en-US" dirty="0"/>
              <a:t>和</a:t>
            </a:r>
            <a:r>
              <a:rPr lang="en-US" altLang="zh-CN" dirty="0"/>
              <a:t>poll</a:t>
            </a:r>
            <a:r>
              <a:rPr lang="zh-CN" altLang="en-US" dirty="0"/>
              <a:t>只会通知用户进程有</a:t>
            </a:r>
            <a:r>
              <a:rPr lang="en-US" altLang="zh-CN" dirty="0"/>
              <a:t>Socket</a:t>
            </a:r>
            <a:r>
              <a:rPr lang="zh-CN" altLang="en-US" dirty="0"/>
              <a:t>就绪，但不确定具体是哪个</a:t>
            </a:r>
            <a:r>
              <a:rPr lang="en-US" altLang="zh-CN" dirty="0"/>
              <a:t>Socket </a:t>
            </a:r>
            <a:r>
              <a:rPr lang="zh-CN" altLang="en-US" dirty="0"/>
              <a:t>，需要用户进程逐个遍历</a:t>
            </a:r>
            <a:r>
              <a:rPr lang="en-US" altLang="zh-CN" dirty="0"/>
              <a:t>Socket</a:t>
            </a:r>
            <a:r>
              <a:rPr lang="zh-CN" altLang="en-US" dirty="0"/>
              <a:t>来确认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err="1"/>
              <a:t>epoll</a:t>
            </a:r>
            <a:r>
              <a:rPr lang="zh-CN" altLang="en-US" dirty="0"/>
              <a:t>则会在通知用户进程</a:t>
            </a:r>
            <a:r>
              <a:rPr lang="en-US" altLang="zh-CN" dirty="0"/>
              <a:t>Socket</a:t>
            </a:r>
            <a:r>
              <a:rPr lang="zh-CN" altLang="en-US" dirty="0"/>
              <a:t>就绪的同时，把已就绪的</a:t>
            </a:r>
            <a:r>
              <a:rPr lang="en-US" altLang="zh-CN" dirty="0"/>
              <a:t>Socket</a:t>
            </a:r>
            <a:r>
              <a:rPr lang="zh-CN" altLang="en-US" dirty="0"/>
              <a:t>写入用户空间</a:t>
            </a:r>
          </a:p>
        </p:txBody>
      </p:sp>
    </p:spTree>
    <p:extLst>
      <p:ext uri="{BB962C8B-B14F-4D97-AF65-F5344CB8AC3E}">
        <p14:creationId xmlns:p14="http://schemas.microsoft.com/office/powerpoint/2010/main" val="3210435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4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6" grpId="0" animBg="1"/>
      <p:bldP spid="56" grpId="1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>
            <a:extLst>
              <a:ext uri="{FF2B5EF4-FFF2-40B4-BE49-F238E27FC236}">
                <a16:creationId xmlns:a16="http://schemas.microsoft.com/office/drawing/2014/main" id="{AEAD6C85-ED50-498B-A8BE-5BF4D7D76519}"/>
              </a:ext>
            </a:extLst>
          </p:cNvPr>
          <p:cNvSpPr/>
          <p:nvPr/>
        </p:nvSpPr>
        <p:spPr>
          <a:xfrm>
            <a:off x="8127136" y="3346387"/>
            <a:ext cx="2383302" cy="868025"/>
          </a:xfrm>
          <a:prstGeom prst="rect">
            <a:avLst/>
          </a:prstGeom>
          <a:solidFill>
            <a:srgbClr val="F7FBF4"/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dirty="0">
                <a:solidFill>
                  <a:srgbClr val="77933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</a:t>
            </a:r>
            <a:endParaRPr lang="en-US" altLang="zh-CN" dirty="0">
              <a:solidFill>
                <a:srgbClr val="77933C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r"/>
            <a:r>
              <a:rPr lang="zh-CN" altLang="en-US" dirty="0">
                <a:solidFill>
                  <a:srgbClr val="77933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线</a:t>
            </a:r>
            <a:endParaRPr lang="en-US" altLang="zh-CN" dirty="0">
              <a:solidFill>
                <a:srgbClr val="77933C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r"/>
            <a:r>
              <a:rPr lang="zh-CN" altLang="en-US" dirty="0">
                <a:solidFill>
                  <a:srgbClr val="77933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程</a:t>
            </a:r>
            <a:endParaRPr lang="zh-CN" altLang="en-US" sz="1400" dirty="0">
              <a:solidFill>
                <a:srgbClr val="77933C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551C4C4-834E-4519-89FF-9287757B52D6}"/>
              </a:ext>
            </a:extLst>
          </p:cNvPr>
          <p:cNvSpPr/>
          <p:nvPr/>
        </p:nvSpPr>
        <p:spPr>
          <a:xfrm>
            <a:off x="7692084" y="5367654"/>
            <a:ext cx="3280264" cy="868025"/>
          </a:xfrm>
          <a:prstGeom prst="rect">
            <a:avLst/>
          </a:prstGeom>
          <a:solidFill>
            <a:srgbClr val="F7FBF4"/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dirty="0">
                <a:solidFill>
                  <a:srgbClr val="77933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</a:t>
            </a:r>
            <a:endParaRPr lang="en-US" altLang="zh-CN" dirty="0">
              <a:solidFill>
                <a:srgbClr val="77933C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r"/>
            <a:r>
              <a:rPr lang="zh-CN" altLang="en-US" dirty="0">
                <a:solidFill>
                  <a:srgbClr val="77933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线</a:t>
            </a:r>
            <a:endParaRPr lang="en-US" altLang="zh-CN" dirty="0">
              <a:solidFill>
                <a:srgbClr val="77933C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r"/>
            <a:r>
              <a:rPr lang="zh-CN" altLang="en-US" dirty="0">
                <a:solidFill>
                  <a:srgbClr val="77933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程</a:t>
            </a:r>
            <a:endParaRPr lang="zh-CN" altLang="en-US" sz="1400" dirty="0">
              <a:solidFill>
                <a:srgbClr val="77933C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 dirty="0">
                <a:solidFill>
                  <a:srgbClr val="AD2B26"/>
                </a:solidFill>
              </a:rPr>
              <a:t>Redis</a:t>
            </a:r>
            <a:r>
              <a:rPr lang="zh-CN" altLang="en-US" sz="2400" b="1" dirty="0">
                <a:solidFill>
                  <a:srgbClr val="AD2B26"/>
                </a:solidFill>
              </a:rPr>
              <a:t>网络模型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600" y="1547275"/>
            <a:ext cx="10698800" cy="566039"/>
          </a:xfrm>
        </p:spPr>
        <p:txBody>
          <a:bodyPr/>
          <a:lstStyle/>
          <a:p>
            <a:r>
              <a:rPr lang="en-US" altLang="zh-CN" sz="1400" dirty="0"/>
              <a:t>Redis</a:t>
            </a:r>
            <a:r>
              <a:rPr lang="zh-CN" altLang="en-US" sz="1400" dirty="0"/>
              <a:t>通过</a:t>
            </a:r>
            <a:r>
              <a:rPr lang="en-US" altLang="zh-CN" sz="1400" dirty="0"/>
              <a:t>IO</a:t>
            </a:r>
            <a:r>
              <a:rPr lang="zh-CN" altLang="en-US" sz="1400" dirty="0"/>
              <a:t>多路复用来提高网络性能，并且支持各种不同的多路复用实现，并且将这些实现进行封装， 提供了统一的高性能事件库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3CC1E60-9FEB-4D07-AFA8-BC3DC1BBE668}"/>
              </a:ext>
            </a:extLst>
          </p:cNvPr>
          <p:cNvSpPr/>
          <p:nvPr/>
        </p:nvSpPr>
        <p:spPr>
          <a:xfrm>
            <a:off x="1097379" y="2159000"/>
            <a:ext cx="876620" cy="5969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client</a:t>
            </a:r>
          </a:p>
          <a:p>
            <a:pPr algn="ctr"/>
            <a:r>
              <a:rPr lang="en-US" altLang="zh-CN" sz="1100"/>
              <a:t>Socket</a:t>
            </a:r>
            <a:endParaRPr lang="zh-CN" altLang="en-US" sz="110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D566C1F-84B5-4D58-B218-0B1ACAC11517}"/>
              </a:ext>
            </a:extLst>
          </p:cNvPr>
          <p:cNvSpPr/>
          <p:nvPr/>
        </p:nvSpPr>
        <p:spPr>
          <a:xfrm>
            <a:off x="1097379" y="3504713"/>
            <a:ext cx="876620" cy="5969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client</a:t>
            </a:r>
          </a:p>
          <a:p>
            <a:pPr algn="ctr"/>
            <a:r>
              <a:rPr lang="en-US" altLang="zh-CN" sz="1100"/>
              <a:t>Socket</a:t>
            </a:r>
            <a:endParaRPr lang="zh-CN" altLang="en-US" sz="110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CD3E657-3666-4F27-9614-BF2BE6DE3375}"/>
              </a:ext>
            </a:extLst>
          </p:cNvPr>
          <p:cNvSpPr/>
          <p:nvPr/>
        </p:nvSpPr>
        <p:spPr>
          <a:xfrm>
            <a:off x="1097379" y="4913926"/>
            <a:ext cx="876620" cy="5969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client</a:t>
            </a:r>
          </a:p>
          <a:p>
            <a:pPr algn="ctr"/>
            <a:r>
              <a:rPr lang="en-US" altLang="zh-CN" sz="1100"/>
              <a:t>Socket</a:t>
            </a:r>
            <a:endParaRPr lang="zh-CN" altLang="en-US" sz="110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30AA6227-CA2C-4C83-AA37-16D602F7C091}"/>
              </a:ext>
            </a:extLst>
          </p:cNvPr>
          <p:cNvSpPr/>
          <p:nvPr/>
        </p:nvSpPr>
        <p:spPr>
          <a:xfrm>
            <a:off x="8164659" y="2668944"/>
            <a:ext cx="1712314" cy="5969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连接应答处理器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en-US" altLang="zh-CN" sz="1100" dirty="0" err="1"/>
              <a:t>tcpAccepthandler</a:t>
            </a:r>
            <a:endParaRPr lang="zh-CN" altLang="en-US" sz="1100" dirty="0"/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0519742B-6D6C-4084-817D-4410984C0F41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6287958" y="2967394"/>
            <a:ext cx="1876701" cy="831142"/>
          </a:xfrm>
          <a:prstGeom prst="bentConnector3">
            <a:avLst>
              <a:gd name="adj1" fmla="val 276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E7B2B164-EBFD-4D8C-8E6D-13A9AB02DA80}"/>
              </a:ext>
            </a:extLst>
          </p:cNvPr>
          <p:cNvSpPr/>
          <p:nvPr/>
        </p:nvSpPr>
        <p:spPr>
          <a:xfrm>
            <a:off x="8172421" y="4302990"/>
            <a:ext cx="1712315" cy="5969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命令请求处理器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en-US" altLang="zh-CN" sz="11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readQueryFromClient</a:t>
            </a:r>
            <a:endParaRPr lang="en-US" altLang="zh-CN" sz="11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E1FCA404-C84D-41E9-A6E5-9461238EB2DD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6287958" y="3798536"/>
            <a:ext cx="1884463" cy="802904"/>
          </a:xfrm>
          <a:prstGeom prst="bentConnector3">
            <a:avLst>
              <a:gd name="adj1" fmla="val 277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B1C33D97-ECAA-4697-87B9-D3D95DDBE5E1}"/>
              </a:ext>
            </a:extLst>
          </p:cNvPr>
          <p:cNvSpPr/>
          <p:nvPr/>
        </p:nvSpPr>
        <p:spPr>
          <a:xfrm>
            <a:off x="9285996" y="5560139"/>
            <a:ext cx="1062961" cy="5969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接收请求数据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272" name="矩形: 圆角 271">
            <a:extLst>
              <a:ext uri="{FF2B5EF4-FFF2-40B4-BE49-F238E27FC236}">
                <a16:creationId xmlns:a16="http://schemas.microsoft.com/office/drawing/2014/main" id="{5E441E3A-067D-4680-BDFC-6B198628A795}"/>
              </a:ext>
            </a:extLst>
          </p:cNvPr>
          <p:cNvSpPr/>
          <p:nvPr/>
        </p:nvSpPr>
        <p:spPr>
          <a:xfrm>
            <a:off x="7844637" y="5560140"/>
            <a:ext cx="1139630" cy="5969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把数据转为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Redis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命令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273" name="矩形: 圆角 272">
            <a:extLst>
              <a:ext uri="{FF2B5EF4-FFF2-40B4-BE49-F238E27FC236}">
                <a16:creationId xmlns:a16="http://schemas.microsoft.com/office/drawing/2014/main" id="{7F51D0F9-6032-4F3B-A2A0-EE868A83597F}"/>
              </a:ext>
            </a:extLst>
          </p:cNvPr>
          <p:cNvSpPr/>
          <p:nvPr/>
        </p:nvSpPr>
        <p:spPr>
          <a:xfrm>
            <a:off x="6220021" y="5560140"/>
            <a:ext cx="1094762" cy="59689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选择并执行命令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把结果写入缓冲队列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cxnSp>
        <p:nvCxnSpPr>
          <p:cNvPr id="275" name="连接符: 肘形 274">
            <a:extLst>
              <a:ext uri="{FF2B5EF4-FFF2-40B4-BE49-F238E27FC236}">
                <a16:creationId xmlns:a16="http://schemas.microsoft.com/office/drawing/2014/main" id="{5CBB23C4-B58C-488F-B965-DC9B8AB350B0}"/>
              </a:ext>
            </a:extLst>
          </p:cNvPr>
          <p:cNvCxnSpPr>
            <a:cxnSpLocks/>
            <a:stCxn id="62" idx="3"/>
            <a:endCxn id="255" idx="3"/>
          </p:cNvCxnSpPr>
          <p:nvPr/>
        </p:nvCxnSpPr>
        <p:spPr>
          <a:xfrm>
            <a:off x="9884736" y="4601440"/>
            <a:ext cx="464221" cy="1257149"/>
          </a:xfrm>
          <a:prstGeom prst="bentConnector3">
            <a:avLst>
              <a:gd name="adj1" fmla="val 1492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直接箭头连接符 279">
            <a:extLst>
              <a:ext uri="{FF2B5EF4-FFF2-40B4-BE49-F238E27FC236}">
                <a16:creationId xmlns:a16="http://schemas.microsoft.com/office/drawing/2014/main" id="{F3946B6E-D2BC-4CA9-B804-F50505410AD7}"/>
              </a:ext>
            </a:extLst>
          </p:cNvPr>
          <p:cNvCxnSpPr>
            <a:cxnSpLocks/>
            <a:stCxn id="272" idx="1"/>
            <a:endCxn id="273" idx="3"/>
          </p:cNvCxnSpPr>
          <p:nvPr/>
        </p:nvCxnSpPr>
        <p:spPr>
          <a:xfrm flipH="1">
            <a:off x="7314783" y="5858590"/>
            <a:ext cx="529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6" name="矩形: 圆角 345">
            <a:extLst>
              <a:ext uri="{FF2B5EF4-FFF2-40B4-BE49-F238E27FC236}">
                <a16:creationId xmlns:a16="http://schemas.microsoft.com/office/drawing/2014/main" id="{DEF06DFD-AC14-4A82-8E5A-24DA7F651122}"/>
              </a:ext>
            </a:extLst>
          </p:cNvPr>
          <p:cNvSpPr/>
          <p:nvPr/>
        </p:nvSpPr>
        <p:spPr>
          <a:xfrm>
            <a:off x="8175658" y="3492506"/>
            <a:ext cx="1712314" cy="5969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命令回复处理器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en-US" altLang="zh-CN" sz="1100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sendReplyToClient</a:t>
            </a:r>
            <a:endParaRPr lang="zh-CN" altLang="en-US" sz="1100" dirty="0"/>
          </a:p>
        </p:txBody>
      </p:sp>
      <p:cxnSp>
        <p:nvCxnSpPr>
          <p:cNvPr id="348" name="直接箭头连接符 347">
            <a:extLst>
              <a:ext uri="{FF2B5EF4-FFF2-40B4-BE49-F238E27FC236}">
                <a16:creationId xmlns:a16="http://schemas.microsoft.com/office/drawing/2014/main" id="{A189B5A4-FA2D-4A74-8B18-5F64E6729417}"/>
              </a:ext>
            </a:extLst>
          </p:cNvPr>
          <p:cNvCxnSpPr>
            <a:cxnSpLocks/>
            <a:endCxn id="346" idx="1"/>
          </p:cNvCxnSpPr>
          <p:nvPr/>
        </p:nvCxnSpPr>
        <p:spPr>
          <a:xfrm flipV="1">
            <a:off x="6287958" y="3790956"/>
            <a:ext cx="1887700" cy="7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8811425F-B119-426A-8AAB-9A54855D1009}"/>
              </a:ext>
            </a:extLst>
          </p:cNvPr>
          <p:cNvSpPr/>
          <p:nvPr/>
        </p:nvSpPr>
        <p:spPr>
          <a:xfrm>
            <a:off x="3646127" y="3465513"/>
            <a:ext cx="2641551" cy="64201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</a:t>
            </a:r>
            <a:r>
              <a:rPr lang="zh-CN" altLang="en-US" dirty="0"/>
              <a:t>多路复用 </a:t>
            </a:r>
            <a:r>
              <a:rPr lang="en-US" altLang="zh-CN" dirty="0"/>
              <a:t>+ </a:t>
            </a:r>
            <a:r>
              <a:rPr lang="zh-CN" altLang="en-US" dirty="0"/>
              <a:t>事件派发</a:t>
            </a: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A6B333CD-A5EC-D45C-FD82-21F2F2EE2FA3}"/>
              </a:ext>
            </a:extLst>
          </p:cNvPr>
          <p:cNvCxnSpPr>
            <a:stCxn id="2" idx="6"/>
            <a:endCxn id="86" idx="1"/>
          </p:cNvCxnSpPr>
          <p:nvPr/>
        </p:nvCxnSpPr>
        <p:spPr>
          <a:xfrm>
            <a:off x="1973999" y="2457450"/>
            <a:ext cx="1672128" cy="13290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AFD6B987-8F60-DA79-4409-98ADABE79912}"/>
              </a:ext>
            </a:extLst>
          </p:cNvPr>
          <p:cNvCxnSpPr>
            <a:stCxn id="17" idx="6"/>
            <a:endCxn id="86" idx="1"/>
          </p:cNvCxnSpPr>
          <p:nvPr/>
        </p:nvCxnSpPr>
        <p:spPr>
          <a:xfrm flipV="1">
            <a:off x="1973999" y="3786523"/>
            <a:ext cx="1672128" cy="166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6F76AD78-1271-1A6B-63A4-4E75E2F9A597}"/>
              </a:ext>
            </a:extLst>
          </p:cNvPr>
          <p:cNvCxnSpPr>
            <a:stCxn id="18" idx="6"/>
            <a:endCxn id="86" idx="1"/>
          </p:cNvCxnSpPr>
          <p:nvPr/>
        </p:nvCxnSpPr>
        <p:spPr>
          <a:xfrm flipV="1">
            <a:off x="1973999" y="3786523"/>
            <a:ext cx="1672128" cy="14258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B42E61F-64E1-A627-BB3C-0AB560E1D9FE}"/>
              </a:ext>
            </a:extLst>
          </p:cNvPr>
          <p:cNvSpPr/>
          <p:nvPr/>
        </p:nvSpPr>
        <p:spPr bwMode="auto">
          <a:xfrm>
            <a:off x="3733014" y="5542961"/>
            <a:ext cx="1989058" cy="631595"/>
          </a:xfrm>
          <a:prstGeom prst="round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702B04B-F0DA-9EC5-43EB-27466BD048F9}"/>
              </a:ext>
            </a:extLst>
          </p:cNvPr>
          <p:cNvCxnSpPr>
            <a:cxnSpLocks/>
            <a:stCxn id="273" idx="1"/>
            <a:endCxn id="15" idx="3"/>
          </p:cNvCxnSpPr>
          <p:nvPr/>
        </p:nvCxnSpPr>
        <p:spPr>
          <a:xfrm flipH="1">
            <a:off x="5722072" y="5858590"/>
            <a:ext cx="497949" cy="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7FDEC1FA-73B5-F93A-B235-2827C3831483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5644299" y="3014221"/>
            <a:ext cx="1611984" cy="3445496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6DD7E2CF-18DF-1239-C7E8-1DFB655667C7}"/>
              </a:ext>
            </a:extLst>
          </p:cNvPr>
          <p:cNvSpPr/>
          <p:nvPr/>
        </p:nvSpPr>
        <p:spPr bwMode="auto">
          <a:xfrm>
            <a:off x="5128182" y="5599522"/>
            <a:ext cx="480767" cy="50904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CE8BB73-E0B4-CE9E-DE5B-D1B8CA4AEA8C}"/>
              </a:ext>
            </a:extLst>
          </p:cNvPr>
          <p:cNvSpPr/>
          <p:nvPr/>
        </p:nvSpPr>
        <p:spPr bwMode="auto">
          <a:xfrm>
            <a:off x="4525652" y="5599522"/>
            <a:ext cx="480767" cy="50904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D4CCC43C-46B8-387C-E362-6154362F209C}"/>
              </a:ext>
            </a:extLst>
          </p:cNvPr>
          <p:cNvSpPr/>
          <p:nvPr/>
        </p:nvSpPr>
        <p:spPr bwMode="auto">
          <a:xfrm>
            <a:off x="3923122" y="5599522"/>
            <a:ext cx="480767" cy="50904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占位符 5">
            <a:extLst>
              <a:ext uri="{FF2B5EF4-FFF2-40B4-BE49-F238E27FC236}">
                <a16:creationId xmlns:a16="http://schemas.microsoft.com/office/drawing/2014/main" id="{8ACAF7CF-DCE6-C964-07F3-A3A7273385BE}"/>
              </a:ext>
            </a:extLst>
          </p:cNvPr>
          <p:cNvSpPr txBox="1">
            <a:spLocks/>
          </p:cNvSpPr>
          <p:nvPr/>
        </p:nvSpPr>
        <p:spPr>
          <a:xfrm>
            <a:off x="4487159" y="6166409"/>
            <a:ext cx="791851" cy="40407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缓冲区</a:t>
            </a:r>
          </a:p>
        </p:txBody>
      </p:sp>
      <p:sp>
        <p:nvSpPr>
          <p:cNvPr id="36" name="文本占位符 5">
            <a:extLst>
              <a:ext uri="{FF2B5EF4-FFF2-40B4-BE49-F238E27FC236}">
                <a16:creationId xmlns:a16="http://schemas.microsoft.com/office/drawing/2014/main" id="{3E571E1A-3488-B378-AAEC-484FD2120813}"/>
              </a:ext>
            </a:extLst>
          </p:cNvPr>
          <p:cNvSpPr txBox="1">
            <a:spLocks/>
          </p:cNvSpPr>
          <p:nvPr/>
        </p:nvSpPr>
        <p:spPr>
          <a:xfrm>
            <a:off x="6391374" y="6166409"/>
            <a:ext cx="1131216" cy="40407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串行执行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FB89930-4694-B013-D4D4-C873CBCE03B7}"/>
              </a:ext>
            </a:extLst>
          </p:cNvPr>
          <p:cNvCxnSpPr>
            <a:stCxn id="255" idx="1"/>
            <a:endCxn id="272" idx="3"/>
          </p:cNvCxnSpPr>
          <p:nvPr/>
        </p:nvCxnSpPr>
        <p:spPr>
          <a:xfrm flipH="1">
            <a:off x="8984267" y="5858589"/>
            <a:ext cx="3017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249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787DF3-1FC1-460D-F5C9-70EE5BE402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47449" y="1819373"/>
            <a:ext cx="9300386" cy="1101963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altLang="zh-CN" sz="1400" b="1" dirty="0"/>
              <a:t>I/O</a:t>
            </a:r>
            <a:r>
              <a:rPr lang="zh-CN" altLang="en-US" sz="1400" b="1" dirty="0"/>
              <a:t>多路复用</a:t>
            </a:r>
            <a:endParaRPr lang="en-US" altLang="zh-CN" sz="1400" b="1" dirty="0"/>
          </a:p>
          <a:p>
            <a:r>
              <a:rPr lang="zh-CN" altLang="en-US" sz="1400" dirty="0"/>
              <a:t>是指利用单个线程来同时监听多个</a:t>
            </a:r>
            <a:r>
              <a:rPr lang="en-US" altLang="zh-CN" sz="1400" dirty="0"/>
              <a:t>Socket </a:t>
            </a:r>
            <a:r>
              <a:rPr lang="zh-CN" altLang="en-US" sz="1400" dirty="0"/>
              <a:t>，并在某个</a:t>
            </a:r>
            <a:r>
              <a:rPr lang="en-US" altLang="zh-CN" sz="1400" dirty="0"/>
              <a:t>Socket</a:t>
            </a:r>
            <a:r>
              <a:rPr lang="zh-CN" altLang="en-US" sz="1400" dirty="0"/>
              <a:t>可读、可写时得到通知，从而避免无效的等待，充分利用</a:t>
            </a:r>
            <a:r>
              <a:rPr lang="en-US" altLang="zh-CN" sz="1400" dirty="0"/>
              <a:t>CPU</a:t>
            </a:r>
            <a:r>
              <a:rPr lang="zh-CN" altLang="en-US" sz="1400" dirty="0"/>
              <a:t>资源。目前的</a:t>
            </a:r>
            <a:r>
              <a:rPr lang="en-US" altLang="zh-CN" sz="1400" dirty="0"/>
              <a:t>I/O</a:t>
            </a:r>
            <a:r>
              <a:rPr lang="zh-CN" altLang="en-US" sz="1400" dirty="0"/>
              <a:t>多路复用都是采用的</a:t>
            </a:r>
            <a:r>
              <a:rPr lang="en-US" altLang="zh-CN" sz="1400" dirty="0" err="1"/>
              <a:t>epoll</a:t>
            </a:r>
            <a:r>
              <a:rPr lang="zh-CN" altLang="en-US" sz="1400" dirty="0"/>
              <a:t>模式实现，它会在通知用户进程</a:t>
            </a:r>
            <a:r>
              <a:rPr lang="en-US" altLang="zh-CN" sz="1400" dirty="0"/>
              <a:t>Socket</a:t>
            </a:r>
            <a:r>
              <a:rPr lang="zh-CN" altLang="en-US" sz="1400" dirty="0"/>
              <a:t>就绪的同时，把已就绪的</a:t>
            </a:r>
            <a:r>
              <a:rPr lang="en-US" altLang="zh-CN" sz="1400" dirty="0"/>
              <a:t>Socket</a:t>
            </a:r>
            <a:r>
              <a:rPr lang="zh-CN" altLang="en-US" sz="1400" dirty="0"/>
              <a:t>写入用户空间，不需要挨个遍历</a:t>
            </a:r>
            <a:r>
              <a:rPr lang="en-US" altLang="zh-CN" sz="1400" dirty="0"/>
              <a:t>Socket</a:t>
            </a:r>
            <a:r>
              <a:rPr lang="zh-CN" altLang="en-US" sz="1400" dirty="0"/>
              <a:t>来判断是否就绪，提升了性能。</a:t>
            </a:r>
          </a:p>
          <a:p>
            <a:endParaRPr lang="zh-CN" altLang="en-US" sz="1200" dirty="0"/>
          </a:p>
        </p:txBody>
      </p:sp>
      <p:pic>
        <p:nvPicPr>
          <p:cNvPr id="4" name="图形 3" descr="穿高领毛衣戴眼镜的男人">
            <a:extLst>
              <a:ext uri="{FF2B5EF4-FFF2-40B4-BE49-F238E27FC236}">
                <a16:creationId xmlns:a16="http://schemas.microsoft.com/office/drawing/2014/main" id="{5B3D74A0-30A2-634C-20B7-88D6DBF02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672" y="1348201"/>
            <a:ext cx="867323" cy="116706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CEF9294-7DE2-5E18-D6AE-1C60C754FE43}"/>
              </a:ext>
            </a:extLst>
          </p:cNvPr>
          <p:cNvGrpSpPr/>
          <p:nvPr/>
        </p:nvGrpSpPr>
        <p:grpSpPr>
          <a:xfrm>
            <a:off x="1398670" y="971348"/>
            <a:ext cx="7624353" cy="859390"/>
            <a:chOff x="1415952" y="1021955"/>
            <a:chExt cx="7907155" cy="859390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38307070-24D9-DC04-6CDD-40FCF8906796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占位符 6">
              <a:extLst>
                <a:ext uri="{FF2B5EF4-FFF2-40B4-BE49-F238E27FC236}">
                  <a16:creationId xmlns:a16="http://schemas.microsoft.com/office/drawing/2014/main" id="{937C5FAB-508D-FD6E-6AE5-CDFE1CCDDDF6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能解释一下</a:t>
              </a:r>
              <a:r>
                <a:rPr lang="en-US" altLang="zh-CN" sz="14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I/O</a:t>
              </a:r>
              <a:r>
                <a:rPr lang="zh-CN" altLang="en-US" sz="14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多路复用模型？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18FFAE38-270B-3EC9-FA60-E78112FB5D2E}"/>
              </a:ext>
            </a:extLst>
          </p:cNvPr>
          <p:cNvSpPr txBox="1">
            <a:spLocks/>
          </p:cNvSpPr>
          <p:nvPr/>
        </p:nvSpPr>
        <p:spPr>
          <a:xfrm>
            <a:off x="2181462" y="3308808"/>
            <a:ext cx="9300386" cy="236612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 startAt="2"/>
            </a:pPr>
            <a:r>
              <a:rPr lang="en-US" altLang="zh-CN" sz="1400" b="1" dirty="0"/>
              <a:t>Redis</a:t>
            </a:r>
            <a:r>
              <a:rPr lang="zh-CN" altLang="en-US" sz="1400" b="1" dirty="0"/>
              <a:t>网络模型</a:t>
            </a:r>
            <a:endParaRPr lang="en-US" altLang="zh-CN" sz="1400" b="1" dirty="0"/>
          </a:p>
          <a:p>
            <a:r>
              <a:rPr lang="zh-CN" altLang="en-US" sz="1400" dirty="0"/>
              <a:t>就是使用</a:t>
            </a:r>
            <a:r>
              <a:rPr lang="en-US" altLang="zh-CN" sz="1400" dirty="0"/>
              <a:t>I/O</a:t>
            </a:r>
            <a:r>
              <a:rPr lang="zh-CN" altLang="en-US" sz="1400" dirty="0"/>
              <a:t>多路复用结合事件的处理器来应对多个</a:t>
            </a:r>
            <a:r>
              <a:rPr lang="en-US" altLang="zh-CN" sz="1400" dirty="0"/>
              <a:t>Socket</a:t>
            </a:r>
            <a:r>
              <a:rPr lang="zh-CN" altLang="en-US" sz="1400" dirty="0"/>
              <a:t>请求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连接应答处理器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命令回复处理器，在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Redis6.0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之后，为了提升更好的性能，使用了多线程来处理回复事件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命令请求处理器，在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Redis6.0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之后，将命令的转换使用了多线程，增加命令转换速度，在命令执行的时候，依然是单线程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2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BF259CC-6FE7-6DFD-C8FB-4501A119C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307" y="1007653"/>
            <a:ext cx="7041177" cy="52517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0373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8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30AEA3C-50AC-BA32-11B8-9A7ADD47A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30" y="1206769"/>
            <a:ext cx="10199340" cy="48735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916D7F7A-FC9E-70C4-3246-AD8D944951E5}"/>
              </a:ext>
            </a:extLst>
          </p:cNvPr>
          <p:cNvSpPr/>
          <p:nvPr/>
        </p:nvSpPr>
        <p:spPr bwMode="auto">
          <a:xfrm>
            <a:off x="829558" y="3776597"/>
            <a:ext cx="2762054" cy="276205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A4199F3C-708B-23EA-E74F-6A3571BAAA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75849" y="3579275"/>
            <a:ext cx="2911814" cy="691066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C00000"/>
                </a:solidFill>
              </a:rPr>
              <a:t>黑马虎翼老师</a:t>
            </a:r>
          </a:p>
        </p:txBody>
      </p:sp>
    </p:spTree>
    <p:extLst>
      <p:ext uri="{BB962C8B-B14F-4D97-AF65-F5344CB8AC3E}">
        <p14:creationId xmlns:p14="http://schemas.microsoft.com/office/powerpoint/2010/main" val="271505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188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EB9D7-92C5-6A1D-52B3-01B518EE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布隆过滤器</a:t>
            </a: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E4715891-0D12-EC9A-69E9-424B6A9E6519}"/>
              </a:ext>
            </a:extLst>
          </p:cNvPr>
          <p:cNvSpPr txBox="1">
            <a:spLocks/>
          </p:cNvSpPr>
          <p:nvPr/>
        </p:nvSpPr>
        <p:spPr>
          <a:xfrm>
            <a:off x="765454" y="1639321"/>
            <a:ext cx="8633070" cy="9059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bitmap</a:t>
            </a:r>
            <a:r>
              <a:rPr lang="zh-CN" altLang="en-US" sz="1400" b="1" dirty="0"/>
              <a:t>（位图）：</a:t>
            </a:r>
            <a:r>
              <a:rPr lang="zh-CN" altLang="en-US" sz="1400" dirty="0"/>
              <a:t>相当于是一个以</a:t>
            </a:r>
            <a:r>
              <a:rPr lang="zh-CN" altLang="en-US" sz="1400" dirty="0">
                <a:solidFill>
                  <a:srgbClr val="C00000"/>
                </a:solidFill>
              </a:rPr>
              <a:t>（</a:t>
            </a:r>
            <a:r>
              <a:rPr lang="en-US" altLang="zh-CN" sz="1400" dirty="0">
                <a:solidFill>
                  <a:srgbClr val="C00000"/>
                </a:solidFill>
              </a:rPr>
              <a:t>bit</a:t>
            </a:r>
            <a:r>
              <a:rPr lang="zh-CN" altLang="en-US" sz="1400" dirty="0">
                <a:solidFill>
                  <a:srgbClr val="C00000"/>
                </a:solidFill>
              </a:rPr>
              <a:t>）位</a:t>
            </a:r>
            <a:r>
              <a:rPr lang="zh-CN" altLang="en-US" sz="1400" dirty="0"/>
              <a:t>为单位的数组，数组中每个单元只能存储二进制数</a:t>
            </a:r>
            <a:r>
              <a:rPr lang="en-US" altLang="zh-CN" sz="1400" dirty="0">
                <a:solidFill>
                  <a:srgbClr val="C00000"/>
                </a:solidFill>
              </a:rPr>
              <a:t>0</a:t>
            </a:r>
            <a:r>
              <a:rPr lang="zh-CN" altLang="en-US" sz="1400" dirty="0">
                <a:solidFill>
                  <a:srgbClr val="C00000"/>
                </a:solidFill>
              </a:rPr>
              <a:t>或</a:t>
            </a:r>
            <a:r>
              <a:rPr lang="en-US" altLang="zh-CN" sz="1400" dirty="0">
                <a:solidFill>
                  <a:srgbClr val="C00000"/>
                </a:solidFill>
              </a:rPr>
              <a:t>1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C1354836-C147-3061-7BE4-F92BBCE43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592375"/>
              </p:ext>
            </p:extLst>
          </p:nvPr>
        </p:nvGraphicFramePr>
        <p:xfrm>
          <a:off x="1749196" y="445181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4564775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775238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47232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9751511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38690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75133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1966995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31760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596418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881042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6738565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168948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447753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7241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7431762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2907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822628"/>
                  </a:ext>
                </a:extLst>
              </a:tr>
            </a:tbl>
          </a:graphicData>
        </a:graphic>
      </p:graphicFrame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97B7282A-D963-88DB-78C1-8ECDCD42D50A}"/>
              </a:ext>
            </a:extLst>
          </p:cNvPr>
          <p:cNvSpPr txBox="1">
            <a:spLocks/>
          </p:cNvSpPr>
          <p:nvPr/>
        </p:nvSpPr>
        <p:spPr>
          <a:xfrm>
            <a:off x="1864307" y="4816158"/>
            <a:ext cx="8080971" cy="49113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0       1        2        3        4       5        6        7        8       9       10     11      12      13      14      15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CA9E657-8141-FF4F-81D8-35E4F236088B}"/>
              </a:ext>
            </a:extLst>
          </p:cNvPr>
          <p:cNvSpPr/>
          <p:nvPr/>
        </p:nvSpPr>
        <p:spPr bwMode="auto">
          <a:xfrm>
            <a:off x="3619893" y="2856322"/>
            <a:ext cx="867266" cy="424207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id1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43205863-D2FA-E617-F0C1-7AAF05006AF5}"/>
              </a:ext>
            </a:extLst>
          </p:cNvPr>
          <p:cNvCxnSpPr>
            <a:cxnSpLocks/>
            <a:stCxn id="3" idx="5"/>
          </p:cNvCxnSpPr>
          <p:nvPr/>
        </p:nvCxnSpPr>
        <p:spPr>
          <a:xfrm rot="16200000" flipH="1">
            <a:off x="4345459" y="3233096"/>
            <a:ext cx="1221621" cy="11922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55EA92AC-1571-48CE-E0C6-B42D619B35D9}"/>
              </a:ext>
            </a:extLst>
          </p:cNvPr>
          <p:cNvCxnSpPr>
            <a:stCxn id="3" idx="4"/>
          </p:cNvCxnSpPr>
          <p:nvPr/>
        </p:nvCxnSpPr>
        <p:spPr>
          <a:xfrm rot="5400000">
            <a:off x="3200401" y="3615180"/>
            <a:ext cx="1187777" cy="5184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2DFFF1C3-9C7E-A473-6B51-9C9DC630E762}"/>
              </a:ext>
            </a:extLst>
          </p:cNvPr>
          <p:cNvCxnSpPr>
            <a:cxnSpLocks/>
            <a:stCxn id="3" idx="3"/>
          </p:cNvCxnSpPr>
          <p:nvPr/>
        </p:nvCxnSpPr>
        <p:spPr>
          <a:xfrm rot="5400000">
            <a:off x="2525831" y="3218959"/>
            <a:ext cx="1221624" cy="12205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占位符 2">
            <a:extLst>
              <a:ext uri="{FF2B5EF4-FFF2-40B4-BE49-F238E27FC236}">
                <a16:creationId xmlns:a16="http://schemas.microsoft.com/office/drawing/2014/main" id="{54BFA6BC-2486-C7E0-B9F3-2AE7F351C05A}"/>
              </a:ext>
            </a:extLst>
          </p:cNvPr>
          <p:cNvSpPr txBox="1">
            <a:spLocks/>
          </p:cNvSpPr>
          <p:nvPr/>
        </p:nvSpPr>
        <p:spPr>
          <a:xfrm>
            <a:off x="784308" y="2101235"/>
            <a:ext cx="8633070" cy="50056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/>
              <a:t>布隆过滤器作用：</a:t>
            </a:r>
            <a:r>
              <a:rPr lang="zh-CN" altLang="en-US" sz="1400" dirty="0"/>
              <a:t>布隆过滤器可以用于检索一个元素是否在一个集合中。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33" name="文本占位符 2">
            <a:extLst>
              <a:ext uri="{FF2B5EF4-FFF2-40B4-BE49-F238E27FC236}">
                <a16:creationId xmlns:a16="http://schemas.microsoft.com/office/drawing/2014/main" id="{B1529625-50B9-A4AC-024C-F25D93E10A0D}"/>
              </a:ext>
            </a:extLst>
          </p:cNvPr>
          <p:cNvSpPr txBox="1">
            <a:spLocks/>
          </p:cNvSpPr>
          <p:nvPr/>
        </p:nvSpPr>
        <p:spPr>
          <a:xfrm>
            <a:off x="2424570" y="3741501"/>
            <a:ext cx="921945" cy="3780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/>
              <a:t>hash1(1)=1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34" name="文本占位符 2">
            <a:extLst>
              <a:ext uri="{FF2B5EF4-FFF2-40B4-BE49-F238E27FC236}">
                <a16:creationId xmlns:a16="http://schemas.microsoft.com/office/drawing/2014/main" id="{70C61585-B79B-AD6F-3732-5E6F2536095D}"/>
              </a:ext>
            </a:extLst>
          </p:cNvPr>
          <p:cNvSpPr txBox="1">
            <a:spLocks/>
          </p:cNvSpPr>
          <p:nvPr/>
        </p:nvSpPr>
        <p:spPr>
          <a:xfrm>
            <a:off x="3480372" y="3635195"/>
            <a:ext cx="912519" cy="3780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/>
              <a:t>hash2(1)=3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35" name="文本占位符 2">
            <a:extLst>
              <a:ext uri="{FF2B5EF4-FFF2-40B4-BE49-F238E27FC236}">
                <a16:creationId xmlns:a16="http://schemas.microsoft.com/office/drawing/2014/main" id="{54CE4F7A-520A-5774-7EED-0014382BB39D}"/>
              </a:ext>
            </a:extLst>
          </p:cNvPr>
          <p:cNvSpPr txBox="1">
            <a:spLocks/>
          </p:cNvSpPr>
          <p:nvPr/>
        </p:nvSpPr>
        <p:spPr>
          <a:xfrm>
            <a:off x="4705857" y="3701183"/>
            <a:ext cx="921945" cy="3780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/>
              <a:t>hash3(1)=7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36" name="文本占位符 2">
            <a:extLst>
              <a:ext uri="{FF2B5EF4-FFF2-40B4-BE49-F238E27FC236}">
                <a16:creationId xmlns:a16="http://schemas.microsoft.com/office/drawing/2014/main" id="{F81A4424-23E8-7EDE-2376-F7D02BB2B4CD}"/>
              </a:ext>
            </a:extLst>
          </p:cNvPr>
          <p:cNvSpPr txBox="1">
            <a:spLocks/>
          </p:cNvSpPr>
          <p:nvPr/>
        </p:nvSpPr>
        <p:spPr>
          <a:xfrm>
            <a:off x="4621016" y="2836526"/>
            <a:ext cx="7190769" cy="72680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chemeClr val="tx1"/>
                </a:solidFill>
              </a:rPr>
              <a:t>存储数据：</a:t>
            </a:r>
            <a:r>
              <a:rPr lang="en-US" altLang="zh-CN" sz="1200" dirty="0">
                <a:solidFill>
                  <a:schemeClr val="tx1"/>
                </a:solidFill>
              </a:rPr>
              <a:t>id</a:t>
            </a:r>
            <a:r>
              <a:rPr lang="zh-CN" altLang="en-US" sz="1200" dirty="0">
                <a:solidFill>
                  <a:schemeClr val="tx1"/>
                </a:solidFill>
              </a:rPr>
              <a:t>为</a:t>
            </a:r>
            <a:r>
              <a:rPr lang="en-US" altLang="zh-CN" sz="1200" dirty="0">
                <a:solidFill>
                  <a:schemeClr val="tx1"/>
                </a:solidFill>
              </a:rPr>
              <a:t>1</a:t>
            </a:r>
            <a:r>
              <a:rPr lang="zh-CN" altLang="en-US" sz="1200" dirty="0">
                <a:solidFill>
                  <a:schemeClr val="tx1"/>
                </a:solidFill>
              </a:rPr>
              <a:t>的数据，通过多个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函数获取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值，根据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计算数组对应位置</a:t>
            </a:r>
            <a:r>
              <a:rPr lang="zh-CN" altLang="en-US" sz="1200" dirty="0">
                <a:solidFill>
                  <a:srgbClr val="C00000"/>
                </a:solidFill>
              </a:rPr>
              <a:t>改为</a:t>
            </a:r>
            <a:r>
              <a:rPr lang="en-US" altLang="zh-CN" sz="1200" dirty="0">
                <a:solidFill>
                  <a:srgbClr val="C00000"/>
                </a:solidFill>
              </a:rPr>
              <a:t>1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chemeClr val="tx1"/>
                </a:solidFill>
              </a:rPr>
              <a:t>查询数据：使用相同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函数获取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值，判断对应位置是否都为</a:t>
            </a:r>
            <a:r>
              <a:rPr lang="en-US" altLang="zh-CN" sz="1200" dirty="0">
                <a:solidFill>
                  <a:schemeClr val="tx1"/>
                </a:solidFill>
              </a:rPr>
              <a:t>1</a:t>
            </a:r>
            <a:endParaRPr lang="zh-CN" altLang="en-US" sz="1200" dirty="0">
              <a:solidFill>
                <a:schemeClr val="tx1"/>
              </a:solidFill>
            </a:endParaRPr>
          </a:p>
          <a:p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37" name="文本占位符 2">
            <a:extLst>
              <a:ext uri="{FF2B5EF4-FFF2-40B4-BE49-F238E27FC236}">
                <a16:creationId xmlns:a16="http://schemas.microsoft.com/office/drawing/2014/main" id="{141D0C7D-73FF-3E7E-3091-C88AC5A2395D}"/>
              </a:ext>
            </a:extLst>
          </p:cNvPr>
          <p:cNvSpPr txBox="1">
            <a:spLocks/>
          </p:cNvSpPr>
          <p:nvPr/>
        </p:nvSpPr>
        <p:spPr>
          <a:xfrm>
            <a:off x="4639871" y="3215231"/>
            <a:ext cx="6021844" cy="50056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058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313;#393789;#10268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313;#393789;#10268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313;#393789;#10268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313;#393789;#10268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5265;#404313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5265;#404313;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12700">
          <a:solidFill>
            <a:schemeClr val="tx1"/>
          </a:solidFill>
        </a:ln>
      </a:spPr>
      <a:bodyPr anchor="ctr"/>
      <a:lstStyle>
        <a:defPPr algn="ctr">
          <a:defRPr sz="1400" dirty="0" smtClean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65268</TotalTime>
  <Words>9286</Words>
  <Application>Microsoft Office PowerPoint</Application>
  <PresentationFormat>宽屏</PresentationFormat>
  <Paragraphs>1379</Paragraphs>
  <Slides>85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85</vt:i4>
      </vt:variant>
    </vt:vector>
  </HeadingPairs>
  <TitlesOfParts>
    <vt:vector size="113" baseType="lpstr">
      <vt:lpstr>Alibaba PuHuiTi B</vt:lpstr>
      <vt:lpstr>Alibaba PuHuiTi Medium</vt:lpstr>
      <vt:lpstr>Alibaba PuHuiTi R</vt:lpstr>
      <vt:lpstr>-apple-system</vt:lpstr>
      <vt:lpstr>Arial Unicode MS</vt:lpstr>
      <vt:lpstr>阿里巴巴普惠体</vt:lpstr>
      <vt:lpstr>等线</vt:lpstr>
      <vt:lpstr>黑体</vt:lpstr>
      <vt:lpstr>华文楷体</vt:lpstr>
      <vt:lpstr>华文楷体</vt:lpstr>
      <vt:lpstr>宋体</vt:lpstr>
      <vt:lpstr>微软雅黑</vt:lpstr>
      <vt:lpstr>Arial</vt:lpstr>
      <vt:lpstr>Calibri</vt:lpstr>
      <vt:lpstr>Consolas</vt:lpstr>
      <vt:lpstr>Lato</vt:lpstr>
      <vt:lpstr>Open Sans</vt:lpstr>
      <vt:lpstr>Segoe UI</vt:lpstr>
      <vt:lpstr>Source code pro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Redis篇</vt:lpstr>
      <vt:lpstr>PowerPoint 演示文稿</vt:lpstr>
      <vt:lpstr>PowerPoint 演示文稿</vt:lpstr>
      <vt:lpstr>PowerPoint 演示文稿</vt:lpstr>
      <vt:lpstr>PowerPoint 演示文稿</vt:lpstr>
      <vt:lpstr>缓存穿透</vt:lpstr>
      <vt:lpstr>缓存穿透</vt:lpstr>
      <vt:lpstr>布隆过滤器</vt:lpstr>
      <vt:lpstr>布隆过滤器</vt:lpstr>
      <vt:lpstr>布隆过滤器</vt:lpstr>
      <vt:lpstr>缓存穿透</vt:lpstr>
      <vt:lpstr>PowerPoint 演示文稿</vt:lpstr>
      <vt:lpstr>缓存击穿</vt:lpstr>
      <vt:lpstr>缓存击穿</vt:lpstr>
      <vt:lpstr>PowerPoint 演示文稿</vt:lpstr>
      <vt:lpstr>缓存雪崩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双写一致</vt:lpstr>
      <vt:lpstr>双写一致</vt:lpstr>
      <vt:lpstr>双写一致</vt:lpstr>
      <vt:lpstr>双写一致</vt:lpstr>
      <vt:lpstr>双写一致</vt:lpstr>
      <vt:lpstr>PowerPoint 演示文稿</vt:lpstr>
      <vt:lpstr>PowerPoint 演示文稿</vt:lpstr>
      <vt:lpstr>Redis持久化</vt:lpstr>
      <vt:lpstr>RDB的执行原理？</vt:lpstr>
      <vt:lpstr>AOF</vt:lpstr>
      <vt:lpstr>AOF</vt:lpstr>
      <vt:lpstr>AOF</vt:lpstr>
      <vt:lpstr>RDB与AOF对比</vt:lpstr>
      <vt:lpstr>PowerPoint 演示文稿</vt:lpstr>
      <vt:lpstr>PowerPoint 演示文稿</vt:lpstr>
      <vt:lpstr>Redis数据删除策略-惰性删除</vt:lpstr>
      <vt:lpstr>Redis数据删除策略-定期删除</vt:lpstr>
      <vt:lpstr>PowerPoint 演示文稿</vt:lpstr>
      <vt:lpstr>PowerPoint 演示文稿</vt:lpstr>
      <vt:lpstr>数据淘汰策略</vt:lpstr>
      <vt:lpstr>数据淘汰策略-使用建议</vt:lpstr>
      <vt:lpstr>关于数据淘汰策略其他的面试问题</vt:lpstr>
      <vt:lpstr>PowerPoint 演示文稿</vt:lpstr>
      <vt:lpstr>PowerPoint 演示文稿</vt:lpstr>
      <vt:lpstr>抢券场景</vt:lpstr>
      <vt:lpstr>抢券执行流程</vt:lpstr>
      <vt:lpstr>抢券执行流程</vt:lpstr>
      <vt:lpstr>抢券执行流程</vt:lpstr>
      <vt:lpstr>服务集群部署</vt:lpstr>
      <vt:lpstr>抢券执行流程</vt:lpstr>
      <vt:lpstr>抢券执行流程</vt:lpstr>
      <vt:lpstr>redis分布式锁</vt:lpstr>
      <vt:lpstr>redisson实现的分布式锁-执行流程</vt:lpstr>
      <vt:lpstr>redisson实现的分布式锁-可重入</vt:lpstr>
      <vt:lpstr>PowerPoint 演示文稿</vt:lpstr>
      <vt:lpstr>PowerPoint 演示文稿</vt:lpstr>
      <vt:lpstr>redisson实现的分布式锁-主从一致性</vt:lpstr>
      <vt:lpstr>PowerPoint 演示文稿</vt:lpstr>
      <vt:lpstr>PowerPoint 演示文稿</vt:lpstr>
      <vt:lpstr>PowerPoint 演示文稿</vt:lpstr>
      <vt:lpstr>PowerPoint 演示文稿</vt:lpstr>
      <vt:lpstr>主从复制</vt:lpstr>
      <vt:lpstr>主从数据同步原理</vt:lpstr>
      <vt:lpstr>主从数据同步原理</vt:lpstr>
      <vt:lpstr>PowerPoint 演示文稿</vt:lpstr>
      <vt:lpstr>哨兵的作用</vt:lpstr>
      <vt:lpstr>服务状态监控</vt:lpstr>
      <vt:lpstr>redis集群（哨兵模式）脑裂</vt:lpstr>
      <vt:lpstr>redis集群（哨兵模式）脑裂</vt:lpstr>
      <vt:lpstr>redis集群（哨兵模式）脑裂</vt:lpstr>
      <vt:lpstr>PowerPoint 演示文稿</vt:lpstr>
      <vt:lpstr>分片集群结构</vt:lpstr>
      <vt:lpstr>分片集群结构-数据读写</vt:lpstr>
      <vt:lpstr>PowerPoint 演示文稿</vt:lpstr>
      <vt:lpstr>PowerPoint 演示文稿</vt:lpstr>
      <vt:lpstr>用户空间和内核空间</vt:lpstr>
      <vt:lpstr>阻塞IO</vt:lpstr>
      <vt:lpstr>非阻塞IO</vt:lpstr>
      <vt:lpstr>IO多路复用</vt:lpstr>
      <vt:lpstr>IO多路复用</vt:lpstr>
      <vt:lpstr>Redis网络模型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照 赵</cp:lastModifiedBy>
  <cp:revision>7301</cp:revision>
  <dcterms:created xsi:type="dcterms:W3CDTF">2020-03-31T02:23:27Z</dcterms:created>
  <dcterms:modified xsi:type="dcterms:W3CDTF">2024-06-01T02:45:10Z</dcterms:modified>
</cp:coreProperties>
</file>