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2" r:id="rId6"/>
    <p:sldId id="270" r:id="rId7"/>
    <p:sldId id="263" r:id="rId8"/>
    <p:sldId id="266" r:id="rId9"/>
    <p:sldId id="264" r:id="rId10"/>
    <p:sldId id="265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941ABD-959A-41B8-BF24-AAB22C9DE6EC}">
          <p14:sldIdLst>
            <p14:sldId id="256"/>
            <p14:sldId id="257"/>
            <p14:sldId id="258"/>
            <p14:sldId id="260"/>
            <p14:sldId id="262"/>
            <p14:sldId id="270"/>
            <p14:sldId id="263"/>
            <p14:sldId id="266"/>
            <p14:sldId id="264"/>
            <p14:sldId id="265"/>
            <p14:sldId id="267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489D-9220-429A-9093-89A9315E8BE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5C58-9A91-4577-8C9B-F41A042E1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74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FF3C-2B9A-4459-B856-ED5CF00327DE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1D7B-F358-4981-BFE5-E9D5CAC77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3149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3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7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47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19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9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2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0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BF4-6D91-4B38-BB92-05ACCB906B90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FBD7-61FC-4367-8828-6C6FE72FD050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1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4D2E-CF84-4341-83C1-D51552A4899E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5DC-310A-4982-B345-F79B8A036843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8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64E-25BB-4D3D-BDDE-8044F397EB7C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9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5EA4-004F-4CB4-9E14-10BE0C8FE611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531B-7B16-447C-9F0D-AE4716ADF21F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2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1CD1-0337-4645-857E-F25AE544BEC3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5BD-01CB-458A-B34D-EAAD2730127B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2148-1F74-46A2-BCDD-29EF1024C6B4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6637-9EB2-481C-BEC0-741CD3B45354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1F2E-C6B5-4BB1-8AF0-DD3405DDC4F2}" type="datetime1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7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59" y="391887"/>
            <a:ext cx="4826581" cy="50048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389743" y="2028213"/>
            <a:ext cx="9144000" cy="1599066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ボードゲーム企画書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『</a:t>
            </a:r>
            <a:r>
              <a:rPr lang="ja-JP" altLang="en-US" dirty="0" smtClean="0"/>
              <a:t>栄 </a:t>
            </a:r>
            <a:r>
              <a:rPr lang="en-US" altLang="ja-JP" dirty="0" smtClean="0"/>
              <a:t>!』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182914" y="3995057"/>
            <a:ext cx="9144000" cy="106328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2020/09/27 </a:t>
            </a:r>
          </a:p>
          <a:p>
            <a:r>
              <a:rPr kumimoji="1" lang="ja-JP" altLang="en-US" dirty="0" smtClean="0"/>
              <a:t>大納言</a:t>
            </a:r>
            <a:r>
              <a:rPr kumimoji="1" lang="ja-JP" altLang="en-US" dirty="0" smtClean="0"/>
              <a:t>製作所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24599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1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盤面の</a:t>
            </a:r>
            <a:r>
              <a:rPr lang="ja-JP" altLang="en-US" dirty="0"/>
              <a:t>活用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85800" y="1907697"/>
            <a:ext cx="10515600" cy="434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16</a:t>
            </a:r>
            <a:r>
              <a:rPr lang="ja-JP" altLang="en-US" dirty="0" smtClean="0"/>
              <a:t>マスで一周する盤面を周回する。</a:t>
            </a:r>
            <a:endParaRPr lang="en-US" altLang="ja-JP" dirty="0" smtClean="0"/>
          </a:p>
          <a:p>
            <a:r>
              <a:rPr lang="ja-JP" altLang="en-US" dirty="0" smtClean="0"/>
              <a:t>リソースの元となる金は盤面からポップする。</a:t>
            </a:r>
            <a:endParaRPr lang="en-US" altLang="ja-JP" dirty="0" smtClean="0"/>
          </a:p>
          <a:p>
            <a:r>
              <a:rPr lang="ja-JP" altLang="en-US" dirty="0" smtClean="0"/>
              <a:t>マスの種類は以下</a:t>
            </a:r>
            <a:r>
              <a:rPr lang="en-US" altLang="ja-JP" dirty="0"/>
              <a:t>3</a:t>
            </a:r>
            <a:r>
              <a:rPr lang="ja-JP" altLang="en-US" dirty="0"/>
              <a:t>種類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3</a:t>
            </a:r>
            <a:r>
              <a:rPr lang="ja-JP" altLang="en-US" dirty="0" smtClean="0"/>
              <a:t>金獲得、イベント、アイテム</a:t>
            </a:r>
            <a:endParaRPr lang="en-US" altLang="ja-JP" dirty="0" smtClean="0"/>
          </a:p>
          <a:p>
            <a:r>
              <a:rPr lang="ja-JP" altLang="en-US" dirty="0" smtClean="0"/>
              <a:t>相手と同マスに止まった場合、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金を相手に渡すことで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ヘッドハンティングができる。（相手企業から自企業への移籍）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盤面利用</a:t>
            </a:r>
            <a:r>
              <a:rPr lang="en-US" altLang="ja-JP" dirty="0" smtClean="0"/>
              <a:t>(</a:t>
            </a:r>
            <a:r>
              <a:rPr lang="ja-JP" altLang="en-US" dirty="0" smtClean="0"/>
              <a:t>高速道路など？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2" name="強調線吹き出し 1 (枠付き) 11"/>
          <p:cNvSpPr/>
          <p:nvPr/>
        </p:nvSpPr>
        <p:spPr>
          <a:xfrm>
            <a:off x="5442248" y="5060014"/>
            <a:ext cx="1307503" cy="657735"/>
          </a:xfrm>
          <a:prstGeom prst="accentBorderCallout1">
            <a:avLst>
              <a:gd name="adj1" fmla="val 18750"/>
              <a:gd name="adj2" fmla="val -8333"/>
              <a:gd name="adj3" fmla="val 85020"/>
              <a:gd name="adj4" fmla="val -19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検討中</a:t>
            </a: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10" y="1027906"/>
            <a:ext cx="2909659" cy="23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その他ルール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751115" y="1526698"/>
            <a:ext cx="10515600" cy="482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５金でランダム（</a:t>
            </a:r>
            <a:r>
              <a:rPr lang="ja-JP" altLang="en-US" dirty="0"/>
              <a:t>任意</a:t>
            </a:r>
            <a:r>
              <a:rPr lang="ja-JP" altLang="en-US" dirty="0" smtClean="0"/>
              <a:t>の</a:t>
            </a:r>
            <a:r>
              <a:rPr lang="ja-JP" altLang="en-US" dirty="0"/>
              <a:t>？</a:t>
            </a:r>
            <a:r>
              <a:rPr lang="ja-JP" altLang="en-US" dirty="0" smtClean="0"/>
              <a:t>）なアイテムカードを入手可能。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アイテムカードは移動距離補正や人材輩出、勝利点追加等の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特殊効果がある</a:t>
            </a:r>
            <a:r>
              <a:rPr lang="en-US" altLang="ja-JP" dirty="0" smtClean="0"/>
              <a:t>(6</a:t>
            </a:r>
            <a:r>
              <a:rPr lang="ja-JP" altLang="en-US" dirty="0" smtClean="0"/>
              <a:t>金程度の価値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ラウンド毎に中間ゴールを設ける。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中間ゴールは</a:t>
            </a:r>
            <a:r>
              <a:rPr lang="en-US" altLang="ja-JP" dirty="0"/>
              <a:t>3</a:t>
            </a:r>
            <a:r>
              <a:rPr lang="ja-JP" altLang="en-US" dirty="0"/>
              <a:t>要素に関連するもの</a:t>
            </a:r>
            <a:endParaRPr lang="en-US" altLang="ja-JP" dirty="0"/>
          </a:p>
          <a:p>
            <a:r>
              <a:rPr lang="ja-JP" altLang="en-US" dirty="0"/>
              <a:t>順位に応じて勝利点が加算される。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 </a:t>
            </a:r>
            <a:r>
              <a:rPr lang="ja-JP" altLang="en-US" dirty="0" smtClean="0"/>
              <a:t>企業</a:t>
            </a:r>
            <a:r>
              <a:rPr lang="ja-JP" altLang="en-US" dirty="0"/>
              <a:t>を一番多く建設したプレーヤ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11" name="強調線吹き出し 1 (枠付き) 10"/>
          <p:cNvSpPr/>
          <p:nvPr/>
        </p:nvSpPr>
        <p:spPr>
          <a:xfrm>
            <a:off x="6675161" y="494462"/>
            <a:ext cx="3561668" cy="633455"/>
          </a:xfrm>
          <a:prstGeom prst="accentBorderCallout1">
            <a:avLst>
              <a:gd name="adj1" fmla="val 18750"/>
              <a:gd name="adj2" fmla="val -8333"/>
              <a:gd name="adj3" fmla="val 88337"/>
              <a:gd name="adj4" fmla="val -218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カタンのアイテムカードのイメージ</a:t>
            </a:r>
            <a:endParaRPr kumimoji="1" lang="ja-JP" altLang="en-US" sz="14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94492"/>
              </p:ext>
            </p:extLst>
          </p:nvPr>
        </p:nvGraphicFramePr>
        <p:xfrm>
          <a:off x="838200" y="5226924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6116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位</a:t>
                      </a:r>
                      <a:r>
                        <a:rPr kumimoji="1" lang="en-US" altLang="ja-JP" dirty="0" smtClean="0"/>
                        <a:t>: </a:t>
                      </a:r>
                      <a:r>
                        <a:rPr kumimoji="1" lang="ja-JP" altLang="en-US" dirty="0" smtClean="0"/>
                        <a:t>ｘｘポイント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位</a:t>
                      </a:r>
                      <a:r>
                        <a:rPr kumimoji="1" lang="en-US" altLang="ja-JP" dirty="0" smtClean="0"/>
                        <a:t>: </a:t>
                      </a:r>
                      <a:r>
                        <a:rPr kumimoji="1" lang="ja-JP" altLang="en-US" dirty="0" smtClean="0"/>
                        <a:t>ｘｘポイント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位</a:t>
                      </a:r>
                      <a:r>
                        <a:rPr kumimoji="1" lang="en-US" altLang="ja-JP" dirty="0" smtClean="0"/>
                        <a:t>: </a:t>
                      </a:r>
                      <a:r>
                        <a:rPr kumimoji="1" lang="ja-JP" altLang="en-US" dirty="0" smtClean="0"/>
                        <a:t>ｘｘポイント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強調線吹き出し 1 (枠付き) 7"/>
          <p:cNvSpPr/>
          <p:nvPr/>
        </p:nvSpPr>
        <p:spPr>
          <a:xfrm>
            <a:off x="7185365" y="3142078"/>
            <a:ext cx="3561668" cy="633455"/>
          </a:xfrm>
          <a:prstGeom prst="accentBorderCallout1">
            <a:avLst>
              <a:gd name="adj1" fmla="val 18750"/>
              <a:gd name="adj2" fmla="val -8333"/>
              <a:gd name="adj3" fmla="val 88337"/>
              <a:gd name="adj4" fmla="val -218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ウイングスパンのラウンド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イメージ</a:t>
            </a:r>
            <a:endParaRPr kumimoji="1" lang="ja-JP" altLang="en-US" sz="1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413" y="16078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全体イメージ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19265"/>
              </p:ext>
            </p:extLst>
          </p:nvPr>
        </p:nvGraphicFramePr>
        <p:xfrm>
          <a:off x="3828144" y="1567317"/>
          <a:ext cx="4176485" cy="338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97"/>
                <a:gridCol w="835297"/>
                <a:gridCol w="835297"/>
                <a:gridCol w="835297"/>
                <a:gridCol w="835297"/>
              </a:tblGrid>
              <a:tr h="6761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Event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61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Event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61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7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Event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18509">
            <a:off x="2001066" y="1545546"/>
            <a:ext cx="1094105" cy="148467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02229">
            <a:off x="992325" y="3733602"/>
            <a:ext cx="2181568" cy="118274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867835">
            <a:off x="8753665" y="1127873"/>
            <a:ext cx="1094105" cy="1484678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05721">
            <a:off x="8753663" y="2574349"/>
            <a:ext cx="1094105" cy="1484678"/>
          </a:xfrm>
          <a:prstGeom prst="rect">
            <a:avLst/>
          </a:prstGeom>
        </p:spPr>
      </p:pic>
      <p:grpSp>
        <p:nvGrpSpPr>
          <p:cNvPr id="39" name="グループ化 38"/>
          <p:cNvGrpSpPr/>
          <p:nvPr/>
        </p:nvGrpSpPr>
        <p:grpSpPr>
          <a:xfrm>
            <a:off x="5463861" y="3103163"/>
            <a:ext cx="196711" cy="427050"/>
            <a:chOff x="5916386" y="4076700"/>
            <a:chExt cx="353785" cy="838200"/>
          </a:xfrm>
        </p:grpSpPr>
        <p:sp>
          <p:nvSpPr>
            <p:cNvPr id="40" name="二等辺三角形 39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2432139" y="1876337"/>
            <a:ext cx="196711" cy="427050"/>
            <a:chOff x="5916386" y="4076700"/>
            <a:chExt cx="353785" cy="838200"/>
          </a:xfrm>
        </p:grpSpPr>
        <p:sp>
          <p:nvSpPr>
            <p:cNvPr id="43" name="二等辺三角形 42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5127699" y="2942326"/>
            <a:ext cx="196711" cy="427050"/>
            <a:chOff x="5916386" y="4076700"/>
            <a:chExt cx="353785" cy="838200"/>
          </a:xfrm>
        </p:grpSpPr>
        <p:sp>
          <p:nvSpPr>
            <p:cNvPr id="46" name="二等辺三角形 45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639234" y="1590973"/>
            <a:ext cx="196711" cy="427050"/>
            <a:chOff x="5916386" y="4076700"/>
            <a:chExt cx="353785" cy="838200"/>
          </a:xfrm>
        </p:grpSpPr>
        <p:sp>
          <p:nvSpPr>
            <p:cNvPr id="49" name="二等辺三角形 48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9104004" y="1352590"/>
            <a:ext cx="196711" cy="427050"/>
            <a:chOff x="5916386" y="4076700"/>
            <a:chExt cx="353785" cy="838200"/>
          </a:xfrm>
        </p:grpSpPr>
        <p:sp>
          <p:nvSpPr>
            <p:cNvPr id="52" name="二等辺三角形 51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9276504" y="2998823"/>
            <a:ext cx="196711" cy="427050"/>
            <a:chOff x="5916386" y="4076700"/>
            <a:chExt cx="353785" cy="838200"/>
          </a:xfrm>
        </p:grpSpPr>
        <p:sp>
          <p:nvSpPr>
            <p:cNvPr id="55" name="二等辺三角形 54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直方体 56"/>
          <p:cNvSpPr/>
          <p:nvPr/>
        </p:nvSpPr>
        <p:spPr>
          <a:xfrm>
            <a:off x="7064827" y="955129"/>
            <a:ext cx="419266" cy="4064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強調線吹き出し 1 (枠付き) 57"/>
          <p:cNvSpPr/>
          <p:nvPr/>
        </p:nvSpPr>
        <p:spPr>
          <a:xfrm>
            <a:off x="7714864" y="606483"/>
            <a:ext cx="1088573" cy="462420"/>
          </a:xfrm>
          <a:prstGeom prst="accentBorderCallout1">
            <a:avLst>
              <a:gd name="adj1" fmla="val 18750"/>
              <a:gd name="adj2" fmla="val -8333"/>
              <a:gd name="adj3" fmla="val 109445"/>
              <a:gd name="adj4" fmla="val -42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サイコロ</a:t>
            </a:r>
            <a:endParaRPr kumimoji="1" lang="ja-JP" altLang="en-US" sz="1400" dirty="0"/>
          </a:p>
        </p:txBody>
      </p:sp>
      <p:sp>
        <p:nvSpPr>
          <p:cNvPr id="59" name="禁止 58"/>
          <p:cNvSpPr/>
          <p:nvPr/>
        </p:nvSpPr>
        <p:spPr>
          <a:xfrm>
            <a:off x="11077850" y="811693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禁止 59"/>
          <p:cNvSpPr/>
          <p:nvPr/>
        </p:nvSpPr>
        <p:spPr>
          <a:xfrm>
            <a:off x="873205" y="2119944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禁止 60"/>
          <p:cNvSpPr/>
          <p:nvPr/>
        </p:nvSpPr>
        <p:spPr>
          <a:xfrm>
            <a:off x="10601996" y="1240961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禁止 61"/>
          <p:cNvSpPr/>
          <p:nvPr/>
        </p:nvSpPr>
        <p:spPr>
          <a:xfrm>
            <a:off x="1246667" y="1792538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禁止 62"/>
          <p:cNvSpPr/>
          <p:nvPr/>
        </p:nvSpPr>
        <p:spPr>
          <a:xfrm>
            <a:off x="11018357" y="1132034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禁止 63"/>
          <p:cNvSpPr/>
          <p:nvPr/>
        </p:nvSpPr>
        <p:spPr>
          <a:xfrm>
            <a:off x="837202" y="1678897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禁止 64"/>
          <p:cNvSpPr/>
          <p:nvPr/>
        </p:nvSpPr>
        <p:spPr>
          <a:xfrm>
            <a:off x="10612573" y="808317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禁止 65"/>
          <p:cNvSpPr/>
          <p:nvPr/>
        </p:nvSpPr>
        <p:spPr>
          <a:xfrm>
            <a:off x="989602" y="1831297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禁止 66"/>
          <p:cNvSpPr/>
          <p:nvPr/>
        </p:nvSpPr>
        <p:spPr>
          <a:xfrm>
            <a:off x="1142002" y="1983697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禁止 67"/>
          <p:cNvSpPr/>
          <p:nvPr/>
        </p:nvSpPr>
        <p:spPr>
          <a:xfrm>
            <a:off x="481806" y="1937873"/>
            <a:ext cx="356868" cy="35001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993" y="3925978"/>
            <a:ext cx="535347" cy="479075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425" y="4375953"/>
            <a:ext cx="535347" cy="479075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68" y="3446903"/>
            <a:ext cx="535347" cy="479075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49" y="4375954"/>
            <a:ext cx="535347" cy="47907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29" y="3715220"/>
            <a:ext cx="535347" cy="479075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2" y="3705879"/>
            <a:ext cx="535347" cy="479075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931" y="3884809"/>
            <a:ext cx="535347" cy="479075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92" y="4223074"/>
            <a:ext cx="535347" cy="479075"/>
          </a:xfrm>
          <a:prstGeom prst="rect">
            <a:avLst/>
          </a:prstGeom>
        </p:spPr>
      </p:pic>
      <p:sp>
        <p:nvSpPr>
          <p:cNvPr id="83" name="強調線吹き出し 1 (枠付き) 82"/>
          <p:cNvSpPr/>
          <p:nvPr/>
        </p:nvSpPr>
        <p:spPr>
          <a:xfrm>
            <a:off x="5812212" y="2622832"/>
            <a:ext cx="1088573" cy="462420"/>
          </a:xfrm>
          <a:prstGeom prst="accentBorderCallout1">
            <a:avLst>
              <a:gd name="adj1" fmla="val 18750"/>
              <a:gd name="adj2" fmla="val -8333"/>
              <a:gd name="adj3" fmla="val 109445"/>
              <a:gd name="adj4" fmla="val -42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人材</a:t>
            </a:r>
            <a:r>
              <a:rPr lang="ja-JP" altLang="en-US" sz="1400" dirty="0"/>
              <a:t>置き場</a:t>
            </a:r>
            <a:endParaRPr kumimoji="1" lang="ja-JP" altLang="en-US" sz="1400" dirty="0"/>
          </a:p>
        </p:txBody>
      </p:sp>
      <p:sp>
        <p:nvSpPr>
          <p:cNvPr id="84" name="正方形/長方形 83"/>
          <p:cNvSpPr/>
          <p:nvPr/>
        </p:nvSpPr>
        <p:spPr>
          <a:xfrm>
            <a:off x="4513943" y="87086"/>
            <a:ext cx="949918" cy="121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4542773" y="110259"/>
            <a:ext cx="949918" cy="121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602266" y="160303"/>
            <a:ext cx="949918" cy="1219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強調線吹き出し 1 (枠付き) 86"/>
          <p:cNvSpPr/>
          <p:nvPr/>
        </p:nvSpPr>
        <p:spPr>
          <a:xfrm>
            <a:off x="6119586" y="100532"/>
            <a:ext cx="2058981" cy="320759"/>
          </a:xfrm>
          <a:prstGeom prst="accentBorderCallout1">
            <a:avLst>
              <a:gd name="adj1" fmla="val 18750"/>
              <a:gd name="adj2" fmla="val -8333"/>
              <a:gd name="adj3" fmla="val 109445"/>
              <a:gd name="adj4" fmla="val -42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アイテムカード</a:t>
            </a:r>
            <a:r>
              <a:rPr lang="ja-JP" altLang="en-US" sz="1400" dirty="0"/>
              <a:t>置き場</a:t>
            </a:r>
            <a:endParaRPr kumimoji="1" lang="ja-JP" altLang="en-US" sz="1400" dirty="0"/>
          </a:p>
        </p:txBody>
      </p:sp>
      <p:sp>
        <p:nvSpPr>
          <p:cNvPr id="88" name="正方形/長方形 87"/>
          <p:cNvSpPr/>
          <p:nvPr/>
        </p:nvSpPr>
        <p:spPr>
          <a:xfrm>
            <a:off x="3279714" y="5227501"/>
            <a:ext cx="3033486" cy="1409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3504"/>
              </p:ext>
            </p:extLst>
          </p:nvPr>
        </p:nvGraphicFramePr>
        <p:xfrm>
          <a:off x="3480961" y="5455224"/>
          <a:ext cx="23457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46"/>
                <a:gridCol w="469146"/>
                <a:gridCol w="469146"/>
                <a:gridCol w="469146"/>
                <a:gridCol w="469146"/>
              </a:tblGrid>
              <a:tr h="30298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298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298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直方体 90"/>
          <p:cNvSpPr/>
          <p:nvPr/>
        </p:nvSpPr>
        <p:spPr>
          <a:xfrm>
            <a:off x="3538916" y="5529376"/>
            <a:ext cx="266866" cy="2027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直方体 92"/>
          <p:cNvSpPr/>
          <p:nvPr/>
        </p:nvSpPr>
        <p:spPr>
          <a:xfrm>
            <a:off x="3999884" y="5573446"/>
            <a:ext cx="266866" cy="20272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直方体 93"/>
          <p:cNvSpPr/>
          <p:nvPr/>
        </p:nvSpPr>
        <p:spPr>
          <a:xfrm>
            <a:off x="3564215" y="5932180"/>
            <a:ext cx="266866" cy="20272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直方体 94"/>
          <p:cNvSpPr/>
          <p:nvPr/>
        </p:nvSpPr>
        <p:spPr>
          <a:xfrm>
            <a:off x="4021443" y="5912475"/>
            <a:ext cx="266866" cy="2027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強調線吹き出し 1 (枠付き) 95"/>
          <p:cNvSpPr/>
          <p:nvPr/>
        </p:nvSpPr>
        <p:spPr>
          <a:xfrm>
            <a:off x="6035337" y="5309981"/>
            <a:ext cx="1679528" cy="422124"/>
          </a:xfrm>
          <a:prstGeom prst="accentBorderCallout1">
            <a:avLst>
              <a:gd name="adj1" fmla="val 18750"/>
              <a:gd name="adj2" fmla="val -8333"/>
              <a:gd name="adj3" fmla="val 109445"/>
              <a:gd name="adj4" fmla="val -42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ラウンド順位</a:t>
            </a:r>
            <a:r>
              <a:rPr lang="ja-JP" altLang="en-US" sz="1400" dirty="0"/>
              <a:t>表</a:t>
            </a:r>
            <a:endParaRPr kumimoji="1" lang="ja-JP" altLang="en-US" sz="1400" dirty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352267" y="4602698"/>
            <a:ext cx="2155153" cy="116842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4110055" y="3120113"/>
            <a:ext cx="356868" cy="369332"/>
            <a:chOff x="568850" y="5675407"/>
            <a:chExt cx="356868" cy="369332"/>
          </a:xfrm>
        </p:grpSpPr>
        <p:sp>
          <p:nvSpPr>
            <p:cNvPr id="70" name="禁止 69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6587227" y="4452649"/>
            <a:ext cx="356868" cy="369332"/>
            <a:chOff x="568850" y="5675407"/>
            <a:chExt cx="356868" cy="369332"/>
          </a:xfrm>
        </p:grpSpPr>
        <p:sp>
          <p:nvSpPr>
            <p:cNvPr id="73" name="禁止 72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7418501" y="2348207"/>
            <a:ext cx="356868" cy="369332"/>
            <a:chOff x="568850" y="5675407"/>
            <a:chExt cx="356868" cy="369332"/>
          </a:xfrm>
        </p:grpSpPr>
        <p:sp>
          <p:nvSpPr>
            <p:cNvPr id="89" name="禁止 88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98" name="グループ化 97"/>
          <p:cNvGrpSpPr/>
          <p:nvPr/>
        </p:nvGrpSpPr>
        <p:grpSpPr>
          <a:xfrm>
            <a:off x="7410483" y="1722106"/>
            <a:ext cx="356868" cy="369332"/>
            <a:chOff x="568850" y="5675407"/>
            <a:chExt cx="356868" cy="369332"/>
          </a:xfrm>
        </p:grpSpPr>
        <p:sp>
          <p:nvSpPr>
            <p:cNvPr id="99" name="禁止 98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898791" y="1706018"/>
            <a:ext cx="356868" cy="369332"/>
            <a:chOff x="568850" y="5675407"/>
            <a:chExt cx="356868" cy="369332"/>
          </a:xfrm>
        </p:grpSpPr>
        <p:sp>
          <p:nvSpPr>
            <p:cNvPr id="102" name="禁止 101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4037953" y="1706018"/>
            <a:ext cx="356868" cy="369332"/>
            <a:chOff x="568850" y="5675407"/>
            <a:chExt cx="356868" cy="369332"/>
          </a:xfrm>
        </p:grpSpPr>
        <p:sp>
          <p:nvSpPr>
            <p:cNvPr id="105" name="禁止 104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4103918" y="3728270"/>
            <a:ext cx="356868" cy="369332"/>
            <a:chOff x="568850" y="5675407"/>
            <a:chExt cx="356868" cy="369332"/>
          </a:xfrm>
        </p:grpSpPr>
        <p:sp>
          <p:nvSpPr>
            <p:cNvPr id="108" name="禁止 107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723031" y="4506306"/>
            <a:ext cx="356868" cy="369332"/>
            <a:chOff x="568850" y="5675407"/>
            <a:chExt cx="356868" cy="369332"/>
          </a:xfrm>
        </p:grpSpPr>
        <p:sp>
          <p:nvSpPr>
            <p:cNvPr id="111" name="禁止 110"/>
            <p:cNvSpPr/>
            <p:nvPr/>
          </p:nvSpPr>
          <p:spPr>
            <a:xfrm>
              <a:off x="568850" y="5678639"/>
              <a:ext cx="356868" cy="350012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574585" y="5675407"/>
              <a:ext cx="3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３</a:t>
              </a:r>
              <a:endParaRPr kumimoji="1" lang="ja-JP" altLang="en-US" b="1" dirty="0"/>
            </a:p>
          </p:txBody>
        </p:sp>
      </p:grpSp>
      <p:sp>
        <p:nvSpPr>
          <p:cNvPr id="38" name="直方体 37"/>
          <p:cNvSpPr/>
          <p:nvPr/>
        </p:nvSpPr>
        <p:spPr>
          <a:xfrm>
            <a:off x="3897481" y="3643655"/>
            <a:ext cx="419266" cy="4064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直方体 36"/>
          <p:cNvSpPr/>
          <p:nvPr/>
        </p:nvSpPr>
        <p:spPr>
          <a:xfrm>
            <a:off x="5602579" y="4392705"/>
            <a:ext cx="419266" cy="40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5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r>
              <a:rPr lang="ja-JP" altLang="en-US" dirty="0"/>
              <a:t>勝</a:t>
            </a:r>
            <a:r>
              <a:rPr lang="ja-JP" altLang="en-US" dirty="0" smtClean="0"/>
              <a:t>利点の</a:t>
            </a:r>
            <a:r>
              <a:rPr lang="ja-JP" altLang="en-US" dirty="0"/>
              <a:t>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0945"/>
            <a:ext cx="10515600" cy="460601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ラウンドボーナス点</a:t>
            </a:r>
            <a:endParaRPr kumimoji="1" lang="en-US" altLang="ja-JP" dirty="0" smtClean="0"/>
          </a:p>
          <a:p>
            <a:r>
              <a:rPr lang="ja-JP" altLang="en-US" dirty="0" smtClean="0"/>
              <a:t>企業の得点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企業購入時の金額</a:t>
            </a:r>
            <a:r>
              <a:rPr lang="en-US" altLang="ja-JP" dirty="0" smtClean="0">
                <a:solidFill>
                  <a:srgbClr val="FF0000"/>
                </a:solidFill>
              </a:rPr>
              <a:t>÷2</a:t>
            </a:r>
            <a:r>
              <a:rPr lang="ja-JP" altLang="en-US" dirty="0" smtClean="0"/>
              <a:t>点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人材の得点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輩出した人数 </a:t>
            </a:r>
            <a:r>
              <a:rPr lang="ja-JP" altLang="en-US" dirty="0">
                <a:solidFill>
                  <a:srgbClr val="FF0000"/>
                </a:solidFill>
              </a:rPr>
              <a:t>１</a:t>
            </a:r>
            <a:r>
              <a:rPr lang="ja-JP" altLang="en-US" dirty="0" smtClean="0"/>
              <a:t>毎に </a:t>
            </a:r>
            <a:r>
              <a:rPr lang="ja-JP" altLang="en-US" dirty="0">
                <a:solidFill>
                  <a:srgbClr val="FF0000"/>
                </a:solidFill>
              </a:rPr>
              <a:t>１</a:t>
            </a:r>
            <a:r>
              <a:rPr lang="ja-JP" altLang="en-US" dirty="0" smtClean="0"/>
              <a:t>点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信頼</a:t>
            </a:r>
            <a:r>
              <a:rPr lang="ja-JP" altLang="en-US" dirty="0" smtClean="0"/>
              <a:t>の得点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保有ポイント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毎に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点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アイテムカードの得点</a:t>
            </a:r>
            <a:endParaRPr lang="en-US" altLang="ja-JP" dirty="0" smtClean="0"/>
          </a:p>
          <a:p>
            <a:r>
              <a:rPr kumimoji="1" lang="ja-JP" altLang="en-US" dirty="0" smtClean="0"/>
              <a:t>借入返済できなかった際の減点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-</a:t>
            </a:r>
            <a:r>
              <a:rPr lang="en-US" altLang="ja-JP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■総評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全体の合計点により、ランク付け（発展度の評価）を行う。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 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4197"/>
            <a:ext cx="10515600" cy="4596945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起業家になりきり、民間の力で国を作っていこう、という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渋沢の理想を追体験してもらうゲーム。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カテゴリ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ワーカープレイスメント</a:t>
            </a:r>
            <a:endParaRPr lang="en-US" altLang="ja-JP" dirty="0" smtClean="0"/>
          </a:p>
          <a:p>
            <a:r>
              <a:rPr lang="ja-JP" altLang="en-US" dirty="0" smtClean="0"/>
              <a:t>重量感：中～重 </a:t>
            </a:r>
            <a:r>
              <a:rPr lang="en-US" altLang="ja-JP" dirty="0" smtClean="0"/>
              <a:t>(45 min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90 min)</a:t>
            </a:r>
            <a:endParaRPr lang="en-US" altLang="ja-JP" dirty="0" smtClean="0"/>
          </a:p>
          <a:p>
            <a:r>
              <a:rPr lang="ja-JP" altLang="en-US" dirty="0" smtClean="0"/>
              <a:t>プレイ人数</a:t>
            </a:r>
            <a:r>
              <a:rPr lang="en-US" altLang="ja-JP" dirty="0" smtClean="0"/>
              <a:t>:2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コンポーネント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- </a:t>
            </a:r>
            <a:r>
              <a:rPr lang="ja-JP" altLang="en-US" dirty="0" smtClean="0"/>
              <a:t>お金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チップ</a:t>
            </a:r>
            <a:r>
              <a:rPr lang="en-US" altLang="ja-JP" dirty="0" smtClean="0"/>
              <a:t>), </a:t>
            </a:r>
            <a:r>
              <a:rPr lang="ja-JP" altLang="en-US" dirty="0" smtClean="0"/>
              <a:t>企業カード</a:t>
            </a:r>
            <a:r>
              <a:rPr lang="en-US" altLang="ja-JP" dirty="0" smtClean="0"/>
              <a:t>, </a:t>
            </a:r>
            <a:r>
              <a:rPr lang="ja-JP" altLang="en-US" dirty="0" smtClean="0"/>
              <a:t>信頼ポイント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チップ</a:t>
            </a:r>
            <a:r>
              <a:rPr lang="en-US" altLang="ja-JP" dirty="0" smtClean="0"/>
              <a:t>), </a:t>
            </a:r>
            <a:r>
              <a:rPr lang="ja-JP" altLang="en-US" dirty="0" smtClean="0"/>
              <a:t>人材チップ（</a:t>
            </a:r>
            <a:r>
              <a:rPr lang="ja-JP" altLang="en-US" dirty="0"/>
              <a:t>駒</a:t>
            </a:r>
            <a:r>
              <a:rPr lang="ja-JP" altLang="en-US" dirty="0" smtClean="0"/>
              <a:t>）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サイコロ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アイテムカード</a:t>
            </a:r>
            <a:r>
              <a:rPr lang="en-US" altLang="ja-JP" dirty="0" smtClean="0"/>
              <a:t>,</a:t>
            </a:r>
            <a:r>
              <a:rPr lang="ja-JP" altLang="en-US" dirty="0" smtClean="0"/>
              <a:t>プレーヤ駒</a:t>
            </a:r>
            <a:r>
              <a:rPr lang="en-US" altLang="ja-JP" dirty="0" smtClean="0"/>
              <a:t>, </a:t>
            </a:r>
            <a:r>
              <a:rPr lang="ja-JP" altLang="en-US" dirty="0" smtClean="0"/>
              <a:t>借用カード</a:t>
            </a:r>
            <a:r>
              <a:rPr lang="en-US" altLang="ja-JP" dirty="0" smtClean="0"/>
              <a:t>, </a:t>
            </a:r>
            <a:r>
              <a:rPr lang="ja-JP" altLang="en-US" dirty="0" smtClean="0"/>
              <a:t>減点カード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サマリーカード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ラウンド順位カード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ゲームの</a:t>
            </a:r>
            <a:r>
              <a:rPr lang="ja-JP" altLang="en-US" dirty="0"/>
              <a:t>ゴール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55454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本ゲームは各プレーヤが企業、人材、信頼の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要素を高めることにより、民間の力で国を作る思想を追体験す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企業、人材、信頼は勝利点とな</a:t>
            </a:r>
            <a:r>
              <a:rPr lang="ja-JP" altLang="en-US" dirty="0"/>
              <a:t>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en-US" altLang="ja-JP" dirty="0"/>
              <a:t>1</a:t>
            </a:r>
            <a:r>
              <a:rPr lang="ja-JP" altLang="en-US" dirty="0" smtClean="0"/>
              <a:t>番</a:t>
            </a:r>
            <a:r>
              <a:rPr lang="ja-JP" altLang="en-US" dirty="0"/>
              <a:t>多</a:t>
            </a:r>
            <a:r>
              <a:rPr lang="ja-JP" altLang="en-US" dirty="0" smtClean="0"/>
              <a:t>くの勝利点を集めたプレーヤが勝利。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■ゲームの中間ゴール</a:t>
            </a:r>
            <a:endParaRPr kumimoji="1" lang="en-US" altLang="ja-JP" dirty="0" smtClean="0"/>
          </a:p>
          <a:p>
            <a:r>
              <a:rPr lang="ja-JP" altLang="en-US" dirty="0" smtClean="0"/>
              <a:t>本ゲームは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ラウンドに分かれており、各ラウンドで</a:t>
            </a:r>
            <a:r>
              <a:rPr lang="en-US" altLang="ja-JP" dirty="0" smtClean="0"/>
              <a:t>3</a:t>
            </a:r>
            <a:r>
              <a:rPr lang="ja-JP" altLang="en-US" dirty="0" smtClean="0"/>
              <a:t>要素のどれかが中間ゴールのテーマにな</a:t>
            </a:r>
            <a:r>
              <a:rPr lang="ja-JP" altLang="en-US" dirty="0"/>
              <a:t>る</a:t>
            </a:r>
            <a:r>
              <a:rPr lang="ja-JP" altLang="en-US" dirty="0" smtClean="0"/>
              <a:t>。各ラウンドでの順位が勝利点に加算される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63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7" name="強調線吹き出し 1 (枠付き) 6"/>
          <p:cNvSpPr/>
          <p:nvPr/>
        </p:nvSpPr>
        <p:spPr>
          <a:xfrm>
            <a:off x="6536139" y="5498057"/>
            <a:ext cx="4299046" cy="768600"/>
          </a:xfrm>
          <a:prstGeom prst="accentBorderCallout1">
            <a:avLst>
              <a:gd name="adj1" fmla="val 18750"/>
              <a:gd name="adj2" fmla="val -8333"/>
              <a:gd name="adj3" fmla="val -2918"/>
              <a:gd name="adj4" fmla="val -326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狙い： </a:t>
            </a:r>
            <a:r>
              <a:rPr lang="ja-JP" altLang="en-US" dirty="0" smtClean="0"/>
              <a:t>長時間</a:t>
            </a:r>
            <a:r>
              <a:rPr lang="ja-JP" altLang="en-US" dirty="0"/>
              <a:t>プレイ</a:t>
            </a:r>
            <a:r>
              <a:rPr lang="ja-JP" altLang="en-US" dirty="0" smtClean="0"/>
              <a:t>による飽きを避ける。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15 ~ 20</a:t>
            </a:r>
            <a:r>
              <a:rPr kumimoji="1" lang="ja-JP" altLang="en-US" dirty="0" smtClean="0"/>
              <a:t>分 </a:t>
            </a:r>
            <a:r>
              <a:rPr kumimoji="1" lang="en-US" altLang="ja-JP" dirty="0" smtClean="0"/>
              <a:t>x 3</a:t>
            </a:r>
            <a:r>
              <a:rPr kumimoji="1" lang="ja-JP" altLang="en-US" dirty="0" smtClean="0"/>
              <a:t>ラウンド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552" y="2597043"/>
            <a:ext cx="3408981" cy="1466472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9982200" y="2438400"/>
            <a:ext cx="1549400" cy="89262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0003971" y="2489207"/>
            <a:ext cx="1542143" cy="89262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カーブ矢印 16"/>
          <p:cNvSpPr/>
          <p:nvPr/>
        </p:nvSpPr>
        <p:spPr>
          <a:xfrm>
            <a:off x="3655495" y="3490317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10800000">
            <a:off x="3500721" y="5021400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26446"/>
            <a:ext cx="10515600" cy="4351338"/>
          </a:xfrm>
        </p:spPr>
        <p:txBody>
          <a:bodyPr/>
          <a:lstStyle/>
          <a:p>
            <a:r>
              <a:rPr lang="ja-JP" altLang="en-US" dirty="0"/>
              <a:t>企業、人材、</a:t>
            </a:r>
            <a:r>
              <a:rPr lang="ja-JP" altLang="en-US" dirty="0" smtClean="0"/>
              <a:t>信頼の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要素は基本的には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お金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を使用して獲得する。</a:t>
            </a:r>
            <a:endParaRPr lang="en-US" altLang="ja-JP" dirty="0" smtClean="0"/>
          </a:p>
          <a:p>
            <a:r>
              <a:rPr lang="ja-JP" altLang="en-US" dirty="0" smtClean="0"/>
              <a:t>企業、人材、信頼により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お金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を獲得できるようにする。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5074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6" name="強調線吹き出し 1 (枠付き) 5"/>
          <p:cNvSpPr/>
          <p:nvPr/>
        </p:nvSpPr>
        <p:spPr>
          <a:xfrm>
            <a:off x="7054754" y="877638"/>
            <a:ext cx="4484428" cy="657735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狙い： </a:t>
            </a:r>
            <a:r>
              <a:rPr lang="ja-JP" altLang="en-US" dirty="0" smtClean="0"/>
              <a:t>リソースを絞ることで複雑化を避ける。</a:t>
            </a:r>
            <a:endParaRPr kumimoji="1" lang="ja-JP" altLang="en-US" dirty="0"/>
          </a:p>
        </p:txBody>
      </p:sp>
      <p:sp>
        <p:nvSpPr>
          <p:cNvPr id="7" name="強調線吹き出し 1 (枠付き) 6"/>
          <p:cNvSpPr/>
          <p:nvPr/>
        </p:nvSpPr>
        <p:spPr>
          <a:xfrm>
            <a:off x="6682734" y="2742012"/>
            <a:ext cx="4748284" cy="657735"/>
          </a:xfrm>
          <a:prstGeom prst="accentBorderCallout1">
            <a:avLst>
              <a:gd name="adj1" fmla="val 18750"/>
              <a:gd name="adj2" fmla="val -8333"/>
              <a:gd name="adj3" fmla="val -15110"/>
              <a:gd name="adj4" fmla="val -317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狙い： 循環させることで経済が回るようにする。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356931" y="3487240"/>
            <a:ext cx="2797791" cy="2449774"/>
            <a:chOff x="1605743" y="1033270"/>
            <a:chExt cx="4085372" cy="3909160"/>
          </a:xfrm>
        </p:grpSpPr>
        <p:sp>
          <p:nvSpPr>
            <p:cNvPr id="9" name="ドーナツ 8"/>
            <p:cNvSpPr/>
            <p:nvPr/>
          </p:nvSpPr>
          <p:spPr>
            <a:xfrm>
              <a:off x="2737923" y="1033270"/>
              <a:ext cx="1821013" cy="1954579"/>
            </a:xfrm>
            <a:prstGeom prst="don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ドーナツ 9"/>
            <p:cNvSpPr/>
            <p:nvPr/>
          </p:nvSpPr>
          <p:spPr>
            <a:xfrm>
              <a:off x="1605743" y="2987849"/>
              <a:ext cx="1821013" cy="1954579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ドーナツ 10"/>
            <p:cNvSpPr/>
            <p:nvPr/>
          </p:nvSpPr>
          <p:spPr>
            <a:xfrm>
              <a:off x="3870102" y="2987850"/>
              <a:ext cx="1821013" cy="1954580"/>
            </a:xfrm>
            <a:prstGeom prst="don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967366" y="1587710"/>
              <a:ext cx="1546543" cy="93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人材</a:t>
              </a:r>
              <a:endParaRPr kumimoji="1" lang="ja-JP" altLang="en-US" sz="32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742978" y="3542290"/>
              <a:ext cx="1546543" cy="93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企業</a:t>
              </a:r>
              <a:endParaRPr kumimoji="1" lang="ja-JP" altLang="en-US" sz="48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097069" y="3542290"/>
              <a:ext cx="1546543" cy="93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信頼</a:t>
              </a:r>
              <a:endParaRPr kumimoji="1" lang="ja-JP" altLang="en-US" sz="4800" dirty="0"/>
            </a:p>
          </p:txBody>
        </p:sp>
      </p:grpSp>
      <p:sp>
        <p:nvSpPr>
          <p:cNvPr id="15" name="禁止 14"/>
          <p:cNvSpPr/>
          <p:nvPr/>
        </p:nvSpPr>
        <p:spPr>
          <a:xfrm>
            <a:off x="1187355" y="3487240"/>
            <a:ext cx="2395182" cy="223117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69621" y="4187327"/>
            <a:ext cx="81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金</a:t>
            </a:r>
            <a:endParaRPr kumimoji="1" lang="ja-JP" altLang="en-US" dirty="0"/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9122190" y="3652233"/>
            <a:ext cx="2866909" cy="1298425"/>
          </a:xfrm>
          <a:prstGeom prst="accentBorderCallout1">
            <a:avLst>
              <a:gd name="adj1" fmla="val 18750"/>
              <a:gd name="adj2" fmla="val -8333"/>
              <a:gd name="adj3" fmla="val 99638"/>
              <a:gd name="adj4" fmla="val -211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循環させないと、重要なもの、そうでないものの差が出て、活用されない要素が出てくる。</a:t>
            </a:r>
            <a:endParaRPr kumimoji="1" lang="ja-JP" altLang="en-US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カーブ矢印 16"/>
          <p:cNvSpPr/>
          <p:nvPr/>
        </p:nvSpPr>
        <p:spPr>
          <a:xfrm>
            <a:off x="3677266" y="3833793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10800000">
            <a:off x="3609578" y="5299375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</a:t>
            </a:r>
            <a:r>
              <a:rPr lang="ja-JP" altLang="en-US" dirty="0" smtClean="0"/>
              <a:t>の循環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>
                <a:sym typeface="Wingdings" panose="05000000000000000000" pitchFamily="2" charset="2"/>
              </a:rPr>
              <a:t></a:t>
            </a:r>
            <a:r>
              <a:rPr lang="ja-JP" altLang="en-US" dirty="0" smtClean="0">
                <a:sym typeface="Wingdings" panose="05000000000000000000" pitchFamily="2" charset="2"/>
              </a:rPr>
              <a:t>信頼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425709"/>
            <a:ext cx="10515600" cy="228270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信頼があると銀行から金を借りることができる。</a:t>
            </a:r>
            <a:endParaRPr lang="en-US" altLang="ja-JP" dirty="0" smtClean="0"/>
          </a:p>
          <a:p>
            <a:r>
              <a:rPr lang="ja-JP" altLang="en-US" dirty="0"/>
              <a:t>信頼は</a:t>
            </a:r>
            <a:r>
              <a:rPr lang="en-US" altLang="ja-JP" dirty="0"/>
              <a:t>1</a:t>
            </a:r>
            <a:r>
              <a:rPr lang="ja-JP" altLang="en-US" dirty="0"/>
              <a:t>金で信頼ポイント</a:t>
            </a:r>
            <a:r>
              <a:rPr lang="en-US" altLang="ja-JP" dirty="0"/>
              <a:t>1</a:t>
            </a:r>
            <a:r>
              <a:rPr lang="ja-JP" altLang="en-US" dirty="0"/>
              <a:t>を得ることができる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信頼ポイントの購入は毎ターン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ポイントを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回までとする。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dirty="0" smtClean="0"/>
              <a:t>借入上限は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信頼ポイント</a:t>
            </a:r>
            <a:r>
              <a:rPr lang="en-US" altLang="ja-JP" dirty="0" smtClean="0"/>
              <a:t>×2』,</a:t>
            </a:r>
            <a:r>
              <a:rPr lang="ja-JP" altLang="en-US" dirty="0" smtClean="0"/>
              <a:t>銀行からいつでも引き出せる。</a:t>
            </a:r>
            <a:endParaRPr lang="en-US" altLang="ja-JP" dirty="0" smtClean="0"/>
          </a:p>
          <a:p>
            <a:r>
              <a:rPr lang="ja-JP" altLang="en-US" dirty="0" smtClean="0"/>
              <a:t>そのラウンド終了時までに返済できなければ勝利点を減点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760086" y="4024605"/>
            <a:ext cx="2141858" cy="1908109"/>
            <a:chOff x="7129373" y="3997391"/>
            <a:chExt cx="1336679" cy="1224887"/>
          </a:xfrm>
        </p:grpSpPr>
        <p:sp>
          <p:nvSpPr>
            <p:cNvPr id="11" name="ドーナツ 10"/>
            <p:cNvSpPr/>
            <p:nvPr/>
          </p:nvSpPr>
          <p:spPr>
            <a:xfrm>
              <a:off x="7129373" y="3997391"/>
              <a:ext cx="1247087" cy="1224887"/>
            </a:xfrm>
            <a:prstGeom prst="don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406931" y="4434527"/>
              <a:ext cx="1059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信頼</a:t>
              </a:r>
              <a:endParaRPr kumimoji="1" lang="ja-JP" altLang="en-US" sz="4800" dirty="0"/>
            </a:p>
          </p:txBody>
        </p:sp>
      </p:grpSp>
      <p:sp>
        <p:nvSpPr>
          <p:cNvPr id="15" name="禁止 14"/>
          <p:cNvSpPr/>
          <p:nvPr/>
        </p:nvSpPr>
        <p:spPr>
          <a:xfrm>
            <a:off x="1116753" y="3967988"/>
            <a:ext cx="2395182" cy="223117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98769" y="4605901"/>
            <a:ext cx="81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金</a:t>
            </a:r>
            <a:endParaRPr kumimoji="1" lang="ja-JP" altLang="en-US" dirty="0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4835820" y="3646539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低</a:t>
            </a:r>
            <a:endParaRPr kumimoji="1" lang="ja-JP" altLang="en-US" dirty="0"/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4835820" y="5486797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早</a:t>
            </a:r>
            <a:endParaRPr kumimoji="1" lang="ja-JP" altLang="en-US" dirty="0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8260107" y="3833793"/>
            <a:ext cx="3632424" cy="657735"/>
          </a:xfrm>
          <a:prstGeom prst="accentBorderCallout1">
            <a:avLst>
              <a:gd name="adj1" fmla="val 18750"/>
              <a:gd name="adj2" fmla="val -8333"/>
              <a:gd name="adj3" fmla="val 71780"/>
              <a:gd name="adj4" fmla="val -159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テーマ</a:t>
            </a:r>
            <a:r>
              <a:rPr kumimoji="1" lang="en-US" altLang="ja-JP" sz="1400" dirty="0" smtClean="0"/>
              <a:t>:3</a:t>
            </a:r>
            <a:r>
              <a:rPr kumimoji="1" lang="ja-JP" altLang="en-US" sz="1400" dirty="0" smtClean="0"/>
              <a:t>要素の中で一番早く現金化できる。</a:t>
            </a:r>
            <a:endParaRPr lang="en-US" altLang="ja-JP" sz="1400" dirty="0"/>
          </a:p>
          <a:p>
            <a:pPr algn="ctr"/>
            <a:r>
              <a:rPr lang="en-US" altLang="ja-JP" sz="1400" dirty="0" smtClean="0"/>
              <a:t>【</a:t>
            </a:r>
            <a:r>
              <a:rPr lang="ja-JP" altLang="en-US" sz="1400" dirty="0" smtClean="0"/>
              <a:t>速攻</a:t>
            </a:r>
            <a:r>
              <a:rPr lang="ja-JP" altLang="en-US" sz="1400" dirty="0"/>
              <a:t>型</a:t>
            </a:r>
            <a:r>
              <a:rPr lang="en-US" altLang="ja-JP" sz="1400" dirty="0" smtClean="0"/>
              <a:t>】</a:t>
            </a:r>
            <a:endParaRPr kumimoji="1" lang="ja-JP" altLang="en-US" sz="1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sp>
        <p:nvSpPr>
          <p:cNvPr id="26" name="強調線吹き出し 1 (枠付き) 25"/>
          <p:cNvSpPr/>
          <p:nvPr/>
        </p:nvSpPr>
        <p:spPr>
          <a:xfrm>
            <a:off x="8309920" y="727993"/>
            <a:ext cx="3764577" cy="657735"/>
          </a:xfrm>
          <a:prstGeom prst="accentBorderCallout1">
            <a:avLst>
              <a:gd name="adj1" fmla="val 18750"/>
              <a:gd name="adj2" fmla="val -8333"/>
              <a:gd name="adj3" fmla="val 81710"/>
              <a:gd name="adj4" fmla="val -157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ラウンド終了時のタイミングを見極める戦略性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12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借用カード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4582" y="1649305"/>
            <a:ext cx="10515600" cy="708025"/>
          </a:xfrm>
        </p:spPr>
        <p:txBody>
          <a:bodyPr/>
          <a:lstStyle/>
          <a:p>
            <a:r>
              <a:rPr lang="ja-JP" altLang="en-US" dirty="0" smtClean="0"/>
              <a:t>銀行から借用した場合、借用カードを利用して記録する。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20068" y="2815775"/>
            <a:ext cx="5196114" cy="28085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5029" y="3010702"/>
            <a:ext cx="2590810" cy="471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Debt card</a:t>
            </a:r>
            <a:endParaRPr kumimoji="1" lang="ja-JP" altLang="en-US" sz="2800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39362"/>
              </p:ext>
            </p:extLst>
          </p:nvPr>
        </p:nvGraphicFramePr>
        <p:xfrm>
          <a:off x="1157525" y="3591072"/>
          <a:ext cx="4521200" cy="1683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40"/>
                <a:gridCol w="904240"/>
                <a:gridCol w="904240"/>
                <a:gridCol w="904240"/>
                <a:gridCol w="904240"/>
              </a:tblGrid>
              <a:tr h="420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2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3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4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5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20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6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7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8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9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10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20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11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12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13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14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15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20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16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17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18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19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Segoe Script" panose="030B0504020000000003" pitchFamily="66" charset="0"/>
                        </a:rPr>
                        <a:t>20</a:t>
                      </a:r>
                      <a:endParaRPr kumimoji="1" lang="ja-JP" altLang="en-US" dirty="0">
                        <a:latin typeface="Segoe Script" panose="030B0504020000000003" pitchFamily="66" charset="0"/>
                      </a:endParaRPr>
                    </a:p>
                  </a:txBody>
                  <a:tcPr>
                    <a:pattFill prst="lgConfetti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直方体 8"/>
          <p:cNvSpPr/>
          <p:nvPr/>
        </p:nvSpPr>
        <p:spPr>
          <a:xfrm>
            <a:off x="2442038" y="4019949"/>
            <a:ext cx="377371" cy="36024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4276170" y="5556932"/>
            <a:ext cx="3632424" cy="462420"/>
          </a:xfrm>
          <a:prstGeom prst="accentBorderCallout1">
            <a:avLst>
              <a:gd name="adj1" fmla="val 18750"/>
              <a:gd name="adj2" fmla="val -8333"/>
              <a:gd name="adj3" fmla="val -257791"/>
              <a:gd name="adj4" fmla="val -401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キューブを使用して、借りた金額を示す。</a:t>
            </a:r>
            <a:endParaRPr kumimoji="1" lang="ja-JP" altLang="en-US" sz="1400" dirty="0"/>
          </a:p>
        </p:txBody>
      </p:sp>
      <p:sp>
        <p:nvSpPr>
          <p:cNvPr id="11" name="強調線吹き出し 1 (枠付き) 10"/>
          <p:cNvSpPr/>
          <p:nvPr/>
        </p:nvSpPr>
        <p:spPr>
          <a:xfrm>
            <a:off x="1415142" y="2301889"/>
            <a:ext cx="3632424" cy="462420"/>
          </a:xfrm>
          <a:prstGeom prst="accentBorderCallout1">
            <a:avLst>
              <a:gd name="adj1" fmla="val 18750"/>
              <a:gd name="adj2" fmla="val -8333"/>
              <a:gd name="adj3" fmla="val 167512"/>
              <a:gd name="adj4" fmla="val -13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銀行から借り入れるときに使用</a:t>
            </a:r>
            <a:endParaRPr kumimoji="1" lang="ja-JP" altLang="en-US" sz="14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6596742" y="2376944"/>
            <a:ext cx="5105411" cy="135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ラウンド内で借用したお金が返せなかった場合、所持金をゼロにし、減点カードを獲得する。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275733" y="3824968"/>
            <a:ext cx="2354952" cy="2808514"/>
            <a:chOff x="8672286" y="3773714"/>
            <a:chExt cx="2354952" cy="2808514"/>
          </a:xfrm>
        </p:grpSpPr>
        <p:sp>
          <p:nvSpPr>
            <p:cNvPr id="13" name="正方形/長方形 12"/>
            <p:cNvSpPr/>
            <p:nvPr/>
          </p:nvSpPr>
          <p:spPr>
            <a:xfrm>
              <a:off x="8784771" y="3773714"/>
              <a:ext cx="2129982" cy="2808514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8784771" y="3957750"/>
              <a:ext cx="2082810" cy="471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smtClean="0">
                  <a:solidFill>
                    <a:srgbClr val="FF0000"/>
                  </a:solidFill>
                  <a:latin typeface="Segoe Script" panose="030B0504020000000003" pitchFamily="66" charset="0"/>
                </a:rPr>
                <a:t>Discredit</a:t>
              </a:r>
              <a:endParaRPr kumimoji="1" lang="ja-JP" altLang="en-US" sz="2800" b="1" dirty="0">
                <a:solidFill>
                  <a:srgbClr val="FF0000"/>
                </a:solidFill>
                <a:latin typeface="Segoe Script" panose="030B0504020000000003" pitchFamily="66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8672286" y="5038398"/>
              <a:ext cx="2354952" cy="471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smtClean="0">
                  <a:solidFill>
                    <a:srgbClr val="FF0000"/>
                  </a:solidFill>
                  <a:latin typeface="Segoe Script" panose="030B0504020000000003" pitchFamily="66" charset="0"/>
                </a:rPr>
                <a:t>- XX p</a:t>
              </a:r>
              <a:endParaRPr kumimoji="1" lang="ja-JP" altLang="en-US" sz="2800" b="1" dirty="0">
                <a:solidFill>
                  <a:srgbClr val="FF0000"/>
                </a:solidFill>
                <a:latin typeface="Segoe Script" panose="030B0504020000000003" pitchFamily="66" charset="0"/>
              </a:endParaRPr>
            </a:p>
          </p:txBody>
        </p:sp>
      </p:grp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3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カーブ矢印 16"/>
          <p:cNvSpPr/>
          <p:nvPr/>
        </p:nvSpPr>
        <p:spPr>
          <a:xfrm>
            <a:off x="3677266" y="3833793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10800000">
            <a:off x="3609578" y="5299375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</a:t>
            </a:r>
            <a:r>
              <a:rPr lang="ja-JP" altLang="en-US" dirty="0" smtClean="0"/>
              <a:t>の循環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>
                <a:sym typeface="Wingdings" panose="05000000000000000000" pitchFamily="2" charset="2"/>
              </a:rPr>
              <a:t></a:t>
            </a:r>
            <a:r>
              <a:rPr lang="ja-JP" altLang="en-US" dirty="0">
                <a:sym typeface="Wingdings" panose="05000000000000000000" pitchFamily="2" charset="2"/>
              </a:rPr>
              <a:t>企業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425709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企業は金と人材で建設できる。</a:t>
            </a:r>
            <a:endParaRPr lang="en-US" altLang="ja-JP" dirty="0" smtClean="0"/>
          </a:p>
          <a:p>
            <a:r>
              <a:rPr lang="ja-JP" altLang="en-US" dirty="0" smtClean="0"/>
              <a:t>企業には最低人数と雇用限界人数が記載される。</a:t>
            </a:r>
            <a:endParaRPr lang="en-US" altLang="ja-JP" dirty="0" smtClean="0"/>
          </a:p>
          <a:p>
            <a:r>
              <a:rPr lang="ja-JP" altLang="en-US" dirty="0" smtClean="0"/>
              <a:t>企業が建設できている場合、毎ターン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『</a:t>
            </a:r>
            <a:r>
              <a:rPr lang="ja-JP" altLang="en-US" dirty="0" smtClean="0"/>
              <a:t>雇用人数</a:t>
            </a:r>
            <a:r>
              <a:rPr lang="en-US" altLang="ja-JP" dirty="0" smtClean="0"/>
              <a:t>×2』</a:t>
            </a:r>
            <a:r>
              <a:rPr lang="ja-JP" altLang="en-US" dirty="0" smtClean="0"/>
              <a:t>の金を得るが人材</a:t>
            </a:r>
            <a:r>
              <a:rPr lang="en-US" altLang="ja-JP" dirty="0" smtClean="0"/>
              <a:t>×1</a:t>
            </a:r>
            <a:r>
              <a:rPr lang="ja-JP" altLang="en-US" dirty="0" smtClean="0"/>
              <a:t>金を人材を輩出した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プレーヤに給料として渡さねば成らない。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11" name="ドーナツ 10"/>
          <p:cNvSpPr/>
          <p:nvPr/>
        </p:nvSpPr>
        <p:spPr>
          <a:xfrm>
            <a:off x="6760086" y="4024605"/>
            <a:ext cx="1998298" cy="1908109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04837" y="4705568"/>
            <a:ext cx="169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企業</a:t>
            </a:r>
            <a:endParaRPr kumimoji="1" lang="ja-JP" altLang="en-US" sz="4800" dirty="0"/>
          </a:p>
        </p:txBody>
      </p:sp>
      <p:sp>
        <p:nvSpPr>
          <p:cNvPr id="15" name="禁止 14"/>
          <p:cNvSpPr/>
          <p:nvPr/>
        </p:nvSpPr>
        <p:spPr>
          <a:xfrm>
            <a:off x="1116753" y="3967988"/>
            <a:ext cx="2395182" cy="223117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98769" y="4605901"/>
            <a:ext cx="81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金</a:t>
            </a:r>
            <a:endParaRPr kumimoji="1" lang="ja-JP" altLang="en-US" dirty="0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4967215" y="3853349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高</a:t>
            </a:r>
            <a:endParaRPr kumimoji="1" lang="ja-JP" altLang="en-US" dirty="0"/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4967216" y="5374431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</a:t>
            </a:r>
            <a:endParaRPr kumimoji="1" lang="ja-JP" altLang="en-US" dirty="0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894554" y="3653729"/>
            <a:ext cx="3632424" cy="657735"/>
          </a:xfrm>
          <a:prstGeom prst="accentBorderCallout1">
            <a:avLst>
              <a:gd name="adj1" fmla="val 18750"/>
              <a:gd name="adj2" fmla="val -8333"/>
              <a:gd name="adj3" fmla="val 147911"/>
              <a:gd name="adj4" fmla="val -201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テーマ</a:t>
            </a:r>
            <a:r>
              <a:rPr kumimoji="1" lang="en-US" altLang="ja-JP" sz="1400" dirty="0" smtClean="0"/>
              <a:t>:3</a:t>
            </a:r>
            <a:r>
              <a:rPr kumimoji="1" lang="ja-JP" altLang="en-US" sz="1400" dirty="0" smtClean="0"/>
              <a:t>要素の中で一番多くお金を得る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【</a:t>
            </a:r>
            <a:r>
              <a:rPr lang="ja-JP" altLang="en-US" sz="1400" dirty="0" smtClean="0"/>
              <a:t>ハイリスクハイリターン</a:t>
            </a:r>
            <a:r>
              <a:rPr lang="en-US" altLang="ja-JP" sz="1400" dirty="0" smtClean="0"/>
              <a:t>】</a:t>
            </a:r>
            <a:endParaRPr kumimoji="1" lang="ja-JP" altLang="en-US" sz="1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778" y="29718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企業カードイメージ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038600" y="1887163"/>
            <a:ext cx="2656114" cy="3597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4230146" y="4203007"/>
            <a:ext cx="326571" cy="691243"/>
            <a:chOff x="5916386" y="4076700"/>
            <a:chExt cx="353785" cy="838200"/>
          </a:xfrm>
        </p:grpSpPr>
        <p:sp>
          <p:nvSpPr>
            <p:cNvPr id="8" name="二等辺三角形 7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643803" y="4203007"/>
            <a:ext cx="326571" cy="691243"/>
            <a:chOff x="5916386" y="4076700"/>
            <a:chExt cx="353785" cy="838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二等辺三角形 10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  <a:grp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  <a:grp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012660" y="4203007"/>
            <a:ext cx="326571" cy="691243"/>
            <a:chOff x="5916386" y="4076700"/>
            <a:chExt cx="353785" cy="838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二等辺三角形 13"/>
            <p:cNvSpPr/>
            <p:nvPr/>
          </p:nvSpPr>
          <p:spPr>
            <a:xfrm>
              <a:off x="5959928" y="4283529"/>
              <a:ext cx="266700" cy="631371"/>
            </a:xfrm>
            <a:prstGeom prst="triangle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916386" y="4076700"/>
              <a:ext cx="353785" cy="326571"/>
            </a:xfrm>
            <a:prstGeom prst="ellipse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禁止 15"/>
          <p:cNvSpPr/>
          <p:nvPr/>
        </p:nvSpPr>
        <p:spPr>
          <a:xfrm>
            <a:off x="4149551" y="2001008"/>
            <a:ext cx="560614" cy="533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30146" y="1977221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97943" y="2074852"/>
            <a:ext cx="161715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企業名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235694" y="2679511"/>
            <a:ext cx="2279406" cy="134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絵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249718" y="5064817"/>
            <a:ext cx="2352468" cy="31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フレーバーテキスト</a:t>
            </a:r>
            <a:endParaRPr kumimoji="1" lang="ja-JP" altLang="en-US" dirty="0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5901936" y="938311"/>
            <a:ext cx="1803270" cy="657735"/>
          </a:xfrm>
          <a:prstGeom prst="accentBorderCallout1">
            <a:avLst>
              <a:gd name="adj1" fmla="val 18750"/>
              <a:gd name="adj2" fmla="val -8333"/>
              <a:gd name="adj3" fmla="val 159496"/>
              <a:gd name="adj4" fmla="val -655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建設時コスト</a:t>
            </a:r>
            <a:endParaRPr kumimoji="1" lang="ja-JP" altLang="en-US" dirty="0"/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6515100" y="3147123"/>
            <a:ext cx="1803270" cy="657735"/>
          </a:xfrm>
          <a:prstGeom prst="accentBorderCallout1">
            <a:avLst>
              <a:gd name="adj1" fmla="val 18750"/>
              <a:gd name="adj2" fmla="val -8333"/>
              <a:gd name="adj3" fmla="val 159496"/>
              <a:gd name="adj4" fmla="val -655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雇用限界人数</a:t>
            </a:r>
            <a:endParaRPr kumimoji="1" lang="ja-JP" altLang="en-US" dirty="0"/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5212997" y="5655458"/>
            <a:ext cx="1803270" cy="657735"/>
          </a:xfrm>
          <a:prstGeom prst="accentBorderCallout1">
            <a:avLst>
              <a:gd name="adj1" fmla="val 18750"/>
              <a:gd name="adj2" fmla="val -8333"/>
              <a:gd name="adj3" fmla="val -118549"/>
              <a:gd name="adj4" fmla="val -45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必要最低</a:t>
            </a:r>
            <a:r>
              <a:rPr lang="ja-JP" altLang="en-US" dirty="0"/>
              <a:t>人数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6943" y="1937657"/>
            <a:ext cx="2694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右図の場合、</a:t>
            </a:r>
            <a:endParaRPr lang="en-US" altLang="ja-JP" dirty="0" smtClean="0"/>
          </a:p>
          <a:p>
            <a:r>
              <a:rPr kumimoji="1" lang="ja-JP" altLang="en-US" dirty="0" smtClean="0"/>
              <a:t>建設時に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金必要</a:t>
            </a:r>
            <a:endParaRPr kumimoji="1" lang="en-US" altLang="ja-JP" dirty="0" smtClean="0"/>
          </a:p>
          <a:p>
            <a:r>
              <a:rPr lang="ja-JP" altLang="en-US" dirty="0" smtClean="0"/>
              <a:t>最低</a:t>
            </a:r>
            <a:r>
              <a:rPr lang="en-US" altLang="ja-JP" dirty="0"/>
              <a:t>1</a:t>
            </a:r>
            <a:r>
              <a:rPr lang="ja-JP" altLang="en-US" dirty="0" smtClean="0"/>
              <a:t>人から建設可能</a:t>
            </a:r>
            <a:endParaRPr lang="en-US" altLang="ja-JP" dirty="0" smtClean="0"/>
          </a:p>
          <a:p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人まで雇用可能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【</a:t>
            </a:r>
            <a:r>
              <a:rPr lang="ja-JP" altLang="en-US" dirty="0" smtClean="0"/>
              <a:t>ターン毎行動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 smtClean="0"/>
              <a:t>雇用人数</a:t>
            </a:r>
            <a:r>
              <a:rPr kumimoji="1" lang="en-US" altLang="ja-JP" dirty="0" smtClean="0"/>
              <a:t>×2</a:t>
            </a:r>
            <a:r>
              <a:rPr kumimoji="1" lang="ja-JP" altLang="en-US" dirty="0" smtClean="0"/>
              <a:t>金入手</a:t>
            </a:r>
            <a:endParaRPr kumimoji="1" lang="en-US" altLang="ja-JP" dirty="0" smtClean="0"/>
          </a:p>
          <a:p>
            <a:r>
              <a:rPr lang="ja-JP" altLang="en-US" dirty="0" smtClean="0"/>
              <a:t>給料として人材を輩出した</a:t>
            </a:r>
            <a:endParaRPr lang="en-US" altLang="ja-JP" dirty="0" smtClean="0"/>
          </a:p>
          <a:p>
            <a:r>
              <a:rPr kumimoji="1" lang="ja-JP" altLang="en-US" dirty="0"/>
              <a:t>プレーヤ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金</a:t>
            </a:r>
            <a:r>
              <a:rPr lang="ja-JP" altLang="en-US" dirty="0" smtClean="0"/>
              <a:t>渡す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475563" y="4373574"/>
            <a:ext cx="1082819" cy="4209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業種</a:t>
            </a:r>
            <a:endParaRPr kumimoji="1" lang="ja-JP" altLang="en-US" dirty="0"/>
          </a:p>
        </p:txBody>
      </p:sp>
      <p:sp>
        <p:nvSpPr>
          <p:cNvPr id="28" name="強調線吹き出し 1 (枠付き) 27"/>
          <p:cNvSpPr/>
          <p:nvPr/>
        </p:nvSpPr>
        <p:spPr>
          <a:xfrm>
            <a:off x="7837713" y="4314313"/>
            <a:ext cx="3272973" cy="657735"/>
          </a:xfrm>
          <a:prstGeom prst="accentBorderCallout1">
            <a:avLst>
              <a:gd name="adj1" fmla="val 18750"/>
              <a:gd name="adj2" fmla="val -8333"/>
              <a:gd name="adj3" fmla="val 56057"/>
              <a:gd name="adj4" fmla="val -725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業種：イベントと絡める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カーブ矢印 16"/>
          <p:cNvSpPr/>
          <p:nvPr/>
        </p:nvSpPr>
        <p:spPr>
          <a:xfrm>
            <a:off x="3677266" y="3833793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10800000">
            <a:off x="3609578" y="5299375"/>
            <a:ext cx="2917489" cy="955343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</a:t>
            </a:r>
            <a:r>
              <a:rPr lang="ja-JP" altLang="en-US" dirty="0" smtClean="0"/>
              <a:t>の循環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>
                <a:sym typeface="Wingdings" panose="05000000000000000000" pitchFamily="2" charset="2"/>
              </a:rPr>
              <a:t></a:t>
            </a:r>
            <a:r>
              <a:rPr lang="ja-JP" altLang="en-US" dirty="0" smtClean="0">
                <a:sym typeface="Wingdings" panose="05000000000000000000" pitchFamily="2" charset="2"/>
              </a:rPr>
              <a:t>人材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752280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人材は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金で輩出できる。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輩出すると一度共有の人材置き場に配置される。</a:t>
            </a:r>
            <a:endParaRPr lang="en-US" altLang="ja-JP" dirty="0" smtClean="0"/>
          </a:p>
          <a:p>
            <a:r>
              <a:rPr lang="ja-JP" altLang="en-US" dirty="0" smtClean="0"/>
              <a:t>輩出したターンに雇用可能</a:t>
            </a:r>
            <a:endParaRPr lang="en-US" altLang="ja-JP" dirty="0" smtClean="0"/>
          </a:p>
          <a:p>
            <a:r>
              <a:rPr lang="ja-JP" altLang="en-US" dirty="0" smtClean="0"/>
              <a:t>企業に雇用されると、毎ターン</a:t>
            </a:r>
            <a:r>
              <a:rPr lang="en-US" altLang="ja-JP" dirty="0" smtClean="0"/>
              <a:t>1</a:t>
            </a:r>
            <a:r>
              <a:rPr lang="ja-JP" altLang="en-US" dirty="0" smtClean="0"/>
              <a:t>金</a:t>
            </a:r>
            <a:r>
              <a:rPr lang="ja-JP" altLang="en-US" dirty="0"/>
              <a:t>獲得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kumimoji="1" lang="en-US" altLang="ja-JP" dirty="0" smtClean="0"/>
              <a:t>Copyright 2020 @ </a:t>
            </a:r>
            <a:r>
              <a:rPr kumimoji="1" lang="en-US" altLang="ja-JP" dirty="0" err="1" smtClean="0"/>
              <a:t>Daynagooon</a:t>
            </a:r>
            <a:r>
              <a:rPr kumimoji="1" lang="en-US" altLang="ja-JP" dirty="0" smtClean="0"/>
              <a:t> Factory   【Confidential】</a:t>
            </a:r>
            <a:endParaRPr kumimoji="1" lang="ja-JP" altLang="en-US" dirty="0"/>
          </a:p>
        </p:txBody>
      </p:sp>
      <p:sp>
        <p:nvSpPr>
          <p:cNvPr id="11" name="ドーナツ 10"/>
          <p:cNvSpPr/>
          <p:nvPr/>
        </p:nvSpPr>
        <p:spPr>
          <a:xfrm>
            <a:off x="6760086" y="4024605"/>
            <a:ext cx="1998298" cy="1908109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04837" y="4705568"/>
            <a:ext cx="169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人材</a:t>
            </a:r>
            <a:endParaRPr kumimoji="1" lang="ja-JP" altLang="en-US" sz="4800" dirty="0"/>
          </a:p>
        </p:txBody>
      </p:sp>
      <p:sp>
        <p:nvSpPr>
          <p:cNvPr id="15" name="禁止 14"/>
          <p:cNvSpPr/>
          <p:nvPr/>
        </p:nvSpPr>
        <p:spPr>
          <a:xfrm>
            <a:off x="1116753" y="3967988"/>
            <a:ext cx="2395182" cy="2231172"/>
          </a:xfrm>
          <a:prstGeom prst="noSmoking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98769" y="4605901"/>
            <a:ext cx="81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金</a:t>
            </a:r>
            <a:endParaRPr kumimoji="1" lang="ja-JP" altLang="en-US" dirty="0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4967215" y="3853349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</a:t>
            </a:r>
            <a:endParaRPr kumimoji="1" lang="ja-JP" altLang="en-US" dirty="0"/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4967216" y="5374431"/>
            <a:ext cx="715127" cy="657735"/>
          </a:xfrm>
          <a:prstGeom prst="accentBorderCallout1">
            <a:avLst>
              <a:gd name="adj1" fmla="val 18750"/>
              <a:gd name="adj2" fmla="val -8333"/>
              <a:gd name="adj3" fmla="val 67642"/>
              <a:gd name="adj4" fmla="val -40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遅</a:t>
            </a:r>
            <a:endParaRPr kumimoji="1" lang="ja-JP" altLang="en-US" dirty="0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894554" y="3653729"/>
            <a:ext cx="3829360" cy="657735"/>
          </a:xfrm>
          <a:prstGeom prst="accentBorderCallout1">
            <a:avLst>
              <a:gd name="adj1" fmla="val 18750"/>
              <a:gd name="adj2" fmla="val -8333"/>
              <a:gd name="adj3" fmla="val 147911"/>
              <a:gd name="adj4" fmla="val -201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テーマ</a:t>
            </a:r>
            <a:r>
              <a:rPr kumimoji="1" lang="en-US" altLang="ja-JP" sz="1400" dirty="0" smtClean="0"/>
              <a:t>:3</a:t>
            </a:r>
            <a:r>
              <a:rPr kumimoji="1" lang="ja-JP" altLang="en-US" sz="1400" dirty="0" smtClean="0"/>
              <a:t>要素の中で</a:t>
            </a:r>
            <a:r>
              <a:rPr lang="ja-JP" altLang="en-US" sz="1400" dirty="0" smtClean="0"/>
              <a:t>一番現金化に</a:t>
            </a:r>
            <a:r>
              <a:rPr lang="ja-JP" altLang="en-US" sz="1400" dirty="0"/>
              <a:t>時間</a:t>
            </a:r>
            <a:r>
              <a:rPr lang="ja-JP" altLang="en-US" sz="1400" dirty="0" smtClean="0"/>
              <a:t>がかかる</a:t>
            </a:r>
            <a:r>
              <a:rPr lang="ja-JP" altLang="en-US" sz="1400" dirty="0"/>
              <a:t>。</a:t>
            </a:r>
            <a:r>
              <a:rPr lang="en-US" altLang="ja-JP" sz="1400" dirty="0" smtClean="0"/>
              <a:t>【</a:t>
            </a:r>
            <a:r>
              <a:rPr lang="ja-JP" altLang="en-US" sz="1400" dirty="0" smtClean="0"/>
              <a:t>安定、大器晩成型</a:t>
            </a:r>
            <a:r>
              <a:rPr lang="en-US" altLang="ja-JP" sz="1400" dirty="0" smtClean="0"/>
              <a:t>】</a:t>
            </a:r>
            <a:endParaRPr kumimoji="1" lang="ja-JP" altLang="en-US" sz="1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6D953ADF-60CA-4C6D-8E58-46123797F54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5229225"/>
            <a:ext cx="1514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820</Words>
  <Application>Microsoft Office PowerPoint</Application>
  <PresentationFormat>ワイド画面</PresentationFormat>
  <Paragraphs>184</Paragraphs>
  <Slides>13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HGP創英角ﾎﾟｯﾌﾟ体</vt:lpstr>
      <vt:lpstr>ＭＳ Ｐゴシック</vt:lpstr>
      <vt:lpstr>Arial</vt:lpstr>
      <vt:lpstr>Calibri</vt:lpstr>
      <vt:lpstr>Calibri Light</vt:lpstr>
      <vt:lpstr>Segoe Script</vt:lpstr>
      <vt:lpstr>Wingdings</vt:lpstr>
      <vt:lpstr>Office テーマ</vt:lpstr>
      <vt:lpstr>ボードゲーム企画書 『栄 !』</vt:lpstr>
      <vt:lpstr>ゲーム コンセプト</vt:lpstr>
      <vt:lpstr>ゲームのゴール</vt:lpstr>
      <vt:lpstr>リソース管理</vt:lpstr>
      <vt:lpstr>リソースの循環(金信頼)</vt:lpstr>
      <vt:lpstr>借用カード</vt:lpstr>
      <vt:lpstr>リソースの循環(金企業)</vt:lpstr>
      <vt:lpstr>企業カードイメージ</vt:lpstr>
      <vt:lpstr>リソースの循環(金人材)</vt:lpstr>
      <vt:lpstr>盤面の活用</vt:lpstr>
      <vt:lpstr>その他ルール</vt:lpstr>
      <vt:lpstr>全体イメージ</vt:lpstr>
      <vt:lpstr>勝利点の計算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亮太「</dc:creator>
  <cp:lastModifiedBy>伊藤 亮太「</cp:lastModifiedBy>
  <cp:revision>40</cp:revision>
  <dcterms:created xsi:type="dcterms:W3CDTF">2020-09-19T14:24:26Z</dcterms:created>
  <dcterms:modified xsi:type="dcterms:W3CDTF">2020-09-27T05:15:59Z</dcterms:modified>
</cp:coreProperties>
</file>