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veat" pitchFamily="2" charset="0"/>
      <p:regular r:id="rId13"/>
      <p:bold r:id="rId14"/>
    </p:embeddedFont>
    <p:embeddedFont>
      <p:font typeface="Comfortaa" pitchFamily="2" charset="0"/>
      <p:regular r:id="rId15"/>
      <p:bold r:id="rId16"/>
    </p:embeddedFont>
    <p:embeddedFont>
      <p:font typeface="Comfortaa Light" pitchFamily="2" charset="0"/>
      <p:regular r:id="rId17"/>
      <p:bold r:id="rId18"/>
    </p:embeddedFont>
    <p:embeddedFont>
      <p:font typeface="Permanent Marker" panose="020000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99" d="100"/>
          <a:sy n="199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598dd492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598dd492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598dd492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c598dd492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598dd492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598dd492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598dd492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598dd492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68d814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68d814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LANK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2_2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lobb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127.0.0.1:8080/create/$%7BroomName%7D/$%7B#Playe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ctrTitle"/>
          </p:nvPr>
        </p:nvSpPr>
        <p:spPr>
          <a:xfrm>
            <a:off x="311700" y="1240725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Exploding Kittens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 err="1">
                <a:solidFill>
                  <a:srgbClr val="FF0000"/>
                </a:solidFill>
              </a:rPr>
              <a:t>scala</a:t>
            </a:r>
            <a:r>
              <a:rPr lang="en" sz="3100" dirty="0">
                <a:solidFill>
                  <a:srgbClr val="FF0000"/>
                </a:solidFill>
              </a:rPr>
              <a:t> edition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1"/>
          </p:nvPr>
        </p:nvSpPr>
        <p:spPr>
          <a:xfrm>
            <a:off x="311700" y="2647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Joāo Morais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27" name="Google Shape;327;p21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3303509" y="554696"/>
            <a:ext cx="1088181" cy="608604"/>
            <a:chOff x="3168309" y="474596"/>
            <a:chExt cx="1088181" cy="608604"/>
          </a:xfrm>
        </p:grpSpPr>
        <p:grpSp>
          <p:nvGrpSpPr>
            <p:cNvPr id="330" name="Google Shape;330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31" name="Google Shape;331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34" name="Google Shape;334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oogle Shape;336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37" name="Google Shape;337;p21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40" name="Google Shape;340;p21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42" name="Google Shape;342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4" name="Google Shape;344;p21"/>
          <p:cNvGrpSpPr/>
          <p:nvPr/>
        </p:nvGrpSpPr>
        <p:grpSpPr>
          <a:xfrm>
            <a:off x="-256144" y="938538"/>
            <a:ext cx="1277205" cy="1131333"/>
            <a:chOff x="-182869" y="835238"/>
            <a:chExt cx="1277205" cy="1131333"/>
          </a:xfrm>
        </p:grpSpPr>
        <p:sp>
          <p:nvSpPr>
            <p:cNvPr id="345" name="Google Shape;345;p21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347" name="Google Shape;347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2" name="Google Shape;352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353" name="Google Shape;353;p21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1757537" y="1689901"/>
            <a:ext cx="134753" cy="99377"/>
            <a:chOff x="2248437" y="2591126"/>
            <a:chExt cx="134753" cy="99377"/>
          </a:xfrm>
        </p:grpSpPr>
        <p:sp>
          <p:nvSpPr>
            <p:cNvPr id="356" name="Google Shape;356;p21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359" name="Google Shape;359;p21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362" name="Google Shape;362;p21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365" name="Google Shape;365;p21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8130067" y="4372114"/>
            <a:ext cx="1375953" cy="924075"/>
            <a:chOff x="7485292" y="4430739"/>
            <a:chExt cx="1375953" cy="924075"/>
          </a:xfrm>
        </p:grpSpPr>
        <p:sp>
          <p:nvSpPr>
            <p:cNvPr id="368" name="Google Shape;368;p21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1" name="Google Shape;3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75" y="2074263"/>
            <a:ext cx="540050" cy="5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89475">
            <a:off x="2608480" y="3341862"/>
            <a:ext cx="1052516" cy="10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633375">
            <a:off x="6728109" y="547676"/>
            <a:ext cx="723708" cy="72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9900" y="3082900"/>
            <a:ext cx="519350" cy="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55018">
            <a:off x="2419450" y="175413"/>
            <a:ext cx="519350" cy="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131925">
            <a:off x="-267417" y="3890307"/>
            <a:ext cx="688510" cy="68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52963">
            <a:off x="1335316" y="459123"/>
            <a:ext cx="406268" cy="40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45110">
            <a:off x="6376333" y="4009830"/>
            <a:ext cx="920840" cy="92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00" y="2321363"/>
            <a:ext cx="638900" cy="6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56584">
            <a:off x="4267532" y="-375139"/>
            <a:ext cx="1145425" cy="11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885923">
            <a:off x="8292038" y="137557"/>
            <a:ext cx="595062" cy="59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275" y="1396821"/>
            <a:ext cx="1065600" cy="106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2877" y="4210853"/>
            <a:ext cx="966025" cy="96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26">
            <a:off x="-7990" y="-401489"/>
            <a:ext cx="1198100" cy="119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797716">
            <a:off x="5367722" y="3519628"/>
            <a:ext cx="579040" cy="57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788568">
            <a:off x="2215791" y="4507451"/>
            <a:ext cx="372847" cy="372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21"/>
          <p:cNvGrpSpPr/>
          <p:nvPr/>
        </p:nvGrpSpPr>
        <p:grpSpPr>
          <a:xfrm rot="8339769">
            <a:off x="8671038" y="960866"/>
            <a:ext cx="445716" cy="275065"/>
            <a:chOff x="1588573" y="-296128"/>
            <a:chExt cx="730914" cy="557013"/>
          </a:xfrm>
        </p:grpSpPr>
        <p:sp>
          <p:nvSpPr>
            <p:cNvPr id="388" name="Google Shape;388;p21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 rot="1305153">
            <a:off x="764089" y="4497420"/>
            <a:ext cx="445729" cy="275076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6489084" y="2917084"/>
            <a:ext cx="1088181" cy="608604"/>
            <a:chOff x="3168309" y="474596"/>
            <a:chExt cx="1088181" cy="608604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4" name="Google Shape;40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854829">
            <a:off x="1477862" y="3312350"/>
            <a:ext cx="694100" cy="6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756197">
            <a:off x="5901307" y="384568"/>
            <a:ext cx="425243" cy="42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9676868">
            <a:off x="7523912" y="4759637"/>
            <a:ext cx="427297" cy="42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21"/>
          <p:cNvGrpSpPr/>
          <p:nvPr/>
        </p:nvGrpSpPr>
        <p:grpSpPr>
          <a:xfrm>
            <a:off x="2800065" y="3045363"/>
            <a:ext cx="62909" cy="137996"/>
            <a:chOff x="2647665" y="2892963"/>
            <a:chExt cx="62909" cy="137996"/>
          </a:xfrm>
        </p:grpSpPr>
        <p:sp>
          <p:nvSpPr>
            <p:cNvPr id="408" name="Google Shape;408;p21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7851921" y="4144708"/>
            <a:ext cx="142364" cy="69263"/>
            <a:chOff x="4756021" y="3831533"/>
            <a:chExt cx="142364" cy="69263"/>
          </a:xfrm>
        </p:grpSpPr>
        <p:sp>
          <p:nvSpPr>
            <p:cNvPr id="411" name="Google Shape;411;p21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3" name="Google Shape;41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8875" y="3213575"/>
            <a:ext cx="340975" cy="3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3049617">
            <a:off x="6738375" y="1728900"/>
            <a:ext cx="340975" cy="3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0"/>
          <p:cNvPicPr preferRelativeResize="0"/>
          <p:nvPr/>
        </p:nvPicPr>
        <p:blipFill rotWithShape="1">
          <a:blip r:embed="rId3">
            <a:alphaModFix/>
          </a:blip>
          <a:srcRect l="40776" t="-983" r="247" b="68736"/>
          <a:stretch/>
        </p:blipFill>
        <p:spPr>
          <a:xfrm rot="4439667">
            <a:off x="7604041" y="2489640"/>
            <a:ext cx="250693" cy="13712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0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subTitle" idx="1"/>
          </p:nvPr>
        </p:nvSpPr>
        <p:spPr>
          <a:xfrm>
            <a:off x="1003533" y="2022508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12" name="Google Shape;5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50" y="846875"/>
            <a:ext cx="3207950" cy="32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926850" y="1036025"/>
            <a:ext cx="44898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Deck with some action cards and </a:t>
            </a:r>
            <a:r>
              <a:rPr lang="en" dirty="0">
                <a:highlight>
                  <a:srgbClr val="F9CB9C"/>
                </a:highlight>
              </a:rPr>
              <a:t>Exploding Kittens</a:t>
            </a:r>
            <a:endParaRPr dirty="0">
              <a:highlight>
                <a:srgbClr val="F9CB9C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Each player starts with a set number of cards</a:t>
            </a:r>
            <a:endParaRPr dirty="0">
              <a:highlight>
                <a:srgbClr val="B6D7A8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Turn starts by playing a card from hand (optional)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Turns ends by drawing a card (required)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If this card is an </a:t>
            </a:r>
            <a:r>
              <a:rPr lang="en" dirty="0">
                <a:highlight>
                  <a:srgbClr val="F9CB9C"/>
                </a:highlight>
              </a:rPr>
              <a:t>Exploding Kitten</a:t>
            </a:r>
            <a:r>
              <a:rPr lang="en" dirty="0"/>
              <a:t>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 dirty="0"/>
              <a:t>You have a </a:t>
            </a:r>
            <a:r>
              <a:rPr lang="en" dirty="0">
                <a:highlight>
                  <a:srgbClr val="B6D7A8"/>
                </a:highlight>
              </a:rPr>
              <a:t>Defuse</a:t>
            </a:r>
            <a:r>
              <a:rPr lang="en" dirty="0"/>
              <a:t> card in your hand. You play it and put the </a:t>
            </a:r>
            <a:r>
              <a:rPr lang="en" dirty="0">
                <a:highlight>
                  <a:srgbClr val="F9CB9C"/>
                </a:highlight>
              </a:rPr>
              <a:t>Exploding Kitten</a:t>
            </a:r>
            <a:r>
              <a:rPr lang="en" dirty="0"/>
              <a:t> back in the deck, wherever you want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endParaRPr lang="en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 dirty="0"/>
              <a:t>You don’t have a </a:t>
            </a:r>
            <a:r>
              <a:rPr lang="en" dirty="0">
                <a:highlight>
                  <a:srgbClr val="B6D7A8"/>
                </a:highlight>
              </a:rPr>
              <a:t>Defuse</a:t>
            </a:r>
            <a:r>
              <a:rPr lang="en" dirty="0"/>
              <a:t> card. You die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The game ends when there’s one player left - the winner</a:t>
            </a:r>
            <a:endParaRPr dirty="0"/>
          </a:p>
        </p:txBody>
      </p:sp>
      <p:sp>
        <p:nvSpPr>
          <p:cNvPr id="420" name="Google Shape;420;p22"/>
          <p:cNvSpPr txBox="1">
            <a:spLocks noGrp="1"/>
          </p:cNvSpPr>
          <p:nvPr>
            <p:ph type="ctrTitle"/>
          </p:nvPr>
        </p:nvSpPr>
        <p:spPr>
          <a:xfrm>
            <a:off x="926850" y="303125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pic>
        <p:nvPicPr>
          <p:cNvPr id="421" name="Google Shape;4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75" y="2227450"/>
            <a:ext cx="344300" cy="3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575" y="3043075"/>
            <a:ext cx="298700" cy="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055" y="-2518108"/>
            <a:ext cx="1657189" cy="230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7150" y="5392646"/>
            <a:ext cx="1657200" cy="231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2D3E48-A0AA-FDB9-A9A5-59D31FF67FF4}"/>
              </a:ext>
            </a:extLst>
          </p:cNvPr>
          <p:cNvSpPr/>
          <p:nvPr/>
        </p:nvSpPr>
        <p:spPr>
          <a:xfrm>
            <a:off x="5416650" y="1825725"/>
            <a:ext cx="3036551" cy="807472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030" name="Picture 6" descr="Just the Text | Wasted | Know Your Meme">
            <a:extLst>
              <a:ext uri="{FF2B5EF4-FFF2-40B4-BE49-F238E27FC236}">
                <a16:creationId xmlns:a16="http://schemas.microsoft.com/office/drawing/2014/main" id="{6CDBD052-D0CC-1BA3-4407-C5B02558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75" y="1191925"/>
            <a:ext cx="2000500" cy="2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EF5B1-9C1A-9A78-80E5-3601C49E1D3B}"/>
              </a:ext>
            </a:extLst>
          </p:cNvPr>
          <p:cNvSpPr txBox="1"/>
          <p:nvPr/>
        </p:nvSpPr>
        <p:spPr>
          <a:xfrm>
            <a:off x="4940710" y="-31561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1 -0.14136 L 0.16736 0.69876 " pathEditMode="relative" ptsTypes="AA">
                                      <p:cBhvr>
                                        <p:cTn id="24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85185E-6 L -0.21181 -0.773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-38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" dur="indefinite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5" dur="indefinite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uiExpand="1" build="p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>
            <a:spLocks noGrp="1"/>
          </p:cNvSpPr>
          <p:nvPr>
            <p:ph type="subTitle" idx="1"/>
          </p:nvPr>
        </p:nvSpPr>
        <p:spPr>
          <a:xfrm>
            <a:off x="1295075" y="1014050"/>
            <a:ext cx="6583200" cy="4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decide which cards go in the deck, while ensuring a balanced game, there are some recipes we can follow.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used the Nope Sauce Recipe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926838" y="2811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Recipes</a:t>
            </a:r>
            <a:endParaRPr dirty="0"/>
          </a:p>
        </p:txBody>
      </p:sp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25" y="2832575"/>
            <a:ext cx="6081350" cy="23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>
            <a:spLocks noGrp="1"/>
          </p:cNvSpPr>
          <p:nvPr>
            <p:ph type="subTitle" idx="1"/>
          </p:nvPr>
        </p:nvSpPr>
        <p:spPr>
          <a:xfrm>
            <a:off x="926850" y="635850"/>
            <a:ext cx="3627000" cy="43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B7B7B7"/>
                </a:highlight>
              </a:rPr>
              <a:t>Shuffle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{Shuffle the draw pile}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A4C2F4"/>
                </a:highlight>
              </a:rPr>
              <a:t>Skip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{End your turn without drawing a card}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B4A7D6"/>
                </a:highlight>
              </a:rPr>
              <a:t>Alter The Future (3x)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{Privately view and rearrange the top three cards of the draw pile}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4CCCC"/>
                </a:highlight>
              </a:rPr>
              <a:t>Swap Top And Bottom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{Swap the top and bottom cards of the draw pile}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6B26B"/>
                </a:highlight>
              </a:rPr>
              <a:t>Attack (2x)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{End your turn without drawing a card. Force the next player to take two turns}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6B26B"/>
                </a:highlight>
              </a:rPr>
              <a:t>Targeted Attack (2x)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{Choose a player to take 2 turns. Continues from that player}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B6D7A8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37" name="Google Shape;437;p24"/>
          <p:cNvSpPr txBox="1">
            <a:spLocks noGrp="1"/>
          </p:cNvSpPr>
          <p:nvPr>
            <p:ph type="ctrTitle"/>
          </p:nvPr>
        </p:nvSpPr>
        <p:spPr>
          <a:xfrm>
            <a:off x="926838" y="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Cards </a:t>
            </a:r>
            <a:endParaRPr sz="2500"/>
          </a:p>
        </p:txBody>
      </p:sp>
      <p:sp>
        <p:nvSpPr>
          <p:cNvPr id="438" name="Google Shape;438;p24"/>
          <p:cNvSpPr txBox="1">
            <a:spLocks noGrp="1"/>
          </p:cNvSpPr>
          <p:nvPr>
            <p:ph type="subTitle" idx="1"/>
          </p:nvPr>
        </p:nvSpPr>
        <p:spPr>
          <a:xfrm>
            <a:off x="4834800" y="635850"/>
            <a:ext cx="36270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highlight>
                  <a:srgbClr val="FFE599"/>
                </a:highlight>
              </a:rPr>
              <a:t>Catomic</a:t>
            </a:r>
            <a:r>
              <a:rPr lang="en" sz="1300" dirty="0">
                <a:solidFill>
                  <a:schemeClr val="dk1"/>
                </a:solidFill>
                <a:highlight>
                  <a:srgbClr val="FFE599"/>
                </a:highlight>
              </a:rPr>
              <a:t> Bomb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{Remove Exploding Kittens from deck. Shuffle. Put kittens on top of the deck. Your turn ends after playing this card}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highlight>
                  <a:srgbClr val="666666"/>
                </a:highlight>
              </a:rPr>
              <a:t>Bury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{End your turn by putting the next card you draw back as if you had defused it}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highlight>
                  <a:srgbClr val="FFD966"/>
                </a:highlight>
              </a:rPr>
              <a:t>Tacocat</a:t>
            </a:r>
            <a:r>
              <a:rPr lang="en" sz="1300" dirty="0">
                <a:solidFill>
                  <a:schemeClr val="dk1"/>
                </a:solidFill>
              </a:rPr>
              <a:t> {</a:t>
            </a:r>
            <a:r>
              <a:rPr lang="en" sz="1200" dirty="0">
                <a:solidFill>
                  <a:schemeClr val="dk1"/>
                </a:solidFill>
              </a:rPr>
              <a:t>This is a cat card and is powerless on its own}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chemeClr val="accent4"/>
                </a:highlight>
              </a:rPr>
              <a:t>Feral Cat </a:t>
            </a:r>
            <a:r>
              <a:rPr lang="en" sz="1300" dirty="0">
                <a:solidFill>
                  <a:schemeClr val="dk1"/>
                </a:solidFill>
              </a:rPr>
              <a:t> {</a:t>
            </a:r>
            <a:r>
              <a:rPr lang="en" sz="1200" dirty="0">
                <a:solidFill>
                  <a:schemeClr val="dk1"/>
                </a:solidFill>
              </a:rPr>
              <a:t>Use as any cat card}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9FC5E8"/>
                </a:highlight>
              </a:rPr>
              <a:t>Reverse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{Reverse the order of play and end your turn without drawing a card}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EA9999"/>
                </a:highlight>
              </a:rPr>
              <a:t>Nope</a:t>
            </a: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{Stop the action of another player. You can play this at any time}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B6D7A8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600" y="3909775"/>
            <a:ext cx="1300400" cy="1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subTitle" idx="1"/>
          </p:nvPr>
        </p:nvSpPr>
        <p:spPr>
          <a:xfrm>
            <a:off x="926850" y="644975"/>
            <a:ext cx="6583200" cy="4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In a large bowl, mix the following ingredients: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F9CB9C"/>
                </a:highlight>
                <a:latin typeface="Caveat"/>
                <a:ea typeface="Caveat"/>
                <a:cs typeface="Caveat"/>
                <a:sym typeface="Caveat"/>
              </a:rPr>
              <a:t>Exploding Kitten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(Number of Players - 1) 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B6D7A8"/>
                </a:highlight>
                <a:latin typeface="Caveat"/>
                <a:ea typeface="Caveat"/>
                <a:cs typeface="Caveat"/>
                <a:sym typeface="Caveat"/>
              </a:rPr>
              <a:t>Defuse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Number of Players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EA9999"/>
                </a:highlight>
                <a:latin typeface="Caveat"/>
                <a:ea typeface="Caveat"/>
                <a:cs typeface="Caveat"/>
                <a:sym typeface="Caveat"/>
              </a:rPr>
              <a:t>Nope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8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B7B7B7"/>
                </a:highlight>
                <a:latin typeface="Caveat"/>
                <a:ea typeface="Caveat"/>
                <a:cs typeface="Caveat"/>
                <a:sym typeface="Caveat"/>
              </a:rPr>
              <a:t>Shuffle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4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A4C2F4"/>
                </a:highlight>
                <a:latin typeface="Caveat"/>
                <a:ea typeface="Caveat"/>
                <a:cs typeface="Caveat"/>
                <a:sym typeface="Caveat"/>
              </a:rPr>
              <a:t>Skip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4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B4A7D6"/>
                </a:highlight>
                <a:latin typeface="Caveat"/>
                <a:ea typeface="Caveat"/>
                <a:cs typeface="Caveat"/>
                <a:sym typeface="Caveat"/>
              </a:rPr>
              <a:t>Alter The Future (3x) 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 2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F4CCCC"/>
                </a:highlight>
                <a:latin typeface="Caveat"/>
                <a:ea typeface="Caveat"/>
                <a:cs typeface="Caveat"/>
                <a:sym typeface="Caveat"/>
              </a:rPr>
              <a:t>Swap Top And Bottom 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 2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F6B26B"/>
                </a:highlight>
                <a:latin typeface="Caveat"/>
                <a:ea typeface="Caveat"/>
                <a:cs typeface="Caveat"/>
                <a:sym typeface="Caveat"/>
              </a:rPr>
              <a:t>Attack (2x)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3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F6B26B"/>
                </a:highlight>
                <a:latin typeface="Caveat"/>
                <a:ea typeface="Caveat"/>
                <a:cs typeface="Caveat"/>
                <a:sym typeface="Caveat"/>
              </a:rPr>
              <a:t>Targeted Attack (2x)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2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 err="1">
                <a:solidFill>
                  <a:schemeClr val="dk1"/>
                </a:solidFill>
                <a:highlight>
                  <a:srgbClr val="FFE599"/>
                </a:highlight>
                <a:latin typeface="Caveat"/>
                <a:ea typeface="Caveat"/>
                <a:cs typeface="Caveat"/>
                <a:sym typeface="Caveat"/>
              </a:rPr>
              <a:t>Catomic</a:t>
            </a:r>
            <a:r>
              <a:rPr lang="en" sz="1500" dirty="0">
                <a:solidFill>
                  <a:schemeClr val="dk1"/>
                </a:solidFill>
                <a:highlight>
                  <a:srgbClr val="FFE599"/>
                </a:highlight>
                <a:latin typeface="Caveat"/>
                <a:ea typeface="Caveat"/>
                <a:cs typeface="Caveat"/>
                <a:sym typeface="Caveat"/>
              </a:rPr>
              <a:t> Bomb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1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lt1"/>
                </a:solidFill>
                <a:highlight>
                  <a:srgbClr val="666666"/>
                </a:highlight>
                <a:latin typeface="Caveat"/>
                <a:ea typeface="Caveat"/>
                <a:cs typeface="Caveat"/>
                <a:sym typeface="Caveat"/>
              </a:rPr>
              <a:t>Bury 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 3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 err="1">
                <a:solidFill>
                  <a:schemeClr val="dk1"/>
                </a:solidFill>
                <a:highlight>
                  <a:srgbClr val="FFD966"/>
                </a:highlight>
                <a:latin typeface="Caveat"/>
                <a:ea typeface="Caveat"/>
                <a:cs typeface="Caveat"/>
                <a:sym typeface="Caveat"/>
              </a:rPr>
              <a:t>Tacocat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4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chemeClr val="accent4"/>
                </a:highlight>
                <a:latin typeface="Caveat"/>
                <a:ea typeface="Caveat"/>
                <a:cs typeface="Caveat"/>
                <a:sym typeface="Caveat"/>
              </a:rPr>
              <a:t>Feral Cat 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 6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veat"/>
              <a:buChar char="-"/>
            </a:pPr>
            <a:r>
              <a:rPr lang="en" sz="1500" dirty="0">
                <a:solidFill>
                  <a:schemeClr val="dk1"/>
                </a:solidFill>
                <a:highlight>
                  <a:srgbClr val="9FC5E8"/>
                </a:highlight>
                <a:latin typeface="Caveat"/>
                <a:ea typeface="Caveat"/>
                <a:cs typeface="Caveat"/>
                <a:sym typeface="Caveat"/>
              </a:rPr>
              <a:t>Reverse</a:t>
            </a:r>
            <a:r>
              <a:rPr lang="en" sz="1500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x 4</a:t>
            </a:r>
            <a:endParaRPr sz="1500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veat"/>
                <a:ea typeface="Caveat"/>
                <a:cs typeface="Caveat"/>
                <a:sym typeface="Caveat"/>
              </a:rPr>
              <a:t>Each player starts with 7 cards (not </a:t>
            </a:r>
            <a:r>
              <a:rPr lang="en" sz="1300" dirty="0">
                <a:highlight>
                  <a:srgbClr val="F9CB9C"/>
                </a:highlight>
                <a:latin typeface="Caveat"/>
                <a:ea typeface="Caveat"/>
                <a:cs typeface="Caveat"/>
                <a:sym typeface="Caveat"/>
              </a:rPr>
              <a:t>Exploding Kittens</a:t>
            </a:r>
            <a:r>
              <a:rPr lang="en" sz="1300" dirty="0">
                <a:latin typeface="Caveat"/>
                <a:ea typeface="Caveat"/>
                <a:cs typeface="Caveat"/>
                <a:sym typeface="Caveat"/>
              </a:rPr>
              <a:t>) + a </a:t>
            </a:r>
            <a:r>
              <a:rPr lang="en" sz="1300" dirty="0">
                <a:highlight>
                  <a:srgbClr val="B6D7A8"/>
                </a:highlight>
                <a:latin typeface="Caveat"/>
                <a:ea typeface="Caveat"/>
                <a:cs typeface="Caveat"/>
                <a:sym typeface="Caveat"/>
              </a:rPr>
              <a:t>Defuse</a:t>
            </a:r>
            <a:endParaRPr sz="1300" dirty="0">
              <a:highlight>
                <a:srgbClr val="B6D7A8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45" name="Google Shape;445;p25"/>
          <p:cNvSpPr txBox="1">
            <a:spLocks noGrp="1"/>
          </p:cNvSpPr>
          <p:nvPr>
            <p:ph type="ctrTitle"/>
          </p:nvPr>
        </p:nvSpPr>
        <p:spPr>
          <a:xfrm>
            <a:off x="926838" y="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veat"/>
                <a:ea typeface="Caveat"/>
                <a:cs typeface="Caveat"/>
                <a:sym typeface="Caveat"/>
              </a:rPr>
              <a:t>Nope Sauce (2 to 5 players)</a:t>
            </a:r>
            <a:endParaRPr sz="2500"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46" name="Google Shape;4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97" y="650625"/>
            <a:ext cx="3596525" cy="3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1141450" y="3263500"/>
            <a:ext cx="1494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Functional game w/ cards implemented exc. Nope and cat cards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Multiplayer server hosting a single game</a:t>
            </a:r>
            <a:endParaRPr sz="1000" dirty="0"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4294967295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Server hosting rooms, each with its game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3"/>
          </p:nvPr>
        </p:nvSpPr>
        <p:spPr>
          <a:xfrm>
            <a:off x="6508575" y="3263500"/>
            <a:ext cx="164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Nope and cat cards implementation 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55" name="Google Shape;455;p26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Milestone</a:t>
            </a:r>
            <a:endParaRPr/>
          </a:p>
        </p:txBody>
      </p:sp>
      <p:sp>
        <p:nvSpPr>
          <p:cNvPr id="457" name="Google Shape;457;p26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Milestone</a:t>
            </a:r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Milestone</a:t>
            </a:r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Milestone</a:t>
            </a:r>
            <a:endParaRPr/>
          </a:p>
        </p:txBody>
      </p:sp>
      <p:grpSp>
        <p:nvGrpSpPr>
          <p:cNvPr id="460" name="Google Shape;460;p26"/>
          <p:cNvGrpSpPr/>
          <p:nvPr/>
        </p:nvGrpSpPr>
        <p:grpSpPr>
          <a:xfrm>
            <a:off x="1594600" y="1937063"/>
            <a:ext cx="574750" cy="747275"/>
            <a:chOff x="106075" y="1701200"/>
            <a:chExt cx="574750" cy="747275"/>
          </a:xfrm>
        </p:grpSpPr>
        <p:sp>
          <p:nvSpPr>
            <p:cNvPr id="461" name="Google Shape;461;p26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6"/>
          <p:cNvGrpSpPr/>
          <p:nvPr/>
        </p:nvGrpSpPr>
        <p:grpSpPr>
          <a:xfrm>
            <a:off x="3401150" y="1959288"/>
            <a:ext cx="552650" cy="725050"/>
            <a:chOff x="770600" y="1702650"/>
            <a:chExt cx="552650" cy="725050"/>
          </a:xfrm>
        </p:grpSpPr>
        <p:sp>
          <p:nvSpPr>
            <p:cNvPr id="464" name="Google Shape;464;p26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6"/>
          <p:cNvGrpSpPr/>
          <p:nvPr/>
        </p:nvGrpSpPr>
        <p:grpSpPr>
          <a:xfrm>
            <a:off x="5185600" y="1948188"/>
            <a:ext cx="574750" cy="747275"/>
            <a:chOff x="106075" y="1701200"/>
            <a:chExt cx="574750" cy="747275"/>
          </a:xfrm>
        </p:grpSpPr>
        <p:sp>
          <p:nvSpPr>
            <p:cNvPr id="467" name="Google Shape;467;p26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ED58A"/>
                </a:highlight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ED58A"/>
                </a:highlight>
              </a:endParaRPr>
            </a:p>
          </p:txBody>
        </p:sp>
      </p:grpSp>
      <p:grpSp>
        <p:nvGrpSpPr>
          <p:cNvPr id="469" name="Google Shape;469;p26"/>
          <p:cNvGrpSpPr/>
          <p:nvPr/>
        </p:nvGrpSpPr>
        <p:grpSpPr>
          <a:xfrm>
            <a:off x="6992150" y="1970413"/>
            <a:ext cx="552650" cy="725050"/>
            <a:chOff x="770600" y="1702650"/>
            <a:chExt cx="552650" cy="725050"/>
          </a:xfrm>
        </p:grpSpPr>
        <p:sp>
          <p:nvSpPr>
            <p:cNvPr id="470" name="Google Shape;470;p26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6"/>
          <p:cNvSpPr txBox="1"/>
          <p:nvPr/>
        </p:nvSpPr>
        <p:spPr>
          <a:xfrm>
            <a:off x="1688925" y="2024875"/>
            <a:ext cx="386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1</a:t>
            </a:r>
            <a:endParaRPr sz="1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3484425" y="2078950"/>
            <a:ext cx="386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2</a:t>
            </a:r>
            <a:endParaRPr sz="1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7075425" y="2105975"/>
            <a:ext cx="386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4</a:t>
            </a:r>
            <a:endParaRPr sz="1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5279925" y="2051900"/>
            <a:ext cx="386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3</a:t>
            </a:r>
            <a:endParaRPr sz="1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uiExpand="1" build="p"/>
      <p:bldP spid="452" grpId="0" build="p"/>
      <p:bldP spid="453" grpId="0" build="p"/>
      <p:bldP spid="454" grpId="0" build="p"/>
      <p:bldP spid="456" grpId="0"/>
      <p:bldP spid="457" grpId="0"/>
      <p:bldP spid="458" grpId="0"/>
      <p:bldP spid="459" grpId="0"/>
      <p:bldP spid="472" grpId="0"/>
      <p:bldP spid="473" grpId="0"/>
      <p:bldP spid="474" grpId="0"/>
      <p:bldP spid="4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926850" y="1036025"/>
            <a:ext cx="7126800" cy="3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Rooms  created for a set number of players and each room hosts its own game.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curl GET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http://localhost:8080/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lobby</a:t>
            </a:r>
            <a:r>
              <a:rPr lang="en" dirty="0"/>
              <a:t> : Returns list of the rooms with the players connected to them.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curl GET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ttp://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localhost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:8080/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create/${roomName}/${#Players</a:t>
            </a:r>
            <a:r>
              <a:rPr lang="en" u="sng" dirty="0">
                <a:solidFill>
                  <a:srgbClr val="0097A7"/>
                </a:solidFill>
              </a:rPr>
              <a:t>}</a:t>
            </a:r>
            <a:r>
              <a:rPr lang="en" dirty="0"/>
              <a:t>: Creates a room with </a:t>
            </a:r>
            <a:r>
              <a:rPr lang="en" dirty="0" err="1"/>
              <a:t>roomName</a:t>
            </a:r>
            <a:r>
              <a:rPr lang="en" dirty="0"/>
              <a:t> for number of players = #Players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websocat</a:t>
            </a:r>
            <a:r>
              <a:rPr lang="en" dirty="0"/>
              <a:t> </a:t>
            </a:r>
            <a:r>
              <a:rPr lang="en" dirty="0" err="1">
                <a:solidFill>
                  <a:srgbClr val="0097A7"/>
                </a:solidFill>
              </a:rPr>
              <a:t>ws</a:t>
            </a:r>
            <a:r>
              <a:rPr lang="en" dirty="0">
                <a:solidFill>
                  <a:srgbClr val="0097A7"/>
                </a:solidFill>
              </a:rPr>
              <a:t>://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localhost</a:t>
            </a:r>
            <a:r>
              <a:rPr lang="en" dirty="0">
                <a:solidFill>
                  <a:srgbClr val="0097A7"/>
                </a:solidFill>
              </a:rPr>
              <a:t>:8080/</a:t>
            </a:r>
            <a:r>
              <a:rPr lang="en" u="sng" dirty="0">
                <a:solidFill>
                  <a:srgbClr val="0097A7"/>
                </a:solidFill>
              </a:rPr>
              <a:t>join/${</a:t>
            </a:r>
            <a:r>
              <a:rPr lang="en" u="sng" dirty="0" err="1">
                <a:solidFill>
                  <a:srgbClr val="0097A7"/>
                </a:solidFill>
              </a:rPr>
              <a:t>roomName</a:t>
            </a:r>
            <a:r>
              <a:rPr lang="en" u="sng" dirty="0">
                <a:solidFill>
                  <a:srgbClr val="0097A7"/>
                </a:solidFill>
              </a:rPr>
              <a:t>}/${</a:t>
            </a:r>
            <a:r>
              <a:rPr lang="en" u="sng" dirty="0" err="1">
                <a:solidFill>
                  <a:srgbClr val="0097A7"/>
                </a:solidFill>
              </a:rPr>
              <a:t>playerID</a:t>
            </a:r>
            <a:r>
              <a:rPr lang="en" u="sng" dirty="0">
                <a:solidFill>
                  <a:srgbClr val="0097A7"/>
                </a:solidFill>
              </a:rPr>
              <a:t>}</a:t>
            </a:r>
            <a:r>
              <a:rPr lang="en" dirty="0">
                <a:solidFill>
                  <a:schemeClr val="dk1"/>
                </a:solidFill>
              </a:rPr>
              <a:t>: Connects a player with </a:t>
            </a:r>
            <a:r>
              <a:rPr lang="en" dirty="0" err="1">
                <a:solidFill>
                  <a:schemeClr val="dk1"/>
                </a:solidFill>
              </a:rPr>
              <a:t>PlayerID</a:t>
            </a:r>
            <a:r>
              <a:rPr lang="en" dirty="0">
                <a:solidFill>
                  <a:schemeClr val="dk1"/>
                </a:solidFill>
              </a:rPr>
              <a:t> to the room with </a:t>
            </a:r>
            <a:r>
              <a:rPr lang="en" dirty="0" err="1">
                <a:solidFill>
                  <a:schemeClr val="dk1"/>
                </a:solidFill>
              </a:rPr>
              <a:t>roomName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websocat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rgbClr val="0097A7"/>
                </a:solidFill>
              </a:rPr>
              <a:t>ws</a:t>
            </a:r>
            <a:r>
              <a:rPr lang="en" dirty="0">
                <a:solidFill>
                  <a:srgbClr val="0097A7"/>
                </a:solidFill>
              </a:rPr>
              <a:t>://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localhost</a:t>
            </a:r>
            <a:r>
              <a:rPr lang="en" dirty="0">
                <a:solidFill>
                  <a:srgbClr val="0097A7"/>
                </a:solidFill>
              </a:rPr>
              <a:t>:8080/</a:t>
            </a:r>
            <a:r>
              <a:rPr lang="en" u="sng" dirty="0">
                <a:solidFill>
                  <a:srgbClr val="0097A7"/>
                </a:solidFill>
              </a:rPr>
              <a:t>start/${</a:t>
            </a:r>
            <a:r>
              <a:rPr lang="en" u="sng" dirty="0" err="1">
                <a:solidFill>
                  <a:srgbClr val="0097A7"/>
                </a:solidFill>
              </a:rPr>
              <a:t>roomName</a:t>
            </a:r>
            <a:r>
              <a:rPr lang="en" u="sng" dirty="0">
                <a:solidFill>
                  <a:srgbClr val="0097A7"/>
                </a:solidFill>
              </a:rPr>
              <a:t>}</a:t>
            </a:r>
            <a:r>
              <a:rPr lang="en" dirty="0">
                <a:solidFill>
                  <a:schemeClr val="dk1"/>
                </a:solidFill>
              </a:rPr>
              <a:t>: If the room is full, starts the game on this room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ctrTitle"/>
          </p:nvPr>
        </p:nvSpPr>
        <p:spPr>
          <a:xfrm>
            <a:off x="926850" y="303125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Play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subTitle" idx="1"/>
          </p:nvPr>
        </p:nvSpPr>
        <p:spPr>
          <a:xfrm>
            <a:off x="1314250" y="1321875"/>
            <a:ext cx="5637000" cy="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should be able to play multiple cards at once </a:t>
            </a:r>
            <a:endParaRPr/>
          </a:p>
        </p:txBody>
      </p:sp>
      <p:sp>
        <p:nvSpPr>
          <p:cNvPr id="487" name="Google Shape;487;p28"/>
          <p:cNvSpPr txBox="1">
            <a:spLocks noGrp="1"/>
          </p:cNvSpPr>
          <p:nvPr>
            <p:ph type="subTitle" idx="2"/>
          </p:nvPr>
        </p:nvSpPr>
        <p:spPr>
          <a:xfrm>
            <a:off x="1314075" y="2614075"/>
            <a:ext cx="5637000" cy="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should be able to stack </a:t>
            </a:r>
            <a:r>
              <a:rPr lang="en" dirty="0">
                <a:highlight>
                  <a:srgbClr val="F6B26B"/>
                </a:highlight>
              </a:rPr>
              <a:t>Attack</a:t>
            </a:r>
            <a:r>
              <a:rPr lang="en" dirty="0"/>
              <a:t> and cancel theirs</a:t>
            </a:r>
            <a:endParaRPr dirty="0"/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4"/>
          </p:nvPr>
        </p:nvSpPr>
        <p:spPr>
          <a:xfrm>
            <a:off x="1314075" y="3945925"/>
            <a:ext cx="5637000" cy="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should be able to </a:t>
            </a:r>
            <a:r>
              <a:rPr lang="en" dirty="0">
                <a:highlight>
                  <a:srgbClr val="EA9999"/>
                </a:highlight>
              </a:rPr>
              <a:t>Nope</a:t>
            </a:r>
            <a:r>
              <a:rPr lang="en" dirty="0"/>
              <a:t> Cat Cards combos and other Nope </a:t>
            </a:r>
            <a:endParaRPr dirty="0"/>
          </a:p>
        </p:txBody>
      </p:sp>
      <p:sp>
        <p:nvSpPr>
          <p:cNvPr id="489" name="Google Shape;489;p28"/>
          <p:cNvSpPr txBox="1">
            <a:spLocks noGrp="1"/>
          </p:cNvSpPr>
          <p:nvPr>
            <p:ph type="ctrTitle" idx="6"/>
          </p:nvPr>
        </p:nvSpPr>
        <p:spPr>
          <a:xfrm>
            <a:off x="926850" y="345538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490" name="Google Shape;490;p28"/>
          <p:cNvGrpSpPr/>
          <p:nvPr/>
        </p:nvGrpSpPr>
        <p:grpSpPr>
          <a:xfrm>
            <a:off x="926846" y="1361525"/>
            <a:ext cx="282436" cy="237797"/>
            <a:chOff x="5829046" y="1742913"/>
            <a:chExt cx="282436" cy="237797"/>
          </a:xfrm>
        </p:grpSpPr>
        <p:sp>
          <p:nvSpPr>
            <p:cNvPr id="491" name="Google Shape;491;p28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28"/>
          <p:cNvGrpSpPr/>
          <p:nvPr/>
        </p:nvGrpSpPr>
        <p:grpSpPr>
          <a:xfrm>
            <a:off x="926859" y="2653728"/>
            <a:ext cx="282436" cy="237797"/>
            <a:chOff x="5829234" y="2755341"/>
            <a:chExt cx="282436" cy="237797"/>
          </a:xfrm>
        </p:grpSpPr>
        <p:sp>
          <p:nvSpPr>
            <p:cNvPr id="494" name="Google Shape;494;p28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8"/>
          <p:cNvGrpSpPr/>
          <p:nvPr/>
        </p:nvGrpSpPr>
        <p:grpSpPr>
          <a:xfrm>
            <a:off x="926859" y="3985553"/>
            <a:ext cx="282436" cy="237825"/>
            <a:chOff x="5840584" y="3782041"/>
            <a:chExt cx="282436" cy="237825"/>
          </a:xfrm>
        </p:grpSpPr>
        <p:sp>
          <p:nvSpPr>
            <p:cNvPr id="497" name="Google Shape;497;p28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avLst/>
              <a:gdLst/>
              <a:ahLst/>
              <a:cxnLst/>
              <a:rect l="l" t="t" r="r" b="b"/>
              <a:pathLst>
                <a:path w="16870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ctrTitle" idx="6"/>
          </p:nvPr>
        </p:nvSpPr>
        <p:spPr>
          <a:xfrm>
            <a:off x="926850" y="1584240"/>
            <a:ext cx="7290300" cy="16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 Time!</a:t>
            </a:r>
            <a:endParaRPr sz="4400"/>
          </a:p>
        </p:txBody>
      </p:sp>
      <p:sp>
        <p:nvSpPr>
          <p:cNvPr id="504" name="Google Shape;504;p29"/>
          <p:cNvSpPr/>
          <p:nvPr/>
        </p:nvSpPr>
        <p:spPr>
          <a:xfrm>
            <a:off x="2050150" y="1804824"/>
            <a:ext cx="5162848" cy="1390728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9ef5345-239c-4b9b-b782-5c8331fba088}" enabled="1" method="Standard" siteId="{76590ac1-34fa-4242-9092-d69b5e4ca94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627</Words>
  <Application>Microsoft Macintosh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Comfortaa</vt:lpstr>
      <vt:lpstr>Caveat</vt:lpstr>
      <vt:lpstr>Comfortaa Light</vt:lpstr>
      <vt:lpstr>Permanent Marker</vt:lpstr>
      <vt:lpstr>SKETCH LESSON</vt:lpstr>
      <vt:lpstr>Exploding Kittens scala edition</vt:lpstr>
      <vt:lpstr>Rules</vt:lpstr>
      <vt:lpstr>Recipes</vt:lpstr>
      <vt:lpstr>Cards </vt:lpstr>
      <vt:lpstr>Nope Sauce (2 to 5 players)</vt:lpstr>
      <vt:lpstr>Objective</vt:lpstr>
      <vt:lpstr>How To Play</vt:lpstr>
      <vt:lpstr>Limitations</vt:lpstr>
      <vt:lpstr>Demo Time!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Exploding Kittens scala edition</dc:title>
  <cp:lastModifiedBy>Joao Morais</cp:lastModifiedBy>
  <cp:revision>4</cp:revision>
  <dcterms:modified xsi:type="dcterms:W3CDTF">2024-03-27T09:24:45Z</dcterms:modified>
</cp:coreProperties>
</file>