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2" r:id="rId7"/>
    <p:sldId id="307" r:id="rId8"/>
    <p:sldId id="308" r:id="rId9"/>
    <p:sldId id="310" r:id="rId10"/>
    <p:sldId id="309"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283" r:id="rId24"/>
    <p:sldId id="284" r:id="rId25"/>
  </p:sldIdLst>
  <p:sldSz cx="9144000" cy="5143500"/>
  <p:notesSz cx="6858000" cy="9144000"/>
  <p:embeddedFontLst>
    <p:embeddedFont>
      <p:font typeface="Fjalla One"/>
      <p:regular r:id="rId29"/>
    </p:embeddedFont>
    <p:embeddedFont>
      <p:font typeface="Barlow Semi Condensed Medium" panose="00000606000000000000"/>
      <p:regular r:id="rId30"/>
    </p:embeddedFont>
    <p:embeddedFont>
      <p:font typeface="Barlow Semi Condensed" panose="0000050600000000000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804e9800b4_0_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9" name="Shape 3509"/>
        <p:cNvGrpSpPr/>
        <p:nvPr/>
      </p:nvGrpSpPr>
      <p:grpSpPr>
        <a:xfrm>
          <a:off x="0" y="0"/>
          <a:ext cx="0" cy="0"/>
          <a:chOff x="0" y="0"/>
          <a:chExt cx="0" cy="0"/>
        </a:xfrm>
      </p:grpSpPr>
      <p:sp>
        <p:nvSpPr>
          <p:cNvPr id="3510" name="Google Shape;3510;g8714a43093_3_15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1" name="Shape 3601"/>
        <p:cNvGrpSpPr/>
        <p:nvPr/>
      </p:nvGrpSpPr>
      <p:grpSpPr>
        <a:xfrm>
          <a:off x="0" y="0"/>
          <a:ext cx="0" cy="0"/>
          <a:chOff x="0" y="0"/>
          <a:chExt cx="0" cy="0"/>
        </a:xfrm>
      </p:grpSpPr>
      <p:sp>
        <p:nvSpPr>
          <p:cNvPr id="3602" name="Google Shape;3602;g8714a43093_5_5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ctr" rtl="0">
              <a:spcBef>
                <a:spcPts val="0"/>
              </a:spcBef>
              <a:spcAft>
                <a:spcPts val="0"/>
              </a:spcAft>
              <a:buNone/>
            </a:pP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panose="00000606000000000000"/>
              <a:buAutoNum type="arabicPeriod"/>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2" name="Google Shape;1242;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0" name="Google Shape;1260;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7" name="Google Shape;128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33646" y="338325"/>
            <a:ext cx="54768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panose="00000506000000000000"/>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5248021" y="1675511"/>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5000">
                <a:solidFill>
                  <a:schemeClr val="dk2"/>
                </a:solidFill>
              </a:rPr>
              <a:t>Express API MongoDB</a:t>
            </a:r>
            <a:endParaRPr lang="en-US" altLang="en-GB" sz="5000">
              <a:solidFill>
                <a:schemeClr val="dk2"/>
              </a:solidFill>
            </a:endParaRPr>
          </a:p>
        </p:txBody>
      </p:sp>
      <p:sp>
        <p:nvSpPr>
          <p:cNvPr id="1885" name="Google Shape;1885;p35"/>
          <p:cNvSpPr txBox="1"/>
          <p:nvPr>
            <p:ph type="subTitle" idx="1"/>
          </p:nvPr>
        </p:nvSpPr>
        <p:spPr>
          <a:xfrm>
            <a:off x="5247640" y="3531235"/>
            <a:ext cx="3264535" cy="114808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300">
                <a:solidFill>
                  <a:schemeClr val="accent1"/>
                </a:solidFill>
              </a:rPr>
              <a:t>Jordan Frisay Himawan</a:t>
            </a:r>
            <a:endParaRPr lang="en-US" sz="2300">
              <a:solidFill>
                <a:schemeClr val="accent1"/>
              </a:solidFill>
            </a:endParaRPr>
          </a:p>
          <a:p>
            <a:pPr marL="0" lvl="0" indent="0" algn="r" rtl="0">
              <a:spcBef>
                <a:spcPts val="0"/>
              </a:spcBef>
              <a:spcAft>
                <a:spcPts val="0"/>
              </a:spcAft>
              <a:buNone/>
            </a:pPr>
            <a:r>
              <a:rPr lang="en-US" sz="2300">
                <a:solidFill>
                  <a:schemeClr val="accent1"/>
                </a:solidFill>
              </a:rPr>
              <a:t>2 STr IT A</a:t>
            </a:r>
            <a:endParaRPr lang="en-US" sz="2300">
              <a:solidFill>
                <a:schemeClr val="accent1"/>
              </a:solidFill>
            </a:endParaRPr>
          </a:p>
          <a:p>
            <a:pPr marL="0" lvl="0" indent="0" algn="r" rtl="0">
              <a:spcBef>
                <a:spcPts val="0"/>
              </a:spcBef>
              <a:spcAft>
                <a:spcPts val="0"/>
              </a:spcAft>
              <a:buNone/>
            </a:pPr>
            <a:r>
              <a:rPr lang="en-US" sz="2300">
                <a:solidFill>
                  <a:schemeClr val="accent1"/>
                </a:solidFill>
              </a:rPr>
              <a:t>3122600007</a:t>
            </a:r>
            <a:endParaRPr lang="en-US" sz="2300">
              <a:solidFill>
                <a:schemeClr val="accent1"/>
              </a:solidFill>
            </a:endParaRPr>
          </a:p>
        </p:txBody>
      </p:sp>
      <p:pic>
        <p:nvPicPr>
          <p:cNvPr id="100" name="Picture 99"/>
          <p:cNvPicPr/>
          <p:nvPr/>
        </p:nvPicPr>
        <p:blipFill>
          <a:blip r:embed="rId1"/>
          <a:stretch>
            <a:fillRect/>
          </a:stretch>
        </p:blipFill>
        <p:spPr>
          <a:xfrm>
            <a:off x="400685" y="241935"/>
            <a:ext cx="589915" cy="589915"/>
          </a:xfrm>
          <a:prstGeom prst="rect">
            <a:avLst/>
          </a:prstGeom>
          <a:noFill/>
          <a:ln w="9525">
            <a:noFill/>
          </a:ln>
        </p:spPr>
      </p:pic>
      <p:pic>
        <p:nvPicPr>
          <p:cNvPr id="2" name="Picture 1" descr="MongoDB_ForestGreen"/>
          <p:cNvPicPr>
            <a:picLocks noChangeAspect="1"/>
          </p:cNvPicPr>
          <p:nvPr/>
        </p:nvPicPr>
        <p:blipFill>
          <a:blip r:embed="rId2"/>
          <a:stretch>
            <a:fillRect/>
          </a:stretch>
        </p:blipFill>
        <p:spPr>
          <a:xfrm>
            <a:off x="1290320" y="241935"/>
            <a:ext cx="2199640" cy="554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828925" y="2355850"/>
            <a:ext cx="3486150" cy="8045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700"/>
              <a:t>Models dan Controller</a:t>
            </a:r>
            <a:endParaRPr lang="en-US" altLang="en-GB" sz="47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5147945" y="1131570"/>
            <a:ext cx="3436620" cy="1026795"/>
          </a:xfrm>
        </p:spPr>
        <p:txBody>
          <a:bodyPr/>
          <a:p>
            <a:pPr algn="just"/>
            <a:r>
              <a:rPr lang="en-US"/>
              <a:t>Kode ini fokus pada komponen-komponen utama skema, yaitu username dan password, serta pengaturan untuk memastikan keduanya diperlukan (required: true).</a:t>
            </a:r>
            <a:endParaRPr lang="en-US"/>
          </a:p>
          <a:p>
            <a:endParaRPr lang="en-US"/>
          </a:p>
        </p:txBody>
      </p:sp>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models/user.js</a:t>
            </a:r>
            <a:endParaRPr lang="en-US" altLang="en-GB"/>
          </a:p>
        </p:txBody>
      </p:sp>
      <p:pic>
        <p:nvPicPr>
          <p:cNvPr id="1" name="Picture 0"/>
          <p:cNvPicPr>
            <a:picLocks noChangeAspect="1"/>
          </p:cNvPicPr>
          <p:nvPr/>
        </p:nvPicPr>
        <p:blipFill>
          <a:blip r:embed="rId1"/>
          <a:stretch>
            <a:fillRect/>
          </a:stretch>
        </p:blipFill>
        <p:spPr>
          <a:xfrm>
            <a:off x="179705" y="1203960"/>
            <a:ext cx="4694555" cy="2602865"/>
          </a:xfrm>
          <a:prstGeom prst="rect">
            <a:avLst/>
          </a:prstGeom>
        </p:spPr>
      </p:pic>
      <p:sp>
        <p:nvSpPr>
          <p:cNvPr id="18" name="Subtitle 17"/>
          <p:cNvSpPr/>
          <p:nvPr/>
        </p:nvSpPr>
        <p:spPr>
          <a:xfrm>
            <a:off x="5147945" y="2211705"/>
            <a:ext cx="3419475" cy="20745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171450" indent="-171450" algn="just">
              <a:buFont typeface="Arial" panose="020B0604020202020204" pitchFamily="34" charset="0"/>
              <a:buChar char="•"/>
            </a:pPr>
            <a:r>
              <a:rPr lang="en-US" b="1">
                <a:sym typeface="+mn-ea"/>
              </a:rPr>
              <a:t>Penggunaan timestamps:</a:t>
            </a:r>
            <a:r>
              <a:rPr lang="en-US">
                <a:sym typeface="+mn-ea"/>
              </a:rPr>
              <a:t> Menjelaskan opsi timestamps: true yang otomatis menambahkan field createdAt dan updatedAt ke setiap dokumen dalam koleksi pengguna (user).</a:t>
            </a:r>
            <a:endParaRPr lang="en-US"/>
          </a:p>
          <a:p>
            <a:pPr marL="171450" indent="-171450" algn="just">
              <a:buFont typeface="Arial" panose="020B0604020202020204" pitchFamily="34" charset="0"/>
              <a:buChar char="•"/>
            </a:pPr>
            <a:r>
              <a:rPr lang="en-US" b="1">
                <a:sym typeface="+mn-ea"/>
              </a:rPr>
              <a:t>Pembuatan Model:</a:t>
            </a:r>
            <a:r>
              <a:rPr lang="en-US">
                <a:sym typeface="+mn-ea"/>
              </a:rPr>
              <a:t> Demonstrasi pembuatan model User berdasarkan skema yang telah didefinisikan sebelumnya menggunakan mongoose.model.</a:t>
            </a:r>
            <a:endParaRPr lang="en-US"/>
          </a:p>
          <a:p>
            <a:pPr marL="171450" indent="-171450" algn="just">
              <a:buFont typeface="Arial" panose="020B0604020202020204" pitchFamily="34" charset="0"/>
              <a:buChar char="•"/>
            </a:pPr>
            <a:r>
              <a:rPr lang="en-US" b="1">
                <a:sym typeface="+mn-ea"/>
              </a:rPr>
              <a:t>Ekspor Model:</a:t>
            </a:r>
            <a:r>
              <a:rPr lang="en-US">
                <a:sym typeface="+mn-ea"/>
              </a:rPr>
              <a:t> Cara mengekspor model User untuk digunakan di file lain dalam proyek Node.js.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5147945" y="1059815"/>
            <a:ext cx="3613150" cy="1185545"/>
          </a:xfrm>
        </p:spPr>
        <p:txBody>
          <a:bodyPr/>
          <a:p>
            <a:pPr algn="just"/>
            <a:r>
              <a:rPr lang="en-US" sz="1200"/>
              <a:t>Menjelaskan penggunaan Mongoose untuk mendefinisikan skema data percakapan (chat) dalam MongoDB. Fokus pada komponen-komponen penting skema, seperti sender_id, receiver_id, message, dan is_deleted, serta pentingnya pengaturan required: true untuk beberapa field.</a:t>
            </a:r>
            <a:endParaRPr lang="en-US" sz="1200"/>
          </a:p>
        </p:txBody>
      </p:sp>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models/chat.js</a:t>
            </a:r>
            <a:endParaRPr lang="en-US" altLang="en-GB"/>
          </a:p>
        </p:txBody>
      </p:sp>
      <p:sp>
        <p:nvSpPr>
          <p:cNvPr id="18" name="Subtitle 17"/>
          <p:cNvSpPr/>
          <p:nvPr/>
        </p:nvSpPr>
        <p:spPr>
          <a:xfrm>
            <a:off x="5147945" y="2284095"/>
            <a:ext cx="3419475" cy="20745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171450" indent="-171450" algn="just">
              <a:buFont typeface="Arial" panose="020B0604020202020204" pitchFamily="34" charset="0"/>
              <a:buChar char="•"/>
            </a:pPr>
            <a:r>
              <a:rPr lang="en-US" b="1">
                <a:sym typeface="+mn-ea"/>
              </a:rPr>
              <a:t>opsi timestamps</a:t>
            </a:r>
            <a:r>
              <a:rPr lang="en-US">
                <a:sym typeface="+mn-ea"/>
              </a:rPr>
              <a:t>: true yang otomatis menambahkan field createdAt dan updatedAt ke setiap dokumen dalam koleksi percakapan (chat).</a:t>
            </a:r>
            <a:endParaRPr lang="en-US">
              <a:sym typeface="+mn-ea"/>
            </a:endParaRPr>
          </a:p>
          <a:p>
            <a:pPr marL="171450" indent="-171450" algn="just">
              <a:buFont typeface="Arial" panose="020B0604020202020204" pitchFamily="34" charset="0"/>
              <a:buChar char="•"/>
            </a:pPr>
            <a:r>
              <a:rPr lang="en-US" b="1">
                <a:sym typeface="+mn-ea"/>
              </a:rPr>
              <a:t>Pembuatan Model:</a:t>
            </a:r>
            <a:r>
              <a:rPr lang="en-US">
                <a:sym typeface="+mn-ea"/>
              </a:rPr>
              <a:t> Demonstrasi pembuatan model Chat berdasarkan skema yang telah didefinisikan sebelumnya menggunakan mongoose.model.</a:t>
            </a:r>
            <a:endParaRPr lang="en-US">
              <a:sym typeface="+mn-ea"/>
            </a:endParaRPr>
          </a:p>
        </p:txBody>
      </p:sp>
      <p:pic>
        <p:nvPicPr>
          <p:cNvPr id="3" name="Picture 2"/>
          <p:cNvPicPr>
            <a:picLocks noChangeAspect="1"/>
          </p:cNvPicPr>
          <p:nvPr/>
        </p:nvPicPr>
        <p:blipFill>
          <a:blip r:embed="rId1"/>
          <a:stretch>
            <a:fillRect/>
          </a:stretch>
        </p:blipFill>
        <p:spPr>
          <a:xfrm>
            <a:off x="179705" y="1059815"/>
            <a:ext cx="4817110" cy="3624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179705" y="3507740"/>
            <a:ext cx="3613150" cy="1443355"/>
          </a:xfrm>
        </p:spPr>
        <p:txBody>
          <a:bodyPr/>
          <a:p>
            <a:pPr algn="just"/>
            <a:r>
              <a:rPr lang="en-US"/>
              <a:t>penggunaan Node.js dengan Express dan Mongoose untuk membuat endpoints API yang bertanggung jawab atas operasi registrasi dan login pengguna. Ini juga menggunakan Joi untuk validasi data dan bcrypt untuk mengenkripsi password sebelum disimpan ke database.</a:t>
            </a:r>
            <a:endParaRPr lang="en-US"/>
          </a:p>
        </p:txBody>
      </p:sp>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controllers/user.js</a:t>
            </a:r>
            <a:endParaRPr lang="en-US" altLang="en-GB"/>
          </a:p>
        </p:txBody>
      </p:sp>
      <p:pic>
        <p:nvPicPr>
          <p:cNvPr id="1" name="Picture 0"/>
          <p:cNvPicPr>
            <a:picLocks noChangeAspect="1"/>
          </p:cNvPicPr>
          <p:nvPr/>
        </p:nvPicPr>
        <p:blipFill>
          <a:blip r:embed="rId1"/>
          <a:stretch>
            <a:fillRect/>
          </a:stretch>
        </p:blipFill>
        <p:spPr>
          <a:xfrm>
            <a:off x="107315" y="771525"/>
            <a:ext cx="3949700" cy="2635250"/>
          </a:xfrm>
          <a:prstGeom prst="rect">
            <a:avLst/>
          </a:prstGeom>
        </p:spPr>
      </p:pic>
      <p:pic>
        <p:nvPicPr>
          <p:cNvPr id="4" name="Picture 3"/>
          <p:cNvPicPr>
            <a:picLocks noChangeAspect="1"/>
          </p:cNvPicPr>
          <p:nvPr/>
        </p:nvPicPr>
        <p:blipFill>
          <a:blip r:embed="rId2"/>
          <a:stretch>
            <a:fillRect/>
          </a:stretch>
        </p:blipFill>
        <p:spPr>
          <a:xfrm>
            <a:off x="4067810" y="771525"/>
            <a:ext cx="5031740" cy="4083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179705" y="3651885"/>
            <a:ext cx="6622415" cy="1086485"/>
          </a:xfrm>
        </p:spPr>
        <p:txBody>
          <a:bodyPr/>
          <a:p>
            <a:pPr algn="just"/>
            <a:r>
              <a:rPr lang="en-US"/>
              <a:t>penggunaan Node.js dengan Express dan Mongoose untuk membuat endpoints API yang bertanggung jawab atas operasi pengiriman pesan (chat), pengambilan pesan, dan penghapusan pesan dalam sistem. Kode juga menggunakan Joi untuk validasi data sebelum operasi dilakukan pada basis data MongoDB.</a:t>
            </a:r>
            <a:endParaRPr lang="en-US"/>
          </a:p>
        </p:txBody>
      </p:sp>
      <p:sp>
        <p:nvSpPr>
          <p:cNvPr id="2177" name="Google Shape;2177;p39"/>
          <p:cNvSpPr txBox="1"/>
          <p:nvPr>
            <p:ph type="title"/>
          </p:nvPr>
        </p:nvSpPr>
        <p:spPr>
          <a:xfrm>
            <a:off x="2167128" y="51689"/>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controllers/user.js</a:t>
            </a:r>
            <a:endParaRPr lang="en-US" altLang="en-GB"/>
          </a:p>
        </p:txBody>
      </p:sp>
      <p:pic>
        <p:nvPicPr>
          <p:cNvPr id="3" name="Picture 2"/>
          <p:cNvPicPr>
            <a:picLocks noChangeAspect="1"/>
          </p:cNvPicPr>
          <p:nvPr/>
        </p:nvPicPr>
        <p:blipFill>
          <a:blip r:embed="rId1"/>
          <a:stretch>
            <a:fillRect/>
          </a:stretch>
        </p:blipFill>
        <p:spPr>
          <a:xfrm>
            <a:off x="107315" y="628015"/>
            <a:ext cx="2774315" cy="2904490"/>
          </a:xfrm>
          <a:prstGeom prst="rect">
            <a:avLst/>
          </a:prstGeom>
        </p:spPr>
      </p:pic>
      <p:pic>
        <p:nvPicPr>
          <p:cNvPr id="5" name="Picture 4"/>
          <p:cNvPicPr>
            <a:picLocks noChangeAspect="1"/>
          </p:cNvPicPr>
          <p:nvPr/>
        </p:nvPicPr>
        <p:blipFill>
          <a:blip r:embed="rId2"/>
          <a:stretch>
            <a:fillRect/>
          </a:stretch>
        </p:blipFill>
        <p:spPr>
          <a:xfrm>
            <a:off x="2700020" y="627380"/>
            <a:ext cx="4022725" cy="2926080"/>
          </a:xfrm>
          <a:prstGeom prst="rect">
            <a:avLst/>
          </a:prstGeom>
        </p:spPr>
      </p:pic>
      <p:pic>
        <p:nvPicPr>
          <p:cNvPr id="6" name="Picture 5"/>
          <p:cNvPicPr>
            <a:picLocks noChangeAspect="1"/>
          </p:cNvPicPr>
          <p:nvPr/>
        </p:nvPicPr>
        <p:blipFill>
          <a:blip r:embed="rId3"/>
          <a:stretch>
            <a:fillRect/>
          </a:stretch>
        </p:blipFill>
        <p:spPr>
          <a:xfrm>
            <a:off x="5939790" y="627380"/>
            <a:ext cx="3190240" cy="2701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828925" y="2355850"/>
            <a:ext cx="3486150" cy="8045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700"/>
              <a:t>Test Hit Endpoint</a:t>
            </a:r>
            <a:endParaRPr lang="en-US" altLang="en-GB" sz="47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endpoint users/*</a:t>
            </a:r>
            <a:endParaRPr lang="en-US" altLang="en-GB"/>
          </a:p>
        </p:txBody>
      </p:sp>
      <p:pic>
        <p:nvPicPr>
          <p:cNvPr id="1" name="Picture 0"/>
          <p:cNvPicPr>
            <a:picLocks noChangeAspect="1"/>
          </p:cNvPicPr>
          <p:nvPr/>
        </p:nvPicPr>
        <p:blipFill>
          <a:blip r:embed="rId1"/>
          <a:stretch>
            <a:fillRect/>
          </a:stretch>
        </p:blipFill>
        <p:spPr>
          <a:xfrm>
            <a:off x="179705" y="988060"/>
            <a:ext cx="5292090" cy="2355850"/>
          </a:xfrm>
          <a:prstGeom prst="rect">
            <a:avLst/>
          </a:prstGeom>
          <a:ln>
            <a:solidFill>
              <a:schemeClr val="bg1"/>
            </a:solidFill>
          </a:ln>
        </p:spPr>
      </p:pic>
      <p:pic>
        <p:nvPicPr>
          <p:cNvPr id="7" name="Picture 6"/>
          <p:cNvPicPr>
            <a:picLocks noChangeAspect="1"/>
          </p:cNvPicPr>
          <p:nvPr/>
        </p:nvPicPr>
        <p:blipFill>
          <a:blip r:embed="rId2"/>
          <a:stretch>
            <a:fillRect/>
          </a:stretch>
        </p:blipFill>
        <p:spPr>
          <a:xfrm>
            <a:off x="3275965" y="2715895"/>
            <a:ext cx="5168265" cy="2281555"/>
          </a:xfrm>
          <a:prstGeom prst="rect">
            <a:avLst/>
          </a:prstGeom>
          <a:ln>
            <a:solidFill>
              <a:schemeClr val="bg1"/>
            </a:solidFill>
          </a:ln>
        </p:spPr>
      </p:pic>
      <p:sp>
        <p:nvSpPr>
          <p:cNvPr id="8" name="Subtitle 7"/>
          <p:cNvSpPr/>
          <p:nvPr>
            <p:ph type="subTitle" idx="7"/>
          </p:nvPr>
        </p:nvSpPr>
        <p:spPr>
          <a:xfrm>
            <a:off x="5471795" y="988060"/>
            <a:ext cx="1454785" cy="395605"/>
          </a:xfrm>
        </p:spPr>
        <p:txBody>
          <a:bodyPr/>
          <a:p>
            <a:pPr algn="just"/>
            <a:r>
              <a:rPr lang="en-US"/>
              <a:t>users/register</a:t>
            </a:r>
            <a:endParaRPr lang="en-US"/>
          </a:p>
        </p:txBody>
      </p:sp>
      <p:sp>
        <p:nvSpPr>
          <p:cNvPr id="9" name="Subtitle 7"/>
          <p:cNvSpPr/>
          <p:nvPr/>
        </p:nvSpPr>
        <p:spPr>
          <a:xfrm>
            <a:off x="2235835" y="4587875"/>
            <a:ext cx="1040130" cy="395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4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algn="just"/>
            <a:r>
              <a:rPr lang="en-US"/>
              <a:t>users/login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endpoint chats/*</a:t>
            </a:r>
            <a:endParaRPr lang="en-US" altLang="en-GB"/>
          </a:p>
        </p:txBody>
      </p:sp>
      <p:pic>
        <p:nvPicPr>
          <p:cNvPr id="3" name="Picture 2"/>
          <p:cNvPicPr>
            <a:picLocks noChangeAspect="1"/>
          </p:cNvPicPr>
          <p:nvPr/>
        </p:nvPicPr>
        <p:blipFill>
          <a:blip r:embed="rId1"/>
          <a:stretch>
            <a:fillRect/>
          </a:stretch>
        </p:blipFill>
        <p:spPr>
          <a:xfrm>
            <a:off x="107315" y="1203960"/>
            <a:ext cx="3909060" cy="1727200"/>
          </a:xfrm>
          <a:prstGeom prst="rect">
            <a:avLst/>
          </a:prstGeom>
        </p:spPr>
      </p:pic>
      <p:pic>
        <p:nvPicPr>
          <p:cNvPr id="4" name="Picture 3"/>
          <p:cNvPicPr>
            <a:picLocks noChangeAspect="1"/>
          </p:cNvPicPr>
          <p:nvPr/>
        </p:nvPicPr>
        <p:blipFill>
          <a:blip r:embed="rId2"/>
          <a:stretch>
            <a:fillRect/>
          </a:stretch>
        </p:blipFill>
        <p:spPr>
          <a:xfrm>
            <a:off x="4140200" y="1203960"/>
            <a:ext cx="4687570" cy="3461385"/>
          </a:xfrm>
          <a:prstGeom prst="rect">
            <a:avLst/>
          </a:prstGeom>
        </p:spPr>
      </p:pic>
      <p:pic>
        <p:nvPicPr>
          <p:cNvPr id="5" name="Picture 4"/>
          <p:cNvPicPr>
            <a:picLocks noChangeAspect="1"/>
          </p:cNvPicPr>
          <p:nvPr/>
        </p:nvPicPr>
        <p:blipFill>
          <a:blip r:embed="rId3"/>
          <a:stretch>
            <a:fillRect/>
          </a:stretch>
        </p:blipFill>
        <p:spPr>
          <a:xfrm>
            <a:off x="107315" y="3056255"/>
            <a:ext cx="3909060" cy="1592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828925" y="2355850"/>
            <a:ext cx="3486150" cy="8045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700"/>
              <a:t>MongoDB Documents</a:t>
            </a:r>
            <a:endParaRPr lang="en-US" altLang="en-GB" sz="47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endParaRPr lang="en-US" alt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messenger.users</a:t>
            </a:r>
            <a:endParaRPr lang="en-US" altLang="en-GB"/>
          </a:p>
        </p:txBody>
      </p:sp>
      <p:pic>
        <p:nvPicPr>
          <p:cNvPr id="1" name="Picture 0"/>
          <p:cNvPicPr>
            <a:picLocks noChangeAspect="1"/>
          </p:cNvPicPr>
          <p:nvPr/>
        </p:nvPicPr>
        <p:blipFill>
          <a:blip r:embed="rId1"/>
          <a:stretch>
            <a:fillRect/>
          </a:stretch>
        </p:blipFill>
        <p:spPr>
          <a:xfrm>
            <a:off x="341630" y="988060"/>
            <a:ext cx="8365490" cy="3865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grpSp>
        <p:nvGrpSpPr>
          <p:cNvPr id="1896" name="Google Shape;1896;p37"/>
          <p:cNvGrpSpPr/>
          <p:nvPr/>
        </p:nvGrpSpPr>
        <p:grpSpPr>
          <a:xfrm>
            <a:off x="731647" y="573573"/>
            <a:ext cx="635100" cy="734640"/>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04" name="Google Shape;1904;p37"/>
          <p:cNvGrpSpPr/>
          <p:nvPr/>
        </p:nvGrpSpPr>
        <p:grpSpPr>
          <a:xfrm>
            <a:off x="731647" y="1650460"/>
            <a:ext cx="635100" cy="733490"/>
            <a:chOff x="731647" y="1650460"/>
            <a:chExt cx="635100" cy="733490"/>
          </a:xfrm>
        </p:grpSpPr>
        <p:grpSp>
          <p:nvGrpSpPr>
            <p:cNvPr id="1905" name="Google Shape;1905;p37"/>
            <p:cNvGrpSpPr/>
            <p:nvPr/>
          </p:nvGrpSpPr>
          <p:grpSpPr>
            <a:xfrm>
              <a:off x="731647" y="1650460"/>
              <a:ext cx="635100" cy="635100"/>
              <a:chOff x="917231" y="1827973"/>
              <a:chExt cx="635100" cy="635100"/>
            </a:xfrm>
          </p:grpSpPr>
          <p:sp>
            <p:nvSpPr>
              <p:cNvPr id="1906" name="Google Shape;190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8" name="Google Shape;1908;p37"/>
            <p:cNvGrpSpPr/>
            <p:nvPr/>
          </p:nvGrpSpPr>
          <p:grpSpPr>
            <a:xfrm>
              <a:off x="961679" y="2356951"/>
              <a:ext cx="175013" cy="27000"/>
              <a:chOff x="5662375" y="212375"/>
              <a:chExt cx="175013" cy="27000"/>
            </a:xfrm>
          </p:grpSpPr>
          <p:sp>
            <p:nvSpPr>
              <p:cNvPr id="1909" name="Google Shape;190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0" name="Google Shape;191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1" name="Google Shape;191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12" name="Google Shape;1912;p37"/>
          <p:cNvGrpSpPr/>
          <p:nvPr/>
        </p:nvGrpSpPr>
        <p:grpSpPr>
          <a:xfrm>
            <a:off x="731647" y="2728277"/>
            <a:ext cx="635100" cy="734984"/>
            <a:chOff x="731647" y="2728277"/>
            <a:chExt cx="635100" cy="734984"/>
          </a:xfrm>
        </p:grpSpPr>
        <p:grpSp>
          <p:nvGrpSpPr>
            <p:cNvPr id="1913" name="Google Shape;1913;p37"/>
            <p:cNvGrpSpPr/>
            <p:nvPr/>
          </p:nvGrpSpPr>
          <p:grpSpPr>
            <a:xfrm>
              <a:off x="731647" y="2728277"/>
              <a:ext cx="635100" cy="635100"/>
              <a:chOff x="917231" y="2905502"/>
              <a:chExt cx="635100" cy="635100"/>
            </a:xfrm>
          </p:grpSpPr>
          <p:sp>
            <p:nvSpPr>
              <p:cNvPr id="1914" name="Google Shape;191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6" name="Google Shape;1916;p37"/>
            <p:cNvGrpSpPr/>
            <p:nvPr/>
          </p:nvGrpSpPr>
          <p:grpSpPr>
            <a:xfrm>
              <a:off x="961679" y="3436260"/>
              <a:ext cx="175013" cy="27000"/>
              <a:chOff x="5662375" y="212375"/>
              <a:chExt cx="175013" cy="27000"/>
            </a:xfrm>
          </p:grpSpPr>
          <p:sp>
            <p:nvSpPr>
              <p:cNvPr id="1917" name="Google Shape;191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8" name="Google Shape;191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9" name="Google Shape;191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20" name="Google Shape;1920;p37"/>
          <p:cNvGrpSpPr/>
          <p:nvPr/>
        </p:nvGrpSpPr>
        <p:grpSpPr>
          <a:xfrm>
            <a:off x="731647" y="3806675"/>
            <a:ext cx="635100" cy="734704"/>
            <a:chOff x="731647" y="3806675"/>
            <a:chExt cx="635100" cy="734704"/>
          </a:xfrm>
        </p:grpSpPr>
        <p:grpSp>
          <p:nvGrpSpPr>
            <p:cNvPr id="1921" name="Google Shape;1921;p37"/>
            <p:cNvGrpSpPr/>
            <p:nvPr/>
          </p:nvGrpSpPr>
          <p:grpSpPr>
            <a:xfrm>
              <a:off x="731647" y="3806675"/>
              <a:ext cx="635100" cy="635100"/>
              <a:chOff x="917231" y="3983097"/>
              <a:chExt cx="635100" cy="635100"/>
            </a:xfrm>
          </p:grpSpPr>
          <p:sp>
            <p:nvSpPr>
              <p:cNvPr id="1922" name="Google Shape;192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4" name="Google Shape;1924;p37"/>
            <p:cNvGrpSpPr/>
            <p:nvPr/>
          </p:nvGrpSpPr>
          <p:grpSpPr>
            <a:xfrm>
              <a:off x="961679" y="4514379"/>
              <a:ext cx="175013" cy="27000"/>
              <a:chOff x="5662375" y="212375"/>
              <a:chExt cx="175013" cy="27000"/>
            </a:xfrm>
          </p:grpSpPr>
          <p:sp>
            <p:nvSpPr>
              <p:cNvPr id="1925" name="Google Shape;192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6" name="Google Shape;192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7" name="Google Shape;192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Table of Contents</a:t>
            </a:r>
            <a:endParaRPr lang="en-GB"/>
          </a:p>
        </p:txBody>
      </p:sp>
      <p:sp>
        <p:nvSpPr>
          <p:cNvPr id="1929" name="Google Shape;1929;p37"/>
          <p:cNvSpPr txBox="1"/>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Y</a:t>
            </a:r>
            <a:r>
              <a:rPr lang="en-GB"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ou could describe the</a:t>
            </a:r>
            <a:endPara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GB"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topic of the section here</a:t>
            </a:r>
            <a:endParaRPr>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1930" name="Google Shape;1930;p37"/>
          <p:cNvSpPr txBox="1"/>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Problem &amp; Solution</a:t>
            </a:r>
            <a:endParaRPr lang="en-GB" sz="1800">
              <a:solidFill>
                <a:schemeClr val="accent1"/>
              </a:solidFill>
            </a:endParaRPr>
          </a:p>
        </p:txBody>
      </p:sp>
      <p:sp>
        <p:nvSpPr>
          <p:cNvPr id="1931" name="Google Shape;1931;p37"/>
          <p:cNvSpPr txBox="1"/>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Market Analysis and Target</a:t>
            </a:r>
            <a:endParaRPr lang="en-GB" sz="1800">
              <a:solidFill>
                <a:schemeClr val="accent1"/>
              </a:solidFill>
            </a:endParaRPr>
          </a:p>
        </p:txBody>
      </p:sp>
      <p:sp>
        <p:nvSpPr>
          <p:cNvPr id="1932" name="Google Shape;1932;p37"/>
          <p:cNvSpPr txBox="1"/>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You could describe the</a:t>
            </a:r>
            <a:endParaRPr lang="en-GB"/>
          </a:p>
          <a:p>
            <a:pPr marL="0" lvl="0" indent="0" algn="l" rtl="0">
              <a:spcBef>
                <a:spcPts val="0"/>
              </a:spcBef>
              <a:spcAft>
                <a:spcPts val="0"/>
              </a:spcAft>
              <a:buClr>
                <a:schemeClr val="dk1"/>
              </a:buClr>
              <a:buSzPts val="1100"/>
              <a:buFont typeface="Arial" panose="020B0604020202020204"/>
              <a:buNone/>
            </a:pPr>
            <a:r>
              <a:rPr lang="en-GB"/>
              <a:t>topic of the section here</a:t>
            </a:r>
            <a:endParaRPr lang="en-GB"/>
          </a:p>
        </p:txBody>
      </p:sp>
      <p:sp>
        <p:nvSpPr>
          <p:cNvPr id="1933" name="Google Shape;1933;p37"/>
          <p:cNvSpPr txBox="1"/>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Our Process</a:t>
            </a:r>
            <a:endParaRPr lang="en-GB" sz="1800">
              <a:solidFill>
                <a:schemeClr val="accent1"/>
              </a:solidFill>
            </a:endParaRPr>
          </a:p>
        </p:txBody>
      </p:sp>
      <p:sp>
        <p:nvSpPr>
          <p:cNvPr id="1934" name="Google Shape;1934;p37"/>
          <p:cNvSpPr txBox="1"/>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You could describe the</a:t>
            </a:r>
            <a:endParaRPr lang="en-GB"/>
          </a:p>
          <a:p>
            <a:pPr marL="0" lvl="0" indent="0" algn="l" rtl="0">
              <a:spcBef>
                <a:spcPts val="0"/>
              </a:spcBef>
              <a:spcAft>
                <a:spcPts val="0"/>
              </a:spcAft>
              <a:buClr>
                <a:schemeClr val="dk1"/>
              </a:buClr>
              <a:buSzPts val="1100"/>
              <a:buFont typeface="Arial" panose="020B0604020202020204"/>
              <a:buNone/>
            </a:pPr>
            <a:r>
              <a:rPr lang="en-GB"/>
              <a:t>topic of the section here</a:t>
            </a:r>
            <a:endParaRPr lang="en-GB"/>
          </a:p>
        </p:txBody>
      </p:sp>
      <p:sp>
        <p:nvSpPr>
          <p:cNvPr id="1935" name="Google Shape;1935;p37"/>
          <p:cNvSpPr txBox="1"/>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accent1"/>
                </a:solidFill>
              </a:rPr>
              <a:t>Our Consultants</a:t>
            </a:r>
            <a:endParaRPr lang="en-GB" sz="1800">
              <a:solidFill>
                <a:schemeClr val="accent1"/>
              </a:solidFill>
            </a:endParaRPr>
          </a:p>
        </p:txBody>
      </p:sp>
      <p:sp>
        <p:nvSpPr>
          <p:cNvPr id="1936" name="Google Shape;1936;p37"/>
          <p:cNvSpPr txBox="1"/>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You could describe the</a:t>
            </a:r>
            <a:endParaRPr lang="en-GB"/>
          </a:p>
          <a:p>
            <a:pPr marL="0" lvl="0" indent="0" algn="l" rtl="0">
              <a:spcBef>
                <a:spcPts val="0"/>
              </a:spcBef>
              <a:spcAft>
                <a:spcPts val="0"/>
              </a:spcAft>
              <a:buClr>
                <a:schemeClr val="dk1"/>
              </a:buClr>
              <a:buSzPts val="1100"/>
              <a:buFont typeface="Arial" panose="020B0604020202020204"/>
              <a:buNone/>
            </a:pPr>
            <a:r>
              <a:rPr lang="en-GB"/>
              <a:t>topic of the section here</a:t>
            </a:r>
            <a:endParaRPr lang="en-GB"/>
          </a:p>
        </p:txBody>
      </p:sp>
      <p:sp>
        <p:nvSpPr>
          <p:cNvPr id="1937" name="Google Shape;1937;p37"/>
          <p:cNvSpPr txBox="1"/>
          <p:nvPr>
            <p:ph type="title" idx="9"/>
          </p:nvPr>
        </p:nvSpPr>
        <p:spPr>
          <a:xfrm>
            <a:off x="814070" y="722630"/>
            <a:ext cx="457200" cy="63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938" name="Google Shape;1938;p37"/>
          <p:cNvSpPr txBox="1"/>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939" name="Google Shape;1939;p37"/>
          <p:cNvSpPr txBox="1"/>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940" name="Google Shape;1940;p37"/>
          <p:cNvSpPr txBox="1"/>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grpSp>
        <p:nvGrpSpPr>
          <p:cNvPr id="1941" name="Google Shape;1941;p37"/>
          <p:cNvGrpSpPr/>
          <p:nvPr/>
        </p:nvGrpSpPr>
        <p:grpSpPr>
          <a:xfrm>
            <a:off x="3994598" y="1510458"/>
            <a:ext cx="4430405" cy="3106404"/>
            <a:chOff x="862950" y="825025"/>
            <a:chExt cx="5862650" cy="4111175"/>
          </a:xfrm>
        </p:grpSpPr>
        <p:sp>
          <p:nvSpPr>
            <p:cNvPr id="1942" name="Google Shape;1942;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messenger.chats</a:t>
            </a:r>
            <a:endParaRPr lang="en-US" altLang="en-GB"/>
          </a:p>
        </p:txBody>
      </p:sp>
      <p:pic>
        <p:nvPicPr>
          <p:cNvPr id="2" name="Picture 1"/>
          <p:cNvPicPr>
            <a:picLocks noChangeAspect="1"/>
          </p:cNvPicPr>
          <p:nvPr/>
        </p:nvPicPr>
        <p:blipFill>
          <a:blip r:embed="rId1"/>
          <a:stretch>
            <a:fillRect/>
          </a:stretch>
        </p:blipFill>
        <p:spPr>
          <a:xfrm>
            <a:off x="1764030" y="988060"/>
            <a:ext cx="5887720" cy="39452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512" name="Shape 3512"/>
        <p:cNvGrpSpPr/>
        <p:nvPr/>
      </p:nvGrpSpPr>
      <p:grpSpPr>
        <a:xfrm>
          <a:off x="0" y="0"/>
          <a:ext cx="0" cy="0"/>
          <a:chOff x="0" y="0"/>
          <a:chExt cx="0" cy="0"/>
        </a:xfrm>
      </p:grpSpPr>
      <p:pic>
        <p:nvPicPr>
          <p:cNvPr id="3513" name="Google Shape;3513;p62"/>
          <p:cNvPicPr preferRelativeResize="0"/>
          <p:nvPr/>
        </p:nvPicPr>
        <p:blipFill rotWithShape="1">
          <a:blip r:embed="rId1"/>
          <a:srcRect l="1484" r="1494"/>
          <a:stretch>
            <a:fillRect/>
          </a:stretch>
        </p:blipFill>
        <p:spPr>
          <a:xfrm>
            <a:off x="4696641" y="1580762"/>
            <a:ext cx="2741302" cy="1589316"/>
          </a:xfrm>
          <a:prstGeom prst="rect">
            <a:avLst/>
          </a:prstGeom>
          <a:noFill/>
          <a:ln>
            <a:noFill/>
          </a:ln>
        </p:spPr>
      </p:pic>
      <p:sp>
        <p:nvSpPr>
          <p:cNvPr id="3514" name="Google Shape;3514;p62"/>
          <p:cNvSpPr txBox="1"/>
          <p:nvPr>
            <p:ph type="body" idx="1"/>
          </p:nvPr>
        </p:nvSpPr>
        <p:spPr>
          <a:xfrm>
            <a:off x="122555" y="1947545"/>
            <a:ext cx="3866515" cy="13627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atin typeface="Barlow Semi Condensed" panose="00000506000000000000"/>
                <a:ea typeface="Barlow Semi Condensed" panose="00000506000000000000"/>
                <a:cs typeface="Barlow Semi Condensed" panose="00000506000000000000"/>
                <a:sym typeface="Barlow Semi Condensed" panose="00000506000000000000"/>
              </a:rPr>
              <a:t>Codebase aplikasi ini dapat diakses pada link</a:t>
            </a:r>
            <a:endParaRPr 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Clr>
                <a:schemeClr val="dk1"/>
              </a:buClr>
              <a:buSzPts val="1100"/>
              <a:buFont typeface="Arial" panose="020B0604020202020204"/>
              <a:buNone/>
            </a:pPr>
            <a:endParaRPr 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Clr>
                <a:schemeClr val="dk1"/>
              </a:buClr>
              <a:buSzPts val="1100"/>
              <a:buFont typeface="Arial" panose="020B0604020202020204"/>
              <a:buNone/>
            </a:pPr>
            <a:r>
              <a:rPr lang="en-US">
                <a:latin typeface="Barlow Semi Condensed" panose="00000506000000000000"/>
                <a:ea typeface="Barlow Semi Condensed" panose="00000506000000000000"/>
                <a:cs typeface="Barlow Semi Condensed" panose="00000506000000000000"/>
                <a:sym typeface="Barlow Semi Condensed" panose="00000506000000000000"/>
              </a:rPr>
              <a:t>https://github.com/jojohimawan/lecture-database-finalpro</a:t>
            </a:r>
            <a:endParaRPr 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3515" name="Google Shape;3515;p62"/>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GitHub Repository</a:t>
            </a:r>
            <a:endParaRPr lang="en-US" altLang="en-GB"/>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604" name="Shape 3604"/>
        <p:cNvGrpSpPr/>
        <p:nvPr/>
      </p:nvGrpSpPr>
      <p:grpSpPr>
        <a:xfrm>
          <a:off x="0" y="0"/>
          <a:ext cx="0" cy="0"/>
          <a:chOff x="0" y="0"/>
          <a:chExt cx="0" cy="0"/>
        </a:xfrm>
      </p:grpSpPr>
      <p:sp>
        <p:nvSpPr>
          <p:cNvPr id="3605" name="Google Shape;3605;p63"/>
          <p:cNvSpPr txBox="1"/>
          <p:nvPr>
            <p:ph type="title"/>
          </p:nvPr>
        </p:nvSpPr>
        <p:spPr>
          <a:xfrm>
            <a:off x="2105425" y="163499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7200"/>
              <a:t>Terima Kasih</a:t>
            </a:r>
            <a:endParaRPr lang="en-US" altLang="en-GB"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828925" y="2231390"/>
            <a:ext cx="3486150" cy="8045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700"/>
              <a:t>Setup Project</a:t>
            </a:r>
            <a:endParaRPr lang="en-US" altLang="en-GB" sz="47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17" name="Subtitle 16"/>
          <p:cNvSpPr/>
          <p:nvPr>
            <p:ph type="subTitle" idx="7"/>
          </p:nvPr>
        </p:nvSpPr>
        <p:spPr>
          <a:xfrm>
            <a:off x="5796280" y="1059815"/>
            <a:ext cx="2367915" cy="375285"/>
          </a:xfrm>
        </p:spPr>
        <p:txBody>
          <a:bodyPr/>
          <a:p>
            <a:pPr algn="just"/>
            <a:r>
              <a:rPr lang="en-US"/>
              <a:t>Pada MongoDB compass, buat database bernama messenger dan buat dua collections user dan chats</a:t>
            </a:r>
            <a:endParaRPr lang="en-US"/>
          </a:p>
        </p:txBody>
      </p:sp>
      <p:sp>
        <p:nvSpPr>
          <p:cNvPr id="18" name="Subtitle 17"/>
          <p:cNvSpPr/>
          <p:nvPr>
            <p:ph type="subTitle" idx="8"/>
          </p:nvPr>
        </p:nvSpPr>
        <p:spPr>
          <a:xfrm>
            <a:off x="5868035" y="2284095"/>
            <a:ext cx="2286000" cy="948055"/>
          </a:xfrm>
        </p:spPr>
        <p:txBody>
          <a:bodyPr/>
          <a:p>
            <a:pPr marL="171450" indent="-171450">
              <a:buFont typeface="Arial" panose="020B0604020202020204" pitchFamily="34" charset="0"/>
              <a:buChar char="•"/>
            </a:pPr>
            <a:r>
              <a:rPr lang="en-US" b="1"/>
              <a:t>chats</a:t>
            </a:r>
            <a:r>
              <a:rPr lang="en-US"/>
              <a:t>: menampung document berisi data obrolan</a:t>
            </a:r>
            <a:endParaRPr lang="en-US"/>
          </a:p>
          <a:p>
            <a:pPr marL="171450" indent="-171450">
              <a:buFont typeface="Arial" panose="020B0604020202020204" pitchFamily="34" charset="0"/>
              <a:buChar char="•"/>
            </a:pPr>
            <a:r>
              <a:rPr lang="en-US" b="1"/>
              <a:t>users: </a:t>
            </a:r>
            <a:r>
              <a:rPr lang="en-US"/>
              <a:t>menampung document berisi data orang atau akun</a:t>
            </a:r>
            <a:endParaRPr lang="en-US"/>
          </a:p>
        </p:txBody>
      </p:sp>
      <p:pic>
        <p:nvPicPr>
          <p:cNvPr id="19" name="Picture 18"/>
          <p:cNvPicPr>
            <a:picLocks noChangeAspect="1"/>
          </p:cNvPicPr>
          <p:nvPr/>
        </p:nvPicPr>
        <p:blipFill>
          <a:blip r:embed="rId1"/>
          <a:stretch>
            <a:fillRect/>
          </a:stretch>
        </p:blipFill>
        <p:spPr>
          <a:xfrm>
            <a:off x="251460" y="1059815"/>
            <a:ext cx="5267325" cy="3094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14" name="Subtitle 13"/>
          <p:cNvSpPr/>
          <p:nvPr>
            <p:ph type="subTitle" idx="7"/>
          </p:nvPr>
        </p:nvSpPr>
        <p:spPr>
          <a:xfrm>
            <a:off x="4932045" y="1419860"/>
            <a:ext cx="3092450" cy="1032510"/>
          </a:xfrm>
        </p:spPr>
        <p:txBody>
          <a:bodyPr/>
          <a:p>
            <a:pPr algn="just"/>
            <a:r>
              <a:rPr lang="en-US"/>
              <a:t>Pada folder project yang telah dibuat, install semua package atau dependensi seperti pada gambar disamping menggunakan npm</a:t>
            </a:r>
            <a:endParaRPr lang="en-US"/>
          </a:p>
        </p:txBody>
      </p:sp>
      <p:sp>
        <p:nvSpPr>
          <p:cNvPr id="15" name="Subtitle 14"/>
          <p:cNvSpPr/>
          <p:nvPr>
            <p:ph type="subTitle" idx="8"/>
          </p:nvPr>
        </p:nvSpPr>
        <p:spPr>
          <a:xfrm>
            <a:off x="5003800" y="2644140"/>
            <a:ext cx="3021330" cy="1449070"/>
          </a:xfrm>
        </p:spPr>
        <p:txBody>
          <a:bodyPr/>
          <a:p>
            <a:pPr marL="171450" indent="-171450">
              <a:buFont typeface="Arial" panose="020B0604020202020204" pitchFamily="34" charset="0"/>
              <a:buChar char="•"/>
            </a:pPr>
            <a:r>
              <a:rPr lang="en-US" b="1"/>
              <a:t>bcrypt: </a:t>
            </a:r>
            <a:r>
              <a:rPr lang="en-US"/>
              <a:t>untuk hashing data</a:t>
            </a:r>
            <a:endParaRPr lang="en-US"/>
          </a:p>
          <a:p>
            <a:pPr marL="171450" indent="-171450">
              <a:buFont typeface="Arial" panose="020B0604020202020204" pitchFamily="34" charset="0"/>
              <a:buChar char="•"/>
            </a:pPr>
            <a:r>
              <a:rPr lang="en-US" b="1"/>
              <a:t>dotenv: </a:t>
            </a:r>
            <a:r>
              <a:rPr lang="en-US"/>
              <a:t>membaca variabel .env</a:t>
            </a:r>
            <a:endParaRPr lang="en-US"/>
          </a:p>
          <a:p>
            <a:pPr marL="171450" indent="-171450">
              <a:buFont typeface="Arial" panose="020B0604020202020204" pitchFamily="34" charset="0"/>
              <a:buChar char="•"/>
            </a:pPr>
            <a:r>
              <a:rPr lang="en-US" b="1"/>
              <a:t>express: </a:t>
            </a:r>
            <a:r>
              <a:rPr lang="en-US"/>
              <a:t>framework node.js</a:t>
            </a:r>
            <a:endParaRPr lang="en-US"/>
          </a:p>
          <a:p>
            <a:pPr marL="171450" indent="-171450">
              <a:buFont typeface="Arial" panose="020B0604020202020204" pitchFamily="34" charset="0"/>
              <a:buChar char="•"/>
            </a:pPr>
            <a:r>
              <a:rPr lang="en-US" b="1"/>
              <a:t>joi:</a:t>
            </a:r>
            <a:r>
              <a:rPr lang="en-US"/>
              <a:t> validasi data request body</a:t>
            </a:r>
            <a:endParaRPr lang="en-US"/>
          </a:p>
          <a:p>
            <a:pPr marL="171450" indent="-171450">
              <a:buFont typeface="Arial" panose="020B0604020202020204" pitchFamily="34" charset="0"/>
              <a:buChar char="•"/>
            </a:pPr>
            <a:r>
              <a:rPr lang="en-US" b="1"/>
              <a:t>mongoose: </a:t>
            </a:r>
            <a:r>
              <a:rPr lang="en-US"/>
              <a:t>interface mongodb di node.js</a:t>
            </a:r>
            <a:endParaRPr lang="en-US"/>
          </a:p>
          <a:p>
            <a:pPr marL="171450" indent="-171450">
              <a:buFont typeface="Arial" panose="020B0604020202020204" pitchFamily="34" charset="0"/>
              <a:buChar char="•"/>
            </a:pPr>
            <a:r>
              <a:rPr lang="en-US" b="1"/>
              <a:t>nodemon</a:t>
            </a:r>
            <a:r>
              <a:rPr lang="en-US"/>
              <a:t>: automasi pengecekan perubahan script</a:t>
            </a:r>
            <a:endParaRPr lang="en-US"/>
          </a:p>
        </p:txBody>
      </p:sp>
      <p:pic>
        <p:nvPicPr>
          <p:cNvPr id="16" name="Picture 15"/>
          <p:cNvPicPr>
            <a:picLocks noChangeAspect="1"/>
          </p:cNvPicPr>
          <p:nvPr/>
        </p:nvPicPr>
        <p:blipFill>
          <a:blip r:embed="rId1"/>
          <a:stretch>
            <a:fillRect/>
          </a:stretch>
        </p:blipFill>
        <p:spPr>
          <a:xfrm>
            <a:off x="611505" y="1419860"/>
            <a:ext cx="4057650" cy="2400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2828925" y="2231390"/>
            <a:ext cx="3486150" cy="8045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700"/>
              <a:t>Konfigurasi</a:t>
            </a:r>
            <a:endParaRPr lang="en-US" altLang="en-GB" sz="4700"/>
          </a:p>
        </p:txBody>
      </p:sp>
      <p:sp>
        <p:nvSpPr>
          <p:cNvPr id="2156" name="Google Shape;2156;p38"/>
          <p:cNvSpPr txBox="1"/>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3851910" y="1131570"/>
            <a:ext cx="3436620" cy="575310"/>
          </a:xfrm>
        </p:spPr>
        <p:txBody>
          <a:bodyPr/>
          <a:p>
            <a:r>
              <a:rPr lang="en-US"/>
              <a:t>Direktori terdiri dari config, controllers, models, routes, dan file utama index.js</a:t>
            </a:r>
            <a:endParaRPr lang="en-US"/>
          </a:p>
        </p:txBody>
      </p:sp>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Struktur Direktori</a:t>
            </a:r>
            <a:endParaRPr lang="en-US" altLang="en-GB"/>
          </a:p>
        </p:txBody>
      </p:sp>
      <p:pic>
        <p:nvPicPr>
          <p:cNvPr id="1" name="Picture 0"/>
          <p:cNvPicPr>
            <a:picLocks noChangeAspect="1"/>
          </p:cNvPicPr>
          <p:nvPr/>
        </p:nvPicPr>
        <p:blipFill>
          <a:blip r:embed="rId1"/>
          <a:stretch>
            <a:fillRect/>
          </a:stretch>
        </p:blipFill>
        <p:spPr>
          <a:xfrm>
            <a:off x="395605" y="1131570"/>
            <a:ext cx="2526030" cy="3545205"/>
          </a:xfrm>
          <a:prstGeom prst="rect">
            <a:avLst/>
          </a:prstGeom>
        </p:spPr>
      </p:pic>
      <p:sp>
        <p:nvSpPr>
          <p:cNvPr id="18" name="Subtitle 17"/>
          <p:cNvSpPr/>
          <p:nvPr/>
        </p:nvSpPr>
        <p:spPr>
          <a:xfrm>
            <a:off x="3851910" y="2097405"/>
            <a:ext cx="3116580" cy="11334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171450" indent="-171450">
              <a:buFont typeface="Arial" panose="020B0604020202020204" pitchFamily="34" charset="0"/>
              <a:buChar char="•"/>
            </a:pPr>
            <a:r>
              <a:rPr lang="en-US" b="1"/>
              <a:t>config: </a:t>
            </a:r>
            <a:r>
              <a:rPr lang="en-US"/>
              <a:t>berisi konfigurasi database</a:t>
            </a:r>
            <a:endParaRPr lang="en-US"/>
          </a:p>
          <a:p>
            <a:pPr marL="171450" indent="-171450">
              <a:buFont typeface="Arial" panose="020B0604020202020204" pitchFamily="34" charset="0"/>
              <a:buChar char="•"/>
            </a:pPr>
            <a:r>
              <a:rPr lang="en-US" b="1"/>
              <a:t>controllers: </a:t>
            </a:r>
            <a:r>
              <a:rPr lang="en-US"/>
              <a:t>handle setiap request dan respond terhadap masing-masing model</a:t>
            </a:r>
            <a:endParaRPr lang="en-US"/>
          </a:p>
          <a:p>
            <a:pPr marL="171450" indent="-171450">
              <a:buFont typeface="Arial" panose="020B0604020202020204" pitchFamily="34" charset="0"/>
              <a:buChar char="•"/>
            </a:pPr>
            <a:r>
              <a:rPr lang="en-US" b="1"/>
              <a:t>models: </a:t>
            </a:r>
            <a:r>
              <a:rPr lang="en-US"/>
              <a:t>representasi model mongoose</a:t>
            </a:r>
            <a:endParaRPr lang="en-US"/>
          </a:p>
          <a:p>
            <a:pPr marL="171450" indent="-171450">
              <a:buFont typeface="Arial" panose="020B0604020202020204" pitchFamily="34" charset="0"/>
              <a:buChar char="•"/>
            </a:pPr>
            <a:r>
              <a:rPr lang="en-US" b="1"/>
              <a:t>routes: </a:t>
            </a:r>
            <a:r>
              <a:rPr lang="en-US"/>
              <a:t>endpoint API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1939290" y="3004185"/>
            <a:ext cx="5364480" cy="1815465"/>
          </a:xfrm>
        </p:spPr>
        <p:txBody>
          <a:bodyPr/>
          <a:p>
            <a:r>
              <a:rPr lang="en-US" sz="1200"/>
              <a:t>Kode database.js ini fokus pada penggunaan kode untuk menghubungkan aplikasi Node.js ke database MongoDB menggunakan Mongoose. Penggunaan mongoose.set untuk mengatur opsi seperti 'strictQuery' dan 'strictPopulate' untuk pengembangan yang lebih fleksibel.</a:t>
            </a:r>
            <a:endParaRPr lang="en-US" sz="1200"/>
          </a:p>
          <a:p>
            <a:endParaRPr lang="en-US" sz="1200"/>
          </a:p>
          <a:p>
            <a:r>
              <a:rPr lang="en-US" sz="1200"/>
              <a:t>Cara menangani kesalahan koneksi ke MongoDB dengan menggunakan blok try-catch dan memberikan pesan kesalahan yang sesuai.</a:t>
            </a:r>
            <a:endParaRPr lang="en-US" sz="1200"/>
          </a:p>
          <a:p>
            <a:r>
              <a:rPr lang="en-US" sz="1200"/>
              <a:t>URL koneksi diset pada mongodb://0.0.0.0:27017/messenger yang berarti menuju pada database messenger yg telah dibuat sebelumnya</a:t>
            </a:r>
            <a:endParaRPr lang="en-US" sz="1200"/>
          </a:p>
        </p:txBody>
      </p:sp>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Koneksi Database</a:t>
            </a:r>
            <a:endParaRPr lang="en-US" altLang="en-GB"/>
          </a:p>
        </p:txBody>
      </p:sp>
      <p:pic>
        <p:nvPicPr>
          <p:cNvPr id="4" name="Picture 3"/>
          <p:cNvPicPr>
            <a:picLocks noChangeAspect="1"/>
          </p:cNvPicPr>
          <p:nvPr/>
        </p:nvPicPr>
        <p:blipFill>
          <a:blip r:embed="rId1"/>
          <a:stretch>
            <a:fillRect/>
          </a:stretch>
        </p:blipFill>
        <p:spPr>
          <a:xfrm>
            <a:off x="1939290" y="988060"/>
            <a:ext cx="5264785" cy="19088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 name="Subtitle 1"/>
          <p:cNvSpPr/>
          <p:nvPr>
            <p:ph type="subTitle" idx="7"/>
          </p:nvPr>
        </p:nvSpPr>
        <p:spPr>
          <a:xfrm>
            <a:off x="5147945" y="1131570"/>
            <a:ext cx="3436620" cy="2585720"/>
          </a:xfrm>
        </p:spPr>
        <p:txBody>
          <a:bodyPr/>
          <a:p>
            <a:r>
              <a:rPr lang="en-US"/>
              <a:t>File index.js adalah file yang pertama kali dijalankan saat server kita dijalankan menggunakan </a:t>
            </a:r>
            <a:r>
              <a:rPr lang="en-US" b="1"/>
              <a:t>npx nodemon</a:t>
            </a:r>
            <a:r>
              <a:rPr lang="en-US"/>
              <a:t>.</a:t>
            </a:r>
            <a:endParaRPr lang="en-US"/>
          </a:p>
          <a:p>
            <a:endParaRPr lang="en-US"/>
          </a:p>
          <a:p>
            <a:r>
              <a:rPr lang="en-US"/>
              <a:t>Kode tersebut adalah kode untuk membuat server menggunakan Node.js dengan menggunakan framework Express, dan menghubungkannya dengan MongoDB database menggunakan kode pada database.js yang telah dibuat sebelumnya.</a:t>
            </a:r>
            <a:endParaRPr lang="en-US"/>
          </a:p>
          <a:p>
            <a:endParaRPr lang="en-US"/>
          </a:p>
          <a:p>
            <a:r>
              <a:rPr lang="en-US"/>
              <a:t>Server berjalan di port 3000.</a:t>
            </a:r>
            <a:endParaRPr lang="en-US"/>
          </a:p>
        </p:txBody>
      </p:sp>
      <p:pic>
        <p:nvPicPr>
          <p:cNvPr id="3" name="Picture 2"/>
          <p:cNvPicPr>
            <a:picLocks noChangeAspect="1"/>
          </p:cNvPicPr>
          <p:nvPr/>
        </p:nvPicPr>
        <p:blipFill>
          <a:blip r:embed="rId1"/>
          <a:stretch>
            <a:fillRect/>
          </a:stretch>
        </p:blipFill>
        <p:spPr>
          <a:xfrm>
            <a:off x="251460" y="1131570"/>
            <a:ext cx="4608830" cy="3180080"/>
          </a:xfrm>
          <a:prstGeom prst="rect">
            <a:avLst/>
          </a:prstGeom>
        </p:spPr>
      </p:pic>
      <p:sp>
        <p:nvSpPr>
          <p:cNvPr id="2177" name="Google Shape;2177;p39"/>
          <p:cNvSpPr txBox="1"/>
          <p:nvPr>
            <p:ph type="title"/>
          </p:nvPr>
        </p:nvSpPr>
        <p:spPr>
          <a:xfrm>
            <a:off x="2167128" y="268224"/>
            <a:ext cx="4809600" cy="5760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File index.js</a:t>
            </a:r>
            <a:endParaRPr lang="en-US" altLang="en-GB"/>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3966</Words>
  <Application>WPS Presentation</Application>
  <PresentationFormat/>
  <Paragraphs>138</Paragraphs>
  <Slides>22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SimSun</vt:lpstr>
      <vt:lpstr>Wingdings</vt:lpstr>
      <vt:lpstr>Arial</vt:lpstr>
      <vt:lpstr>Fjalla One</vt:lpstr>
      <vt:lpstr>Barlow Semi Condensed Medium</vt:lpstr>
      <vt:lpstr>Barlow Semi Condensed</vt:lpstr>
      <vt:lpstr>Roboto Condensed Light</vt:lpstr>
      <vt:lpstr>Operator Mono Bold</vt:lpstr>
      <vt:lpstr>Proxima Nova Semibold</vt:lpstr>
      <vt:lpstr>Proxima Nova</vt:lpstr>
      <vt:lpstr>Abel</vt:lpstr>
      <vt:lpstr>Microsoft YaHei</vt:lpstr>
      <vt:lpstr>Arial Unicode MS</vt:lpstr>
      <vt:lpstr>Barlow Semi Condensed Light</vt:lpstr>
      <vt:lpstr>Calibri</vt:lpstr>
      <vt:lpstr>Amatic SC</vt:lpstr>
      <vt:lpstr>Roboto Medium</vt:lpstr>
      <vt:lpstr>Technology Consulting by Slidesgo</vt:lpstr>
      <vt:lpstr>Technology Consulting</vt:lpstr>
      <vt:lpstr>04</vt:lpstr>
      <vt:lpstr>01</vt:lpstr>
      <vt:lpstr>Our Solutions</vt:lpstr>
      <vt:lpstr>PowerPoint 演示文稿</vt:lpstr>
      <vt:lpstr>01</vt:lpstr>
      <vt:lpstr>File index.js</vt:lpstr>
      <vt:lpstr>Our Company</vt:lpstr>
      <vt:lpstr>File index.js</vt:lpstr>
      <vt:lpstr>02</vt:lpstr>
      <vt:lpstr>File index.js</vt:lpstr>
      <vt:lpstr>models/user.js</vt:lpstr>
      <vt:lpstr>models/chat.js</vt:lpstr>
      <vt:lpstr>controllers/user.js</vt:lpstr>
      <vt:lpstr>03</vt:lpstr>
      <vt:lpstr>controllers/user.js</vt:lpstr>
      <vt:lpstr>endpoint users/*</vt:lpstr>
      <vt:lpstr>04</vt:lpstr>
      <vt:lpstr>endpoint chats/*</vt:lpstr>
      <vt:lpstr>messenger.users</vt:lpstr>
      <vt:lpstr>Desktop Software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API MongoDB</dc:title>
  <dc:creator/>
  <cp:lastModifiedBy>jordan</cp:lastModifiedBy>
  <cp:revision>1</cp:revision>
  <dcterms:created xsi:type="dcterms:W3CDTF">2023-12-04T02:28:37Z</dcterms:created>
  <dcterms:modified xsi:type="dcterms:W3CDTF">2023-12-04T02:28:38Z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829848A95256431EBCE41B2140333642_13</vt:lpwstr>
  </property>
  <property fmtid="{D5CDD505-2E9C-101B-9397-08002B2CF9AE}" pid="3" name="KSOProductBuildVer">
    <vt:lpwstr>1033-12.2.0.13306</vt:lpwstr>
  </property>
</Properties>
</file>