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Libre Franklin"/>
      <p:regular r:id="rId13"/>
      <p:bold r:id="rId14"/>
      <p:italic r:id="rId15"/>
      <p:boldItalic r:id="rId16"/>
    </p:embeddedFont>
    <p:embeddedFont>
      <p:font typeface="Gill Sans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500">
          <p15:clr>
            <a:srgbClr val="A4A3A4"/>
          </p15:clr>
        </p15:guide>
        <p15:guide id="3" pos="4951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jlBLgr98rRONJ1a++LkWdcMLyQ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500" orient="horz"/>
        <p:guide pos="495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ibreFranklin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ibreFranklin-italic.fntdata"/><Relationship Id="rId14" Type="http://schemas.openxmlformats.org/officeDocument/2006/relationships/font" Target="fonts/LibreFranklin-bold.fntdata"/><Relationship Id="rId17" Type="http://schemas.openxmlformats.org/officeDocument/2006/relationships/font" Target="fonts/GillSans-regular.fntdata"/><Relationship Id="rId16" Type="http://schemas.openxmlformats.org/officeDocument/2006/relationships/font" Target="fonts/LibreFranklin-boldItalic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Gi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ae74bbfe5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0ae74bbfe5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ae74bbfe5_0_2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10ae74bbfe5_0_2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ae74bbfe5_0_4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0ae74bbfe5_0_4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d7ee1e2f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d7ee1e2f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10d7ee1e2f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ae74bbfe5_0_6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10ae74bbfe5_0_6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db07f6536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0db07f6536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0db07f6536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Date">
  <p:cSld name="Title Slide with Dat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View of a mountain range" id="16" name="Google Shape;16;p7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-16" r="-15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" name="Google Shape;17;p7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gradFill>
            <a:gsLst>
              <a:gs pos="0">
                <a:srgbClr val="004CB9">
                  <a:alpha val="69803"/>
                </a:srgbClr>
              </a:gs>
              <a:gs pos="100000">
                <a:srgbClr val="005500">
                  <a:alpha val="6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3912235" y="1680191"/>
            <a:ext cx="4367531" cy="324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i="0" sz="2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type="title"/>
          </p:nvPr>
        </p:nvSpPr>
        <p:spPr>
          <a:xfrm>
            <a:off x="1037021" y="2107415"/>
            <a:ext cx="10117959" cy="2281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Gill Sans"/>
              <a:buNone/>
              <a:defRPr b="0"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2" type="body"/>
          </p:nvPr>
        </p:nvSpPr>
        <p:spPr>
          <a:xfrm>
            <a:off x="3912235" y="1333943"/>
            <a:ext cx="4367531" cy="324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  <a:defRPr b="0" i="0" sz="23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3" type="body"/>
          </p:nvPr>
        </p:nvSpPr>
        <p:spPr>
          <a:xfrm>
            <a:off x="1050857" y="4720037"/>
            <a:ext cx="10090287" cy="1101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b="0" i="0" sz="35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7"/>
          <p:cNvSpPr/>
          <p:nvPr/>
        </p:nvSpPr>
        <p:spPr>
          <a:xfrm>
            <a:off x="4879848" y="4453465"/>
            <a:ext cx="2432304" cy="6400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Layout">
  <p:cSld name="Thanks Layou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View of a lake and mountain range" id="112" name="Google Shape;112;p16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-16" r="-15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gradFill>
            <a:gsLst>
              <a:gs pos="0">
                <a:srgbClr val="004CB9">
                  <a:alpha val="80000"/>
                </a:srgbClr>
              </a:gs>
              <a:gs pos="99000">
                <a:srgbClr val="005500">
                  <a:alpha val="80000"/>
                </a:srgbClr>
              </a:gs>
              <a:gs pos="100000">
                <a:srgbClr val="005500">
                  <a:alpha val="8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3912235" y="4222968"/>
            <a:ext cx="4367531" cy="47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0" i="0" sz="35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2" type="body"/>
          </p:nvPr>
        </p:nvSpPr>
        <p:spPr>
          <a:xfrm>
            <a:off x="3912235" y="3927698"/>
            <a:ext cx="4367531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0" i="0" sz="20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3" type="body"/>
          </p:nvPr>
        </p:nvSpPr>
        <p:spPr>
          <a:xfrm>
            <a:off x="1050857" y="2655074"/>
            <a:ext cx="10090287" cy="60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b="0" i="0" sz="35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4" type="body"/>
          </p:nvPr>
        </p:nvSpPr>
        <p:spPr>
          <a:xfrm>
            <a:off x="3135722" y="5230723"/>
            <a:ext cx="5920556" cy="47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0" i="0" sz="35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5" type="body"/>
          </p:nvPr>
        </p:nvSpPr>
        <p:spPr>
          <a:xfrm>
            <a:off x="3912235" y="4929014"/>
            <a:ext cx="4367531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0" i="0" sz="20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1050856" y="993494"/>
            <a:ext cx="10104124" cy="1517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Gill Sans"/>
              <a:buNone/>
              <a:defRPr b="0"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/>
          <p:nvPr/>
        </p:nvSpPr>
        <p:spPr>
          <a:xfrm>
            <a:off x="3156204" y="2421953"/>
            <a:ext cx="5879592" cy="6400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View of a mountain range" id="122" name="Google Shape;122;p17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-16" r="-15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gradFill>
            <a:gsLst>
              <a:gs pos="0">
                <a:srgbClr val="004CB9">
                  <a:alpha val="69803"/>
                </a:srgbClr>
              </a:gs>
              <a:gs pos="100000">
                <a:srgbClr val="005500">
                  <a:alpha val="6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4" name="Google Shape;124;p17"/>
          <p:cNvSpPr txBox="1"/>
          <p:nvPr>
            <p:ph type="title"/>
          </p:nvPr>
        </p:nvSpPr>
        <p:spPr>
          <a:xfrm>
            <a:off x="1037021" y="2107415"/>
            <a:ext cx="10117959" cy="2281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Gill Sans"/>
              <a:buNone/>
              <a:defRPr b="0"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/>
          <p:nvPr/>
        </p:nvSpPr>
        <p:spPr>
          <a:xfrm>
            <a:off x="4879848" y="4453465"/>
            <a:ext cx="2432304" cy="6400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1037021" y="4720036"/>
            <a:ext cx="10117959" cy="1101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b="0" i="0" sz="3500">
                <a:solidFill>
                  <a:schemeClr val="lt2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View of a lake and mountain range" id="128" name="Google Shape;128;p18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-16" r="-15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129539" y="128016"/>
            <a:ext cx="11932919" cy="6601968"/>
          </a:xfrm>
          <a:prstGeom prst="rect">
            <a:avLst/>
          </a:prstGeom>
          <a:gradFill>
            <a:gsLst>
              <a:gs pos="0">
                <a:srgbClr val="004CB9">
                  <a:alpha val="80000"/>
                </a:srgbClr>
              </a:gs>
              <a:gs pos="100000">
                <a:srgbClr val="005500">
                  <a:alpha val="80000"/>
                </a:srgbClr>
              </a:gs>
            </a:gsLst>
            <a:lin ang="168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5821279" y="6118484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18"/>
          <p:cNvSpPr txBox="1"/>
          <p:nvPr>
            <p:ph idx="10" type="dt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1" type="ftr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/>
          <p:nvPr/>
        </p:nvSpPr>
        <p:spPr>
          <a:xfrm>
            <a:off x="5908548" y="6114045"/>
            <a:ext cx="374904" cy="374904"/>
          </a:xfrm>
          <a:prstGeom prst="ellipse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915026" y="1747488"/>
            <a:ext cx="4428000" cy="365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View of a lake and mountain range" id="138" name="Google Shape;138;p19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-16" r="-15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29539" y="128016"/>
            <a:ext cx="11932919" cy="6601968"/>
          </a:xfrm>
          <a:prstGeom prst="rect">
            <a:avLst/>
          </a:prstGeom>
          <a:gradFill>
            <a:gsLst>
              <a:gs pos="0">
                <a:srgbClr val="004CB9">
                  <a:alpha val="80000"/>
                </a:srgbClr>
              </a:gs>
              <a:gs pos="100000">
                <a:srgbClr val="005500">
                  <a:alpha val="80000"/>
                </a:srgbClr>
              </a:gs>
            </a:gsLst>
            <a:lin ang="168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5821279" y="6118484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19"/>
          <p:cNvSpPr txBox="1"/>
          <p:nvPr>
            <p:ph idx="10" type="dt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11" type="ftr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9"/>
          <p:cNvSpPr/>
          <p:nvPr/>
        </p:nvSpPr>
        <p:spPr>
          <a:xfrm>
            <a:off x="5908548" y="6114045"/>
            <a:ext cx="374904" cy="374904"/>
          </a:xfrm>
          <a:prstGeom prst="ellipse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915026" y="1747488"/>
            <a:ext cx="4428000" cy="365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5" name="Google Shape;14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View of a lake and mountain range" id="149" name="Google Shape;149;p20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-16" r="-15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129539" y="128016"/>
            <a:ext cx="11932919" cy="6601968"/>
          </a:xfrm>
          <a:prstGeom prst="rect">
            <a:avLst/>
          </a:prstGeom>
          <a:gradFill>
            <a:gsLst>
              <a:gs pos="0">
                <a:srgbClr val="004CB9">
                  <a:alpha val="80000"/>
                </a:srgbClr>
              </a:gs>
              <a:gs pos="100000">
                <a:srgbClr val="005500">
                  <a:alpha val="80000"/>
                </a:srgbClr>
              </a:gs>
            </a:gsLst>
            <a:lin ang="168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5821279" y="6118484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20"/>
          <p:cNvSpPr txBox="1"/>
          <p:nvPr>
            <p:ph idx="10" type="dt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11" type="ftr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0"/>
          <p:cNvSpPr/>
          <p:nvPr/>
        </p:nvSpPr>
        <p:spPr>
          <a:xfrm>
            <a:off x="5908548" y="6114045"/>
            <a:ext cx="374904" cy="374904"/>
          </a:xfrm>
          <a:prstGeom prst="ellipse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915026" y="1747488"/>
            <a:ext cx="4428000" cy="365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6" name="Google Shape;15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839788" y="1840863"/>
            <a:ext cx="5157787" cy="6642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0"/>
          <p:cNvSpPr txBox="1"/>
          <p:nvPr>
            <p:ph idx="3" type="body"/>
          </p:nvPr>
        </p:nvSpPr>
        <p:spPr>
          <a:xfrm>
            <a:off x="6172200" y="1840863"/>
            <a:ext cx="5183188" cy="664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0" name="Google Shape;160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View of a lake and mountain range" id="162" name="Google Shape;162;p21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-16" r="-15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129539" y="128016"/>
            <a:ext cx="11932919" cy="6601968"/>
          </a:xfrm>
          <a:prstGeom prst="rect">
            <a:avLst/>
          </a:prstGeom>
          <a:gradFill>
            <a:gsLst>
              <a:gs pos="0">
                <a:srgbClr val="004CB9">
                  <a:alpha val="80000"/>
                </a:srgbClr>
              </a:gs>
              <a:gs pos="100000">
                <a:srgbClr val="005500">
                  <a:alpha val="80000"/>
                </a:srgbClr>
              </a:gs>
            </a:gsLst>
            <a:lin ang="168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5821279" y="6118484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21"/>
          <p:cNvSpPr txBox="1"/>
          <p:nvPr>
            <p:ph idx="10" type="dt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idx="11" type="ftr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1"/>
          <p:cNvSpPr/>
          <p:nvPr/>
        </p:nvSpPr>
        <p:spPr>
          <a:xfrm>
            <a:off x="5908548" y="6114045"/>
            <a:ext cx="374904" cy="374904"/>
          </a:xfrm>
          <a:prstGeom prst="ellipse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915026" y="2105709"/>
            <a:ext cx="3749040" cy="365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9" name="Google Shape;16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839788" y="2177592"/>
            <a:ext cx="3932237" cy="3691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1" name="Google Shape;171;p21"/>
          <p:cNvSpPr txBox="1"/>
          <p:nvPr>
            <p:ph idx="2" type="body"/>
          </p:nvPr>
        </p:nvSpPr>
        <p:spPr>
          <a:xfrm>
            <a:off x="5180012" y="457200"/>
            <a:ext cx="6172200" cy="540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View of a lake and mountain range" id="173" name="Google Shape;173;p22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-16" r="-15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129539" y="128016"/>
            <a:ext cx="11932919" cy="6601968"/>
          </a:xfrm>
          <a:prstGeom prst="rect">
            <a:avLst/>
          </a:prstGeom>
          <a:gradFill>
            <a:gsLst>
              <a:gs pos="0">
                <a:srgbClr val="004CB9">
                  <a:alpha val="80000"/>
                </a:srgbClr>
              </a:gs>
              <a:gs pos="100000">
                <a:srgbClr val="005500">
                  <a:alpha val="80000"/>
                </a:srgbClr>
              </a:gs>
            </a:gsLst>
            <a:lin ang="168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5" name="Google Shape;175;p22"/>
          <p:cNvSpPr txBox="1"/>
          <p:nvPr>
            <p:ph idx="12" type="sldNum"/>
          </p:nvPr>
        </p:nvSpPr>
        <p:spPr>
          <a:xfrm>
            <a:off x="5821279" y="6118484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22"/>
          <p:cNvSpPr txBox="1"/>
          <p:nvPr>
            <p:ph idx="10" type="dt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11" type="ftr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2"/>
          <p:cNvSpPr/>
          <p:nvPr/>
        </p:nvSpPr>
        <p:spPr>
          <a:xfrm>
            <a:off x="5908548" y="6114045"/>
            <a:ext cx="374904" cy="374904"/>
          </a:xfrm>
          <a:prstGeom prst="ellipse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915026" y="2105709"/>
            <a:ext cx="3749040" cy="365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0" name="Google Shape;180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839788" y="2177592"/>
            <a:ext cx="3932237" cy="3691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82" name="Google Shape;182;p22"/>
          <p:cNvSpPr/>
          <p:nvPr>
            <p:ph idx="2" type="pic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Unpaved road lined with trees, mountain side drive" id="184" name="Google Shape;184;p23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-16" r="-15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gradFill>
            <a:gsLst>
              <a:gs pos="0">
                <a:srgbClr val="004CB9">
                  <a:alpha val="80000"/>
                </a:srgbClr>
              </a:gs>
              <a:gs pos="99000">
                <a:srgbClr val="005500">
                  <a:alpha val="80000"/>
                </a:srgbClr>
              </a:gs>
              <a:gs pos="100000">
                <a:srgbClr val="005500">
                  <a:alpha val="8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6" name="Google Shape;186;p23"/>
          <p:cNvSpPr txBox="1"/>
          <p:nvPr>
            <p:ph idx="12" type="sldNum"/>
          </p:nvPr>
        </p:nvSpPr>
        <p:spPr>
          <a:xfrm>
            <a:off x="5821279" y="6118484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23"/>
          <p:cNvSpPr txBox="1"/>
          <p:nvPr>
            <p:ph idx="10" type="dt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3"/>
          <p:cNvSpPr txBox="1"/>
          <p:nvPr>
            <p:ph idx="11" type="ftr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3"/>
          <p:cNvSpPr/>
          <p:nvPr/>
        </p:nvSpPr>
        <p:spPr>
          <a:xfrm>
            <a:off x="5908548" y="6114045"/>
            <a:ext cx="374904" cy="374904"/>
          </a:xfrm>
          <a:prstGeom prst="ellipse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0" name="Google Shape;190;p23"/>
          <p:cNvSpPr/>
          <p:nvPr/>
        </p:nvSpPr>
        <p:spPr>
          <a:xfrm>
            <a:off x="4312920" y="1667974"/>
            <a:ext cx="3566160" cy="365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1" name="Google Shape;19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Unpaved road lined with trees, mountain side drive" id="193" name="Google Shape;193;p24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-16" r="-15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gradFill>
            <a:gsLst>
              <a:gs pos="0">
                <a:srgbClr val="004CB9">
                  <a:alpha val="80000"/>
                </a:srgbClr>
              </a:gs>
              <a:gs pos="99000">
                <a:srgbClr val="005500">
                  <a:alpha val="80000"/>
                </a:srgbClr>
              </a:gs>
              <a:gs pos="100000">
                <a:srgbClr val="005500">
                  <a:alpha val="8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5" name="Google Shape;195;p24"/>
          <p:cNvSpPr txBox="1"/>
          <p:nvPr>
            <p:ph idx="12" type="sldNum"/>
          </p:nvPr>
        </p:nvSpPr>
        <p:spPr>
          <a:xfrm>
            <a:off x="5821279" y="6118484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p24"/>
          <p:cNvSpPr txBox="1"/>
          <p:nvPr>
            <p:ph idx="10" type="dt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4"/>
          <p:cNvSpPr txBox="1"/>
          <p:nvPr>
            <p:ph idx="11" type="ftr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4"/>
          <p:cNvSpPr/>
          <p:nvPr/>
        </p:nvSpPr>
        <p:spPr>
          <a:xfrm>
            <a:off x="5908548" y="6114045"/>
            <a:ext cx="374904" cy="374904"/>
          </a:xfrm>
          <a:prstGeom prst="ellipse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nual">
  <p:cSld name="Manual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1" name="Google Shape;201;p25"/>
          <p:cNvSpPr txBox="1"/>
          <p:nvPr>
            <p:ph type="title"/>
          </p:nvPr>
        </p:nvSpPr>
        <p:spPr>
          <a:xfrm>
            <a:off x="838200" y="5576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5"/>
          <p:cNvSpPr/>
          <p:nvPr/>
        </p:nvSpPr>
        <p:spPr>
          <a:xfrm>
            <a:off x="2017776" y="1667974"/>
            <a:ext cx="8156448" cy="365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855578" y="1960171"/>
            <a:ext cx="882686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b="1" sz="80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25"/>
          <p:cNvSpPr txBox="1"/>
          <p:nvPr>
            <p:ph idx="2" type="body"/>
          </p:nvPr>
        </p:nvSpPr>
        <p:spPr>
          <a:xfrm>
            <a:off x="1442535" y="1984171"/>
            <a:ext cx="3103110" cy="1032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3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25"/>
          <p:cNvSpPr txBox="1"/>
          <p:nvPr>
            <p:ph idx="3" type="body"/>
          </p:nvPr>
        </p:nvSpPr>
        <p:spPr>
          <a:xfrm>
            <a:off x="4820642" y="1960171"/>
            <a:ext cx="882686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b="1" sz="80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25"/>
          <p:cNvSpPr txBox="1"/>
          <p:nvPr>
            <p:ph idx="4" type="body"/>
          </p:nvPr>
        </p:nvSpPr>
        <p:spPr>
          <a:xfrm>
            <a:off x="5477939" y="1984171"/>
            <a:ext cx="2243918" cy="1032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3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25"/>
          <p:cNvSpPr txBox="1"/>
          <p:nvPr>
            <p:ph idx="5" type="body"/>
          </p:nvPr>
        </p:nvSpPr>
        <p:spPr>
          <a:xfrm>
            <a:off x="7906755" y="1977950"/>
            <a:ext cx="882686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b="1" sz="80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25"/>
          <p:cNvSpPr txBox="1"/>
          <p:nvPr>
            <p:ph idx="6" type="body"/>
          </p:nvPr>
        </p:nvSpPr>
        <p:spPr>
          <a:xfrm>
            <a:off x="8564052" y="2001950"/>
            <a:ext cx="2959116" cy="1032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3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25"/>
          <p:cNvSpPr txBox="1"/>
          <p:nvPr>
            <p:ph idx="7" type="body"/>
          </p:nvPr>
        </p:nvSpPr>
        <p:spPr>
          <a:xfrm>
            <a:off x="1020059" y="3103993"/>
            <a:ext cx="1698625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25"/>
          <p:cNvSpPr txBox="1"/>
          <p:nvPr>
            <p:ph idx="8" type="body"/>
          </p:nvPr>
        </p:nvSpPr>
        <p:spPr>
          <a:xfrm>
            <a:off x="2718684" y="3103993"/>
            <a:ext cx="1698625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25"/>
          <p:cNvSpPr txBox="1"/>
          <p:nvPr>
            <p:ph idx="9" type="body"/>
          </p:nvPr>
        </p:nvSpPr>
        <p:spPr>
          <a:xfrm>
            <a:off x="4794793" y="3103993"/>
            <a:ext cx="2599197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25"/>
          <p:cNvSpPr txBox="1"/>
          <p:nvPr>
            <p:ph idx="13" type="body"/>
          </p:nvPr>
        </p:nvSpPr>
        <p:spPr>
          <a:xfrm>
            <a:off x="7876955" y="3102450"/>
            <a:ext cx="3726423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25"/>
          <p:cNvSpPr txBox="1"/>
          <p:nvPr>
            <p:ph idx="14" type="body"/>
          </p:nvPr>
        </p:nvSpPr>
        <p:spPr>
          <a:xfrm>
            <a:off x="1657040" y="5751926"/>
            <a:ext cx="8877920" cy="470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b="0" sz="1600">
                <a:solidFill>
                  <a:schemeClr val="accent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25"/>
          <p:cNvSpPr txBox="1"/>
          <p:nvPr>
            <p:ph idx="15" type="body"/>
          </p:nvPr>
        </p:nvSpPr>
        <p:spPr>
          <a:xfrm>
            <a:off x="4794791" y="5070254"/>
            <a:ext cx="2599199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0" sz="16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25"/>
          <p:cNvSpPr txBox="1"/>
          <p:nvPr>
            <p:ph idx="16" type="body"/>
          </p:nvPr>
        </p:nvSpPr>
        <p:spPr>
          <a:xfrm>
            <a:off x="7890713" y="5070254"/>
            <a:ext cx="3712665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0" sz="16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25"/>
          <p:cNvSpPr/>
          <p:nvPr>
            <p:ph idx="17" type="pic"/>
          </p:nvPr>
        </p:nvSpPr>
        <p:spPr>
          <a:xfrm>
            <a:off x="1020058" y="3976866"/>
            <a:ext cx="3273552" cy="1618488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5"/>
          <p:cNvSpPr/>
          <p:nvPr>
            <p:ph idx="18" type="pic"/>
          </p:nvPr>
        </p:nvSpPr>
        <p:spPr>
          <a:xfrm>
            <a:off x="4794792" y="4041034"/>
            <a:ext cx="2599199" cy="896112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25"/>
          <p:cNvSpPr/>
          <p:nvPr>
            <p:ph idx="19" type="pic"/>
          </p:nvPr>
        </p:nvSpPr>
        <p:spPr>
          <a:xfrm>
            <a:off x="7876955" y="4041034"/>
            <a:ext cx="2599200" cy="89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/>
          <p:nvPr/>
        </p:nvSpPr>
        <p:spPr>
          <a:xfrm>
            <a:off x="11682374" y="6430061"/>
            <a:ext cx="241402" cy="197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descr="View of a lake and mountain range" id="25" name="Google Shape;25;p8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-16" r="-15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" name="Google Shape;26;p8"/>
          <p:cNvSpPr/>
          <p:nvPr/>
        </p:nvSpPr>
        <p:spPr>
          <a:xfrm>
            <a:off x="129540" y="3410712"/>
            <a:ext cx="11932920" cy="3319272"/>
          </a:xfrm>
          <a:prstGeom prst="rect">
            <a:avLst/>
          </a:prstGeom>
          <a:gradFill>
            <a:gsLst>
              <a:gs pos="0">
                <a:srgbClr val="004CB9">
                  <a:alpha val="80000"/>
                </a:srgbClr>
              </a:gs>
              <a:gs pos="99000">
                <a:srgbClr val="005500">
                  <a:alpha val="80000"/>
                </a:srgbClr>
              </a:gs>
              <a:gs pos="100000">
                <a:srgbClr val="005500">
                  <a:alpha val="80000"/>
                </a:srgbClr>
              </a:gs>
            </a:gsLst>
            <a:lin ang="168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" name="Google Shape;27;p8"/>
          <p:cNvSpPr txBox="1"/>
          <p:nvPr>
            <p:ph type="title"/>
          </p:nvPr>
        </p:nvSpPr>
        <p:spPr>
          <a:xfrm>
            <a:off x="838200" y="3981036"/>
            <a:ext cx="10515600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5821279" y="6118484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8"/>
          <p:cNvSpPr txBox="1"/>
          <p:nvPr>
            <p:ph idx="10" type="dt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1" type="ftr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/>
          <p:nvPr/>
        </p:nvSpPr>
        <p:spPr>
          <a:xfrm>
            <a:off x="5908548" y="6114045"/>
            <a:ext cx="374904" cy="374904"/>
          </a:xfrm>
          <a:prstGeom prst="ellipse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2" name="Google Shape;32;p8"/>
          <p:cNvSpPr/>
          <p:nvPr/>
        </p:nvSpPr>
        <p:spPr>
          <a:xfrm>
            <a:off x="4070604" y="4804366"/>
            <a:ext cx="4050792" cy="365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831850" y="4942478"/>
            <a:ext cx="10515600" cy="459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Arial"/>
              <a:buNone/>
              <a:defRPr sz="23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Title, Subtitle, and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View of a lake with pine trees and mountain range" id="35" name="Google Shape;35;p9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-16" r="-15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6" name="Google Shape;36;p9"/>
          <p:cNvSpPr/>
          <p:nvPr/>
        </p:nvSpPr>
        <p:spPr>
          <a:xfrm>
            <a:off x="129540" y="128016"/>
            <a:ext cx="6858000" cy="6601968"/>
          </a:xfrm>
          <a:prstGeom prst="rect">
            <a:avLst/>
          </a:prstGeom>
          <a:gradFill>
            <a:gsLst>
              <a:gs pos="0">
                <a:srgbClr val="004CB9">
                  <a:alpha val="80000"/>
                </a:srgbClr>
              </a:gs>
              <a:gs pos="100000">
                <a:srgbClr val="005500">
                  <a:alpha val="80000"/>
                </a:srgbClr>
              </a:gs>
            </a:gsLst>
            <a:lin ang="168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841248" y="1169256"/>
            <a:ext cx="5285914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5821279" y="6118484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9"/>
          <p:cNvSpPr txBox="1"/>
          <p:nvPr>
            <p:ph idx="10" type="dt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1" type="ftr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/>
          <p:nvPr/>
        </p:nvSpPr>
        <p:spPr>
          <a:xfrm>
            <a:off x="5908548" y="6114045"/>
            <a:ext cx="374904" cy="374904"/>
          </a:xfrm>
          <a:prstGeom prst="ellipse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41248" y="2136036"/>
            <a:ext cx="5285914" cy="857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  <a:defRPr sz="23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9"/>
          <p:cNvSpPr/>
          <p:nvPr/>
        </p:nvSpPr>
        <p:spPr>
          <a:xfrm>
            <a:off x="915026" y="1992586"/>
            <a:ext cx="4428000" cy="365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838199" y="3100269"/>
            <a:ext cx="5288963" cy="258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Layout">
  <p:cSld name="Table Layou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Unpaved road lined with trees, mountain side drive" id="46" name="Google Shape;46;p10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-16" r="-15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7" name="Google Shape;47;p10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gradFill>
            <a:gsLst>
              <a:gs pos="0">
                <a:srgbClr val="004CB9">
                  <a:alpha val="80000"/>
                </a:srgbClr>
              </a:gs>
              <a:gs pos="100000">
                <a:srgbClr val="005500">
                  <a:alpha val="8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5821279" y="6118484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0"/>
          <p:cNvSpPr txBox="1"/>
          <p:nvPr>
            <p:ph idx="10" type="dt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1" type="ftr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8683563" y="3359239"/>
            <a:ext cx="2596896" cy="2252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  <a:defRPr b="0" i="0" sz="23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8683562" y="1757774"/>
            <a:ext cx="266985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/>
          <p:nvPr/>
        </p:nvSpPr>
        <p:spPr>
          <a:xfrm>
            <a:off x="5908548" y="6114045"/>
            <a:ext cx="374904" cy="374904"/>
          </a:xfrm>
          <a:prstGeom prst="ellipse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4" name="Google Shape;54;p10"/>
          <p:cNvSpPr/>
          <p:nvPr/>
        </p:nvSpPr>
        <p:spPr>
          <a:xfrm>
            <a:off x="8683563" y="3191969"/>
            <a:ext cx="1545336" cy="365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Content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Close up view of lake edge with mountain range background" id="56" name="Google Shape;56;p11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-16" r="-15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7" name="Google Shape;57;p11"/>
          <p:cNvSpPr/>
          <p:nvPr/>
        </p:nvSpPr>
        <p:spPr>
          <a:xfrm>
            <a:off x="129540" y="128016"/>
            <a:ext cx="11932920" cy="3319272"/>
          </a:xfrm>
          <a:prstGeom prst="rect">
            <a:avLst/>
          </a:prstGeom>
          <a:gradFill>
            <a:gsLst>
              <a:gs pos="0">
                <a:srgbClr val="004CB9">
                  <a:alpha val="80000"/>
                </a:srgbClr>
              </a:gs>
              <a:gs pos="100000">
                <a:srgbClr val="005500">
                  <a:alpha val="80000"/>
                </a:srgbClr>
              </a:gs>
            </a:gsLst>
            <a:lin ang="168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8" name="Google Shape;58;p11"/>
          <p:cNvSpPr txBox="1"/>
          <p:nvPr>
            <p:ph type="title"/>
          </p:nvPr>
        </p:nvSpPr>
        <p:spPr>
          <a:xfrm>
            <a:off x="841248" y="1093460"/>
            <a:ext cx="5320386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5821279" y="6118484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11"/>
          <p:cNvSpPr txBox="1"/>
          <p:nvPr>
            <p:ph idx="10" type="dt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1" type="ftr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/>
          <p:nvPr/>
        </p:nvSpPr>
        <p:spPr>
          <a:xfrm>
            <a:off x="5908548" y="6114045"/>
            <a:ext cx="374904" cy="374904"/>
          </a:xfrm>
          <a:prstGeom prst="ellipse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841248" y="2060240"/>
            <a:ext cx="5320386" cy="882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  <a:defRPr sz="23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1"/>
          <p:cNvSpPr/>
          <p:nvPr/>
        </p:nvSpPr>
        <p:spPr>
          <a:xfrm>
            <a:off x="914693" y="1916790"/>
            <a:ext cx="4500000" cy="365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5" name="Google Shape;65;p11"/>
          <p:cNvSpPr txBox="1"/>
          <p:nvPr>
            <p:ph idx="2" type="body"/>
          </p:nvPr>
        </p:nvSpPr>
        <p:spPr>
          <a:xfrm>
            <a:off x="6817897" y="1125545"/>
            <a:ext cx="4707842" cy="1849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ection Layout">
  <p:cSld name="Two Section Layou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Unpaved road lined with trees, mountain side drive" id="67" name="Google Shape;67;p12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-16" r="-15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8" name="Google Shape;68;p12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gradFill>
            <a:gsLst>
              <a:gs pos="0">
                <a:srgbClr val="004CB9">
                  <a:alpha val="80000"/>
                </a:srgbClr>
              </a:gs>
              <a:gs pos="99000">
                <a:srgbClr val="005500">
                  <a:alpha val="80000"/>
                </a:srgbClr>
              </a:gs>
              <a:gs pos="100000">
                <a:srgbClr val="005500">
                  <a:alpha val="8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5821279" y="6118484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12"/>
          <p:cNvSpPr txBox="1"/>
          <p:nvPr>
            <p:ph idx="10" type="dt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1" type="ftr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1159649" y="2738211"/>
            <a:ext cx="4183650" cy="4543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3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2" type="body"/>
          </p:nvPr>
        </p:nvSpPr>
        <p:spPr>
          <a:xfrm>
            <a:off x="838201" y="1835244"/>
            <a:ext cx="10515599" cy="629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  <a:defRPr b="0" i="0" sz="23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3" type="body"/>
          </p:nvPr>
        </p:nvSpPr>
        <p:spPr>
          <a:xfrm>
            <a:off x="6627121" y="2738211"/>
            <a:ext cx="4183650" cy="4543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3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4" type="body"/>
          </p:nvPr>
        </p:nvSpPr>
        <p:spPr>
          <a:xfrm>
            <a:off x="1159649" y="3428501"/>
            <a:ext cx="4365625" cy="233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5" type="body"/>
          </p:nvPr>
        </p:nvSpPr>
        <p:spPr>
          <a:xfrm>
            <a:off x="6627121" y="3428501"/>
            <a:ext cx="4365625" cy="233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type="title"/>
          </p:nvPr>
        </p:nvSpPr>
        <p:spPr>
          <a:xfrm>
            <a:off x="838200" y="5576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/>
          <p:nvPr/>
        </p:nvSpPr>
        <p:spPr>
          <a:xfrm>
            <a:off x="5908548" y="6114045"/>
            <a:ext cx="374904" cy="374904"/>
          </a:xfrm>
          <a:prstGeom prst="ellipse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9" name="Google Shape;79;p12"/>
          <p:cNvSpPr/>
          <p:nvPr/>
        </p:nvSpPr>
        <p:spPr>
          <a:xfrm>
            <a:off x="4111752" y="1667974"/>
            <a:ext cx="3968496" cy="365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Layout">
  <p:cSld name="Chart Layou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Unpaved road lined with trees, mountain side drive" id="81" name="Google Shape;81;p13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-16" r="-15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gradFill>
            <a:gsLst>
              <a:gs pos="0">
                <a:srgbClr val="004CB9">
                  <a:alpha val="80000"/>
                </a:srgbClr>
              </a:gs>
              <a:gs pos="100000">
                <a:srgbClr val="005500">
                  <a:alpha val="8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5821279" y="6118484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841248" y="3359239"/>
            <a:ext cx="4357688" cy="2252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  <a:defRPr b="0" i="0" sz="23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841248" y="2081624"/>
            <a:ext cx="4357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/>
          <p:nvPr/>
        </p:nvSpPr>
        <p:spPr>
          <a:xfrm>
            <a:off x="5908548" y="6114045"/>
            <a:ext cx="374904" cy="374904"/>
          </a:xfrm>
          <a:prstGeom prst="ellipse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911877" y="3191969"/>
            <a:ext cx="3968496" cy="365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0" name="Google Shape;90;p13"/>
          <p:cNvSpPr/>
          <p:nvPr>
            <p:ph idx="2" type="chart"/>
          </p:nvPr>
        </p:nvSpPr>
        <p:spPr>
          <a:xfrm>
            <a:off x="6981371" y="1246188"/>
            <a:ext cx="4284663" cy="4365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Title Slide">
  <p:cSld name="Image and Title Slid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11645798" y="6386170"/>
            <a:ext cx="307239" cy="3438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descr="View of a lake and mountain range" id="93" name="Google Shape;93;p14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-16" r="-15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129540" y="128016"/>
            <a:ext cx="11932920" cy="2368296"/>
          </a:xfrm>
          <a:prstGeom prst="rect">
            <a:avLst/>
          </a:prstGeom>
          <a:gradFill>
            <a:gsLst>
              <a:gs pos="0">
                <a:srgbClr val="004CB9">
                  <a:alpha val="80000"/>
                </a:srgbClr>
              </a:gs>
              <a:gs pos="100000">
                <a:srgbClr val="005500">
                  <a:alpha val="80000"/>
                </a:srgbClr>
              </a:gs>
            </a:gsLst>
            <a:lin ang="168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5821279" y="6118484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14"/>
          <p:cNvSpPr txBox="1"/>
          <p:nvPr>
            <p:ph idx="10" type="dt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/>
          <p:nvPr/>
        </p:nvSpPr>
        <p:spPr>
          <a:xfrm>
            <a:off x="5908548" y="6114045"/>
            <a:ext cx="374904" cy="374904"/>
          </a:xfrm>
          <a:prstGeom prst="ellipse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838201" y="1835244"/>
            <a:ext cx="10515599" cy="629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  <a:defRPr b="0" i="0" sz="23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type="title"/>
          </p:nvPr>
        </p:nvSpPr>
        <p:spPr>
          <a:xfrm>
            <a:off x="838200" y="5576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/>
          <p:nvPr/>
        </p:nvSpPr>
        <p:spPr>
          <a:xfrm>
            <a:off x="3759708" y="1667974"/>
            <a:ext cx="4672584" cy="365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dia Layout">
  <p:cSld name="Media Layou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Unpaved road lined with trees, mountain side drive" id="103" name="Google Shape;103;p15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-16" r="-15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gradFill>
            <a:gsLst>
              <a:gs pos="0">
                <a:srgbClr val="004CB9">
                  <a:alpha val="80000"/>
                </a:srgbClr>
              </a:gs>
              <a:gs pos="100000">
                <a:srgbClr val="005500">
                  <a:alpha val="8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5821279" y="6118484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type="title"/>
          </p:nvPr>
        </p:nvSpPr>
        <p:spPr>
          <a:xfrm>
            <a:off x="838200" y="26887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/>
          <p:nvPr/>
        </p:nvSpPr>
        <p:spPr>
          <a:xfrm>
            <a:off x="5908548" y="6114045"/>
            <a:ext cx="374904" cy="374904"/>
          </a:xfrm>
          <a:prstGeom prst="ellipse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0" name="Google Shape;110;p15"/>
          <p:cNvSpPr/>
          <p:nvPr>
            <p:ph idx="2" type="media"/>
          </p:nvPr>
        </p:nvSpPr>
        <p:spPr>
          <a:xfrm>
            <a:off x="1395984" y="1497770"/>
            <a:ext cx="9400032" cy="4215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5821279" y="6118484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Gill Sans"/>
              <a:buNone/>
              <a:defRPr b="0" i="0" sz="50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6"/>
          <p:cNvSpPr txBox="1"/>
          <p:nvPr>
            <p:ph idx="1" type="body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0" type="dt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1" type="ftr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  <p15:guide id="9" pos="302">
          <p15:clr>
            <a:srgbClr val="F26B43"/>
          </p15:clr>
        </p15:guide>
        <p15:guide id="10" pos="73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fundresearch.fidelity.com/mutual-funds/summary/315805283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"/>
          <p:cNvSpPr txBox="1"/>
          <p:nvPr>
            <p:ph idx="2" type="body"/>
          </p:nvPr>
        </p:nvSpPr>
        <p:spPr>
          <a:xfrm>
            <a:off x="3912235" y="1333943"/>
            <a:ext cx="4367531" cy="324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</a:pPr>
            <a:r>
              <a:rPr lang="en-US"/>
              <a:t>January </a:t>
            </a:r>
            <a:endParaRPr/>
          </a:p>
        </p:txBody>
      </p:sp>
      <p:sp>
        <p:nvSpPr>
          <p:cNvPr id="224" name="Google Shape;224;p1"/>
          <p:cNvSpPr txBox="1"/>
          <p:nvPr>
            <p:ph idx="1" type="body"/>
          </p:nvPr>
        </p:nvSpPr>
        <p:spPr>
          <a:xfrm>
            <a:off x="3912235" y="1680191"/>
            <a:ext cx="4367531" cy="324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2022</a:t>
            </a:r>
            <a:endParaRPr/>
          </a:p>
        </p:txBody>
      </p:sp>
      <p:sp>
        <p:nvSpPr>
          <p:cNvPr id="225" name="Google Shape;225;p1"/>
          <p:cNvSpPr txBox="1"/>
          <p:nvPr>
            <p:ph type="title"/>
          </p:nvPr>
        </p:nvSpPr>
        <p:spPr>
          <a:xfrm>
            <a:off x="1037021" y="2107415"/>
            <a:ext cx="10117959" cy="2281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Gill Sans"/>
              <a:buNone/>
            </a:pPr>
            <a:r>
              <a:rPr lang="en-US"/>
              <a:t>FOR THE FUTURE </a:t>
            </a:r>
            <a:endParaRPr/>
          </a:p>
        </p:txBody>
      </p:sp>
      <p:sp>
        <p:nvSpPr>
          <p:cNvPr id="226" name="Google Shape;226;p1"/>
          <p:cNvSpPr txBox="1"/>
          <p:nvPr>
            <p:ph idx="3" type="body"/>
          </p:nvPr>
        </p:nvSpPr>
        <p:spPr>
          <a:xfrm>
            <a:off x="1050857" y="4720037"/>
            <a:ext cx="10090287" cy="1101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</a:pPr>
            <a:r>
              <a:rPr lang="en-US"/>
              <a:t>By : Joshua James, Jonathan Bennett, Khatija Azeem, and Johann Maiga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ae74bbfe5_0_1"/>
          <p:cNvSpPr txBox="1"/>
          <p:nvPr>
            <p:ph type="title"/>
          </p:nvPr>
        </p:nvSpPr>
        <p:spPr>
          <a:xfrm>
            <a:off x="838200" y="3429000"/>
            <a:ext cx="10386300" cy="13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ill Sans"/>
              <a:buNone/>
            </a:pPr>
            <a:r>
              <a:rPr lang="en-US" sz="2000"/>
              <a:t>Our mission was to create a bot that allows our user to create and manage their investments in their 401k and 529 plan. Our project is targeted towards young professionals just starting out their career and/or thinking about pursuing higher education.</a:t>
            </a:r>
            <a:endParaRPr/>
          </a:p>
        </p:txBody>
      </p:sp>
      <p:sp>
        <p:nvSpPr>
          <p:cNvPr id="232" name="Google Shape;232;g10ae74bbfe5_0_1"/>
          <p:cNvSpPr txBox="1"/>
          <p:nvPr>
            <p:ph idx="12" type="sldNum"/>
          </p:nvPr>
        </p:nvSpPr>
        <p:spPr>
          <a:xfrm>
            <a:off x="5821279" y="6118484"/>
            <a:ext cx="54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g10ae74bbfe5_0_1"/>
          <p:cNvSpPr txBox="1"/>
          <p:nvPr/>
        </p:nvSpPr>
        <p:spPr>
          <a:xfrm>
            <a:off x="4236963" y="914400"/>
            <a:ext cx="2998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Our Mission 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ae74bbfe5_0_217"/>
          <p:cNvSpPr txBox="1"/>
          <p:nvPr>
            <p:ph type="title"/>
          </p:nvPr>
        </p:nvSpPr>
        <p:spPr>
          <a:xfrm>
            <a:off x="838197" y="644939"/>
            <a:ext cx="5529600" cy="12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r>
              <a:rPr lang="en-US"/>
              <a:t>What is a 529 plan and    why is it used?</a:t>
            </a:r>
            <a:endParaRPr/>
          </a:p>
        </p:txBody>
      </p:sp>
      <p:sp>
        <p:nvSpPr>
          <p:cNvPr id="239" name="Google Shape;239;g10ae74bbfe5_0_217"/>
          <p:cNvSpPr txBox="1"/>
          <p:nvPr>
            <p:ph idx="2" type="body"/>
          </p:nvPr>
        </p:nvSpPr>
        <p:spPr>
          <a:xfrm>
            <a:off x="838200" y="2120350"/>
            <a:ext cx="6029700" cy="3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 lnSpcReduction="20000"/>
          </a:bodyPr>
          <a:lstStyle/>
          <a:p>
            <a:pPr indent="-179999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500">
                <a:solidFill>
                  <a:srgbClr val="F7F1E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529 plan is an investment account that offers tax benefits when used to pay for qualified education expenses for a designated beneficiary. </a:t>
            </a:r>
            <a:endParaRPr b="1" sz="1700"/>
          </a:p>
          <a:p>
            <a:pPr indent="-2286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FFFF00"/>
              </a:buClr>
              <a:buSzPts val="1400"/>
              <a:buChar char="•"/>
            </a:pPr>
            <a:r>
              <a:rPr lang="en-US" sz="1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You can use a 529 plan to pay for college, K-12 tuition, apprenticeship programs, and student loan repayments (lifetime limit of $10,000)</a:t>
            </a:r>
            <a:endParaRPr sz="15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FFFF00"/>
              </a:buClr>
              <a:buSzPts val="1400"/>
              <a:buChar char="•"/>
            </a:pPr>
            <a:r>
              <a:rPr lang="en-US" sz="1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Qualified Expenses Include:</a:t>
            </a:r>
            <a:endParaRPr sz="15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FFFF00"/>
              </a:buClr>
              <a:buSzPts val="1400"/>
              <a:buChar char="•"/>
            </a:pPr>
            <a:r>
              <a:rPr lang="en-US" sz="1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Tuition &amp; Fees</a:t>
            </a:r>
            <a:endParaRPr sz="15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FFFF00"/>
              </a:buClr>
              <a:buSzPts val="1400"/>
              <a:buChar char="•"/>
            </a:pPr>
            <a:r>
              <a:rPr lang="en-US" sz="1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Books and Supplies (College Only)</a:t>
            </a:r>
            <a:endParaRPr sz="15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FFFF00"/>
              </a:buClr>
              <a:buSzPts val="1400"/>
              <a:buChar char="•"/>
            </a:pPr>
            <a:r>
              <a:rPr lang="en-US" sz="1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Computers and Internet Access (College Only)</a:t>
            </a:r>
            <a:endParaRPr sz="15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-US" sz="13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Feature to be added to the Bot on the next version release.</a:t>
            </a:r>
            <a:endParaRPr b="1" i="1" sz="13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0ae74bbfe5_0_217"/>
          <p:cNvSpPr txBox="1"/>
          <p:nvPr>
            <p:ph idx="12" type="sldNum"/>
          </p:nvPr>
        </p:nvSpPr>
        <p:spPr>
          <a:xfrm>
            <a:off x="5821279" y="6118484"/>
            <a:ext cx="54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ae74bbfe5_0_433"/>
          <p:cNvSpPr txBox="1"/>
          <p:nvPr>
            <p:ph type="title"/>
          </p:nvPr>
        </p:nvSpPr>
        <p:spPr>
          <a:xfrm>
            <a:off x="841248" y="1169256"/>
            <a:ext cx="52860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</a:pPr>
            <a:r>
              <a:rPr lang="en-US"/>
              <a:t>What is a 401(k)?</a:t>
            </a:r>
            <a:endParaRPr/>
          </a:p>
        </p:txBody>
      </p:sp>
      <p:sp>
        <p:nvSpPr>
          <p:cNvPr id="246" name="Google Shape;246;g10ae74bbfe5_0_433"/>
          <p:cNvSpPr txBox="1"/>
          <p:nvPr>
            <p:ph idx="12" type="sldNum"/>
          </p:nvPr>
        </p:nvSpPr>
        <p:spPr>
          <a:xfrm>
            <a:off x="5821279" y="6118484"/>
            <a:ext cx="54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g10ae74bbfe5_0_433"/>
          <p:cNvSpPr txBox="1"/>
          <p:nvPr>
            <p:ph idx="2" type="body"/>
          </p:nvPr>
        </p:nvSpPr>
        <p:spPr>
          <a:xfrm>
            <a:off x="838200" y="1951901"/>
            <a:ext cx="6009900" cy="3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 lnSpcReduction="20000"/>
          </a:bodyPr>
          <a:lstStyle/>
          <a:p>
            <a:pPr indent="-78399" lvl="0" marL="17999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>
              <a:solidFill>
                <a:srgbClr val="F7F1E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3649" lvl="0" marL="179999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500"/>
              <a:buChar char="•"/>
            </a:pPr>
            <a:r>
              <a:rPr b="1" i="0" lang="en-US" sz="1500">
                <a:solidFill>
                  <a:srgbClr val="F7F1E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401(k) plan is a company-sponsored retirement account that employees can contribute income, while employers may match contributions.</a:t>
            </a:r>
            <a:endParaRPr b="1" sz="1500">
              <a:solidFill>
                <a:srgbClr val="F7F1E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FFFF00"/>
              </a:buClr>
              <a:buSzPts val="1500"/>
              <a:buChar char="•"/>
            </a:pPr>
            <a:r>
              <a:rPr lang="en-US" sz="1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Two basic types of 401(k)s - traditional and Roth - which differ primarily in how they're taxed.</a:t>
            </a:r>
            <a:endParaRPr sz="15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FFFF00"/>
              </a:buClr>
              <a:buSzPts val="1500"/>
              <a:buChar char="•"/>
            </a:pPr>
            <a:r>
              <a:rPr lang="en-US" sz="1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Traditional 401(k), employee contributions are "pre-tax," meaning they reduce taxable income, but withdrawals are taxed.</a:t>
            </a:r>
            <a:endParaRPr sz="15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FFFF00"/>
              </a:buClr>
              <a:buSzPts val="1500"/>
              <a:buChar char="•"/>
            </a:pPr>
            <a:r>
              <a:rPr lang="en-US" sz="1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Roth 401(k)s are made with after-tax income; there's no tax deduction in the contribution year, but withdrawals are tax-free.</a:t>
            </a:r>
            <a:endParaRPr sz="15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-US" sz="13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Feature currently available</a:t>
            </a:r>
            <a:endParaRPr b="1" i="1" sz="13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d7ee1e2f6_0_0"/>
          <p:cNvSpPr txBox="1"/>
          <p:nvPr>
            <p:ph type="title"/>
          </p:nvPr>
        </p:nvSpPr>
        <p:spPr>
          <a:xfrm>
            <a:off x="841248" y="1169256"/>
            <a:ext cx="5286000" cy="78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Funds Used </a:t>
            </a:r>
            <a:endParaRPr/>
          </a:p>
        </p:txBody>
      </p:sp>
      <p:sp>
        <p:nvSpPr>
          <p:cNvPr id="254" name="Google Shape;254;g10d7ee1e2f6_0_0"/>
          <p:cNvSpPr txBox="1"/>
          <p:nvPr>
            <p:ph idx="12" type="sldNum"/>
          </p:nvPr>
        </p:nvSpPr>
        <p:spPr>
          <a:xfrm>
            <a:off x="5821279" y="6118484"/>
            <a:ext cx="549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g10d7ee1e2f6_0_0"/>
          <p:cNvSpPr txBox="1"/>
          <p:nvPr>
            <p:ph idx="2" type="body"/>
          </p:nvPr>
        </p:nvSpPr>
        <p:spPr>
          <a:xfrm>
            <a:off x="838200" y="2418498"/>
            <a:ext cx="5289000" cy="27396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Char char="•"/>
            </a:pPr>
            <a:r>
              <a:rPr lang="en-US" sz="1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Fidelity® Large Cap Growth Index Fund ( FSPGX )</a:t>
            </a:r>
            <a:endParaRPr sz="15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Calibri"/>
              <a:buChar char="•"/>
            </a:pPr>
            <a:r>
              <a:rPr lang="en-US" sz="1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Fidelity® Large Cap Value Index Fund ( FLCOX )</a:t>
            </a:r>
            <a:endParaRPr sz="15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Calibri"/>
              <a:buChar char="•"/>
            </a:pPr>
            <a:r>
              <a:rPr lang="en-US" sz="1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Fidelity® Stock Selector Mid-Cap Fund (</a:t>
            </a:r>
            <a:r>
              <a:rPr lang="en-US" sz="1500">
                <a:solidFill>
                  <a:srgbClr val="FFFF00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FSSMX</a:t>
            </a:r>
            <a:r>
              <a:rPr lang="en-US" sz="1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5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Calibri"/>
              <a:buChar char="•"/>
            </a:pPr>
            <a:r>
              <a:rPr lang="en-US" sz="1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Fidelity® Mid Cap Value Index Fund ( FIMVX )</a:t>
            </a:r>
            <a:endParaRPr sz="15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300"/>
              <a:buFont typeface="Calibri"/>
              <a:buChar char="•"/>
            </a:pPr>
            <a:r>
              <a:rPr lang="en-US" sz="1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Fidelity® Small Cap Growth Index Fund ( FECGX )</a:t>
            </a:r>
            <a:endParaRPr sz="13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ae74bbfe5_0_649"/>
          <p:cNvSpPr txBox="1"/>
          <p:nvPr>
            <p:ph type="title"/>
          </p:nvPr>
        </p:nvSpPr>
        <p:spPr>
          <a:xfrm>
            <a:off x="841248" y="1169256"/>
            <a:ext cx="52860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</a:pPr>
            <a:r>
              <a:rPr lang="en-US"/>
              <a:t>Issues</a:t>
            </a:r>
            <a:endParaRPr/>
          </a:p>
        </p:txBody>
      </p:sp>
      <p:sp>
        <p:nvSpPr>
          <p:cNvPr id="261" name="Google Shape;261;g10ae74bbfe5_0_649"/>
          <p:cNvSpPr txBox="1"/>
          <p:nvPr>
            <p:ph idx="12" type="sldNum"/>
          </p:nvPr>
        </p:nvSpPr>
        <p:spPr>
          <a:xfrm>
            <a:off x="5821279" y="6118484"/>
            <a:ext cx="54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g10ae74bbfe5_0_649"/>
          <p:cNvSpPr txBox="1"/>
          <p:nvPr>
            <p:ph idx="2" type="body"/>
          </p:nvPr>
        </p:nvSpPr>
        <p:spPr>
          <a:xfrm>
            <a:off x="841250" y="1951900"/>
            <a:ext cx="6104700" cy="42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17999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1E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3649" lvl="0" marL="179999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Sample Utterances will not </a:t>
            </a:r>
            <a:r>
              <a:rPr lang="en-US" sz="1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accept</a:t>
            </a:r>
            <a:r>
              <a:rPr lang="en-US" sz="1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numbers. We had to look up how Lex accepts numbers. Solution- type out numbers. Ex. 401 had to be written out as four zero one.</a:t>
            </a:r>
            <a:endParaRPr sz="15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3649" lvl="0" marL="179999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7F1E4"/>
              </a:buClr>
              <a:buSzPts val="1500"/>
              <a:buFont typeface="Times New Roman"/>
              <a:buChar char="•"/>
            </a:pPr>
            <a:r>
              <a:rPr lang="en-US" sz="1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Due to time constraints 529 model did not work as planned. There is an error in Lambda function.</a:t>
            </a:r>
            <a:endParaRPr sz="15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3649" lvl="0" marL="179999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7F1E4"/>
              </a:buClr>
              <a:buSzPts val="1500"/>
              <a:buFont typeface="Times New Roman"/>
              <a:buChar char="•"/>
            </a:pPr>
            <a:r>
              <a:rPr lang="en-US" sz="1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Many errors in Lambda function. We went </a:t>
            </a:r>
            <a:r>
              <a:rPr lang="en-US" sz="1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through</a:t>
            </a:r>
            <a:r>
              <a:rPr lang="en-US" sz="1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all of </a:t>
            </a:r>
            <a:r>
              <a:rPr lang="en-US" sz="1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Cloudwatch</a:t>
            </a:r>
            <a:r>
              <a:rPr lang="en-US" sz="1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Management</a:t>
            </a:r>
            <a:r>
              <a:rPr lang="en-US" sz="1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logs to find code errors.</a:t>
            </a:r>
            <a:endParaRPr sz="15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3649" lvl="0" marL="179999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7F1E4"/>
              </a:buClr>
              <a:buSzPts val="1500"/>
              <a:buFont typeface="Times New Roman"/>
              <a:buChar char="•"/>
            </a:pPr>
            <a:r>
              <a:rPr lang="en-US" sz="1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Importing a Lex bot from one AWS </a:t>
            </a:r>
            <a:r>
              <a:rPr lang="en-US" sz="1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account</a:t>
            </a:r>
            <a:r>
              <a:rPr lang="en-US" sz="1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to another brought some challenges, such as intent not validating properly. </a:t>
            </a:r>
            <a:endParaRPr sz="15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3649" lvl="0" marL="179999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7F1E4"/>
              </a:buClr>
              <a:buSzPts val="1500"/>
              <a:buFont typeface="Times New Roman"/>
              <a:buChar char="•"/>
            </a:pPr>
            <a:r>
              <a:rPr lang="en-US" sz="1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Deploying the WebUI was not an easy task as many parameters and CloudFormation template had to be tailored to this specific project and Lex Bot V1 compatibility.</a:t>
            </a:r>
            <a:r>
              <a:rPr lang="en-US" sz="1500">
                <a:solidFill>
                  <a:srgbClr val="F7F1E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>
              <a:solidFill>
                <a:srgbClr val="F7F1E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db07f6536_1_0"/>
          <p:cNvSpPr txBox="1"/>
          <p:nvPr>
            <p:ph type="title"/>
          </p:nvPr>
        </p:nvSpPr>
        <p:spPr>
          <a:xfrm>
            <a:off x="841248" y="1169256"/>
            <a:ext cx="5286000" cy="78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269" name="Google Shape;269;g10db07f6536_1_0"/>
          <p:cNvSpPr txBox="1"/>
          <p:nvPr>
            <p:ph idx="12" type="sldNum"/>
          </p:nvPr>
        </p:nvSpPr>
        <p:spPr>
          <a:xfrm>
            <a:off x="5821279" y="6118484"/>
            <a:ext cx="549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g10db07f6536_1_0"/>
          <p:cNvSpPr txBox="1"/>
          <p:nvPr>
            <p:ph idx="2" type="body"/>
          </p:nvPr>
        </p:nvSpPr>
        <p:spPr>
          <a:xfrm>
            <a:off x="838200" y="2202977"/>
            <a:ext cx="5289000" cy="34860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Using the information from </a:t>
            </a:r>
            <a:r>
              <a:rPr lang="en-US"/>
              <a:t>the</a:t>
            </a:r>
            <a:r>
              <a:rPr lang="en-US"/>
              <a:t> Web UI to </a:t>
            </a:r>
            <a:r>
              <a:rPr lang="en-US"/>
              <a:t>create</a:t>
            </a:r>
            <a:r>
              <a:rPr lang="en-US"/>
              <a:t> a email list that will send updated expected returns to the user to prevent people from forgetting about their 401K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Add an intent that allows the user to invest for education as well (529 Plan)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Add more funds for greater </a:t>
            </a:r>
            <a:r>
              <a:rPr lang="en-US"/>
              <a:t>diversity</a:t>
            </a:r>
            <a:r>
              <a:rPr lang="en-US"/>
              <a:t> of portfolios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Add the ability for the user to view their portfolio when investing through an employer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24">
      <a:dk1>
        <a:srgbClr val="000000"/>
      </a:dk1>
      <a:lt1>
        <a:srgbClr val="FFFFFF"/>
      </a:lt1>
      <a:dk2>
        <a:srgbClr val="64AC00"/>
      </a:dk2>
      <a:lt2>
        <a:srgbClr val="CBFF00"/>
      </a:lt2>
      <a:accent1>
        <a:srgbClr val="002E62"/>
      </a:accent1>
      <a:accent2>
        <a:srgbClr val="004CB9"/>
      </a:accent2>
      <a:accent3>
        <a:srgbClr val="005500"/>
      </a:accent3>
      <a:accent4>
        <a:srgbClr val="16B3DC"/>
      </a:accent4>
      <a:accent5>
        <a:srgbClr val="F9DC5C"/>
      </a:accent5>
      <a:accent6>
        <a:srgbClr val="EF626C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2022-01-07T22:45:03Z</dcterms:created>
  <dc:creator>Jonathan Bennett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