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5" r:id="rId9"/>
    <p:sldId id="262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23178-BCB9-429C-8689-7D0704587B4D}" v="1" dt="2024-01-21T07:08:08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1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1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8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0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8F4E-6B60-4564-B0AE-88CEBB25A1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3478-9C21-46C3-8D74-D41E5F3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9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395" y="1357294"/>
            <a:ext cx="9144000" cy="1850058"/>
          </a:xfrm>
        </p:spPr>
        <p:txBody>
          <a:bodyPr>
            <a:normAutofit lnSpcReduction="10000"/>
          </a:bodyPr>
          <a:lstStyle/>
          <a:p>
            <a:r>
              <a:rPr lang="sv-SE" dirty="0"/>
              <a:t> </a:t>
            </a:r>
            <a:r>
              <a:rPr lang="sv-SE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DARK PATTERNS BUSTER HACKATHON (DPBH’2023)</a:t>
            </a:r>
          </a:p>
          <a:p>
            <a:r>
              <a:rPr lang="sv-SE" b="1" dirty="0">
                <a:solidFill>
                  <a:srgbClr val="FF0000"/>
                </a:solidFill>
              </a:rPr>
              <a:t>ROUND II</a:t>
            </a:r>
          </a:p>
          <a:p>
            <a:r>
              <a:rPr lang="sv-SE" sz="2800" b="1" dirty="0">
                <a:solidFill>
                  <a:schemeClr val="accent5">
                    <a:lumMod val="50000"/>
                  </a:schemeClr>
                </a:solidFill>
              </a:rPr>
              <a:t>Sikkim Manipal Institute of Technology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Team Name: Pixel Prophets</a:t>
            </a:r>
            <a:endParaRPr lang="en-IN" sz="2800" b="1" dirty="0"/>
          </a:p>
          <a:p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" y="238739"/>
            <a:ext cx="11466233" cy="1029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541" y="3283772"/>
            <a:ext cx="4275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Presented by:</a:t>
            </a:r>
          </a:p>
          <a:p>
            <a:pPr marL="342900" indent="-342900">
              <a:buAutoNum type="arabicPeriod"/>
            </a:pPr>
            <a:r>
              <a:rPr lang="en-US" sz="2400" dirty="0"/>
              <a:t>Gagan </a:t>
            </a:r>
            <a:r>
              <a:rPr lang="en-US" sz="2400" dirty="0" err="1"/>
              <a:t>Sarmah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Kunsang</a:t>
            </a:r>
            <a:r>
              <a:rPr lang="en-US" sz="2400" dirty="0"/>
              <a:t> </a:t>
            </a:r>
            <a:r>
              <a:rPr lang="en-US" sz="2400" dirty="0" err="1"/>
              <a:t>Moktan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Grenish</a:t>
            </a:r>
            <a:r>
              <a:rPr lang="en-US" sz="2400" dirty="0"/>
              <a:t> Rai</a:t>
            </a:r>
          </a:p>
          <a:p>
            <a:pPr marL="342900" indent="-342900">
              <a:buAutoNum type="arabicPeriod"/>
            </a:pPr>
            <a:r>
              <a:rPr lang="en-US" sz="2400" dirty="0"/>
              <a:t>Anish Acharya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59011" y="3419549"/>
            <a:ext cx="513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Mentor: Dr Ranjit </a:t>
            </a:r>
            <a:r>
              <a:rPr lang="en-US" sz="2400" i="1" dirty="0" err="1"/>
              <a:t>Panigrahi</a:t>
            </a:r>
            <a:endParaRPr lang="en-US" sz="2400" dirty="0"/>
          </a:p>
          <a:p>
            <a:r>
              <a:rPr lang="en-US" sz="2400" dirty="0"/>
              <a:t>Department: Computer Applications</a:t>
            </a:r>
          </a:p>
          <a:p>
            <a:r>
              <a:rPr lang="en-US" sz="2400" dirty="0"/>
              <a:t>Sikkim </a:t>
            </a:r>
            <a:r>
              <a:rPr lang="en-US" sz="2400" dirty="0" err="1"/>
              <a:t>Manipal</a:t>
            </a:r>
            <a:r>
              <a:rPr lang="en-US" sz="2400" dirty="0"/>
              <a:t> Institute of Technology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15" y="5222764"/>
            <a:ext cx="5310675" cy="154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516" y="1522516"/>
            <a:ext cx="9144000" cy="601252"/>
          </a:xfrm>
        </p:spPr>
        <p:txBody>
          <a:bodyPr>
            <a:normAutofit/>
          </a:bodyPr>
          <a:lstStyle/>
          <a:p>
            <a:r>
              <a:rPr lang="sv-SE" dirty="0"/>
              <a:t> </a:t>
            </a:r>
            <a:r>
              <a:rPr lang="sv-SE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Problem Statement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" y="238739"/>
            <a:ext cx="11466233" cy="1029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FAFC1-62C6-A06F-B9FB-668DBDE834C3}"/>
              </a:ext>
            </a:extLst>
          </p:cNvPr>
          <p:cNvSpPr txBox="1"/>
          <p:nvPr/>
        </p:nvSpPr>
        <p:spPr>
          <a:xfrm>
            <a:off x="1041400" y="2215661"/>
            <a:ext cx="9842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Design and development of a software-based solutions that can detect the use, type, and scale of dark patterns on e-commerce platforms.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3048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516" y="1522516"/>
            <a:ext cx="9144000" cy="601252"/>
          </a:xfrm>
        </p:spPr>
        <p:txBody>
          <a:bodyPr>
            <a:normAutofit/>
          </a:bodyPr>
          <a:lstStyle/>
          <a:p>
            <a:r>
              <a:rPr lang="sv-SE" dirty="0"/>
              <a:t> </a:t>
            </a:r>
            <a:r>
              <a:rPr lang="sv-SE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Solution Strategy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" y="238739"/>
            <a:ext cx="11466233" cy="1029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A1EAF-3BDF-1665-7515-50DCC6E2F7F0}"/>
              </a:ext>
            </a:extLst>
          </p:cNvPr>
          <p:cNvSpPr txBox="1"/>
          <p:nvPr/>
        </p:nvSpPr>
        <p:spPr>
          <a:xfrm>
            <a:off x="658647" y="2120570"/>
            <a:ext cx="6395296" cy="203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solve the problem, we have developed a browser extension “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Pixet”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that detects the types and number of dark patterns present in a webpage. It uses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transformer-based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open-source language models (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BERT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RoBERTa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</a:t>
            </a: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XLNet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to detect the dark patterns present in the webpage. Works on all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chromium-based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browsers.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4C5EF-1A0E-BE3E-77B0-D6B5A1C44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7" y="4258510"/>
            <a:ext cx="4411281" cy="2153947"/>
          </a:xfrm>
          <a:prstGeom prst="rect">
            <a:avLst/>
          </a:prstGeom>
        </p:spPr>
      </p:pic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5305F67-AF19-17C3-DC19-EFAD4DFB3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37" y="1621378"/>
            <a:ext cx="3189816" cy="4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2F54-5D4E-3763-A41B-C2CCC94A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05" y="1181100"/>
            <a:ext cx="6553200" cy="236654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Transformer Based Language Models</a:t>
            </a:r>
          </a:p>
          <a:p>
            <a:pPr marL="0" indent="0">
              <a:buNone/>
            </a:pPr>
            <a:r>
              <a:rPr lang="en-IN" sz="2000" dirty="0"/>
              <a:t>We have used three open source language models, fine tuned them according to our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188FA-B8F0-4776-8427-654E2D47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83" y="-1715"/>
            <a:ext cx="11466233" cy="102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A3F20-4153-86BC-C1EC-3C38BB4A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" y="2429706"/>
            <a:ext cx="6637021" cy="875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C5430-B845-9E5B-6026-03D7E4CA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71" y="1869758"/>
            <a:ext cx="4571138" cy="3807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A97617-4EAD-99E2-119B-A2133A4820E8}"/>
              </a:ext>
            </a:extLst>
          </p:cNvPr>
          <p:cNvSpPr txBox="1"/>
          <p:nvPr/>
        </p:nvSpPr>
        <p:spPr>
          <a:xfrm>
            <a:off x="7703820" y="1262748"/>
            <a:ext cx="412529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used to fine tune the models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BF8BC-3BF7-55DE-6DB3-983D93529A00}"/>
              </a:ext>
            </a:extLst>
          </p:cNvPr>
          <p:cNvSpPr/>
          <p:nvPr/>
        </p:nvSpPr>
        <p:spPr>
          <a:xfrm>
            <a:off x="7429500" y="1181100"/>
            <a:ext cx="4624909" cy="4564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9223A-20F9-E173-C404-7C3009871085}"/>
              </a:ext>
            </a:extLst>
          </p:cNvPr>
          <p:cNvSpPr txBox="1"/>
          <p:nvPr/>
        </p:nvSpPr>
        <p:spPr>
          <a:xfrm>
            <a:off x="535305" y="3700835"/>
            <a:ext cx="689991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all three models: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B3651C-2174-E3D0-216C-496CB34490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t="6538" b="4384"/>
          <a:stretch/>
        </p:blipFill>
        <p:spPr>
          <a:xfrm>
            <a:off x="487249" y="4063244"/>
            <a:ext cx="5691926" cy="27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A83F26B-20C4-482A-B6FF-2AAB885E7374}"/>
              </a:ext>
            </a:extLst>
          </p:cNvPr>
          <p:cNvSpPr txBox="1"/>
          <p:nvPr/>
        </p:nvSpPr>
        <p:spPr>
          <a:xfrm>
            <a:off x="415744" y="158364"/>
            <a:ext cx="6096000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of Data</a:t>
            </a:r>
            <a:endParaRPr lang="en-IN" sz="4000" b="1" kern="1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A diagram of a company&#10;&#10;Description automatically generated">
            <a:extLst>
              <a:ext uri="{FF2B5EF4-FFF2-40B4-BE49-F238E27FC236}">
                <a16:creationId xmlns:a16="http://schemas.microsoft.com/office/drawing/2014/main" id="{AB9E94EB-3658-3E13-97DB-531FD5F3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85349"/>
            <a:ext cx="11868150" cy="35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8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920" y="1271800"/>
            <a:ext cx="9144000" cy="1655762"/>
          </a:xfrm>
        </p:spPr>
        <p:txBody>
          <a:bodyPr>
            <a:normAutofit/>
          </a:bodyPr>
          <a:lstStyle/>
          <a:p>
            <a:r>
              <a:rPr lang="sv-SE" dirty="0"/>
              <a:t> </a:t>
            </a:r>
            <a:r>
              <a:rPr lang="sv-SE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Tools Used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" y="238739"/>
            <a:ext cx="11466233" cy="102962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3A0CDBF-309B-5956-F298-9FFFCBB7510F}"/>
              </a:ext>
            </a:extLst>
          </p:cNvPr>
          <p:cNvSpPr txBox="1">
            <a:spLocks/>
          </p:cNvSpPr>
          <p:nvPr/>
        </p:nvSpPr>
        <p:spPr>
          <a:xfrm>
            <a:off x="1264920" y="25104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A791B-9F6C-8B70-8735-FC513FBA99BF}"/>
              </a:ext>
            </a:extLst>
          </p:cNvPr>
          <p:cNvSpPr txBox="1"/>
          <p:nvPr/>
        </p:nvSpPr>
        <p:spPr>
          <a:xfrm>
            <a:off x="808835" y="1883480"/>
            <a:ext cx="10485120" cy="3091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Extension: HTML, CSS and Vanilla JavaScript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Models: Python (Transformers, Pytorch,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Pandas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other python libraries)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Content Scraping: Node.js (Puppeteer, Express, Cors, Child_Process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 Stack: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Notebook, GitHub, VS code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6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516" y="1522516"/>
            <a:ext cx="9144000" cy="601252"/>
          </a:xfrm>
        </p:spPr>
        <p:txBody>
          <a:bodyPr>
            <a:normAutofit/>
          </a:bodyPr>
          <a:lstStyle/>
          <a:p>
            <a:r>
              <a:rPr lang="sv-SE" dirty="0"/>
              <a:t> </a:t>
            </a:r>
            <a:r>
              <a:rPr lang="sv-SE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Result and Demonstration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" y="238739"/>
            <a:ext cx="11466233" cy="1029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AC9F6-A73B-06BC-562C-7B701826D5D4}"/>
              </a:ext>
            </a:extLst>
          </p:cNvPr>
          <p:cNvSpPr txBox="1"/>
          <p:nvPr/>
        </p:nvSpPr>
        <p:spPr>
          <a:xfrm>
            <a:off x="649598" y="2123768"/>
            <a:ext cx="7713352" cy="283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Extension gives us output as the number of occurrences of types of dark patterns present in the webpage and the percentage of dark patterns. It also has a risk meter that calculates the risk of visiting the website by using the number of dark patterns.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A6F0F71-D5B7-A2A6-9A28-E0B95B38D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59" y="2123768"/>
            <a:ext cx="2902453" cy="43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516" y="1522516"/>
            <a:ext cx="9144000" cy="601252"/>
          </a:xfrm>
        </p:spPr>
        <p:txBody>
          <a:bodyPr>
            <a:normAutofit/>
          </a:bodyPr>
          <a:lstStyle/>
          <a:p>
            <a:r>
              <a:rPr lang="sv-SE"/>
              <a:t> </a:t>
            </a:r>
            <a:r>
              <a:rPr lang="sv-SE" b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Future Scope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" y="238739"/>
            <a:ext cx="11466233" cy="1029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4FBC3E-F3A6-E7D8-EF9E-0EE1D2C00663}"/>
              </a:ext>
            </a:extLst>
          </p:cNvPr>
          <p:cNvSpPr txBox="1"/>
          <p:nvPr/>
        </p:nvSpPr>
        <p:spPr>
          <a:xfrm>
            <a:off x="641186" y="2123768"/>
            <a:ext cx="10614660" cy="237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of Extension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of more datasets to train the models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model learn by itself using user’s feedback in real time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various technologies like OCR (to extract text from images) and site tracking for better detection of dark patterns</a:t>
            </a:r>
          </a:p>
        </p:txBody>
      </p:sp>
    </p:spTree>
    <p:extLst>
      <p:ext uri="{BB962C8B-B14F-4D97-AF65-F5344CB8AC3E}">
        <p14:creationId xmlns:p14="http://schemas.microsoft.com/office/powerpoint/2010/main" val="297518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" y="238739"/>
            <a:ext cx="11466233" cy="10296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68634" y="2505670"/>
            <a:ext cx="43655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66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FFB3D4CEB7704CADFD97ACE469876B" ma:contentTypeVersion="16" ma:contentTypeDescription="Create a new document." ma:contentTypeScope="" ma:versionID="e11ded9298b570b520a2717cfe991c2c">
  <xsd:schema xmlns:xsd="http://www.w3.org/2001/XMLSchema" xmlns:xs="http://www.w3.org/2001/XMLSchema" xmlns:p="http://schemas.microsoft.com/office/2006/metadata/properties" xmlns:ns3="7d4aeca9-7080-43f0-9d53-5697246dfcc4" xmlns:ns4="567b407b-e5ce-4664-9f83-db952f62ea7c" targetNamespace="http://schemas.microsoft.com/office/2006/metadata/properties" ma:root="true" ma:fieldsID="9e33fbdd17a325a92568f289997c16c4" ns3:_="" ns4:_="">
    <xsd:import namespace="7d4aeca9-7080-43f0-9d53-5697246dfcc4"/>
    <xsd:import namespace="567b407b-e5ce-4664-9f83-db952f62ea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aeca9-7080-43f0-9d53-5697246df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b407b-e5ce-4664-9f83-db952f62ea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4aeca9-7080-43f0-9d53-5697246dfcc4" xsi:nil="true"/>
  </documentManagement>
</p:properties>
</file>

<file path=customXml/itemProps1.xml><?xml version="1.0" encoding="utf-8"?>
<ds:datastoreItem xmlns:ds="http://schemas.openxmlformats.org/officeDocument/2006/customXml" ds:itemID="{F8C74D11-9D52-417E-9628-63DF46880B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A42EE-EDFB-4D3C-A0E3-7173C865D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4aeca9-7080-43f0-9d53-5697246dfcc4"/>
    <ds:schemaRef ds:uri="567b407b-e5ce-4664-9f83-db952f62ea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0A6BC8-656B-4878-B025-38AEA03303C3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567b407b-e5ce-4664-9f83-db952f62ea7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d4aeca9-7080-43f0-9d53-5697246dfcc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321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tanushree Bose</dc:creator>
  <cp:lastModifiedBy>KUNSANG MOKTAN</cp:lastModifiedBy>
  <cp:revision>15</cp:revision>
  <dcterms:created xsi:type="dcterms:W3CDTF">2024-01-18T04:50:25Z</dcterms:created>
  <dcterms:modified xsi:type="dcterms:W3CDTF">2024-01-21T09:41:58Z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0x01010024FFB3D4CEB7704CADFD97ACE469876B</vt:lpwstr>
  </property>
</Properties>
</file>