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9DC4"/>
    <a:srgbClr val="C80000"/>
    <a:srgbClr val="8398C3"/>
    <a:srgbClr val="7B92BF"/>
    <a:srgbClr val="6C85B8"/>
    <a:srgbClr val="4C679E"/>
    <a:srgbClr val="24A8A2"/>
    <a:srgbClr val="334C82"/>
    <a:srgbClr val="F68F7C"/>
    <a:srgbClr val="4BA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568F7F-53E8-490B-AAAD-7667224C7F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2294255"/>
            <a:ext cx="5787426" cy="558799"/>
          </a:xfrm>
        </p:spPr>
        <p:txBody>
          <a:bodyPr anchor="ctr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1201784"/>
            <a:ext cx="5787426" cy="109247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3410693"/>
            <a:ext cx="2913783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3662095"/>
            <a:ext cx="2913783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>
            <a:extLst>
              <a:ext uri="{FF2B5EF4-FFF2-40B4-BE49-F238E27FC236}">
                <a16:creationId xmlns:a16="http://schemas.microsoft.com/office/drawing/2014/main" id="{BC21AE42-0491-40A3-8AB9-F05C6127AC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828472" y="2543098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822699" y="3337970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2551E720-39CF-4765-AA49-C289B43389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1" y="0"/>
            <a:ext cx="12192000" cy="6858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751349" y="1655222"/>
            <a:ext cx="3985202" cy="865136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751349" y="301522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51349" y="3330854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69925" y="3660588"/>
            <a:ext cx="5787426" cy="558799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3200" dirty="0"/>
              <a:t>作業</a:t>
            </a:r>
            <a:r>
              <a:rPr lang="en-US" altLang="zh-CN" sz="3200" dirty="0"/>
              <a:t>3  Association Analysis </a:t>
            </a:r>
            <a:r>
              <a:rPr lang="zh-CN" altLang="en-US" sz="3200" dirty="0"/>
              <a:t>作業說明</a:t>
            </a:r>
            <a:endParaRPr lang="en-US" altLang="zh-CN" sz="32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682027"/>
            <a:ext cx="5787426" cy="1092472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台灣科技大學  </a:t>
            </a:r>
            <a:br>
              <a:rPr lang="en-US" altLang="zh-CN" sz="2800" dirty="0"/>
            </a:br>
            <a:r>
              <a:rPr lang="zh-TW" altLang="en-US" sz="8000" dirty="0">
                <a:solidFill>
                  <a:schemeClr val="accent1"/>
                </a:solidFill>
              </a:rPr>
              <a:t>資料科學導論 </a:t>
            </a:r>
            <a:br>
              <a:rPr lang="en-US" altLang="zh-TW" dirty="0">
                <a:solidFill>
                  <a:schemeClr val="accent1"/>
                </a:solidFill>
              </a:rPr>
            </a:br>
            <a:r>
              <a:rPr lang="en-US" altLang="zh-TW" sz="3100" dirty="0">
                <a:solidFill>
                  <a:schemeClr val="accent1"/>
                </a:solidFill>
              </a:rPr>
              <a:t>Introduction to Data Science</a:t>
            </a:r>
            <a:endParaRPr lang="zh-CN" altLang="en-US" sz="3100" dirty="0">
              <a:solidFill>
                <a:schemeClr val="accent1"/>
              </a:solidFill>
            </a:endParaRPr>
          </a:p>
        </p:txBody>
      </p:sp>
      <p:pic>
        <p:nvPicPr>
          <p:cNvPr id="1028" name="Picture 4" descr="ãå°ç§ãçåçæå°çµæ">
            <a:extLst>
              <a:ext uri="{FF2B5EF4-FFF2-40B4-BE49-F238E27FC236}">
                <a16:creationId xmlns:a16="http://schemas.microsoft.com/office/drawing/2014/main" id="{2EC4207D-A26A-4467-A2FE-4C99F44F8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256" y="5904205"/>
            <a:ext cx="4428744" cy="95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作業說明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048DCBF-BE8A-49AF-8A75-6B7D9C1BFC7B}"/>
              </a:ext>
            </a:extLst>
          </p:cNvPr>
          <p:cNvSpPr txBox="1"/>
          <p:nvPr/>
        </p:nvSpPr>
        <p:spPr>
          <a:xfrm>
            <a:off x="832104" y="1499616"/>
            <a:ext cx="9564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這是一個來自零售商的交易數據的資料集</a:t>
            </a:r>
            <a:endParaRPr lang="en-US" altLang="zh-TW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B836E3C-D712-437B-9A26-9FCD77BE7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46" y="2000631"/>
            <a:ext cx="10534650" cy="195262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3B2072E-56A2-4EEA-9501-818FAA35C88F}"/>
              </a:ext>
            </a:extLst>
          </p:cNvPr>
          <p:cNvSpPr txBox="1"/>
          <p:nvPr/>
        </p:nvSpPr>
        <p:spPr>
          <a:xfrm>
            <a:off x="923365" y="4276165"/>
            <a:ext cx="8794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其中 </a:t>
            </a:r>
            <a:r>
              <a:rPr lang="en-US" altLang="zh-TW" dirty="0" err="1"/>
              <a:t>InvoiceNo</a:t>
            </a:r>
            <a:r>
              <a:rPr lang="en-US" altLang="zh-TW" dirty="0"/>
              <a:t> </a:t>
            </a:r>
            <a:r>
              <a:rPr lang="zh-TW" altLang="en-US" dirty="0"/>
              <a:t>是發票號碼</a:t>
            </a:r>
            <a:endParaRPr lang="en-US" altLang="zh-TW" dirty="0"/>
          </a:p>
          <a:p>
            <a:r>
              <a:rPr lang="en-US" altLang="zh-TW" dirty="0" err="1"/>
              <a:t>StockCode</a:t>
            </a:r>
            <a:r>
              <a:rPr lang="zh-TW" altLang="en-US" dirty="0"/>
              <a:t>是股票代碼</a:t>
            </a:r>
            <a:endParaRPr lang="en-US" altLang="zh-TW" dirty="0"/>
          </a:p>
          <a:p>
            <a:r>
              <a:rPr lang="en-US" altLang="zh-TW" dirty="0"/>
              <a:t>Description</a:t>
            </a:r>
            <a:r>
              <a:rPr lang="zh-TW" altLang="en-US" dirty="0"/>
              <a:t>是商品，也是最重要的資訊</a:t>
            </a:r>
            <a:endParaRPr lang="en-US" altLang="zh-TW" dirty="0"/>
          </a:p>
          <a:p>
            <a:r>
              <a:rPr lang="en-US" altLang="zh-TW" dirty="0"/>
              <a:t>Quantity</a:t>
            </a:r>
            <a:r>
              <a:rPr lang="zh-TW" altLang="en-US" dirty="0"/>
              <a:t>是購買數量</a:t>
            </a:r>
            <a:endParaRPr lang="en-US" altLang="zh-TW" dirty="0"/>
          </a:p>
          <a:p>
            <a:r>
              <a:rPr lang="en-US" altLang="zh-TW" dirty="0"/>
              <a:t>…</a:t>
            </a:r>
            <a:r>
              <a:rPr lang="zh-TW" altLang="en-US" dirty="0"/>
              <a:t>之後的欄位以此類推</a:t>
            </a:r>
            <a:endParaRPr lang="en-US" altLang="zh-TW" dirty="0"/>
          </a:p>
          <a:p>
            <a:r>
              <a:rPr lang="zh-TW" altLang="en-US" dirty="0"/>
              <a:t>最後</a:t>
            </a:r>
            <a:r>
              <a:rPr lang="en-US" altLang="zh-TW" dirty="0"/>
              <a:t>Country</a:t>
            </a:r>
            <a:r>
              <a:rPr lang="zh-TW" altLang="en-US" dirty="0"/>
              <a:t>是國家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8326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1FF68-FC76-4605-B1D0-42CBB1DF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E8C63A-13D3-497D-825B-10431DA4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BF5CF81-13DB-41B9-B86E-BC3042004E98}"/>
                  </a:ext>
                </a:extLst>
              </p:cNvPr>
              <p:cNvSpPr/>
              <p:nvPr/>
            </p:nvSpPr>
            <p:spPr>
              <a:xfrm>
                <a:off x="669924" y="1251554"/>
                <a:ext cx="7940675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dirty="0"/>
                  <a:t>以下是作業前處理的步驟</a:t>
                </a:r>
                <a:r>
                  <a:rPr lang="en-US" altLang="zh-TW" dirty="0"/>
                  <a:t>: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步驟</a:t>
                </a:r>
                <a:r>
                  <a:rPr lang="en-US" altLang="zh-CN" dirty="0"/>
                  <a:t>1:</a:t>
                </a:r>
                <a:r>
                  <a:rPr lang="zh-CN" altLang="en-US" dirty="0"/>
                  <a:t>清洗資料</a:t>
                </a:r>
                <a:endParaRPr lang="en-US" altLang="zh-CN" dirty="0"/>
              </a:p>
              <a:p>
                <a:r>
                  <a:rPr lang="zh-CN" altLang="en-US" dirty="0"/>
                  <a:t>將空的</a:t>
                </a:r>
                <a:r>
                  <a:rPr lang="en-US" altLang="zh-CN" dirty="0" err="1"/>
                  <a:t>InvoiceNo</a:t>
                </a:r>
                <a:r>
                  <a:rPr lang="zh-CN" altLang="en-US" dirty="0"/>
                  <a:t>拿掉</a:t>
                </a:r>
                <a:endParaRPr lang="en-US" altLang="zh-CN" dirty="0"/>
              </a:p>
              <a:p>
                <a:r>
                  <a:rPr lang="zh-CN" altLang="en-US" dirty="0"/>
                  <a:t>移除信用卡交易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InvoiceNo</a:t>
                </a:r>
                <a:r>
                  <a:rPr lang="zh-CN" altLang="en-US" dirty="0"/>
                  <a:t>中有出現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即是</a:t>
                </a:r>
                <a:r>
                  <a:rPr lang="zh-TW" altLang="en-US" dirty="0"/>
                  <a:t>，</a:t>
                </a:r>
                <a:r>
                  <a:rPr lang="en-US" altLang="zh-CN" dirty="0"/>
                  <a:t>EX:C537024)</a:t>
                </a:r>
              </a:p>
              <a:p>
                <a:endParaRPr lang="en-US" altLang="zh-TW" dirty="0"/>
              </a:p>
              <a:p>
                <a:r>
                  <a:rPr lang="zh-TW" altLang="en-US" dirty="0"/>
                  <a:t>步驟</a:t>
                </a:r>
                <a:r>
                  <a:rPr lang="en-US" altLang="zh-TW" dirty="0"/>
                  <a:t>2:</a:t>
                </a:r>
                <a:r>
                  <a:rPr lang="zh-TW" altLang="en-US" dirty="0"/>
                  <a:t>只分析英國</a:t>
                </a:r>
                <a:r>
                  <a:rPr lang="en-US" altLang="zh-TW" dirty="0"/>
                  <a:t>(United Kingdom)</a:t>
                </a:r>
                <a:r>
                  <a:rPr lang="zh-TW" altLang="en-US" dirty="0"/>
                  <a:t>的購買紀錄</a:t>
                </a:r>
                <a:endParaRPr lang="en-US" altLang="zh-TW" dirty="0"/>
              </a:p>
              <a:p>
                <a:r>
                  <a:rPr lang="zh-TW" altLang="en-US" dirty="0"/>
                  <a:t>因為資料集有點大，所以將範圍放到只有英國地區</a:t>
                </a:r>
                <a:endParaRPr lang="en-US" altLang="zh-TW" dirty="0"/>
              </a:p>
              <a:p>
                <a:r>
                  <a:rPr lang="zh-CN" altLang="en-US" dirty="0"/>
                  <a:t>處理時</a:t>
                </a:r>
                <a:r>
                  <a:rPr lang="en-US" altLang="zh-TW" dirty="0"/>
                  <a:t>Country</a:t>
                </a:r>
                <a:r>
                  <a:rPr lang="zh-CN" altLang="en-US" dirty="0"/>
                  <a:t>欄位請選擇</a:t>
                </a:r>
                <a:r>
                  <a:rPr lang="en-US" altLang="zh-TW" dirty="0"/>
                  <a:t>United Kingdom</a:t>
                </a:r>
              </a:p>
              <a:p>
                <a:endParaRPr lang="en-US" altLang="zh-TW" dirty="0"/>
              </a:p>
              <a:p>
                <a:r>
                  <a:rPr lang="zh-CN" altLang="en-US" dirty="0"/>
                  <a:t>步驟</a:t>
                </a:r>
                <a:r>
                  <a:rPr lang="en-US" altLang="zh-CN" dirty="0"/>
                  <a:t>3:</a:t>
                </a:r>
                <a:r>
                  <a:rPr lang="zh-CN" altLang="en-US" dirty="0"/>
                  <a:t>把商品中 </a:t>
                </a:r>
                <a:r>
                  <a:rPr lang="en-US" altLang="zh-CN" dirty="0"/>
                  <a:t>‘POSTAGE‘ </a:t>
                </a:r>
                <a:r>
                  <a:rPr lang="zh-CN" altLang="en-US" dirty="0"/>
                  <a:t>拿掉，如果</a:t>
                </a:r>
                <a:r>
                  <a:rPr lang="en-US" altLang="zh-CN" dirty="0"/>
                  <a:t>DATA</a:t>
                </a:r>
                <a:r>
                  <a:rPr lang="zh-TW" altLang="en-US" dirty="0"/>
                  <a:t>中出現負</a:t>
                </a:r>
                <a:r>
                  <a:rPr lang="zh-CN" altLang="en-US" dirty="0"/>
                  <a:t>值統一以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取代</a:t>
                </a:r>
                <a:endParaRPr lang="en-US" altLang="zh-CN" dirty="0"/>
              </a:p>
              <a:p>
                <a:r>
                  <a:rPr lang="zh-CN" altLang="en-US" dirty="0"/>
                  <a:t>郵資</a:t>
                </a:r>
                <a:r>
                  <a:rPr lang="en-US" altLang="zh-CN" dirty="0"/>
                  <a:t>(POSTAGE)</a:t>
                </a:r>
                <a:r>
                  <a:rPr lang="zh-CN" altLang="en-US" dirty="0"/>
                  <a:t>不列入本次分析項目中</a:t>
                </a:r>
                <a:endParaRPr lang="en-US" altLang="zh-CN" dirty="0"/>
              </a:p>
              <a:p>
                <a:endParaRPr lang="en-US" altLang="zh-TW" dirty="0"/>
              </a:p>
              <a:p>
                <a:r>
                  <a:rPr lang="zh-CN" altLang="en-US" dirty="0"/>
                  <a:t>步驟</a:t>
                </a:r>
                <a:r>
                  <a:rPr lang="en-US" altLang="zh-CN" dirty="0"/>
                  <a:t>4:</a:t>
                </a:r>
                <a:r>
                  <a:rPr lang="zh-CN" altLang="en-US" dirty="0"/>
                  <a:t>進行</a:t>
                </a:r>
                <a:r>
                  <a:rPr lang="en-US" altLang="zh-CN" dirty="0"/>
                  <a:t>Association Analysis </a:t>
                </a:r>
              </a:p>
              <a:p>
                <a:r>
                  <a:rPr lang="zh-TW" altLang="en-US" dirty="0"/>
                  <a:t>篩選的指標請以以下條件為準</a:t>
                </a:r>
                <a:endParaRPr lang="en-US" altLang="zh-CN" dirty="0"/>
              </a:p>
              <a:p>
                <a:r>
                  <a:rPr lang="en-US" altLang="zh-CN" dirty="0"/>
                  <a:t>support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CN" dirty="0"/>
                  <a:t>min threshold(0.01)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confidence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min threshold(0.5)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BF5CF81-13DB-41B9-B86E-BC3042004E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4" y="1251554"/>
                <a:ext cx="7940675" cy="4524315"/>
              </a:xfrm>
              <a:prstGeom prst="rect">
                <a:avLst/>
              </a:prstGeom>
              <a:blipFill>
                <a:blip r:embed="rId2"/>
                <a:stretch>
                  <a:fillRect l="-691" t="-674" b="-1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3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181ABA-5D6B-4241-B4CC-A6B9D814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上傳檔案格式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7B9A96-AB4B-4178-8ACB-A2220A6D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B2C72C3-EB2F-4031-A287-B366E36F7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4" y="1258374"/>
            <a:ext cx="6934200" cy="229552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EAB843E-54AB-499D-90A6-ECD010AAE64E}"/>
              </a:ext>
            </a:extLst>
          </p:cNvPr>
          <p:cNvSpPr txBox="1"/>
          <p:nvPr/>
        </p:nvSpPr>
        <p:spPr>
          <a:xfrm>
            <a:off x="806824" y="3989761"/>
            <a:ext cx="74855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依照</a:t>
            </a:r>
            <a:r>
              <a:rPr lang="en-US" altLang="zh-TW" dirty="0"/>
              <a:t>submit.csv</a:t>
            </a:r>
            <a:r>
              <a:rPr lang="zh-TW" altLang="en-US" dirty="0"/>
              <a:t>中的 </a:t>
            </a:r>
            <a:r>
              <a:rPr lang="en-US" altLang="zh-TW" dirty="0"/>
              <a:t>Association Rule </a:t>
            </a:r>
            <a:r>
              <a:rPr lang="zh-TW" altLang="en-US" dirty="0"/>
              <a:t>順序去標</a:t>
            </a:r>
            <a:r>
              <a:rPr lang="en-US" altLang="zh-TW" dirty="0"/>
              <a:t>LABEL</a:t>
            </a:r>
          </a:p>
          <a:p>
            <a:endParaRPr lang="en-US" altLang="zh-TW" dirty="0"/>
          </a:p>
          <a:p>
            <a:r>
              <a:rPr lang="en-US" altLang="zh-TW" dirty="0"/>
              <a:t>Association Rule </a:t>
            </a:r>
            <a:r>
              <a:rPr lang="en-US" altLang="zh-TW" dirty="0" err="1"/>
              <a:t>antecedants</a:t>
            </a:r>
            <a:r>
              <a:rPr lang="zh-TW" altLang="en-US" dirty="0"/>
              <a:t> 以及 </a:t>
            </a:r>
            <a:r>
              <a:rPr lang="en-US" altLang="zh-TW" dirty="0"/>
              <a:t>consequents </a:t>
            </a:r>
            <a:r>
              <a:rPr lang="zh-TW" altLang="en-US" dirty="0"/>
              <a:t>的欄位可能會有不只一個</a:t>
            </a:r>
            <a:r>
              <a:rPr lang="en-US" altLang="zh-TW" dirty="0"/>
              <a:t>item</a:t>
            </a:r>
            <a:r>
              <a:rPr lang="zh-TW" altLang="en-US" dirty="0"/>
              <a:t>，如果有出現兩個以上的</a:t>
            </a:r>
            <a:r>
              <a:rPr lang="en-US" altLang="zh-TW" dirty="0"/>
              <a:t>item</a:t>
            </a:r>
            <a:r>
              <a:rPr lang="zh-TW" altLang="en-US" dirty="0"/>
              <a:t>時，兩個商品會以</a:t>
            </a:r>
            <a:r>
              <a:rPr lang="en-US" altLang="zh-TW" dirty="0"/>
              <a:t>”, ”</a:t>
            </a:r>
            <a:r>
              <a:rPr lang="zh-TW" altLang="en-US" dirty="0"/>
              <a:t>的方式隔開</a:t>
            </a:r>
            <a:r>
              <a:rPr lang="en-US" altLang="zh-TW" dirty="0"/>
              <a:t>(</a:t>
            </a:r>
            <a:r>
              <a:rPr lang="zh-TW" altLang="en-US" dirty="0"/>
              <a:t>逗號</a:t>
            </a:r>
            <a:r>
              <a:rPr lang="en-US" altLang="zh-TW" dirty="0"/>
              <a:t>+</a:t>
            </a:r>
            <a:r>
              <a:rPr lang="zh-TW" altLang="en-US" dirty="0"/>
              <a:t>空格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同學們必須將</a:t>
            </a:r>
            <a:r>
              <a:rPr lang="en-US" altLang="zh-TW" dirty="0"/>
              <a:t>label</a:t>
            </a:r>
            <a:r>
              <a:rPr lang="zh-TW" altLang="en-US" dirty="0"/>
              <a:t>欄位填上</a:t>
            </a:r>
            <a:r>
              <a:rPr lang="en-US" altLang="zh-TW" dirty="0"/>
              <a:t>0</a:t>
            </a:r>
            <a:r>
              <a:rPr lang="zh-TW" altLang="en-US" dirty="0"/>
              <a:t>或</a:t>
            </a:r>
            <a:r>
              <a:rPr lang="en-US" altLang="zh-TW" dirty="0"/>
              <a:t>1</a:t>
            </a:r>
            <a:r>
              <a:rPr lang="zh-TW" altLang="en-US" dirty="0"/>
              <a:t>，</a:t>
            </a:r>
            <a:r>
              <a:rPr lang="en-US" altLang="zh-TW" dirty="0"/>
              <a:t>0</a:t>
            </a:r>
            <a:r>
              <a:rPr lang="zh-TW" altLang="en-US" dirty="0"/>
              <a:t>代表</a:t>
            </a:r>
            <a:r>
              <a:rPr lang="en-US" altLang="zh-TW" dirty="0" err="1"/>
              <a:t>antecedants</a:t>
            </a:r>
            <a:r>
              <a:rPr lang="zh-TW" altLang="en-US" dirty="0"/>
              <a:t>和</a:t>
            </a:r>
            <a:r>
              <a:rPr lang="en-US" altLang="zh-TW" dirty="0"/>
              <a:t>consequents</a:t>
            </a:r>
            <a:r>
              <a:rPr lang="zh-TW" altLang="en-US" dirty="0"/>
              <a:t>並沒有</a:t>
            </a:r>
            <a:r>
              <a:rPr lang="en-US" altLang="zh-TW" dirty="0"/>
              <a:t>Association Rule </a:t>
            </a:r>
            <a:r>
              <a:rPr lang="zh-TW" altLang="en-US" dirty="0"/>
              <a:t>的關係，</a:t>
            </a:r>
            <a:r>
              <a:rPr lang="en-US" altLang="zh-TW" dirty="0"/>
              <a:t>1</a:t>
            </a:r>
            <a:r>
              <a:rPr lang="zh-TW" altLang="en-US" dirty="0"/>
              <a:t>代表有關係</a:t>
            </a:r>
          </a:p>
        </p:txBody>
      </p:sp>
    </p:spTree>
    <p:extLst>
      <p:ext uri="{BB962C8B-B14F-4D97-AF65-F5344CB8AC3E}">
        <p14:creationId xmlns:p14="http://schemas.microsoft.com/office/powerpoint/2010/main" val="226220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748C7F-68C6-49F0-AD4B-553DE1A55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評分方式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91DEB5-1B97-4CEE-87A9-9D227474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6459BB-7544-4463-8746-AD0E819786DA}"/>
              </a:ext>
            </a:extLst>
          </p:cNvPr>
          <p:cNvSpPr/>
          <p:nvPr/>
        </p:nvSpPr>
        <p:spPr>
          <a:xfrm>
            <a:off x="669924" y="1166842"/>
            <a:ext cx="1021322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程式</a:t>
            </a:r>
            <a:r>
              <a:rPr lang="en-US" altLang="zh-TW" dirty="0"/>
              <a:t>performance 70%</a:t>
            </a:r>
          </a:p>
          <a:p>
            <a:r>
              <a:rPr lang="zh-TW" altLang="en-US" dirty="0"/>
              <a:t>     同作業一</a:t>
            </a: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報告</a:t>
            </a:r>
            <a:r>
              <a:rPr lang="en-US" altLang="zh-TW" dirty="0"/>
              <a:t>30%:</a:t>
            </a:r>
          </a:p>
          <a:p>
            <a:br>
              <a:rPr lang="en-US" altLang="zh-TW" dirty="0"/>
            </a:br>
            <a:r>
              <a:rPr lang="zh-TW" altLang="en-US" dirty="0"/>
              <a:t>     </a:t>
            </a: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(20%)</a:t>
            </a:r>
            <a:r>
              <a:rPr lang="zh-TW" altLang="en-US" dirty="0"/>
              <a:t>演算法流程及程式架構介紹、有進行哪些資料預處理手續、資料分析過程中遇到的困難及嘗試解決的方法、作業中學到的東西、程式碼執行說明</a:t>
            </a:r>
            <a:r>
              <a:rPr lang="en-US" altLang="zh-TW" dirty="0"/>
              <a:t>(</a:t>
            </a:r>
            <a:r>
              <a:rPr lang="zh-TW" altLang="en-US" dirty="0"/>
              <a:t>包含執行環境等資訊）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請勿抄襲其他同學</a:t>
            </a:r>
            <a:r>
              <a:rPr lang="en-US" altLang="zh-TW" dirty="0">
                <a:solidFill>
                  <a:srgbClr val="FF0000"/>
                </a:solidFill>
              </a:rPr>
              <a:t>!)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     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     </a:t>
            </a:r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(10%)</a:t>
            </a:r>
            <a:r>
              <a:rPr lang="zh-TW" altLang="en-US" dirty="0"/>
              <a:t>此作業比較特殊的地方是，利用</a:t>
            </a:r>
            <a:r>
              <a:rPr lang="en-US" altLang="zh-TW" dirty="0"/>
              <a:t>Association Analysis </a:t>
            </a:r>
            <a:r>
              <a:rPr lang="zh-TW" altLang="en-US" dirty="0"/>
              <a:t>處理完資料後</a:t>
            </a:r>
            <a:r>
              <a:rPr lang="en-US" altLang="zh-TW" dirty="0"/>
              <a:t>(</a:t>
            </a:r>
            <a:r>
              <a:rPr lang="zh-TW" altLang="en-US" dirty="0"/>
              <a:t>不限於只分析英國</a:t>
            </a:r>
            <a:r>
              <a:rPr lang="en-US" altLang="zh-TW" dirty="0"/>
              <a:t>)</a:t>
            </a:r>
            <a:r>
              <a:rPr lang="zh-TW" altLang="en-US" dirty="0"/>
              <a:t>，還希望同學透過這些</a:t>
            </a:r>
            <a:r>
              <a:rPr lang="en-US" altLang="zh-TW" dirty="0"/>
              <a:t>Rules</a:t>
            </a:r>
            <a:r>
              <a:rPr lang="zh-TW" altLang="en-US" dirty="0"/>
              <a:t>主觀的去分析自己對於這些</a:t>
            </a:r>
            <a:r>
              <a:rPr lang="en-US" altLang="zh-TW" dirty="0"/>
              <a:t>Rules</a:t>
            </a:r>
            <a:r>
              <a:rPr lang="zh-TW" altLang="en-US" dirty="0"/>
              <a:t>的看法或是一些有趣的現象。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舉例來說</a:t>
            </a:r>
            <a:r>
              <a:rPr lang="en-US" altLang="zh-TW" dirty="0"/>
              <a:t>:</a:t>
            </a:r>
            <a:r>
              <a:rPr lang="zh-TW" altLang="en-US" dirty="0"/>
              <a:t> 我今天分析完法國所有的購買紀錄，發現法國人買</a:t>
            </a:r>
            <a:r>
              <a:rPr lang="en-US" altLang="zh-TW" dirty="0"/>
              <a:t>A</a:t>
            </a:r>
            <a:r>
              <a:rPr lang="zh-TW" altLang="en-US" dirty="0"/>
              <a:t>商品時也會買</a:t>
            </a:r>
            <a:r>
              <a:rPr lang="en-US" altLang="zh-TW" dirty="0"/>
              <a:t>B</a:t>
            </a:r>
            <a:r>
              <a:rPr lang="zh-TW" altLang="en-US" dirty="0"/>
              <a:t>商品。</a:t>
            </a:r>
            <a:endParaRPr lang="en-US" altLang="zh-TW" dirty="0"/>
          </a:p>
          <a:p>
            <a:r>
              <a:rPr lang="zh-TW" altLang="en-US" dirty="0"/>
              <a:t>或是調整</a:t>
            </a:r>
            <a:r>
              <a:rPr lang="en-US" altLang="zh-TW" dirty="0"/>
              <a:t>association</a:t>
            </a:r>
            <a:r>
              <a:rPr lang="zh-TW" altLang="en-US" dirty="0"/>
              <a:t> </a:t>
            </a:r>
            <a:r>
              <a:rPr lang="en-US" altLang="zh-TW" dirty="0"/>
              <a:t>rules</a:t>
            </a:r>
            <a:r>
              <a:rPr lang="zh-TW" altLang="en-US" dirty="0"/>
              <a:t>的度量標準</a:t>
            </a:r>
            <a:r>
              <a:rPr lang="en-US" altLang="zh-TW" dirty="0"/>
              <a:t>(</a:t>
            </a:r>
            <a:r>
              <a:rPr lang="zh-TW" altLang="en-US" dirty="0"/>
              <a:t>換成 </a:t>
            </a:r>
            <a:r>
              <a:rPr lang="en-US" altLang="zh-TW" dirty="0"/>
              <a:t>lift</a:t>
            </a:r>
            <a:r>
              <a:rPr lang="zh-TW" altLang="en-US" dirty="0"/>
              <a:t>之類 或是 調整</a:t>
            </a:r>
            <a:r>
              <a:rPr lang="en-US" altLang="zh-TW" dirty="0"/>
              <a:t>threshold)</a:t>
            </a:r>
            <a:r>
              <a:rPr lang="zh-TW" altLang="en-US" dirty="0"/>
              <a:t>，去說明在這度量標準之下</a:t>
            </a:r>
            <a:r>
              <a:rPr lang="en-US" altLang="zh-TW" dirty="0"/>
              <a:t>Rule</a:t>
            </a:r>
            <a:r>
              <a:rPr lang="zh-TW" altLang="en-US" dirty="0"/>
              <a:t>改變的原因，像是將</a:t>
            </a:r>
            <a:r>
              <a:rPr lang="en-US" altLang="zh-TW" dirty="0"/>
              <a:t>confidence</a:t>
            </a:r>
            <a:r>
              <a:rPr lang="zh-TW" altLang="en-US" dirty="0"/>
              <a:t>調高，發現說某國人民其實很愛買某商品之類。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這些分析都是主觀的，只要同學有將想法表達出來就行，並沒有正確答案。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A1C1E0-8E76-4199-A84B-05D7F2E0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最後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803FFD5-661C-4DB4-B300-1AB8C99C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470146-BDFD-4766-AB3C-1EB99B29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00C793B-18B8-4DE5-9B30-CFEF5912F8D6}"/>
              </a:ext>
            </a:extLst>
          </p:cNvPr>
          <p:cNvSpPr txBox="1"/>
          <p:nvPr/>
        </p:nvSpPr>
        <p:spPr>
          <a:xfrm>
            <a:off x="669924" y="1326777"/>
            <a:ext cx="97739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可以使用任何的套件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或許同學們看到前面這些覺得很難，但只要關鍵字下的好，馬上就可以找到教學了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Kaggle</a:t>
            </a:r>
            <a:r>
              <a:rPr lang="zh-TW" altLang="en-US" dirty="0"/>
              <a:t>連結會在日後公布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有任何問題歡迎來</a:t>
            </a:r>
            <a:r>
              <a:rPr lang="en-US" altLang="zh-TW" dirty="0"/>
              <a:t>RB308-3</a:t>
            </a:r>
            <a:r>
              <a:rPr lang="zh-TW" altLang="en-US" dirty="0"/>
              <a:t>問助教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676691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e0a4fad5-585f-4f6d-b098-2da737e397f2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68BC5"/>
      </a:accent1>
      <a:accent2>
        <a:srgbClr val="209791"/>
      </a:accent2>
      <a:accent3>
        <a:srgbClr val="4A7DBC"/>
      </a:accent3>
      <a:accent4>
        <a:srgbClr val="137796"/>
      </a:accent4>
      <a:accent5>
        <a:srgbClr val="297CBF"/>
      </a:accent5>
      <a:accent6>
        <a:srgbClr val="177DA2"/>
      </a:accent6>
      <a:hlink>
        <a:srgbClr val="86BC2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68BC5"/>
    </a:accent1>
    <a:accent2>
      <a:srgbClr val="209791"/>
    </a:accent2>
    <a:accent3>
      <a:srgbClr val="4A7DBC"/>
    </a:accent3>
    <a:accent4>
      <a:srgbClr val="137796"/>
    </a:accent4>
    <a:accent5>
      <a:srgbClr val="297CBF"/>
    </a:accent5>
    <a:accent6>
      <a:srgbClr val="177DA2"/>
    </a:accent6>
    <a:hlink>
      <a:srgbClr val="86BC2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122</TotalTime>
  <Words>332</Words>
  <Application>Microsoft Office PowerPoint</Application>
  <PresentationFormat>寬螢幕</PresentationFormat>
  <Paragraphs>63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微软雅黑</vt:lpstr>
      <vt:lpstr>宋体</vt:lpstr>
      <vt:lpstr>Arial</vt:lpstr>
      <vt:lpstr>Calibri</vt:lpstr>
      <vt:lpstr>Cambria Math</vt:lpstr>
      <vt:lpstr>主题5</vt:lpstr>
      <vt:lpstr>台灣科技大學   資料科學導論  Introduction to Data Science</vt:lpstr>
      <vt:lpstr>作業說明</vt:lpstr>
      <vt:lpstr>作業說明</vt:lpstr>
      <vt:lpstr>上傳檔案格式</vt:lpstr>
      <vt:lpstr>評分方式</vt:lpstr>
      <vt:lpstr>最後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誌賢 方</cp:lastModifiedBy>
  <cp:revision>19</cp:revision>
  <cp:lastPrinted>2017-10-30T16:00:00Z</cp:lastPrinted>
  <dcterms:created xsi:type="dcterms:W3CDTF">2017-10-30T16:00:00Z</dcterms:created>
  <dcterms:modified xsi:type="dcterms:W3CDTF">2018-06-03T07:36:44Z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