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9" r:id="rId5"/>
    <p:sldId id="260" r:id="rId6"/>
    <p:sldId id="281" r:id="rId7"/>
    <p:sldId id="276" r:id="rId8"/>
    <p:sldId id="282" r:id="rId9"/>
    <p:sldId id="261" r:id="rId10"/>
    <p:sldId id="283" r:id="rId11"/>
    <p:sldId id="277" r:id="rId12"/>
    <p:sldId id="270" r:id="rId13"/>
    <p:sldId id="280" r:id="rId14"/>
    <p:sldId id="284" r:id="rId15"/>
    <p:sldId id="274" r:id="rId16"/>
    <p:sldId id="275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F12A1-8A57-46FC-8485-01AC713E0689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B269-2ACC-4AF9-B756-C994C1B63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B269-2ACC-4AF9-B756-C994C1B63A9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23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100</a:t>
            </a:r>
            <a:r>
              <a:rPr kumimoji="1" lang="ja-JP" altLang="en-US" dirty="0"/>
              <a:t>行あったコードを</a:t>
            </a:r>
            <a:r>
              <a:rPr kumimoji="1" lang="en-US" altLang="ja-JP" dirty="0"/>
              <a:t>50</a:t>
            </a:r>
            <a:r>
              <a:rPr kumimoji="1" lang="ja-JP" altLang="en-US" dirty="0"/>
              <a:t>行に短縮することができた。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switch</a:t>
            </a:r>
            <a:r>
              <a:rPr kumimoji="1" lang="ja-JP" altLang="en-US"/>
              <a:t>文で処理を分けたことで、どの処理が何を行っているかがわかりやすくなった。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8B269-2ACC-4AF9-B756-C994C1B63A9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96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55756-D7ED-E8CF-BF2F-614F2D689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403D03-BC9C-6ED0-5D47-2E1BE341B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D7DB04-C156-328E-AF3A-D1538FAE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F5DAC-6286-DE21-5F90-ADA09F25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24193-6C43-FCE8-D154-43DAE08F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40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34605-2A57-1BDC-A93F-DEAD0CF5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0B2B02-03DF-8435-69F7-133A87C6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1E689-164E-DE62-1179-E4441EA4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32D8A-1203-3F40-3774-257FEEEE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A0A8A-5939-4C95-DBB3-5775D007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8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65A317-A7D4-59C8-A97B-0618CFCB6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7DD799-5975-1BD6-411F-ED0AD569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C302A8-DD52-13BF-2AB8-4EB12317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01D04B-B35F-7AFA-6D61-0B9DCDB8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F327F-22FE-BD0E-5AE2-C92D42C6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6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423CB-2EEC-FE94-51D6-07BB40CF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A30935-F6A9-B514-E727-0A5A0D12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72FC6-32D3-6C8D-3A43-95FE989A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8C09C-C214-A66F-DE6E-83FEB340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107CA-FC8A-F6D6-D9C0-4EA2B51A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37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CC282-8B4F-FD1D-9723-85D37397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CBA576-AAD3-6533-A121-DD7C24C4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C6E289-A7AE-C9E2-C6B2-17FC42BC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36989-41CC-C131-D24A-D4909DCE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03A54-79F3-77F2-AFC7-38F86F0A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7B63B-32BF-21B5-FDEE-CDAC383C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398AC8-7EBC-FCE6-9626-9B0CFD9CF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BD682-3896-982C-CCCC-346C23EE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16CBC2-16D8-2043-F75C-D583ED51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879B8A-9BF5-8C92-0FA5-7E68064B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526983-3D80-66A6-6097-9F4C6A5B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8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06348-FA6F-C642-A6A0-E9138FEA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4E8291-A9DB-4FFB-3E9F-ADD9D4AD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FF8DDB-4685-203A-CF00-BC14698FE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D6184B5-B260-D4C2-723A-B9A7C1A2D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EC8FD9-9379-159D-F104-4F9F7C622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83CBCE-B60E-BC6D-F53F-39CB19CF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7C823D-951D-2A76-30DD-71E32207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F14385-93B4-6EC7-455C-FB9B3A66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70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CE211-72DD-021B-B91A-A701DE74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A37B51-4954-1AEC-C9AD-6710A29C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91A4A2-ABA3-E47A-3405-A03C07B8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D6F5F0-9433-28D8-B7B1-CA6DECC3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8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C3B3EA-FE95-7D36-EC5D-A48C24C7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806DDD-FD70-EB1A-959C-08715A9B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88A086-27EF-2519-83B9-B878A4E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85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9410F-6428-8D2B-0FC4-E865A40B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1794B9-EC7E-FE06-61ED-0268789F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2ED21E-EC9E-623F-29C1-583731F6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10244D-CB58-0A39-A0A4-9700BA5E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27E9A6-0228-E72A-E3B8-C419BEC7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3E1532-9D34-E0FB-3900-D7E52474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83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0C2B3-68B4-F9C6-F964-84C98088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7EA9BA-524E-02FD-51A9-4D26C7286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7DC33F-0FC3-EB75-3A43-BA7D9AD9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5DEE1D-AEF0-5A90-DF74-E9857AA3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A7498D-82E0-39BA-A9CB-CCCCC5FC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651D1C-BD80-43D5-EDEC-00E8C151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61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0A18C4-0ED5-383A-D8B9-2C90BCFF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0792B-B14E-8188-AD14-D66B6C9F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1D0BF-5283-FF27-3AF1-6CB4B5C01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2AFF8-7DEB-4934-BE40-B1B1C68F1A31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4A1512-8D53-7AFD-72C1-035984EA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4F9371-C9AB-3734-0F57-2024D68EC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4600B-78EC-4712-8949-5E09801C0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8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3" Type="http://schemas.openxmlformats.org/officeDocument/2006/relationships/slide" Target="slide11.xml"/><Relationship Id="rId7" Type="http://schemas.openxmlformats.org/officeDocument/2006/relationships/image" Target="../media/image7.png"/><Relationship Id="rId12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80.png"/><Relationship Id="rId4" Type="http://schemas.openxmlformats.org/officeDocument/2006/relationships/image" Target="../media/image60.png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FD837F1-EF73-6554-439F-590126C76C7E}"/>
              </a:ext>
            </a:extLst>
          </p:cNvPr>
          <p:cNvCxnSpPr>
            <a:cxnSpLocks/>
          </p:cNvCxnSpPr>
          <p:nvPr/>
        </p:nvCxnSpPr>
        <p:spPr>
          <a:xfrm>
            <a:off x="2222633" y="4301251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B54A649F-4ACE-476B-5EEF-7A8059025C0C}"/>
              </a:ext>
            </a:extLst>
          </p:cNvPr>
          <p:cNvSpPr txBox="1">
            <a:spLocks/>
          </p:cNvSpPr>
          <p:nvPr/>
        </p:nvSpPr>
        <p:spPr>
          <a:xfrm>
            <a:off x="1436254" y="50443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4400" dirty="0"/>
              <a:t>24266098 </a:t>
            </a:r>
            <a:r>
              <a:rPr lang="ja-JP" altLang="en-US" sz="4400" dirty="0"/>
              <a:t>見崎 成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E113CE5-E112-C01D-8278-3AA7BF0FA415}"/>
              </a:ext>
            </a:extLst>
          </p:cNvPr>
          <p:cNvSpPr txBox="1">
            <a:spLocks/>
          </p:cNvSpPr>
          <p:nvPr/>
        </p:nvSpPr>
        <p:spPr>
          <a:xfrm>
            <a:off x="838199" y="1280963"/>
            <a:ext cx="10515600" cy="302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5400" dirty="0"/>
              <a:t>SAIL 1</a:t>
            </a:r>
            <a:r>
              <a:rPr lang="ja-JP" altLang="en-US" sz="5400" dirty="0"/>
              <a:t>年後期</a:t>
            </a:r>
            <a:endParaRPr lang="en-US" altLang="ja-JP" sz="5400" dirty="0"/>
          </a:p>
          <a:p>
            <a:pPr>
              <a:lnSpc>
                <a:spcPct val="150000"/>
              </a:lnSpc>
            </a:pPr>
            <a:r>
              <a:rPr lang="en-US" altLang="ja-JP" sz="5400" dirty="0"/>
              <a:t>-</a:t>
            </a:r>
            <a:r>
              <a:rPr lang="ja-JP" altLang="en-US" sz="5400" dirty="0"/>
              <a:t>簡易シェルの実装</a:t>
            </a:r>
            <a:r>
              <a:rPr lang="en-US" altLang="ja-JP" sz="5400" dirty="0"/>
              <a:t>-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4539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43CBB9-9682-4B8A-D9D6-CD8CCA896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CD9B3BC-5BE4-C5C9-EA9C-0FDCDB79FAC8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97B1B8F8-BD8D-72C1-D6E2-2D5550CEA27F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9144000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パイプ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46E6BE2-224D-1113-4194-8B82FB8B04AF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16D1F47-282F-2D96-2514-F599AFE80074}"/>
              </a:ext>
            </a:extLst>
          </p:cNvPr>
          <p:cNvGrpSpPr/>
          <p:nvPr/>
        </p:nvGrpSpPr>
        <p:grpSpPr>
          <a:xfrm>
            <a:off x="7732666" y="2483780"/>
            <a:ext cx="705667" cy="3516544"/>
            <a:chOff x="7842394" y="2686490"/>
            <a:chExt cx="705667" cy="351654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AA637FA-8839-80D3-93B8-1B9F8CC8DB64}"/>
                </a:ext>
              </a:extLst>
            </p:cNvPr>
            <p:cNvSpPr/>
            <p:nvPr/>
          </p:nvSpPr>
          <p:spPr>
            <a:xfrm>
              <a:off x="7843973" y="2686490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0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5E64CA3-8C87-78E6-F5D7-7A6DC33D84C7}"/>
                </a:ext>
              </a:extLst>
            </p:cNvPr>
            <p:cNvSpPr/>
            <p:nvPr/>
          </p:nvSpPr>
          <p:spPr>
            <a:xfrm>
              <a:off x="7843973" y="3390578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1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501816E-5DDC-920B-301B-DF48F6937DED}"/>
                </a:ext>
              </a:extLst>
            </p:cNvPr>
            <p:cNvSpPr/>
            <p:nvPr/>
          </p:nvSpPr>
          <p:spPr>
            <a:xfrm>
              <a:off x="7843973" y="4092718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2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7B5B348-05C2-A6F2-3718-50A48B878819}"/>
                </a:ext>
              </a:extLst>
            </p:cNvPr>
            <p:cNvSpPr/>
            <p:nvPr/>
          </p:nvSpPr>
          <p:spPr>
            <a:xfrm>
              <a:off x="7843973" y="4796806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3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8544D20-96F4-6013-7F3E-4A94D016B0F9}"/>
                </a:ext>
              </a:extLst>
            </p:cNvPr>
            <p:cNvSpPr/>
            <p:nvPr/>
          </p:nvSpPr>
          <p:spPr>
            <a:xfrm>
              <a:off x="7842394" y="5498946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4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0D5CF08-9B22-3692-D606-E5B745B54242}"/>
              </a:ext>
            </a:extLst>
          </p:cNvPr>
          <p:cNvGrpSpPr/>
          <p:nvPr/>
        </p:nvGrpSpPr>
        <p:grpSpPr>
          <a:xfrm>
            <a:off x="10371313" y="2483780"/>
            <a:ext cx="705667" cy="3516544"/>
            <a:chOff x="7842394" y="2686490"/>
            <a:chExt cx="705667" cy="351654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D94794A-B0BF-2F7D-530C-3C878A286241}"/>
                </a:ext>
              </a:extLst>
            </p:cNvPr>
            <p:cNvSpPr/>
            <p:nvPr/>
          </p:nvSpPr>
          <p:spPr>
            <a:xfrm>
              <a:off x="7843973" y="2686490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0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1E80C37-362E-567A-20DB-7EB4A5943F84}"/>
                </a:ext>
              </a:extLst>
            </p:cNvPr>
            <p:cNvSpPr/>
            <p:nvPr/>
          </p:nvSpPr>
          <p:spPr>
            <a:xfrm>
              <a:off x="7843973" y="3390578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1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63015AD-01CF-0F50-D44B-40BC0BB4D146}"/>
                </a:ext>
              </a:extLst>
            </p:cNvPr>
            <p:cNvSpPr/>
            <p:nvPr/>
          </p:nvSpPr>
          <p:spPr>
            <a:xfrm>
              <a:off x="7843973" y="4092718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2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42E7180-0C42-E62D-E342-09B5C65F7D25}"/>
                </a:ext>
              </a:extLst>
            </p:cNvPr>
            <p:cNvSpPr/>
            <p:nvPr/>
          </p:nvSpPr>
          <p:spPr>
            <a:xfrm>
              <a:off x="7843973" y="4796806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3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A902D72-8780-D131-C2CC-A11A72E8BA09}"/>
                </a:ext>
              </a:extLst>
            </p:cNvPr>
            <p:cNvSpPr/>
            <p:nvPr/>
          </p:nvSpPr>
          <p:spPr>
            <a:xfrm>
              <a:off x="7842394" y="5498946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4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タイトル 1">
            <a:extLst>
              <a:ext uri="{FF2B5EF4-FFF2-40B4-BE49-F238E27FC236}">
                <a16:creationId xmlns:a16="http://schemas.microsoft.com/office/drawing/2014/main" id="{7F1A6E0E-97A9-5971-70C4-A04CDDBCCB47}"/>
              </a:ext>
            </a:extLst>
          </p:cNvPr>
          <p:cNvSpPr txBox="1">
            <a:spLocks/>
          </p:cNvSpPr>
          <p:nvPr/>
        </p:nvSpPr>
        <p:spPr>
          <a:xfrm>
            <a:off x="6235215" y="5998376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プロセス</a:t>
            </a:r>
            <a:r>
              <a:rPr lang="en-US" altLang="ja-JP" sz="2400" dirty="0"/>
              <a:t>1</a:t>
            </a:r>
            <a:endParaRPr lang="ja-JP" altLang="en-US" sz="2400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D7A501EB-4499-E84B-A0F4-DE0CDB98CBAC}"/>
              </a:ext>
            </a:extLst>
          </p:cNvPr>
          <p:cNvSpPr txBox="1">
            <a:spLocks/>
          </p:cNvSpPr>
          <p:nvPr/>
        </p:nvSpPr>
        <p:spPr>
          <a:xfrm>
            <a:off x="8873862" y="5998287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プロセス</a:t>
            </a:r>
            <a:r>
              <a:rPr lang="en-US" altLang="ja-JP" sz="2400" dirty="0"/>
              <a:t>2</a:t>
            </a:r>
            <a:endParaRPr lang="ja-JP" altLang="en-US" sz="2400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0DE42E0C-09EE-0FE5-07EC-445ECF66EF20}"/>
              </a:ext>
            </a:extLst>
          </p:cNvPr>
          <p:cNvSpPr txBox="1">
            <a:spLocks/>
          </p:cNvSpPr>
          <p:nvPr/>
        </p:nvSpPr>
        <p:spPr>
          <a:xfrm>
            <a:off x="4033677" y="2491278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標準入力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D79337A3-A24D-37D4-8B17-A7F2C4F39805}"/>
              </a:ext>
            </a:extLst>
          </p:cNvPr>
          <p:cNvSpPr txBox="1">
            <a:spLocks/>
          </p:cNvSpPr>
          <p:nvPr/>
        </p:nvSpPr>
        <p:spPr>
          <a:xfrm>
            <a:off x="4033676" y="3201005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標準出力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B53DC46D-A376-ADF9-9D3A-392FD12F9F6A}"/>
              </a:ext>
            </a:extLst>
          </p:cNvPr>
          <p:cNvSpPr txBox="1">
            <a:spLocks/>
          </p:cNvSpPr>
          <p:nvPr/>
        </p:nvSpPr>
        <p:spPr>
          <a:xfrm>
            <a:off x="4033676" y="3892796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000" dirty="0"/>
              <a:t>標準</a:t>
            </a:r>
            <a:br>
              <a:rPr lang="en-US" altLang="ja-JP" sz="2000" dirty="0"/>
            </a:br>
            <a:r>
              <a:rPr lang="ja-JP" altLang="en-US" sz="2000" dirty="0"/>
              <a:t>エラー出力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CB5DF21-C7D5-EEC1-3790-4EAF7994E473}"/>
              </a:ext>
            </a:extLst>
          </p:cNvPr>
          <p:cNvSpPr txBox="1">
            <a:spLocks/>
          </p:cNvSpPr>
          <p:nvPr/>
        </p:nvSpPr>
        <p:spPr>
          <a:xfrm>
            <a:off x="4054348" y="4588368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パイプ</a:t>
            </a:r>
            <a:r>
              <a:rPr lang="en-US" altLang="ja-JP" sz="2400" dirty="0"/>
              <a:t>0</a:t>
            </a:r>
            <a:endParaRPr lang="ja-JP" altLang="en-US" sz="2400" dirty="0"/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7C393AB5-1408-8EE0-6E76-8159658B19AB}"/>
              </a:ext>
            </a:extLst>
          </p:cNvPr>
          <p:cNvSpPr txBox="1">
            <a:spLocks/>
          </p:cNvSpPr>
          <p:nvPr/>
        </p:nvSpPr>
        <p:spPr>
          <a:xfrm>
            <a:off x="4032887" y="5272914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パイプ</a:t>
            </a:r>
            <a:r>
              <a:rPr lang="en-US" altLang="ja-JP" sz="2400" dirty="0"/>
              <a:t>1</a:t>
            </a:r>
            <a:endParaRPr lang="ja-JP" altLang="en-US" sz="2400" dirty="0"/>
          </a:p>
        </p:txBody>
      </p:sp>
      <p:sp>
        <p:nvSpPr>
          <p:cNvPr id="33" name="乗算記号 32">
            <a:extLst>
              <a:ext uri="{FF2B5EF4-FFF2-40B4-BE49-F238E27FC236}">
                <a16:creationId xmlns:a16="http://schemas.microsoft.com/office/drawing/2014/main" id="{911698ED-ABC7-68BD-5D00-72CDE15AAAB8}"/>
              </a:ext>
            </a:extLst>
          </p:cNvPr>
          <p:cNvSpPr/>
          <p:nvPr/>
        </p:nvSpPr>
        <p:spPr>
          <a:xfrm>
            <a:off x="7631291" y="2380561"/>
            <a:ext cx="906835" cy="906835"/>
          </a:xfrm>
          <a:prstGeom prst="mathMultiply">
            <a:avLst>
              <a:gd name="adj1" fmla="val 77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CCEA4E3-27CB-571C-65A7-E377DB7D4585}"/>
              </a:ext>
            </a:extLst>
          </p:cNvPr>
          <p:cNvCxnSpPr>
            <a:cxnSpLocks/>
          </p:cNvCxnSpPr>
          <p:nvPr/>
        </p:nvCxnSpPr>
        <p:spPr>
          <a:xfrm flipH="1" flipV="1">
            <a:off x="8600571" y="2767072"/>
            <a:ext cx="1640709" cy="2881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タイトル 1">
            <a:extLst>
              <a:ext uri="{FF2B5EF4-FFF2-40B4-BE49-F238E27FC236}">
                <a16:creationId xmlns:a16="http://schemas.microsoft.com/office/drawing/2014/main" id="{55E3D371-9FDA-B4FF-1A2E-341FAE6EEBA0}"/>
              </a:ext>
            </a:extLst>
          </p:cNvPr>
          <p:cNvSpPr txBox="1">
            <a:spLocks/>
          </p:cNvSpPr>
          <p:nvPr/>
        </p:nvSpPr>
        <p:spPr>
          <a:xfrm>
            <a:off x="208547" y="118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/>
              <a:t>3,</a:t>
            </a:r>
            <a:r>
              <a:rPr lang="ja-JP" altLang="en-US" sz="6000"/>
              <a:t>実装</a:t>
            </a:r>
            <a:endParaRPr lang="ja-JP" altLang="en-US" sz="6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F48E86A-FCB6-F1B5-0C34-443243A5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15" y="2406997"/>
            <a:ext cx="3884634" cy="4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6863E-E3A9-284F-091D-27C929F5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B4389FD-1AA3-C0FF-3E61-AADEF00CC9E2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4DA8B4ED-05B9-DAA9-9153-9D40F8658709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5833872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/>
              <a:t>cd(change directory)</a:t>
            </a:r>
            <a:endParaRPr lang="ja-JP" altLang="en-US" sz="36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610C527-51FB-9FC9-0972-2EE0E5556223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1">
            <a:extLst>
              <a:ext uri="{FF2B5EF4-FFF2-40B4-BE49-F238E27FC236}">
                <a16:creationId xmlns:a16="http://schemas.microsoft.com/office/drawing/2014/main" id="{90080DDB-87BE-A4C1-BB48-72C33F3A1317}"/>
              </a:ext>
            </a:extLst>
          </p:cNvPr>
          <p:cNvSpPr txBox="1">
            <a:spLocks/>
          </p:cNvSpPr>
          <p:nvPr/>
        </p:nvSpPr>
        <p:spPr>
          <a:xfrm>
            <a:off x="557784" y="2269572"/>
            <a:ext cx="6327648" cy="373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入力を受け取る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コマンドをパース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相対パス部分を読み取る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 err="1"/>
              <a:t>chdir</a:t>
            </a:r>
            <a:r>
              <a:rPr lang="ja-JP" altLang="en-US" sz="2800" dirty="0"/>
              <a:t>の引数に渡す</a:t>
            </a:r>
            <a:endParaRPr lang="en-US" altLang="ja-JP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0E27F64-11AB-F9EC-5044-2AA551D75BE6}"/>
              </a:ext>
            </a:extLst>
          </p:cNvPr>
          <p:cNvSpPr txBox="1">
            <a:spLocks/>
          </p:cNvSpPr>
          <p:nvPr/>
        </p:nvSpPr>
        <p:spPr>
          <a:xfrm>
            <a:off x="6096000" y="2269572"/>
            <a:ext cx="60076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3600" dirty="0"/>
              <a:t>cd Document/</a:t>
            </a:r>
            <a:r>
              <a:rPr lang="en-US" altLang="ja-JP" sz="3600" dirty="0" err="1"/>
              <a:t>myfile</a:t>
            </a:r>
            <a:endParaRPr lang="en-US" altLang="ja-JP" sz="36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79A987D-5C06-B553-432C-DF11BEBDE748}"/>
              </a:ext>
            </a:extLst>
          </p:cNvPr>
          <p:cNvCxnSpPr>
            <a:cxnSpLocks/>
          </p:cNvCxnSpPr>
          <p:nvPr/>
        </p:nvCxnSpPr>
        <p:spPr>
          <a:xfrm>
            <a:off x="7667287" y="3328416"/>
            <a:ext cx="35341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75AFD09F-0C8B-15D5-FEFD-739B1C46121C}"/>
              </a:ext>
            </a:extLst>
          </p:cNvPr>
          <p:cNvSpPr txBox="1">
            <a:spLocks/>
          </p:cNvSpPr>
          <p:nvPr/>
        </p:nvSpPr>
        <p:spPr>
          <a:xfrm>
            <a:off x="6096000" y="4527268"/>
            <a:ext cx="60076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ja-JP" sz="3600" dirty="0" err="1"/>
              <a:t>chdir</a:t>
            </a:r>
            <a:r>
              <a:rPr lang="en-US" altLang="ja-JP" sz="3600" dirty="0"/>
              <a:t>(</a:t>
            </a:r>
            <a:r>
              <a:rPr lang="ja-JP" altLang="en-US" sz="3600" dirty="0"/>
              <a:t>絶対パス</a:t>
            </a:r>
            <a:r>
              <a:rPr lang="en-US" altLang="ja-JP" sz="3600" dirty="0"/>
              <a:t>)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B3ADC96-300B-1142-CF87-53D44FC9689A}"/>
              </a:ext>
            </a:extLst>
          </p:cNvPr>
          <p:cNvSpPr/>
          <p:nvPr/>
        </p:nvSpPr>
        <p:spPr>
          <a:xfrm rot="5400000">
            <a:off x="8954819" y="3981891"/>
            <a:ext cx="1079401" cy="557317"/>
          </a:xfrm>
          <a:prstGeom prst="rightArrow">
            <a:avLst>
              <a:gd name="adj1" fmla="val 19749"/>
              <a:gd name="adj2" fmla="val 4094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1E6EE939-4704-4A5D-5140-AFFB01B5C904}"/>
              </a:ext>
            </a:extLst>
          </p:cNvPr>
          <p:cNvSpPr txBox="1">
            <a:spLocks/>
          </p:cNvSpPr>
          <p:nvPr/>
        </p:nvSpPr>
        <p:spPr>
          <a:xfrm>
            <a:off x="208547" y="118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/>
              <a:t>3,</a:t>
            </a:r>
            <a:r>
              <a:rPr lang="ja-JP" altLang="en-US" sz="6000"/>
              <a:t>実装</a:t>
            </a:r>
            <a:endParaRPr lang="ja-JP" altLang="en-US" sz="6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6D86307-89CD-0072-5009-0BFE3AE6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519317"/>
            <a:ext cx="5007274" cy="40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CDC07-7FB4-2CAE-D610-1F72FEC5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ACA6B-7CB6-996D-F719-8E03AEF1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ja-JP" sz="6000" dirty="0"/>
              <a:t>4,</a:t>
            </a:r>
            <a:r>
              <a:rPr lang="ja-JP" altLang="en-US" sz="6000" dirty="0"/>
              <a:t>リファクタリング</a:t>
            </a:r>
            <a:endParaRPr kumimoji="1" lang="ja-JP" altLang="en-US" sz="6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FF15C98-5CFD-F620-9663-7553D413F5D3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F2483CCE-8A7E-8853-0DD8-25431B739203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9144000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修正点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57861A3-125A-1FFE-71C2-A23A89BC2358}"/>
              </a:ext>
            </a:extLst>
          </p:cNvPr>
          <p:cNvSpPr txBox="1">
            <a:spLocks/>
          </p:cNvSpPr>
          <p:nvPr/>
        </p:nvSpPr>
        <p:spPr>
          <a:xfrm>
            <a:off x="7097777" y="2738696"/>
            <a:ext cx="5213094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b="1" dirty="0"/>
              <a:t> </a:t>
            </a:r>
            <a:r>
              <a:rPr lang="ja-JP" altLang="en-US" sz="2800" b="1" dirty="0">
                <a:solidFill>
                  <a:srgbClr val="FF0000"/>
                </a:solidFill>
              </a:rPr>
              <a:t>構造体</a:t>
            </a:r>
            <a:r>
              <a:rPr lang="ja-JP" altLang="en-US" sz="2800" dirty="0"/>
              <a:t>で機能ごとに</a:t>
            </a:r>
            <a:br>
              <a:rPr lang="en-US" altLang="ja-JP" sz="2800" dirty="0"/>
            </a:br>
            <a:r>
              <a:rPr lang="en-US" altLang="ja-JP" sz="2800" dirty="0"/>
              <a:t> </a:t>
            </a:r>
            <a:r>
              <a:rPr lang="ja-JP" altLang="en-US" sz="2800" dirty="0"/>
              <a:t>データを管理</a:t>
            </a:r>
            <a:endParaRPr lang="en-US" altLang="ja-JP" sz="28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/>
              <a:t> コマンドを見ていき、</a:t>
            </a:r>
            <a:br>
              <a:rPr lang="en-US" altLang="ja-JP" sz="2800" dirty="0"/>
            </a:br>
            <a:r>
              <a:rPr lang="en-US" altLang="ja-JP" sz="2800" dirty="0"/>
              <a:t> </a:t>
            </a:r>
            <a:r>
              <a:rPr lang="ja-JP" altLang="en-US" sz="2800" dirty="0"/>
              <a:t>逐次処理するように変更</a:t>
            </a:r>
            <a:endParaRPr lang="en-US" altLang="ja-JP" sz="2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878C57B-28DD-551E-17C0-013EF8173D07}"/>
              </a:ext>
            </a:extLst>
          </p:cNvPr>
          <p:cNvSpPr txBox="1">
            <a:spLocks/>
          </p:cNvSpPr>
          <p:nvPr/>
        </p:nvSpPr>
        <p:spPr>
          <a:xfrm>
            <a:off x="557784" y="2844923"/>
            <a:ext cx="5248656" cy="2697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/>
              <a:t>コマンドすべて見て、何があるか確認</a:t>
            </a:r>
            <a:endParaRPr lang="en-US" altLang="ja-JP" sz="28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/>
              <a:t>いろいろな変数を用意して、</a:t>
            </a:r>
            <a:br>
              <a:rPr lang="en-US" altLang="ja-JP" sz="2800" dirty="0"/>
            </a:br>
            <a:r>
              <a:rPr lang="ja-JP" altLang="en-US" sz="2800" dirty="0"/>
              <a:t>条件分岐を増やした</a:t>
            </a:r>
            <a:endParaRPr lang="en-US" altLang="ja-JP" sz="2800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B7AAB24-93C5-E031-9AB8-A78CD8F07070}"/>
              </a:ext>
            </a:extLst>
          </p:cNvPr>
          <p:cNvGrpSpPr/>
          <p:nvPr/>
        </p:nvGrpSpPr>
        <p:grpSpPr>
          <a:xfrm rot="16200000">
            <a:off x="5917213" y="3668336"/>
            <a:ext cx="887927" cy="883920"/>
            <a:chOff x="6649154" y="4983037"/>
            <a:chExt cx="986652" cy="883920"/>
          </a:xfrm>
        </p:grpSpPr>
        <p:sp>
          <p:nvSpPr>
            <p:cNvPr id="10" name="矢印: 山形 9">
              <a:extLst>
                <a:ext uri="{FF2B5EF4-FFF2-40B4-BE49-F238E27FC236}">
                  <a16:creationId xmlns:a16="http://schemas.microsoft.com/office/drawing/2014/main" id="{1718797D-2306-BDAA-BF83-793A48CDA6FB}"/>
                </a:ext>
              </a:extLst>
            </p:cNvPr>
            <p:cNvSpPr/>
            <p:nvPr/>
          </p:nvSpPr>
          <p:spPr>
            <a:xfrm rot="5400000">
              <a:off x="6847840" y="4784351"/>
              <a:ext cx="589280" cy="986652"/>
            </a:xfrm>
            <a:prstGeom prst="chevron">
              <a:avLst>
                <a:gd name="adj" fmla="val 674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矢印: 山形 10">
              <a:extLst>
                <a:ext uri="{FF2B5EF4-FFF2-40B4-BE49-F238E27FC236}">
                  <a16:creationId xmlns:a16="http://schemas.microsoft.com/office/drawing/2014/main" id="{B02AD20A-4516-84F0-82DE-530F483F87FF}"/>
                </a:ext>
              </a:extLst>
            </p:cNvPr>
            <p:cNvSpPr/>
            <p:nvPr/>
          </p:nvSpPr>
          <p:spPr>
            <a:xfrm rot="5400000">
              <a:off x="6847840" y="5078991"/>
              <a:ext cx="589280" cy="986652"/>
            </a:xfrm>
            <a:prstGeom prst="chevron">
              <a:avLst>
                <a:gd name="adj" fmla="val 674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0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BB5F3D-708D-672A-46DB-24E49C24D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EA1C3-E1B6-ED10-E404-7CBD295E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ja-JP" sz="6000" dirty="0"/>
              <a:t>4,</a:t>
            </a:r>
            <a:r>
              <a:rPr lang="ja-JP" altLang="en-US" sz="6000" dirty="0"/>
              <a:t>リファクタリング</a:t>
            </a:r>
            <a:endParaRPr kumimoji="1" lang="ja-JP" altLang="en-US" sz="6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9937087-3537-C29D-00AB-5336015F55E8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1A8C88F7-0940-6F9A-204B-04C9790D778F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9144000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修正点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EBA89A6-555D-14DD-6C10-8F7FF986FC33}"/>
              </a:ext>
            </a:extLst>
          </p:cNvPr>
          <p:cNvSpPr txBox="1">
            <a:spLocks/>
          </p:cNvSpPr>
          <p:nvPr/>
        </p:nvSpPr>
        <p:spPr>
          <a:xfrm>
            <a:off x="557784" y="2412560"/>
            <a:ext cx="7509164" cy="1947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/>
              <a:t> データの管理が</a:t>
            </a:r>
            <a:r>
              <a:rPr lang="ja-JP" altLang="en-US" sz="2800" b="1" dirty="0">
                <a:solidFill>
                  <a:srgbClr val="FF0000"/>
                </a:solidFill>
              </a:rPr>
              <a:t>容易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/>
              <a:t> 再帰処理でコードが</a:t>
            </a:r>
            <a:r>
              <a:rPr lang="ja-JP" altLang="en-US" sz="2800" b="1" dirty="0">
                <a:solidFill>
                  <a:srgbClr val="FF0000"/>
                </a:solidFill>
              </a:rPr>
              <a:t>簡潔に</a:t>
            </a:r>
            <a:endParaRPr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BF3D9C8-6044-5AF3-5621-238037F546CA}"/>
              </a:ext>
            </a:extLst>
          </p:cNvPr>
          <p:cNvSpPr txBox="1">
            <a:spLocks/>
          </p:cNvSpPr>
          <p:nvPr/>
        </p:nvSpPr>
        <p:spPr>
          <a:xfrm>
            <a:off x="557784" y="4360371"/>
            <a:ext cx="4910328" cy="237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2900" b="1" dirty="0">
                <a:effectLst/>
              </a:rPr>
              <a:t>//</a:t>
            </a:r>
            <a:r>
              <a:rPr lang="ja-JP" altLang="en-US" sz="2900" b="1" dirty="0">
                <a:effectLst/>
              </a:rPr>
              <a:t>コマンド実行構造体</a:t>
            </a:r>
            <a:endParaRPr lang="en-US" altLang="ja-JP" sz="2900" b="1" dirty="0">
              <a:effectLst/>
            </a:endParaRPr>
          </a:p>
          <a:p>
            <a:pPr>
              <a:lnSpc>
                <a:spcPct val="160000"/>
              </a:lnSpc>
            </a:pPr>
            <a:r>
              <a:rPr lang="en-US" altLang="ja-JP" sz="2600" b="0" dirty="0">
                <a:effectLst/>
              </a:rPr>
              <a:t>struct </a:t>
            </a:r>
            <a:r>
              <a:rPr lang="en-US" altLang="ja-JP" sz="2600" b="0" dirty="0" err="1">
                <a:effectLst/>
              </a:rPr>
              <a:t>execcmd</a:t>
            </a:r>
            <a:r>
              <a:rPr lang="en-US" altLang="ja-JP" sz="2600" b="0" dirty="0">
                <a:effectLst/>
              </a:rPr>
              <a:t> {</a:t>
            </a:r>
          </a:p>
          <a:p>
            <a:pPr>
              <a:lnSpc>
                <a:spcPct val="160000"/>
              </a:lnSpc>
            </a:pPr>
            <a:r>
              <a:rPr lang="en-US" altLang="ja-JP" sz="2600" b="0" dirty="0">
                <a:effectLst/>
              </a:rPr>
              <a:t>  int type; //</a:t>
            </a:r>
            <a:r>
              <a:rPr lang="ja-JP" altLang="en-US" sz="2600" b="0" dirty="0">
                <a:effectLst/>
              </a:rPr>
              <a:t>構造体の種類を管理</a:t>
            </a:r>
            <a:endParaRPr lang="en-US" altLang="ja-JP" sz="2600" b="0" dirty="0">
              <a:effectLst/>
            </a:endParaRPr>
          </a:p>
          <a:p>
            <a:pPr>
              <a:lnSpc>
                <a:spcPct val="160000"/>
              </a:lnSpc>
            </a:pPr>
            <a:r>
              <a:rPr lang="en-US" altLang="ja-JP" sz="2600" b="0" dirty="0">
                <a:effectLst/>
              </a:rPr>
              <a:t>  char *</a:t>
            </a:r>
            <a:r>
              <a:rPr lang="en-US" altLang="ja-JP" sz="2600" b="0" dirty="0" err="1">
                <a:effectLst/>
              </a:rPr>
              <a:t>argv</a:t>
            </a:r>
            <a:r>
              <a:rPr lang="en-US" altLang="ja-JP" sz="2600" b="0" dirty="0">
                <a:effectLst/>
              </a:rPr>
              <a:t>[MAXARGS];</a:t>
            </a:r>
            <a:br>
              <a:rPr lang="en-US" altLang="ja-JP" sz="2600" b="0" dirty="0">
                <a:effectLst/>
              </a:rPr>
            </a:br>
            <a:r>
              <a:rPr lang="ja-JP" altLang="en-US" sz="2600" dirty="0"/>
              <a:t>  </a:t>
            </a:r>
            <a:r>
              <a:rPr lang="en-US" altLang="ja-JP" sz="2600" dirty="0"/>
              <a:t>//</a:t>
            </a:r>
            <a:r>
              <a:rPr lang="ja-JP" altLang="en-US" sz="2600" dirty="0"/>
              <a:t>コマンド文字列を代入</a:t>
            </a:r>
            <a:endParaRPr lang="en-US" altLang="ja-JP" sz="2600" b="0" dirty="0">
              <a:effectLst/>
            </a:endParaRPr>
          </a:p>
          <a:p>
            <a:pPr>
              <a:lnSpc>
                <a:spcPct val="160000"/>
              </a:lnSpc>
            </a:pPr>
            <a:r>
              <a:rPr lang="en-US" altLang="ja-JP" sz="2600" b="0" dirty="0">
                <a:effectLst/>
              </a:rPr>
              <a:t>};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3C4837-66C0-6F44-7002-A2A7B79AC4C1}"/>
              </a:ext>
            </a:extLst>
          </p:cNvPr>
          <p:cNvSpPr/>
          <p:nvPr/>
        </p:nvSpPr>
        <p:spPr>
          <a:xfrm>
            <a:off x="8414420" y="2096821"/>
            <a:ext cx="2013336" cy="1199703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=pipe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C18B38E-0C8F-1B0B-F52E-97F8B554386C}"/>
              </a:ext>
            </a:extLst>
          </p:cNvPr>
          <p:cNvSpPr/>
          <p:nvPr/>
        </p:nvSpPr>
        <p:spPr>
          <a:xfrm>
            <a:off x="9699848" y="4055907"/>
            <a:ext cx="2193996" cy="1199703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Type=exec</a:t>
            </a:r>
          </a:p>
          <a:p>
            <a:pPr algn="ctr"/>
            <a:r>
              <a:rPr lang="en-US" altLang="ja-JP" sz="1600" b="1" dirty="0" err="1">
                <a:solidFill>
                  <a:schemeClr val="tx1"/>
                </a:solidFill>
              </a:rPr>
              <a:t>a</a:t>
            </a:r>
            <a:r>
              <a:rPr kumimoji="1" lang="en-US" altLang="ja-JP" sz="1600" b="1" dirty="0" err="1">
                <a:solidFill>
                  <a:schemeClr val="tx1"/>
                </a:solidFill>
              </a:rPr>
              <a:t>rgv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[0]=grep</a:t>
            </a:r>
          </a:p>
          <a:p>
            <a:pPr algn="ctr"/>
            <a:r>
              <a:rPr lang="en-US" altLang="ja-JP" sz="1600" b="1" dirty="0" err="1">
                <a:solidFill>
                  <a:schemeClr val="tx1"/>
                </a:solidFill>
              </a:rPr>
              <a:t>argv</a:t>
            </a:r>
            <a:r>
              <a:rPr lang="en-US" altLang="ja-JP" sz="1600" b="1" dirty="0">
                <a:solidFill>
                  <a:schemeClr val="tx1"/>
                </a:solidFill>
              </a:rPr>
              <a:t>[1]=“.txt”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D800301-5F84-2204-1FA0-3A8C5332423C}"/>
              </a:ext>
            </a:extLst>
          </p:cNvPr>
          <p:cNvSpPr/>
          <p:nvPr/>
        </p:nvSpPr>
        <p:spPr>
          <a:xfrm>
            <a:off x="7101012" y="4055907"/>
            <a:ext cx="2013336" cy="1199703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Type=exec</a:t>
            </a:r>
          </a:p>
          <a:p>
            <a:pPr algn="ctr"/>
            <a:r>
              <a:rPr lang="en-US" altLang="ja-JP" sz="1600" b="1" dirty="0" err="1">
                <a:solidFill>
                  <a:schemeClr val="tx1"/>
                </a:solidFill>
              </a:rPr>
              <a:t>a</a:t>
            </a:r>
            <a:r>
              <a:rPr kumimoji="1" lang="en-US" altLang="ja-JP" sz="1600" b="1" dirty="0" err="1">
                <a:solidFill>
                  <a:schemeClr val="tx1"/>
                </a:solidFill>
              </a:rPr>
              <a:t>rg</a:t>
            </a:r>
            <a:r>
              <a:rPr lang="en-US" altLang="ja-JP" sz="1600" b="1" dirty="0" err="1">
                <a:solidFill>
                  <a:schemeClr val="tx1"/>
                </a:solidFill>
              </a:rPr>
              <a:t>v</a:t>
            </a:r>
            <a:r>
              <a:rPr lang="en-US" altLang="ja-JP" sz="1600" b="1" dirty="0">
                <a:solidFill>
                  <a:schemeClr val="tx1"/>
                </a:solidFill>
              </a:rPr>
              <a:t>[0]=ls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60BFA39A-BB7C-02CB-52C2-9496AA3A7715}"/>
              </a:ext>
            </a:extLst>
          </p:cNvPr>
          <p:cNvSpPr txBox="1">
            <a:spLocks/>
          </p:cNvSpPr>
          <p:nvPr/>
        </p:nvSpPr>
        <p:spPr>
          <a:xfrm>
            <a:off x="7542273" y="5388987"/>
            <a:ext cx="3757630" cy="764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2400" dirty="0"/>
              <a:t>構造体をつなげて処理</a:t>
            </a:r>
            <a:endParaRPr lang="en-US" altLang="ja-JP" sz="24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C8BA8D0-FA13-2A60-C6ED-D877C85BE05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107680" y="3120832"/>
            <a:ext cx="601586" cy="9350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E326DB5-17BC-FE15-E6AE-F4288DAC9BF4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10132910" y="3120832"/>
            <a:ext cx="663936" cy="93507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4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6E9AA-65DF-9515-C27E-D2E2D6B6E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B45F5-A7C3-0B79-BDC3-5A48FC92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ja-JP" sz="6000" dirty="0"/>
              <a:t>4,</a:t>
            </a:r>
            <a:r>
              <a:rPr lang="ja-JP" altLang="en-US" sz="6000" dirty="0"/>
              <a:t>リファクタリング</a:t>
            </a:r>
            <a:endParaRPr kumimoji="1" lang="ja-JP" altLang="en-US" sz="6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5D5C69C-181A-286C-3607-F445EB22769D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3462BA7F-1278-0F6F-D90D-7CF5368EF822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2212848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修正点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6587CFA8-B9EE-26C6-DB93-E0B62F9CEEC3}"/>
              </a:ext>
            </a:extLst>
          </p:cNvPr>
          <p:cNvSpPr txBox="1">
            <a:spLocks/>
          </p:cNvSpPr>
          <p:nvPr/>
        </p:nvSpPr>
        <p:spPr>
          <a:xfrm>
            <a:off x="3326778" y="2269572"/>
            <a:ext cx="5538216" cy="78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3600" dirty="0"/>
              <a:t>入力例 </a:t>
            </a:r>
            <a:r>
              <a:rPr lang="en-US" altLang="ja-JP" sz="3600" dirty="0"/>
              <a:t>: ls | grep .txt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71E07D1-20DB-AE8B-7069-78E35ADFC4AA}"/>
              </a:ext>
            </a:extLst>
          </p:cNvPr>
          <p:cNvSpPr/>
          <p:nvPr/>
        </p:nvSpPr>
        <p:spPr>
          <a:xfrm>
            <a:off x="8917224" y="4260642"/>
            <a:ext cx="1490115" cy="887927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=pipe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2F4F044-CC1C-AA27-42E6-99A6A83F21F7}"/>
              </a:ext>
            </a:extLst>
          </p:cNvPr>
          <p:cNvSpPr/>
          <p:nvPr/>
        </p:nvSpPr>
        <p:spPr>
          <a:xfrm>
            <a:off x="10064910" y="5519777"/>
            <a:ext cx="1702720" cy="931068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Type=exec</a:t>
            </a:r>
          </a:p>
          <a:p>
            <a:pPr algn="ctr"/>
            <a:r>
              <a:rPr lang="en-US" altLang="ja-JP" sz="1200" b="1" dirty="0" err="1">
                <a:solidFill>
                  <a:schemeClr val="tx1"/>
                </a:solidFill>
              </a:rPr>
              <a:t>a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rgv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[0]=grep</a:t>
            </a:r>
          </a:p>
          <a:p>
            <a:pPr algn="ctr"/>
            <a:r>
              <a:rPr lang="en-US" altLang="ja-JP" sz="1200" b="1" dirty="0" err="1">
                <a:solidFill>
                  <a:schemeClr val="tx1"/>
                </a:solidFill>
              </a:rPr>
              <a:t>argv</a:t>
            </a:r>
            <a:r>
              <a:rPr lang="en-US" altLang="ja-JP" sz="1200" b="1" dirty="0">
                <a:solidFill>
                  <a:schemeClr val="tx1"/>
                </a:solidFill>
              </a:rPr>
              <a:t>[1]=“.txt”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729355-9C9F-1179-AD1A-C71ABD17CBBE}"/>
              </a:ext>
            </a:extLst>
          </p:cNvPr>
          <p:cNvSpPr/>
          <p:nvPr/>
        </p:nvSpPr>
        <p:spPr>
          <a:xfrm>
            <a:off x="7768524" y="5519777"/>
            <a:ext cx="1530924" cy="912244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Type=exec</a:t>
            </a:r>
          </a:p>
          <a:p>
            <a:pPr algn="ctr"/>
            <a:r>
              <a:rPr lang="en-US" altLang="ja-JP" sz="1200" b="1" dirty="0" err="1">
                <a:solidFill>
                  <a:schemeClr val="tx1"/>
                </a:solidFill>
              </a:rPr>
              <a:t>a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rg</a:t>
            </a:r>
            <a:r>
              <a:rPr lang="en-US" altLang="ja-JP" sz="1200" b="1" dirty="0" err="1">
                <a:solidFill>
                  <a:schemeClr val="tx1"/>
                </a:solidFill>
              </a:rPr>
              <a:t>v</a:t>
            </a:r>
            <a:r>
              <a:rPr lang="en-US" altLang="ja-JP" sz="1200" b="1" dirty="0">
                <a:solidFill>
                  <a:schemeClr val="tx1"/>
                </a:solidFill>
              </a:rPr>
              <a:t>[0]=ls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BF5C093-4F74-CB88-ACE4-F096B70DE677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8533986" y="5018535"/>
            <a:ext cx="601460" cy="5012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A0F9CC6-0AFD-9976-D640-3285ADE0FB64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0189117" y="5018535"/>
            <a:ext cx="727153" cy="5012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タイトル 1">
            <a:extLst>
              <a:ext uri="{FF2B5EF4-FFF2-40B4-BE49-F238E27FC236}">
                <a16:creationId xmlns:a16="http://schemas.microsoft.com/office/drawing/2014/main" id="{C6F2F685-D252-FBD3-E4C5-6220A950F00D}"/>
              </a:ext>
            </a:extLst>
          </p:cNvPr>
          <p:cNvSpPr txBox="1">
            <a:spLocks/>
          </p:cNvSpPr>
          <p:nvPr/>
        </p:nvSpPr>
        <p:spPr>
          <a:xfrm>
            <a:off x="557670" y="3569270"/>
            <a:ext cx="5538216" cy="286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400" dirty="0" err="1"/>
              <a:t>pipe_count</a:t>
            </a:r>
            <a:r>
              <a:rPr lang="ja-JP" altLang="en-US" sz="2400" dirty="0"/>
              <a:t>→変更</a:t>
            </a:r>
            <a:endParaRPr lang="en-US" altLang="ja-JP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400" dirty="0"/>
              <a:t>*</a:t>
            </a:r>
            <a:r>
              <a:rPr lang="en-US" altLang="ja-JP" sz="2400" dirty="0" err="1"/>
              <a:t>pipe_connect</a:t>
            </a:r>
            <a:r>
              <a:rPr lang="ja-JP" altLang="en-US" sz="2400" dirty="0"/>
              <a:t>の領域確保</a:t>
            </a:r>
            <a:endParaRPr lang="en-US" altLang="ja-JP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400" dirty="0" err="1"/>
              <a:t>argv</a:t>
            </a:r>
            <a:r>
              <a:rPr lang="en-US" altLang="ja-JP" sz="2400" dirty="0"/>
              <a:t>[]</a:t>
            </a:r>
            <a:r>
              <a:rPr lang="ja-JP" altLang="en-US" sz="2400" dirty="0"/>
              <a:t>にコマンドを格納</a:t>
            </a:r>
            <a:endParaRPr lang="en-US" altLang="ja-JP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400" dirty="0"/>
              <a:t>左から順にコマンドを実行</a:t>
            </a:r>
            <a:endParaRPr lang="en-US" altLang="ja-JP" sz="24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D1A25C8-B372-8E1B-8723-402435B7A48E}"/>
              </a:ext>
            </a:extLst>
          </p:cNvPr>
          <p:cNvGrpSpPr/>
          <p:nvPr/>
        </p:nvGrpSpPr>
        <p:grpSpPr>
          <a:xfrm rot="16200000">
            <a:off x="5651923" y="4262646"/>
            <a:ext cx="887927" cy="883920"/>
            <a:chOff x="6649154" y="4983037"/>
            <a:chExt cx="986652" cy="883920"/>
          </a:xfrm>
        </p:grpSpPr>
        <p:sp>
          <p:nvSpPr>
            <p:cNvPr id="27" name="矢印: 山形 26">
              <a:extLst>
                <a:ext uri="{FF2B5EF4-FFF2-40B4-BE49-F238E27FC236}">
                  <a16:creationId xmlns:a16="http://schemas.microsoft.com/office/drawing/2014/main" id="{A3F74990-9569-6243-A064-4C3591BE105A}"/>
                </a:ext>
              </a:extLst>
            </p:cNvPr>
            <p:cNvSpPr/>
            <p:nvPr/>
          </p:nvSpPr>
          <p:spPr>
            <a:xfrm rot="5400000">
              <a:off x="6847840" y="4784351"/>
              <a:ext cx="589280" cy="986652"/>
            </a:xfrm>
            <a:prstGeom prst="chevron">
              <a:avLst>
                <a:gd name="adj" fmla="val 674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山形 27">
              <a:extLst>
                <a:ext uri="{FF2B5EF4-FFF2-40B4-BE49-F238E27FC236}">
                  <a16:creationId xmlns:a16="http://schemas.microsoft.com/office/drawing/2014/main" id="{26D876E5-C202-62D5-431A-4E1F69B8E7BF}"/>
                </a:ext>
              </a:extLst>
            </p:cNvPr>
            <p:cNvSpPr/>
            <p:nvPr/>
          </p:nvSpPr>
          <p:spPr>
            <a:xfrm rot="5400000">
              <a:off x="6847840" y="5078991"/>
              <a:ext cx="589280" cy="986652"/>
            </a:xfrm>
            <a:prstGeom prst="chevron">
              <a:avLst>
                <a:gd name="adj" fmla="val 674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タイトル 1">
            <a:extLst>
              <a:ext uri="{FF2B5EF4-FFF2-40B4-BE49-F238E27FC236}">
                <a16:creationId xmlns:a16="http://schemas.microsoft.com/office/drawing/2014/main" id="{924C7DD2-1F57-0F0C-5495-12ADF8DE1448}"/>
              </a:ext>
            </a:extLst>
          </p:cNvPr>
          <p:cNvSpPr txBox="1">
            <a:spLocks/>
          </p:cNvSpPr>
          <p:nvPr/>
        </p:nvSpPr>
        <p:spPr>
          <a:xfrm>
            <a:off x="557670" y="3175078"/>
            <a:ext cx="4014330" cy="78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u="sng" dirty="0"/>
              <a:t>配列と変数で管理</a:t>
            </a:r>
            <a:r>
              <a:rPr lang="en-US" altLang="ja-JP" sz="2400" u="sng" dirty="0"/>
              <a:t>(before)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5A607CAB-AD63-8D2B-6D39-CFA47C067D73}"/>
              </a:ext>
            </a:extLst>
          </p:cNvPr>
          <p:cNvSpPr txBox="1">
            <a:spLocks/>
          </p:cNvSpPr>
          <p:nvPr/>
        </p:nvSpPr>
        <p:spPr>
          <a:xfrm>
            <a:off x="7292283" y="3175077"/>
            <a:ext cx="4014330" cy="78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400" u="sng" dirty="0"/>
              <a:t>リストで管理</a:t>
            </a:r>
            <a:r>
              <a:rPr lang="en-US" altLang="ja-JP" sz="2400" u="sng" dirty="0"/>
              <a:t>(after)</a:t>
            </a:r>
          </a:p>
        </p:txBody>
      </p:sp>
    </p:spTree>
    <p:extLst>
      <p:ext uri="{BB962C8B-B14F-4D97-AF65-F5344CB8AC3E}">
        <p14:creationId xmlns:p14="http://schemas.microsoft.com/office/powerpoint/2010/main" val="31428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E391-82A4-E65D-3A75-3601DC564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DBABF-74A3-4893-E322-764C9C07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ja-JP" sz="6000" dirty="0"/>
              <a:t>5,</a:t>
            </a:r>
            <a:r>
              <a:rPr lang="ja-JP" altLang="en-US" sz="6000" dirty="0"/>
              <a:t>まとめ</a:t>
            </a:r>
            <a:endParaRPr kumimoji="1" lang="ja-JP" altLang="en-US" sz="6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CF00AD4-7C36-DD7D-7E59-E5936C7989E6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1">
            <a:extLst>
              <a:ext uri="{FF2B5EF4-FFF2-40B4-BE49-F238E27FC236}">
                <a16:creationId xmlns:a16="http://schemas.microsoft.com/office/drawing/2014/main" id="{33621F76-E419-17E4-A5CE-5B05A8BDA954}"/>
              </a:ext>
            </a:extLst>
          </p:cNvPr>
          <p:cNvSpPr txBox="1">
            <a:spLocks/>
          </p:cNvSpPr>
          <p:nvPr/>
        </p:nvSpPr>
        <p:spPr>
          <a:xfrm>
            <a:off x="838199" y="2162119"/>
            <a:ext cx="11245645" cy="34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3200" dirty="0"/>
              <a:t>シェルの動作原理を学んだ</a:t>
            </a:r>
            <a:endParaRPr lang="en-US" altLang="ja-JP" sz="3200" dirty="0"/>
          </a:p>
          <a:p>
            <a:pPr marL="1143000" indent="-114300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3200" dirty="0"/>
              <a:t>簡易シェルを設計・実装した</a:t>
            </a:r>
            <a:endParaRPr lang="en-US" altLang="ja-JP" sz="3200" dirty="0"/>
          </a:p>
          <a:p>
            <a:pPr marL="1143000" indent="-114300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3200" dirty="0"/>
              <a:t>リファクタリングを通してより良いコードを書いた</a:t>
            </a:r>
            <a:endParaRPr lang="en-US" altLang="ja-JP" sz="3200" dirty="0"/>
          </a:p>
          <a:p>
            <a:pPr marL="1143000" indent="-114300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3200" dirty="0"/>
              <a:t>リスト構造の応用例を知れた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2723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6A983-5BB0-299C-A0A9-32A4B743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40761-E151-BF2E-BE80-01AA9EC4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ja-JP" altLang="en-US" sz="6000" dirty="0"/>
              <a:t>質疑応答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3002743-973E-915E-F9C2-6851577A14E6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スライド ズーム 4">
                <a:extLst>
                  <a:ext uri="{FF2B5EF4-FFF2-40B4-BE49-F238E27FC236}">
                    <a16:creationId xmlns:a16="http://schemas.microsoft.com/office/drawing/2014/main" id="{98FBD6C0-A037-8B42-2C01-82BCE5C3EB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6371409"/>
                  </p:ext>
                </p:extLst>
              </p:nvPr>
            </p:nvGraphicFramePr>
            <p:xfrm>
              <a:off x="7454338" y="4409694"/>
              <a:ext cx="3048000" cy="1714500"/>
            </p:xfrm>
            <a:graphic>
              <a:graphicData uri="http://schemas.microsoft.com/office/powerpoint/2016/slidezoom">
                <pslz:sldZm>
                  <pslz:sldZmObj sldId="277" cId="1391236105">
                    <pslz:zmPr id="{1E85FC6C-244A-4015-9FE7-4D01A576CD9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スライド ズーム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8FBD6C0-A037-8B42-2C01-82BCE5C3EB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4338" y="44096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スライド ズーム 7">
                <a:extLst>
                  <a:ext uri="{FF2B5EF4-FFF2-40B4-BE49-F238E27FC236}">
                    <a16:creationId xmlns:a16="http://schemas.microsoft.com/office/drawing/2014/main" id="{BC6F6C02-D5DB-D7E0-3B71-5CE511B067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3355715"/>
                  </p:ext>
                </p:extLst>
              </p:nvPr>
            </p:nvGraphicFramePr>
            <p:xfrm>
              <a:off x="1689664" y="4409694"/>
              <a:ext cx="3048000" cy="1714500"/>
            </p:xfrm>
            <a:graphic>
              <a:graphicData uri="http://schemas.microsoft.com/office/powerpoint/2016/slidezoom">
                <pslz:sldZm>
                  <pslz:sldZmObj sldId="261" cId="1436541352">
                    <pslz:zmPr id="{53E6C002-AB4A-4572-AAFC-D93789F16CFE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スライド ズーム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C6F6C02-D5DB-D7E0-3B71-5CE511B067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9664" y="44096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スライド ズーム 10">
                <a:extLst>
                  <a:ext uri="{FF2B5EF4-FFF2-40B4-BE49-F238E27FC236}">
                    <a16:creationId xmlns:a16="http://schemas.microsoft.com/office/drawing/2014/main" id="{951C2E29-340D-4D95-A1C3-85774F0046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8942702"/>
                  </p:ext>
                </p:extLst>
              </p:nvPr>
            </p:nvGraphicFramePr>
            <p:xfrm>
              <a:off x="7454338" y="1714500"/>
              <a:ext cx="3048000" cy="1714500"/>
            </p:xfrm>
            <a:graphic>
              <a:graphicData uri="http://schemas.microsoft.com/office/powerpoint/2016/slidezoom">
                <pslz:sldZm>
                  <pslz:sldZmObj sldId="276" cId="1738008901">
                    <pslz:zmPr id="{2B532B63-971E-411D-B532-8DAA2BDD5A73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スライド ズーム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51C2E29-340D-4D95-A1C3-85774F0046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54338" y="17145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スライド ズーム 13">
                <a:extLst>
                  <a:ext uri="{FF2B5EF4-FFF2-40B4-BE49-F238E27FC236}">
                    <a16:creationId xmlns:a16="http://schemas.microsoft.com/office/drawing/2014/main" id="{3E9CA19D-D181-429F-510E-120BA51725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2821882"/>
                  </p:ext>
                </p:extLst>
              </p:nvPr>
            </p:nvGraphicFramePr>
            <p:xfrm>
              <a:off x="1689664" y="1714500"/>
              <a:ext cx="3048000" cy="1714500"/>
            </p:xfrm>
            <a:graphic>
              <a:graphicData uri="http://schemas.microsoft.com/office/powerpoint/2016/slidezoom">
                <pslz:sldZm>
                  <pslz:sldZmObj sldId="260" cId="1103487407">
                    <pslz:zmPr id="{89C68168-A4FF-45AF-AA5B-EA7E1D635567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スライド ズーム 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E9CA19D-D181-429F-510E-120BA51725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9664" y="17145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90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3539A-B45F-68DC-ACC5-66BE536C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ja-JP" sz="6000" dirty="0"/>
              <a:t>1,</a:t>
            </a:r>
            <a:r>
              <a:rPr kumimoji="1" lang="ja-JP" altLang="en-US" sz="6000" dirty="0"/>
              <a:t>目的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B9E4F05-963C-4680-A413-BD96976053BB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CFD8D8FD-F4CE-7000-98DE-5D68763DB41F}"/>
              </a:ext>
            </a:extLst>
          </p:cNvPr>
          <p:cNvSpPr txBox="1">
            <a:spLocks/>
          </p:cNvSpPr>
          <p:nvPr/>
        </p:nvSpPr>
        <p:spPr>
          <a:xfrm>
            <a:off x="838200" y="2162119"/>
            <a:ext cx="10515600" cy="34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3200" dirty="0"/>
              <a:t>シェルの動作原理を学ぶ</a:t>
            </a:r>
            <a:endParaRPr lang="en-US" altLang="ja-JP" sz="3200" dirty="0"/>
          </a:p>
          <a:p>
            <a:pPr marL="1143000" indent="-114300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3200" dirty="0"/>
              <a:t>簡易シェルを設計・実装する</a:t>
            </a:r>
            <a:endParaRPr lang="en-US" altLang="ja-JP" sz="3200" dirty="0"/>
          </a:p>
          <a:p>
            <a:pPr marL="1143000" indent="-1143000">
              <a:lnSpc>
                <a:spcPct val="200000"/>
              </a:lnSpc>
              <a:buFont typeface="+mj-lt"/>
              <a:buAutoNum type="arabicPeriod"/>
            </a:pPr>
            <a:r>
              <a:rPr lang="ja-JP" altLang="en-US" sz="3200" dirty="0"/>
              <a:t>リファクタリングを通してより良いコードを書く</a:t>
            </a:r>
            <a:endParaRPr lang="en-US" altLang="ja-JP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C256329-65D1-13C3-6302-FCD48C4771DC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FCD38-8D81-D120-EA5B-EA3D2665E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34A0F-D610-8684-7EAE-4C84614A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ja-JP" sz="6000" dirty="0"/>
              <a:t>2,</a:t>
            </a:r>
            <a:r>
              <a:rPr kumimoji="1" lang="ja-JP" altLang="en-US" sz="6000" dirty="0"/>
              <a:t>設計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5EEC8C1-1B00-BEC9-14F0-F7422181CF39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1">
            <a:extLst>
              <a:ext uri="{FF2B5EF4-FFF2-40B4-BE49-F238E27FC236}">
                <a16:creationId xmlns:a16="http://schemas.microsoft.com/office/drawing/2014/main" id="{69410A42-7D8E-73DE-EB5E-6D1D2219BEB2}"/>
              </a:ext>
            </a:extLst>
          </p:cNvPr>
          <p:cNvSpPr txBox="1">
            <a:spLocks/>
          </p:cNvSpPr>
          <p:nvPr/>
        </p:nvSpPr>
        <p:spPr>
          <a:xfrm>
            <a:off x="838200" y="2269572"/>
            <a:ext cx="10515600" cy="213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600" dirty="0"/>
              <a:t>コマンドを解釈し、命令を</a:t>
            </a:r>
            <a:r>
              <a:rPr lang="en-US" altLang="ja-JP" sz="3600" dirty="0"/>
              <a:t>OS</a:t>
            </a:r>
            <a:r>
              <a:rPr lang="ja-JP" altLang="en-US" sz="3600" dirty="0"/>
              <a:t>に伝えるプログラム</a:t>
            </a:r>
            <a:endParaRPr lang="en-US" altLang="ja-JP" sz="3600" dirty="0"/>
          </a:p>
        </p:txBody>
      </p:sp>
      <p:sp>
        <p:nvSpPr>
          <p:cNvPr id="6" name="タイトル 4">
            <a:extLst>
              <a:ext uri="{FF2B5EF4-FFF2-40B4-BE49-F238E27FC236}">
                <a16:creationId xmlns:a16="http://schemas.microsoft.com/office/drawing/2014/main" id="{2CEC6F8D-A9D1-97B8-D9AC-01EF54FAD475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9144000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シェルとは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047901-B4A2-18FA-857B-5ED06FDB70DA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5425082-A8D2-795A-BF5F-1B839E905CAC}"/>
              </a:ext>
            </a:extLst>
          </p:cNvPr>
          <p:cNvGrpSpPr/>
          <p:nvPr/>
        </p:nvGrpSpPr>
        <p:grpSpPr>
          <a:xfrm>
            <a:off x="4769876" y="4653428"/>
            <a:ext cx="2652248" cy="1081397"/>
            <a:chOff x="960583" y="4434701"/>
            <a:chExt cx="2930236" cy="1081397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93D9392-119D-204A-478B-CE47B03539E1}"/>
                </a:ext>
              </a:extLst>
            </p:cNvPr>
            <p:cNvSpPr/>
            <p:nvPr/>
          </p:nvSpPr>
          <p:spPr>
            <a:xfrm>
              <a:off x="960583" y="4434702"/>
              <a:ext cx="2930236" cy="10813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タイトル 1">
              <a:extLst>
                <a:ext uri="{FF2B5EF4-FFF2-40B4-BE49-F238E27FC236}">
                  <a16:creationId xmlns:a16="http://schemas.microsoft.com/office/drawing/2014/main" id="{79E934AC-B732-DDC8-A8EE-7567C4A2A583}"/>
                </a:ext>
              </a:extLst>
            </p:cNvPr>
            <p:cNvSpPr txBox="1">
              <a:spLocks/>
            </p:cNvSpPr>
            <p:nvPr/>
          </p:nvSpPr>
          <p:spPr>
            <a:xfrm>
              <a:off x="960583" y="4434701"/>
              <a:ext cx="2930236" cy="4353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ja-JP" sz="1800" dirty="0">
                  <a:solidFill>
                    <a:schemeClr val="bg1"/>
                  </a:solidFill>
                </a:rPr>
                <a:t>User/PC &gt; ls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61FE4B7-1AE1-1431-47BA-C5B621A8A771}"/>
              </a:ext>
            </a:extLst>
          </p:cNvPr>
          <p:cNvGrpSpPr/>
          <p:nvPr/>
        </p:nvGrpSpPr>
        <p:grpSpPr>
          <a:xfrm>
            <a:off x="9339224" y="4594276"/>
            <a:ext cx="2652248" cy="1199703"/>
            <a:chOff x="4769876" y="4594276"/>
            <a:chExt cx="2652248" cy="1199703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CB9BE26-5685-9287-E4E9-E0A99DF47E7C}"/>
                </a:ext>
              </a:extLst>
            </p:cNvPr>
            <p:cNvSpPr/>
            <p:nvPr/>
          </p:nvSpPr>
          <p:spPr>
            <a:xfrm>
              <a:off x="5089332" y="4594276"/>
              <a:ext cx="2013336" cy="1199703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タイトル 1">
              <a:extLst>
                <a:ext uri="{FF2B5EF4-FFF2-40B4-BE49-F238E27FC236}">
                  <a16:creationId xmlns:a16="http://schemas.microsoft.com/office/drawing/2014/main" id="{6C4C4376-30B8-CA97-3842-BF1DB6A9AACB}"/>
                </a:ext>
              </a:extLst>
            </p:cNvPr>
            <p:cNvSpPr txBox="1">
              <a:spLocks/>
            </p:cNvSpPr>
            <p:nvPr/>
          </p:nvSpPr>
          <p:spPr>
            <a:xfrm>
              <a:off x="4769876" y="4680019"/>
              <a:ext cx="2652248" cy="8175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ja-JP" sz="2800" dirty="0"/>
                <a:t>OS</a:t>
              </a:r>
            </a:p>
          </p:txBody>
        </p:sp>
      </p:grpSp>
      <p:sp>
        <p:nvSpPr>
          <p:cNvPr id="16" name="矢印: 右 15">
            <a:extLst>
              <a:ext uri="{FF2B5EF4-FFF2-40B4-BE49-F238E27FC236}">
                <a16:creationId xmlns:a16="http://schemas.microsoft.com/office/drawing/2014/main" id="{9343079C-49FA-18E2-6477-7754DBAAA4D8}"/>
              </a:ext>
            </a:extLst>
          </p:cNvPr>
          <p:cNvSpPr/>
          <p:nvPr/>
        </p:nvSpPr>
        <p:spPr>
          <a:xfrm>
            <a:off x="7693504" y="4915468"/>
            <a:ext cx="1693795" cy="557317"/>
          </a:xfrm>
          <a:prstGeom prst="rightArrow">
            <a:avLst>
              <a:gd name="adj1" fmla="val 23030"/>
              <a:gd name="adj2" fmla="val 5735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F507A36D-74BD-4639-C49E-ED33F7A6EBC9}"/>
              </a:ext>
            </a:extLst>
          </p:cNvPr>
          <p:cNvSpPr txBox="1">
            <a:spLocks/>
          </p:cNvSpPr>
          <p:nvPr/>
        </p:nvSpPr>
        <p:spPr>
          <a:xfrm>
            <a:off x="6771536" y="4519664"/>
            <a:ext cx="3218276" cy="603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2800" dirty="0"/>
              <a:t>命令</a:t>
            </a:r>
            <a:endParaRPr lang="en-US" altLang="ja-JP" sz="2400" dirty="0"/>
          </a:p>
        </p:txBody>
      </p:sp>
      <p:pic>
        <p:nvPicPr>
          <p:cNvPr id="9" name="図 8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3BC728A-36DA-71BF-4A25-3AEA62772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0" y="4265184"/>
            <a:ext cx="1857886" cy="1857886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037948BC-4AF0-F8CC-A011-8128278E0946}"/>
              </a:ext>
            </a:extLst>
          </p:cNvPr>
          <p:cNvSpPr/>
          <p:nvPr/>
        </p:nvSpPr>
        <p:spPr>
          <a:xfrm>
            <a:off x="2738361" y="4921518"/>
            <a:ext cx="1693795" cy="557317"/>
          </a:xfrm>
          <a:prstGeom prst="rightArrow">
            <a:avLst>
              <a:gd name="adj1" fmla="val 23030"/>
              <a:gd name="adj2" fmla="val 5735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41BD200-295C-4B07-0825-053B20B3CD53}"/>
              </a:ext>
            </a:extLst>
          </p:cNvPr>
          <p:cNvSpPr txBox="1">
            <a:spLocks/>
          </p:cNvSpPr>
          <p:nvPr/>
        </p:nvSpPr>
        <p:spPr>
          <a:xfrm>
            <a:off x="1903947" y="4545378"/>
            <a:ext cx="3218276" cy="603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ja-JP" altLang="en-US" sz="1800" dirty="0"/>
              <a:t>コマンド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44767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DBE0C-E630-473C-DBF2-D1E7C3860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004C6-2D71-9367-642D-49D36594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ja-JP" sz="6000" dirty="0"/>
              <a:t>2,</a:t>
            </a:r>
            <a:r>
              <a:rPr kumimoji="1" lang="ja-JP" altLang="en-US" sz="6000" dirty="0"/>
              <a:t>設計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8C60042-87B8-CC95-7E9F-FBF83FFCFBE9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A63123BD-BD22-30FB-3037-EC185C2F71D4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3054096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機能の説明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594CC24-FA31-343A-1CBA-5B3456E49A66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>
            <a:extLst>
              <a:ext uri="{FF2B5EF4-FFF2-40B4-BE49-F238E27FC236}">
                <a16:creationId xmlns:a16="http://schemas.microsoft.com/office/drawing/2014/main" id="{B3FC2B92-122D-CFC0-48EC-9EC9D0775797}"/>
              </a:ext>
            </a:extLst>
          </p:cNvPr>
          <p:cNvSpPr txBox="1">
            <a:spLocks/>
          </p:cNvSpPr>
          <p:nvPr/>
        </p:nvSpPr>
        <p:spPr>
          <a:xfrm>
            <a:off x="557784" y="2663764"/>
            <a:ext cx="5401056" cy="3107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/>
              <a:t>リダイレクト</a:t>
            </a:r>
            <a:endParaRPr lang="en-US" altLang="ja-JP" sz="36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dirty="0"/>
              <a:t>パイプ</a:t>
            </a:r>
            <a:endParaRPr lang="en-US" altLang="ja-JP" sz="36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3600" dirty="0"/>
              <a:t>cd(change directory)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308757E5-EAC5-6FD2-65F8-BD566EEE0E14}"/>
              </a:ext>
            </a:extLst>
          </p:cNvPr>
          <p:cNvSpPr txBox="1">
            <a:spLocks/>
          </p:cNvSpPr>
          <p:nvPr/>
        </p:nvSpPr>
        <p:spPr>
          <a:xfrm>
            <a:off x="5958840" y="2588622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/>
              <a:t>ls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12D6F7-B54F-F793-9C75-927385C57DBD}"/>
              </a:ext>
            </a:extLst>
          </p:cNvPr>
          <p:cNvSpPr/>
          <p:nvPr/>
        </p:nvSpPr>
        <p:spPr>
          <a:xfrm>
            <a:off x="9701784" y="1954045"/>
            <a:ext cx="1854763" cy="1993392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Hello.txt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0FCFA769-E00E-708B-3586-171A2C2F6577}"/>
              </a:ext>
            </a:extLst>
          </p:cNvPr>
          <p:cNvSpPr/>
          <p:nvPr/>
        </p:nvSpPr>
        <p:spPr>
          <a:xfrm>
            <a:off x="7727994" y="2661077"/>
            <a:ext cx="1781766" cy="557317"/>
          </a:xfrm>
          <a:prstGeom prst="rightArrow">
            <a:avLst>
              <a:gd name="adj1" fmla="val 19749"/>
              <a:gd name="adj2" fmla="val 4094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175DEAAD-C7B3-59FA-DAD3-F78D2807588B}"/>
              </a:ext>
            </a:extLst>
          </p:cNvPr>
          <p:cNvSpPr txBox="1">
            <a:spLocks/>
          </p:cNvSpPr>
          <p:nvPr/>
        </p:nvSpPr>
        <p:spPr>
          <a:xfrm>
            <a:off x="7168150" y="2273735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書き込み</a:t>
            </a:r>
            <a:endParaRPr lang="en-US" altLang="ja-JP" sz="2400" dirty="0"/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DE933346-374D-A568-DFF6-E63D750DECAA}"/>
              </a:ext>
            </a:extLst>
          </p:cNvPr>
          <p:cNvSpPr txBox="1">
            <a:spLocks/>
          </p:cNvSpPr>
          <p:nvPr/>
        </p:nvSpPr>
        <p:spPr>
          <a:xfrm>
            <a:off x="5958840" y="5620813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/>
              <a:t>ls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3D33F7FC-7A5E-541F-2B2B-8938EAFE6A79}"/>
              </a:ext>
            </a:extLst>
          </p:cNvPr>
          <p:cNvSpPr txBox="1">
            <a:spLocks/>
          </p:cNvSpPr>
          <p:nvPr/>
        </p:nvSpPr>
        <p:spPr>
          <a:xfrm>
            <a:off x="8918440" y="5620812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/>
              <a:t>grep .txt</a:t>
            </a:r>
          </a:p>
        </p:txBody>
      </p:sp>
      <p:sp>
        <p:nvSpPr>
          <p:cNvPr id="24" name="矢印: U ターン 23">
            <a:extLst>
              <a:ext uri="{FF2B5EF4-FFF2-40B4-BE49-F238E27FC236}">
                <a16:creationId xmlns:a16="http://schemas.microsoft.com/office/drawing/2014/main" id="{B09DCF25-CDE7-CE68-8187-ABFDD7BD61CC}"/>
              </a:ext>
            </a:extLst>
          </p:cNvPr>
          <p:cNvSpPr/>
          <p:nvPr/>
        </p:nvSpPr>
        <p:spPr>
          <a:xfrm>
            <a:off x="7290808" y="5135952"/>
            <a:ext cx="3255264" cy="557317"/>
          </a:xfrm>
          <a:prstGeom prst="uturnArrow">
            <a:avLst>
              <a:gd name="adj1" fmla="val 1679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8BEF683-28FD-A1B1-AD1C-339D013ABB96}"/>
              </a:ext>
            </a:extLst>
          </p:cNvPr>
          <p:cNvSpPr txBox="1">
            <a:spLocks/>
          </p:cNvSpPr>
          <p:nvPr/>
        </p:nvSpPr>
        <p:spPr>
          <a:xfrm>
            <a:off x="7168150" y="3999782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ja-JP" sz="240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36439398-010E-7AAD-2CCF-792FF1F6CB4D}"/>
              </a:ext>
            </a:extLst>
          </p:cNvPr>
          <p:cNvSpPr txBox="1">
            <a:spLocks/>
          </p:cNvSpPr>
          <p:nvPr/>
        </p:nvSpPr>
        <p:spPr>
          <a:xfrm>
            <a:off x="7421134" y="4540654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出力を入力に</a:t>
            </a:r>
            <a:endParaRPr lang="en-US" altLang="ja-JP" sz="2400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6019FB4E-C912-DFAC-56F6-BEEDADC1DD30}"/>
              </a:ext>
            </a:extLst>
          </p:cNvPr>
          <p:cNvSpPr txBox="1">
            <a:spLocks/>
          </p:cNvSpPr>
          <p:nvPr/>
        </p:nvSpPr>
        <p:spPr>
          <a:xfrm>
            <a:off x="6597392" y="1410272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u="sng" dirty="0"/>
              <a:t>リダイレクト</a:t>
            </a:r>
            <a:endParaRPr lang="en-US" altLang="ja-JP" sz="2400" u="sng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B51F92A5-DD9E-21C8-2B03-4CDD969146C1}"/>
              </a:ext>
            </a:extLst>
          </p:cNvPr>
          <p:cNvSpPr txBox="1">
            <a:spLocks/>
          </p:cNvSpPr>
          <p:nvPr/>
        </p:nvSpPr>
        <p:spPr>
          <a:xfrm>
            <a:off x="6597392" y="4001642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u="sng" dirty="0"/>
              <a:t>パイプ</a:t>
            </a:r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185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E743-6B3B-535E-7F99-592FF34C1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26E3B-04F1-CE61-C702-C4BDBFB8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ja-JP" sz="6000" dirty="0"/>
              <a:t>3</a:t>
            </a:r>
            <a:r>
              <a:rPr kumimoji="1" lang="en-US" altLang="ja-JP" sz="6000" dirty="0"/>
              <a:t>,</a:t>
            </a:r>
            <a:r>
              <a:rPr kumimoji="1" lang="ja-JP" altLang="en-US" sz="6000" dirty="0"/>
              <a:t>実装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C145FB5-32A8-A58C-2C06-B0CFB594D040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5BB118DC-07ED-72BA-B83C-FFF5E0FDD4BA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4594319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/>
              <a:t> </a:t>
            </a:r>
            <a:r>
              <a:rPr lang="ja-JP" altLang="en-US" sz="3600" dirty="0"/>
              <a:t>通常コマンド実行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2153842-9886-67C3-9EF4-EACD906A32D8}"/>
              </a:ext>
            </a:extLst>
          </p:cNvPr>
          <p:cNvSpPr txBox="1">
            <a:spLocks/>
          </p:cNvSpPr>
          <p:nvPr/>
        </p:nvSpPr>
        <p:spPr>
          <a:xfrm>
            <a:off x="557784" y="2505456"/>
            <a:ext cx="5538216" cy="373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入力を受け取る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/>
              <a:t>fork()</a:t>
            </a:r>
            <a:r>
              <a:rPr lang="ja-JP" altLang="en-US" sz="2800" dirty="0"/>
              <a:t>を実行し</a:t>
            </a:r>
            <a:r>
              <a:rPr lang="en-US" altLang="ja-JP" sz="2800" dirty="0"/>
              <a:t>,</a:t>
            </a:r>
            <a:br>
              <a:rPr lang="en-US" altLang="ja-JP" sz="2800" dirty="0"/>
            </a:br>
            <a:r>
              <a:rPr lang="ja-JP" altLang="en-US" sz="2800" dirty="0"/>
              <a:t>子プロセスを立ち上げる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子プロセスで</a:t>
            </a:r>
            <a:r>
              <a:rPr lang="en-US" altLang="ja-JP" sz="2800" dirty="0"/>
              <a:t>exec()</a:t>
            </a:r>
            <a:r>
              <a:rPr lang="ja-JP" altLang="en-US" sz="2800" dirty="0"/>
              <a:t>でプログラムを実行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親プロセスは子プロセスの</a:t>
            </a:r>
            <a:br>
              <a:rPr lang="en-US" altLang="ja-JP" sz="2800" dirty="0"/>
            </a:br>
            <a:r>
              <a:rPr lang="ja-JP" altLang="en-US" sz="2800" dirty="0"/>
              <a:t>終了を待つ</a:t>
            </a:r>
            <a:endParaRPr lang="en-US" altLang="ja-JP" sz="28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6F8BE33-035F-33DE-7410-FBAE32F282AB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E71F0033-E469-A484-B40B-87B83C6AAF8A}"/>
              </a:ext>
            </a:extLst>
          </p:cNvPr>
          <p:cNvSpPr/>
          <p:nvPr/>
        </p:nvSpPr>
        <p:spPr>
          <a:xfrm>
            <a:off x="8575385" y="2377491"/>
            <a:ext cx="2013336" cy="1199703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w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ait()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60000CC-164E-426A-CE78-D366F4227276}"/>
              </a:ext>
            </a:extLst>
          </p:cNvPr>
          <p:cNvSpPr/>
          <p:nvPr/>
        </p:nvSpPr>
        <p:spPr>
          <a:xfrm>
            <a:off x="8575385" y="4884878"/>
            <a:ext cx="2013336" cy="1199703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実行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exec()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F989B7FC-9DA0-578E-2E0E-DA684CF21FAF}"/>
              </a:ext>
            </a:extLst>
          </p:cNvPr>
          <p:cNvSpPr txBox="1">
            <a:spLocks/>
          </p:cNvSpPr>
          <p:nvPr/>
        </p:nvSpPr>
        <p:spPr>
          <a:xfrm>
            <a:off x="7732558" y="1775935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親プロセス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0941E6A-C31D-C016-5A17-E483FC9116AA}"/>
              </a:ext>
            </a:extLst>
          </p:cNvPr>
          <p:cNvSpPr txBox="1">
            <a:spLocks/>
          </p:cNvSpPr>
          <p:nvPr/>
        </p:nvSpPr>
        <p:spPr>
          <a:xfrm>
            <a:off x="7732558" y="6084581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子プロセス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51D0862-3C3B-5E6D-B263-34A2E07D4022}"/>
              </a:ext>
            </a:extLst>
          </p:cNvPr>
          <p:cNvSpPr/>
          <p:nvPr/>
        </p:nvSpPr>
        <p:spPr>
          <a:xfrm rot="5400000">
            <a:off x="8622419" y="3989758"/>
            <a:ext cx="1079401" cy="557317"/>
          </a:xfrm>
          <a:prstGeom prst="rightArrow">
            <a:avLst>
              <a:gd name="adj1" fmla="val 19749"/>
              <a:gd name="adj2" fmla="val 4094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59BE8BB-E958-6D1B-3965-68E0F74D8DDC}"/>
              </a:ext>
            </a:extLst>
          </p:cNvPr>
          <p:cNvSpPr/>
          <p:nvPr/>
        </p:nvSpPr>
        <p:spPr>
          <a:xfrm rot="16200000">
            <a:off x="9503530" y="3984664"/>
            <a:ext cx="1079401" cy="557317"/>
          </a:xfrm>
          <a:prstGeom prst="rightArrow">
            <a:avLst>
              <a:gd name="adj1" fmla="val 19749"/>
              <a:gd name="adj2" fmla="val 4094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B1119DCD-E5C4-FFEE-B68D-6670FABA2627}"/>
              </a:ext>
            </a:extLst>
          </p:cNvPr>
          <p:cNvSpPr txBox="1">
            <a:spLocks/>
          </p:cNvSpPr>
          <p:nvPr/>
        </p:nvSpPr>
        <p:spPr>
          <a:xfrm>
            <a:off x="7039899" y="3891591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/>
              <a:t>fork()</a:t>
            </a:r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04874C6F-C54B-CE53-5436-072FA43065D4}"/>
              </a:ext>
            </a:extLst>
          </p:cNvPr>
          <p:cNvSpPr txBox="1">
            <a:spLocks/>
          </p:cNvSpPr>
          <p:nvPr/>
        </p:nvSpPr>
        <p:spPr>
          <a:xfrm>
            <a:off x="9568595" y="3910088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/>
              <a:t>実行終了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F09B6BF-3DDA-2B28-6FE3-D73D0F3D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634725"/>
            <a:ext cx="6626143" cy="34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63DBCBC-DCEF-A200-7C34-82AE209AD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81BE8-5B27-35F6-0CDB-4AF4F628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ja-JP" sz="6000" dirty="0"/>
              <a:t>2,</a:t>
            </a:r>
            <a:r>
              <a:rPr kumimoji="1" lang="ja-JP" altLang="en-US" sz="6000" dirty="0"/>
              <a:t>実装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1B3FE63-C67F-25CF-B811-25943F2B3A77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B2E6D58A-8C68-1596-7654-037FFA3B0198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9144000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/>
              <a:t> </a:t>
            </a:r>
            <a:r>
              <a:rPr lang="ja-JP" altLang="en-US" sz="3600" dirty="0"/>
              <a:t>通常コマンド実行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1E8BC4-3340-B3BE-00DE-10D8E1F2BCC9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7F861026-977B-9308-90C7-D584A132DCD7}"/>
              </a:ext>
            </a:extLst>
          </p:cNvPr>
          <p:cNvSpPr/>
          <p:nvPr/>
        </p:nvSpPr>
        <p:spPr>
          <a:xfrm>
            <a:off x="7955280" y="2269572"/>
            <a:ext cx="2013336" cy="1199703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w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ait()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9564A92-AE41-EC84-C8BF-911190DD25B0}"/>
              </a:ext>
            </a:extLst>
          </p:cNvPr>
          <p:cNvSpPr/>
          <p:nvPr/>
        </p:nvSpPr>
        <p:spPr>
          <a:xfrm>
            <a:off x="7955280" y="4776959"/>
            <a:ext cx="2013336" cy="1199703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実行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exec()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8C149A7-DF84-C5ED-5B97-4D644EB78ACC}"/>
              </a:ext>
            </a:extLst>
          </p:cNvPr>
          <p:cNvSpPr txBox="1">
            <a:spLocks/>
          </p:cNvSpPr>
          <p:nvPr/>
        </p:nvSpPr>
        <p:spPr>
          <a:xfrm>
            <a:off x="7112453" y="1668016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親プロセス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39FCBA9D-BD7B-F4C3-D3CF-50FB86572EF9}"/>
              </a:ext>
            </a:extLst>
          </p:cNvPr>
          <p:cNvSpPr txBox="1">
            <a:spLocks/>
          </p:cNvSpPr>
          <p:nvPr/>
        </p:nvSpPr>
        <p:spPr>
          <a:xfrm>
            <a:off x="7112453" y="5976662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子プロセス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05865C1-DF04-D77E-A22A-B9310EF2DF74}"/>
              </a:ext>
            </a:extLst>
          </p:cNvPr>
          <p:cNvSpPr/>
          <p:nvPr/>
        </p:nvSpPr>
        <p:spPr>
          <a:xfrm rot="5400000">
            <a:off x="8002314" y="3881839"/>
            <a:ext cx="1079401" cy="557317"/>
          </a:xfrm>
          <a:prstGeom prst="rightArrow">
            <a:avLst>
              <a:gd name="adj1" fmla="val 19749"/>
              <a:gd name="adj2" fmla="val 4094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6058D0F-258A-86DE-5F75-2AB286396C8C}"/>
              </a:ext>
            </a:extLst>
          </p:cNvPr>
          <p:cNvSpPr/>
          <p:nvPr/>
        </p:nvSpPr>
        <p:spPr>
          <a:xfrm rot="16200000">
            <a:off x="8883425" y="3876745"/>
            <a:ext cx="1079401" cy="557317"/>
          </a:xfrm>
          <a:prstGeom prst="rightArrow">
            <a:avLst>
              <a:gd name="adj1" fmla="val 19749"/>
              <a:gd name="adj2" fmla="val 4094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F6625665-BDA6-3BA5-B489-9F10B83681E0}"/>
              </a:ext>
            </a:extLst>
          </p:cNvPr>
          <p:cNvSpPr txBox="1">
            <a:spLocks/>
          </p:cNvSpPr>
          <p:nvPr/>
        </p:nvSpPr>
        <p:spPr>
          <a:xfrm>
            <a:off x="6419794" y="3783672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800" b="1" dirty="0"/>
              <a:t>プロセス</a:t>
            </a:r>
            <a:endParaRPr lang="en-US" altLang="ja-JP" sz="1800" b="1" dirty="0"/>
          </a:p>
          <a:p>
            <a:pPr algn="ctr"/>
            <a:r>
              <a:rPr lang="ja-JP" altLang="en-US" sz="1800" b="1" dirty="0"/>
              <a:t>立ち上げ</a:t>
            </a:r>
            <a:endParaRPr lang="en-US" altLang="ja-JP" sz="1800" b="1" dirty="0"/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0D0C3DE2-BE52-0A9F-82AF-655B8A192E2D}"/>
              </a:ext>
            </a:extLst>
          </p:cNvPr>
          <p:cNvSpPr txBox="1">
            <a:spLocks/>
          </p:cNvSpPr>
          <p:nvPr/>
        </p:nvSpPr>
        <p:spPr>
          <a:xfrm>
            <a:off x="8820673" y="3772673"/>
            <a:ext cx="2715776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800" b="1" dirty="0"/>
              <a:t>実行終了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E353954-81C6-0CB7-74F6-9EAE2ABD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805415"/>
            <a:ext cx="5742594" cy="30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28322-3F54-1565-61F7-8458BA08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81105-CB72-B93C-512C-84BC44EC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ja-JP" sz="6000" dirty="0"/>
              <a:t>3,</a:t>
            </a:r>
            <a:r>
              <a:rPr lang="ja-JP" altLang="en-US" sz="6000" dirty="0"/>
              <a:t>実装</a:t>
            </a:r>
            <a:endParaRPr kumimoji="1" lang="ja-JP" altLang="en-US" sz="6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85616A0-6828-5775-002E-FF92A249A2CB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ABDCC8A5-B08D-2861-CAAB-236B43650DE2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3337560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/>
              <a:t> </a:t>
            </a:r>
            <a:r>
              <a:rPr lang="ja-JP" altLang="en-US" sz="3600" dirty="0"/>
              <a:t>リダイレクト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7F96036-D5E2-B76E-E0D2-810E3E18778B}"/>
              </a:ext>
            </a:extLst>
          </p:cNvPr>
          <p:cNvSpPr txBox="1">
            <a:spLocks/>
          </p:cNvSpPr>
          <p:nvPr/>
        </p:nvSpPr>
        <p:spPr>
          <a:xfrm>
            <a:off x="557784" y="2505456"/>
            <a:ext cx="5952744" cy="373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入力を受け取る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/>
              <a:t>open()</a:t>
            </a:r>
            <a:r>
              <a:rPr lang="ja-JP" altLang="en-US" sz="2800" dirty="0"/>
              <a:t>でファイルを開く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/>
              <a:t>dup2()</a:t>
            </a:r>
            <a:r>
              <a:rPr lang="ja-JP" altLang="en-US" sz="2800" dirty="0"/>
              <a:t>で出力先を変更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コマンド実行</a:t>
            </a:r>
            <a:endParaRPr lang="en-US" altLang="ja-JP" sz="28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DB539DE-3BC9-CA6F-C40C-25A4B08612A9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6F10A94-47C6-BFFE-FBBB-A66D4A757666}"/>
              </a:ext>
            </a:extLst>
          </p:cNvPr>
          <p:cNvGrpSpPr/>
          <p:nvPr/>
        </p:nvGrpSpPr>
        <p:grpSpPr>
          <a:xfrm>
            <a:off x="7112453" y="3509450"/>
            <a:ext cx="704088" cy="2110316"/>
            <a:chOff x="7424928" y="2889504"/>
            <a:chExt cx="704088" cy="211031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7D9DCC4-761C-60C6-737A-31E76F4E94E6}"/>
                </a:ext>
              </a:extLst>
            </p:cNvPr>
            <p:cNvSpPr/>
            <p:nvPr/>
          </p:nvSpPr>
          <p:spPr>
            <a:xfrm>
              <a:off x="7424928" y="2889504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0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78162AD-B480-BD36-3BCE-F175815A68B8}"/>
                </a:ext>
              </a:extLst>
            </p:cNvPr>
            <p:cNvSpPr/>
            <p:nvPr/>
          </p:nvSpPr>
          <p:spPr>
            <a:xfrm>
              <a:off x="7424928" y="3593592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1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E841A4D-C192-6952-EE7E-1325AC570D94}"/>
                </a:ext>
              </a:extLst>
            </p:cNvPr>
            <p:cNvSpPr/>
            <p:nvPr/>
          </p:nvSpPr>
          <p:spPr>
            <a:xfrm>
              <a:off x="7424928" y="4295732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2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D1FECF7C-6CD7-48DA-688E-404F99932964}"/>
              </a:ext>
            </a:extLst>
          </p:cNvPr>
          <p:cNvSpPr/>
          <p:nvPr/>
        </p:nvSpPr>
        <p:spPr>
          <a:xfrm>
            <a:off x="7011079" y="4129654"/>
            <a:ext cx="906835" cy="906835"/>
          </a:xfrm>
          <a:prstGeom prst="mathMultiply">
            <a:avLst>
              <a:gd name="adj1" fmla="val 77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9E64DE3-D5E7-DFF3-E473-CEE62298B597}"/>
              </a:ext>
            </a:extLst>
          </p:cNvPr>
          <p:cNvGrpSpPr/>
          <p:nvPr/>
        </p:nvGrpSpPr>
        <p:grpSpPr>
          <a:xfrm rot="16200000">
            <a:off x="8580522" y="4123622"/>
            <a:ext cx="536320" cy="883920"/>
            <a:chOff x="6649154" y="4983037"/>
            <a:chExt cx="986652" cy="883920"/>
          </a:xfrm>
        </p:grpSpPr>
        <p:sp>
          <p:nvSpPr>
            <p:cNvPr id="18" name="矢印: 山形 17">
              <a:extLst>
                <a:ext uri="{FF2B5EF4-FFF2-40B4-BE49-F238E27FC236}">
                  <a16:creationId xmlns:a16="http://schemas.microsoft.com/office/drawing/2014/main" id="{7E2FC7A3-E35B-4EC0-B023-D46A134E334B}"/>
                </a:ext>
              </a:extLst>
            </p:cNvPr>
            <p:cNvSpPr/>
            <p:nvPr/>
          </p:nvSpPr>
          <p:spPr>
            <a:xfrm rot="5400000">
              <a:off x="6847840" y="4784351"/>
              <a:ext cx="589280" cy="986652"/>
            </a:xfrm>
            <a:prstGeom prst="chevron">
              <a:avLst>
                <a:gd name="adj" fmla="val 674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矢印: 山形 18">
              <a:extLst>
                <a:ext uri="{FF2B5EF4-FFF2-40B4-BE49-F238E27FC236}">
                  <a16:creationId xmlns:a16="http://schemas.microsoft.com/office/drawing/2014/main" id="{B4631FA9-51AB-A4A6-B98B-0BF9F2E89A32}"/>
                </a:ext>
              </a:extLst>
            </p:cNvPr>
            <p:cNvSpPr/>
            <p:nvPr/>
          </p:nvSpPr>
          <p:spPr>
            <a:xfrm rot="5400000">
              <a:off x="6847840" y="5078991"/>
              <a:ext cx="589280" cy="986652"/>
            </a:xfrm>
            <a:prstGeom prst="chevron">
              <a:avLst>
                <a:gd name="adj" fmla="val 674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72E905A-AD7F-389F-DFAD-B5DD610047FC}"/>
              </a:ext>
            </a:extLst>
          </p:cNvPr>
          <p:cNvGrpSpPr/>
          <p:nvPr/>
        </p:nvGrpSpPr>
        <p:grpSpPr>
          <a:xfrm>
            <a:off x="9773356" y="3507502"/>
            <a:ext cx="1854764" cy="2112264"/>
            <a:chOff x="9779451" y="3425566"/>
            <a:chExt cx="1854764" cy="2112264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D137067-4F53-BAB9-F987-6E3E55703482}"/>
                </a:ext>
              </a:extLst>
            </p:cNvPr>
            <p:cNvSpPr/>
            <p:nvPr/>
          </p:nvSpPr>
          <p:spPr>
            <a:xfrm>
              <a:off x="9779452" y="3425566"/>
              <a:ext cx="1854763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0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75B0FBF-1EB4-2AA1-D745-18F5801C1A77}"/>
                </a:ext>
              </a:extLst>
            </p:cNvPr>
            <p:cNvSpPr/>
            <p:nvPr/>
          </p:nvSpPr>
          <p:spPr>
            <a:xfrm>
              <a:off x="9779451" y="4142232"/>
              <a:ext cx="1854763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</a:rPr>
                <a:t>Hello.txt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81F3D9D-246F-8F56-F0BC-28BCBC847838}"/>
                </a:ext>
              </a:extLst>
            </p:cNvPr>
            <p:cNvSpPr/>
            <p:nvPr/>
          </p:nvSpPr>
          <p:spPr>
            <a:xfrm>
              <a:off x="9779451" y="4833742"/>
              <a:ext cx="1854763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2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タイトル 1">
            <a:extLst>
              <a:ext uri="{FF2B5EF4-FFF2-40B4-BE49-F238E27FC236}">
                <a16:creationId xmlns:a16="http://schemas.microsoft.com/office/drawing/2014/main" id="{0AE4D065-86B6-D6D8-2C47-9CDEA5AC2071}"/>
              </a:ext>
            </a:extLst>
          </p:cNvPr>
          <p:cNvSpPr txBox="1">
            <a:spLocks/>
          </p:cNvSpPr>
          <p:nvPr/>
        </p:nvSpPr>
        <p:spPr>
          <a:xfrm>
            <a:off x="6833751" y="2728346"/>
            <a:ext cx="12614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/>
              <a:t>FD</a:t>
            </a:r>
            <a:endParaRPr lang="ja-JP" altLang="en-US" sz="3200" b="1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8C70DFC-4014-646D-2B4A-9A1987911636}"/>
              </a:ext>
            </a:extLst>
          </p:cNvPr>
          <p:cNvSpPr txBox="1">
            <a:spLocks/>
          </p:cNvSpPr>
          <p:nvPr/>
        </p:nvSpPr>
        <p:spPr>
          <a:xfrm>
            <a:off x="10069992" y="2726771"/>
            <a:ext cx="12614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/>
              <a:t>FD</a:t>
            </a:r>
            <a:endParaRPr lang="ja-JP" altLang="en-US" sz="32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8A7FE7F-C4E7-B2CF-1DE1-9EC697A6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818219"/>
            <a:ext cx="5285232" cy="3315829"/>
          </a:xfrm>
          <a:prstGeom prst="rect">
            <a:avLst/>
          </a:prstGeom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33BFC907-CD64-9A2D-B46F-7926C88B4CBB}"/>
              </a:ext>
            </a:extLst>
          </p:cNvPr>
          <p:cNvSpPr txBox="1">
            <a:spLocks/>
          </p:cNvSpPr>
          <p:nvPr/>
        </p:nvSpPr>
        <p:spPr>
          <a:xfrm>
            <a:off x="7044266" y="1512869"/>
            <a:ext cx="407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/>
              <a:t>ls &gt; Hello.txt</a:t>
            </a:r>
            <a:endParaRPr lang="ja-JP" altLang="en-US" sz="32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C4E8050-E34A-2CE9-1AD8-BDD4F5CFC132}"/>
              </a:ext>
            </a:extLst>
          </p:cNvPr>
          <p:cNvCxnSpPr>
            <a:cxnSpLocks/>
          </p:cNvCxnSpPr>
          <p:nvPr/>
        </p:nvCxnSpPr>
        <p:spPr>
          <a:xfrm>
            <a:off x="8735555" y="2404872"/>
            <a:ext cx="15514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FF1C2AB-E9CB-A3CD-FF66-0E6DCBBA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62828-73F8-D9CC-3212-405A647C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" y="1187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ja-JP" sz="6000" dirty="0"/>
              <a:t>3,</a:t>
            </a:r>
            <a:r>
              <a:rPr lang="ja-JP" altLang="en-US" sz="6000" dirty="0"/>
              <a:t>実装</a:t>
            </a:r>
            <a:endParaRPr kumimoji="1" lang="ja-JP" altLang="en-US" sz="6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837E5C0-0BE5-84D8-1755-B8D9CCDC55F9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EA1E7417-5643-D3EB-DC90-CAEC55F1C5C7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9144000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dirty="0"/>
              <a:t> </a:t>
            </a:r>
            <a:r>
              <a:rPr lang="ja-JP" altLang="en-US" sz="3600" dirty="0"/>
              <a:t>リダイレクト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8921375-D9B4-36D3-6A10-2E9A37A22CD7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E4B3F8A-2A91-D70A-02ED-F2616480F07E}"/>
              </a:ext>
            </a:extLst>
          </p:cNvPr>
          <p:cNvGrpSpPr/>
          <p:nvPr/>
        </p:nvGrpSpPr>
        <p:grpSpPr>
          <a:xfrm>
            <a:off x="7112453" y="3033962"/>
            <a:ext cx="704088" cy="2110316"/>
            <a:chOff x="7424928" y="2889504"/>
            <a:chExt cx="704088" cy="211031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D6B5A45-A227-A199-49BE-E46DD98AA995}"/>
                </a:ext>
              </a:extLst>
            </p:cNvPr>
            <p:cNvSpPr/>
            <p:nvPr/>
          </p:nvSpPr>
          <p:spPr>
            <a:xfrm>
              <a:off x="7424928" y="2889504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0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BD89328-2D1C-3F99-370D-3DCFDF3894B0}"/>
                </a:ext>
              </a:extLst>
            </p:cNvPr>
            <p:cNvSpPr/>
            <p:nvPr/>
          </p:nvSpPr>
          <p:spPr>
            <a:xfrm>
              <a:off x="7424928" y="3593592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1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9BADA09-7DB3-2B1B-7A83-73B97FA1DEB7}"/>
                </a:ext>
              </a:extLst>
            </p:cNvPr>
            <p:cNvSpPr/>
            <p:nvPr/>
          </p:nvSpPr>
          <p:spPr>
            <a:xfrm>
              <a:off x="7424928" y="4295732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2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D457EA98-0274-40FA-A2AE-E0536E45B378}"/>
              </a:ext>
            </a:extLst>
          </p:cNvPr>
          <p:cNvSpPr/>
          <p:nvPr/>
        </p:nvSpPr>
        <p:spPr>
          <a:xfrm>
            <a:off x="7011079" y="3654166"/>
            <a:ext cx="906835" cy="906835"/>
          </a:xfrm>
          <a:prstGeom prst="mathMultiply">
            <a:avLst>
              <a:gd name="adj1" fmla="val 77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9584CAE-2E25-E6C0-3FBC-04D7436F66A3}"/>
              </a:ext>
            </a:extLst>
          </p:cNvPr>
          <p:cNvGrpSpPr/>
          <p:nvPr/>
        </p:nvGrpSpPr>
        <p:grpSpPr>
          <a:xfrm rot="16200000">
            <a:off x="8693787" y="3648134"/>
            <a:ext cx="536320" cy="883920"/>
            <a:chOff x="6649154" y="4983037"/>
            <a:chExt cx="986652" cy="883920"/>
          </a:xfrm>
        </p:grpSpPr>
        <p:sp>
          <p:nvSpPr>
            <p:cNvPr id="18" name="矢印: 山形 17">
              <a:extLst>
                <a:ext uri="{FF2B5EF4-FFF2-40B4-BE49-F238E27FC236}">
                  <a16:creationId xmlns:a16="http://schemas.microsoft.com/office/drawing/2014/main" id="{6B3F0208-47D7-8D22-FCAC-80C6F1B5B183}"/>
                </a:ext>
              </a:extLst>
            </p:cNvPr>
            <p:cNvSpPr/>
            <p:nvPr/>
          </p:nvSpPr>
          <p:spPr>
            <a:xfrm rot="5400000">
              <a:off x="6847840" y="4784351"/>
              <a:ext cx="589280" cy="986652"/>
            </a:xfrm>
            <a:prstGeom prst="chevron">
              <a:avLst>
                <a:gd name="adj" fmla="val 674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矢印: 山形 18">
              <a:extLst>
                <a:ext uri="{FF2B5EF4-FFF2-40B4-BE49-F238E27FC236}">
                  <a16:creationId xmlns:a16="http://schemas.microsoft.com/office/drawing/2014/main" id="{A92F8A9B-AAA7-E847-55B1-9554992500EF}"/>
                </a:ext>
              </a:extLst>
            </p:cNvPr>
            <p:cNvSpPr/>
            <p:nvPr/>
          </p:nvSpPr>
          <p:spPr>
            <a:xfrm rot="5400000">
              <a:off x="6847840" y="5078991"/>
              <a:ext cx="589280" cy="986652"/>
            </a:xfrm>
            <a:prstGeom prst="chevron">
              <a:avLst>
                <a:gd name="adj" fmla="val 6742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DE3660-9772-88A7-11FC-0C59731917B9}"/>
              </a:ext>
            </a:extLst>
          </p:cNvPr>
          <p:cNvSpPr/>
          <p:nvPr/>
        </p:nvSpPr>
        <p:spPr>
          <a:xfrm>
            <a:off x="9779452" y="2950078"/>
            <a:ext cx="1854763" cy="70408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0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A36B52-4F36-398D-B061-9136D4BFB284}"/>
              </a:ext>
            </a:extLst>
          </p:cNvPr>
          <p:cNvSpPr/>
          <p:nvPr/>
        </p:nvSpPr>
        <p:spPr>
          <a:xfrm>
            <a:off x="9779451" y="3666744"/>
            <a:ext cx="1854763" cy="70408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Hello.txt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9AA27DE-172F-EBE0-4863-C97FE60207A8}"/>
              </a:ext>
            </a:extLst>
          </p:cNvPr>
          <p:cNvSpPr/>
          <p:nvPr/>
        </p:nvSpPr>
        <p:spPr>
          <a:xfrm>
            <a:off x="9779451" y="4358254"/>
            <a:ext cx="1854763" cy="70408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D4AC166-4C96-4016-CA29-1D82AC7B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863940"/>
            <a:ext cx="4803791" cy="30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1A2F1-FC1D-3FA3-C39D-B233120F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0D1D833-9CCE-FB7E-1885-97687CE4E6FB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588745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4">
            <a:extLst>
              <a:ext uri="{FF2B5EF4-FFF2-40B4-BE49-F238E27FC236}">
                <a16:creationId xmlns:a16="http://schemas.microsoft.com/office/drawing/2014/main" id="{5E62D447-9A4B-D40B-49B8-ABB2FADE0529}"/>
              </a:ext>
            </a:extLst>
          </p:cNvPr>
          <p:cNvSpPr txBox="1">
            <a:spLocks/>
          </p:cNvSpPr>
          <p:nvPr/>
        </p:nvSpPr>
        <p:spPr>
          <a:xfrm>
            <a:off x="557784" y="1481189"/>
            <a:ext cx="9144000" cy="7883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39700" dir="10800000" algn="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パイプ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768C858-4620-9A34-D2E2-6F68F08C97F5}"/>
              </a:ext>
            </a:extLst>
          </p:cNvPr>
          <p:cNvCxnSpPr>
            <a:cxnSpLocks/>
          </p:cNvCxnSpPr>
          <p:nvPr/>
        </p:nvCxnSpPr>
        <p:spPr>
          <a:xfrm>
            <a:off x="208547" y="1086997"/>
            <a:ext cx="7746733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1">
            <a:extLst>
              <a:ext uri="{FF2B5EF4-FFF2-40B4-BE49-F238E27FC236}">
                <a16:creationId xmlns:a16="http://schemas.microsoft.com/office/drawing/2014/main" id="{F8FCB923-B938-EAFC-6C80-8DD15AB89339}"/>
              </a:ext>
            </a:extLst>
          </p:cNvPr>
          <p:cNvSpPr txBox="1">
            <a:spLocks/>
          </p:cNvSpPr>
          <p:nvPr/>
        </p:nvSpPr>
        <p:spPr>
          <a:xfrm>
            <a:off x="557784" y="2618649"/>
            <a:ext cx="6327648" cy="373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入力を受け取る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パイプを作成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子プロセスを立ち上げる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標準入力をパイプの</a:t>
            </a:r>
            <a:br>
              <a:rPr lang="en-US" altLang="ja-JP" sz="2800" dirty="0"/>
            </a:br>
            <a:r>
              <a:rPr lang="ja-JP" altLang="en-US" sz="2800" dirty="0"/>
              <a:t>入り口に変更</a:t>
            </a:r>
            <a:endParaRPr lang="en-US" altLang="ja-JP" sz="28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800" dirty="0"/>
              <a:t>コマンドを実行</a:t>
            </a:r>
            <a:endParaRPr lang="en-US" altLang="ja-JP" sz="28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F93AD34-8971-FFCA-4C19-8F8E7C7A5653}"/>
              </a:ext>
            </a:extLst>
          </p:cNvPr>
          <p:cNvGrpSpPr/>
          <p:nvPr/>
        </p:nvGrpSpPr>
        <p:grpSpPr>
          <a:xfrm>
            <a:off x="7732666" y="2483780"/>
            <a:ext cx="705667" cy="3516544"/>
            <a:chOff x="7842394" y="2686490"/>
            <a:chExt cx="705667" cy="351654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0D99BAD-7E02-556A-06BF-94EF9E0AFE97}"/>
                </a:ext>
              </a:extLst>
            </p:cNvPr>
            <p:cNvSpPr/>
            <p:nvPr/>
          </p:nvSpPr>
          <p:spPr>
            <a:xfrm>
              <a:off x="7843973" y="2686490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0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FE034DB-9917-190B-E182-F9FBF8F385EB}"/>
                </a:ext>
              </a:extLst>
            </p:cNvPr>
            <p:cNvSpPr/>
            <p:nvPr/>
          </p:nvSpPr>
          <p:spPr>
            <a:xfrm>
              <a:off x="7843973" y="3390578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1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69A3F77-0F29-B733-4124-ACD27B3C2555}"/>
                </a:ext>
              </a:extLst>
            </p:cNvPr>
            <p:cNvSpPr/>
            <p:nvPr/>
          </p:nvSpPr>
          <p:spPr>
            <a:xfrm>
              <a:off x="7843973" y="4092718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2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870AC49-7ED7-E28F-EE2C-8DE52C9BF679}"/>
                </a:ext>
              </a:extLst>
            </p:cNvPr>
            <p:cNvSpPr/>
            <p:nvPr/>
          </p:nvSpPr>
          <p:spPr>
            <a:xfrm>
              <a:off x="7843973" y="4796806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3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DC23058-CDE1-2084-A72B-6B9546D4A30A}"/>
                </a:ext>
              </a:extLst>
            </p:cNvPr>
            <p:cNvSpPr/>
            <p:nvPr/>
          </p:nvSpPr>
          <p:spPr>
            <a:xfrm>
              <a:off x="7842394" y="5498946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4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6AE91CD-E7BD-9502-965C-380FBE244653}"/>
              </a:ext>
            </a:extLst>
          </p:cNvPr>
          <p:cNvGrpSpPr/>
          <p:nvPr/>
        </p:nvGrpSpPr>
        <p:grpSpPr>
          <a:xfrm>
            <a:off x="10371313" y="2483780"/>
            <a:ext cx="705667" cy="3516544"/>
            <a:chOff x="7842394" y="2686490"/>
            <a:chExt cx="705667" cy="351654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5242C52-8763-F0F9-0D8C-16F453E31B60}"/>
                </a:ext>
              </a:extLst>
            </p:cNvPr>
            <p:cNvSpPr/>
            <p:nvPr/>
          </p:nvSpPr>
          <p:spPr>
            <a:xfrm>
              <a:off x="7843973" y="2686490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0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C84DC19-1F2F-B8EE-AA27-1B6ED618D141}"/>
                </a:ext>
              </a:extLst>
            </p:cNvPr>
            <p:cNvSpPr/>
            <p:nvPr/>
          </p:nvSpPr>
          <p:spPr>
            <a:xfrm>
              <a:off x="7843973" y="3390578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1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1698B09-B8CC-668F-7F42-A616DF49B116}"/>
                </a:ext>
              </a:extLst>
            </p:cNvPr>
            <p:cNvSpPr/>
            <p:nvPr/>
          </p:nvSpPr>
          <p:spPr>
            <a:xfrm>
              <a:off x="7843973" y="4092718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>
                  <a:solidFill>
                    <a:schemeClr val="tx1"/>
                  </a:solidFill>
                </a:rPr>
                <a:t>2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03A46BF-AEF6-C0C0-8FBA-57CD4070902C}"/>
                </a:ext>
              </a:extLst>
            </p:cNvPr>
            <p:cNvSpPr/>
            <p:nvPr/>
          </p:nvSpPr>
          <p:spPr>
            <a:xfrm>
              <a:off x="7843973" y="4796806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3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9CCD2A4-7E46-E74D-2BF0-A06F8BF25927}"/>
                </a:ext>
              </a:extLst>
            </p:cNvPr>
            <p:cNvSpPr/>
            <p:nvPr/>
          </p:nvSpPr>
          <p:spPr>
            <a:xfrm>
              <a:off x="7842394" y="5498946"/>
              <a:ext cx="704088" cy="704088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4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タイトル 1">
            <a:extLst>
              <a:ext uri="{FF2B5EF4-FFF2-40B4-BE49-F238E27FC236}">
                <a16:creationId xmlns:a16="http://schemas.microsoft.com/office/drawing/2014/main" id="{34E42FDC-282E-461C-790A-884AF88976E3}"/>
              </a:ext>
            </a:extLst>
          </p:cNvPr>
          <p:cNvSpPr txBox="1">
            <a:spLocks/>
          </p:cNvSpPr>
          <p:nvPr/>
        </p:nvSpPr>
        <p:spPr>
          <a:xfrm>
            <a:off x="6235215" y="5998376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プロセス</a:t>
            </a:r>
            <a:r>
              <a:rPr lang="en-US" altLang="ja-JP" sz="2400" dirty="0"/>
              <a:t>1</a:t>
            </a:r>
            <a:endParaRPr lang="ja-JP" altLang="en-US" sz="2400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F9B8D3DF-1AC5-38D2-6BCA-F7CCD15D20E6}"/>
              </a:ext>
            </a:extLst>
          </p:cNvPr>
          <p:cNvSpPr txBox="1">
            <a:spLocks/>
          </p:cNvSpPr>
          <p:nvPr/>
        </p:nvSpPr>
        <p:spPr>
          <a:xfrm>
            <a:off x="8873862" y="5998287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プロセス</a:t>
            </a:r>
            <a:r>
              <a:rPr lang="en-US" altLang="ja-JP" sz="2400" dirty="0"/>
              <a:t>2</a:t>
            </a:r>
            <a:endParaRPr lang="ja-JP" altLang="en-US" sz="2400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5040A75A-2B2C-B450-D2FE-B06CFF604829}"/>
              </a:ext>
            </a:extLst>
          </p:cNvPr>
          <p:cNvSpPr txBox="1">
            <a:spLocks/>
          </p:cNvSpPr>
          <p:nvPr/>
        </p:nvSpPr>
        <p:spPr>
          <a:xfrm>
            <a:off x="4033677" y="2491278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標準入力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082A9CDC-4F3E-5DA1-23FA-40BA3ACC8971}"/>
              </a:ext>
            </a:extLst>
          </p:cNvPr>
          <p:cNvSpPr txBox="1">
            <a:spLocks/>
          </p:cNvSpPr>
          <p:nvPr/>
        </p:nvSpPr>
        <p:spPr>
          <a:xfrm>
            <a:off x="4033676" y="3201005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標準出力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5BA3A868-FFBC-1E47-9B96-072E5C052D44}"/>
              </a:ext>
            </a:extLst>
          </p:cNvPr>
          <p:cNvSpPr txBox="1">
            <a:spLocks/>
          </p:cNvSpPr>
          <p:nvPr/>
        </p:nvSpPr>
        <p:spPr>
          <a:xfrm>
            <a:off x="4033676" y="3892796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000" dirty="0"/>
              <a:t>標準</a:t>
            </a:r>
            <a:br>
              <a:rPr lang="en-US" altLang="ja-JP" sz="2000" dirty="0"/>
            </a:br>
            <a:r>
              <a:rPr lang="ja-JP" altLang="en-US" sz="2000" dirty="0"/>
              <a:t>エラー出力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3BB6136B-AE76-3C31-8317-999F91F55A05}"/>
              </a:ext>
            </a:extLst>
          </p:cNvPr>
          <p:cNvSpPr txBox="1">
            <a:spLocks/>
          </p:cNvSpPr>
          <p:nvPr/>
        </p:nvSpPr>
        <p:spPr>
          <a:xfrm>
            <a:off x="4054348" y="4588368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パイプ</a:t>
            </a:r>
            <a:r>
              <a:rPr lang="en-US" altLang="ja-JP" sz="2400" dirty="0"/>
              <a:t>0</a:t>
            </a:r>
            <a:endParaRPr lang="ja-JP" altLang="en-US" sz="2400" dirty="0"/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5DFE94AA-B075-E7F7-CE1B-15B4EBE6159D}"/>
              </a:ext>
            </a:extLst>
          </p:cNvPr>
          <p:cNvSpPr txBox="1">
            <a:spLocks/>
          </p:cNvSpPr>
          <p:nvPr/>
        </p:nvSpPr>
        <p:spPr>
          <a:xfrm>
            <a:off x="4032887" y="5272914"/>
            <a:ext cx="36989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2400" dirty="0"/>
              <a:t>パイプ</a:t>
            </a:r>
            <a:r>
              <a:rPr lang="en-US" altLang="ja-JP" sz="2400" dirty="0"/>
              <a:t>1</a:t>
            </a:r>
            <a:endParaRPr lang="ja-JP" altLang="en-US" sz="2400" dirty="0"/>
          </a:p>
        </p:txBody>
      </p:sp>
      <p:sp>
        <p:nvSpPr>
          <p:cNvPr id="33" name="乗算記号 32">
            <a:extLst>
              <a:ext uri="{FF2B5EF4-FFF2-40B4-BE49-F238E27FC236}">
                <a16:creationId xmlns:a16="http://schemas.microsoft.com/office/drawing/2014/main" id="{03880208-67B1-AB1D-58B0-BEFAD12D078A}"/>
              </a:ext>
            </a:extLst>
          </p:cNvPr>
          <p:cNvSpPr/>
          <p:nvPr/>
        </p:nvSpPr>
        <p:spPr>
          <a:xfrm>
            <a:off x="7631291" y="2380561"/>
            <a:ext cx="906835" cy="906835"/>
          </a:xfrm>
          <a:prstGeom prst="mathMultiply">
            <a:avLst>
              <a:gd name="adj1" fmla="val 77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69918E9-2AF7-9BEC-A856-AB6518A5B5AB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flipH="1" flipV="1">
            <a:off x="8438333" y="2835824"/>
            <a:ext cx="1934559" cy="70408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タイトル 1">
            <a:extLst>
              <a:ext uri="{FF2B5EF4-FFF2-40B4-BE49-F238E27FC236}">
                <a16:creationId xmlns:a16="http://schemas.microsoft.com/office/drawing/2014/main" id="{79EE7EE2-A6DC-E4F5-780A-C04AAC7E0609}"/>
              </a:ext>
            </a:extLst>
          </p:cNvPr>
          <p:cNvSpPr txBox="1">
            <a:spLocks/>
          </p:cNvSpPr>
          <p:nvPr/>
        </p:nvSpPr>
        <p:spPr>
          <a:xfrm>
            <a:off x="208547" y="118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000"/>
              <a:t>3,</a:t>
            </a:r>
            <a:r>
              <a:rPr lang="ja-JP" altLang="en-US" sz="6000"/>
              <a:t>実装</a:t>
            </a:r>
            <a:endParaRPr lang="ja-JP" altLang="en-US" sz="6000" dirty="0"/>
          </a:p>
        </p:txBody>
      </p:sp>
      <p:sp>
        <p:nvSpPr>
          <p:cNvPr id="2" name="矢印: U ターン 1">
            <a:extLst>
              <a:ext uri="{FF2B5EF4-FFF2-40B4-BE49-F238E27FC236}">
                <a16:creationId xmlns:a16="http://schemas.microsoft.com/office/drawing/2014/main" id="{9DCDB723-863B-1D88-FD96-5CE9C6EA0414}"/>
              </a:ext>
            </a:extLst>
          </p:cNvPr>
          <p:cNvSpPr/>
          <p:nvPr/>
        </p:nvSpPr>
        <p:spPr>
          <a:xfrm rot="16200000">
            <a:off x="4899759" y="3595039"/>
            <a:ext cx="2172410" cy="516475"/>
          </a:xfrm>
          <a:prstGeom prst="uturnArrow">
            <a:avLst>
              <a:gd name="adj1" fmla="val 9166"/>
              <a:gd name="adj2" fmla="val 12500"/>
              <a:gd name="adj3" fmla="val 22500"/>
              <a:gd name="adj4" fmla="val 43750"/>
              <a:gd name="adj5" fmla="val 9983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矢印: U ターン 4">
            <a:extLst>
              <a:ext uri="{FF2B5EF4-FFF2-40B4-BE49-F238E27FC236}">
                <a16:creationId xmlns:a16="http://schemas.microsoft.com/office/drawing/2014/main" id="{480C95BD-E39A-AA5F-6911-E65AEACDC7D3}"/>
              </a:ext>
            </a:extLst>
          </p:cNvPr>
          <p:cNvSpPr/>
          <p:nvPr/>
        </p:nvSpPr>
        <p:spPr>
          <a:xfrm rot="16200000" flipV="1">
            <a:off x="10475558" y="4158875"/>
            <a:ext cx="2252230" cy="792479"/>
          </a:xfrm>
          <a:prstGeom prst="uturnArrow">
            <a:avLst>
              <a:gd name="adj1" fmla="val 9166"/>
              <a:gd name="adj2" fmla="val 12500"/>
              <a:gd name="adj3" fmla="val 22500"/>
              <a:gd name="adj4" fmla="val 43750"/>
              <a:gd name="adj5" fmla="val 9983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B0A9A629-A1AE-9F8F-90C8-DA8E443061A6}"/>
              </a:ext>
            </a:extLst>
          </p:cNvPr>
          <p:cNvSpPr/>
          <p:nvPr/>
        </p:nvSpPr>
        <p:spPr>
          <a:xfrm>
            <a:off x="10269938" y="3084502"/>
            <a:ext cx="906835" cy="906835"/>
          </a:xfrm>
          <a:prstGeom prst="mathMultiply">
            <a:avLst>
              <a:gd name="adj1" fmla="val 77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2A71B56A-F225-A4F8-DB5C-A32E58970737}"/>
              </a:ext>
            </a:extLst>
          </p:cNvPr>
          <p:cNvSpPr txBox="1">
            <a:spLocks/>
          </p:cNvSpPr>
          <p:nvPr/>
        </p:nvSpPr>
        <p:spPr>
          <a:xfrm>
            <a:off x="7453963" y="1771652"/>
            <a:ext cx="12614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/>
              <a:t>FD</a:t>
            </a:r>
            <a:endParaRPr lang="ja-JP" altLang="en-US" sz="3200" b="1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831C274A-DC3B-CEE2-3EF4-B33140FB31BF}"/>
              </a:ext>
            </a:extLst>
          </p:cNvPr>
          <p:cNvSpPr txBox="1">
            <a:spLocks/>
          </p:cNvSpPr>
          <p:nvPr/>
        </p:nvSpPr>
        <p:spPr>
          <a:xfrm>
            <a:off x="10092610" y="1771651"/>
            <a:ext cx="1261489" cy="70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/>
              <a:t>FD</a:t>
            </a:r>
            <a:endParaRPr lang="ja-JP" altLang="en-US" sz="3200" b="1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8D95BA7-AFF8-69B3-C126-ACF09410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33" y="2373743"/>
            <a:ext cx="3884634" cy="43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  <p:bldP spid="2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605</Words>
  <Application>Microsoft Office PowerPoint</Application>
  <PresentationFormat>ワイド画面</PresentationFormat>
  <Paragraphs>175</Paragraphs>
  <Slides>16</Slides>
  <Notes>2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Arial</vt:lpstr>
      <vt:lpstr>Segoe UI</vt:lpstr>
      <vt:lpstr>Office テーマ</vt:lpstr>
      <vt:lpstr>PowerPoint プレゼンテーション</vt:lpstr>
      <vt:lpstr>1,目的</vt:lpstr>
      <vt:lpstr>2,設計</vt:lpstr>
      <vt:lpstr>2,設計</vt:lpstr>
      <vt:lpstr>3,実装</vt:lpstr>
      <vt:lpstr>2,実装</vt:lpstr>
      <vt:lpstr>3,実装</vt:lpstr>
      <vt:lpstr>3,実装</vt:lpstr>
      <vt:lpstr>PowerPoint プレゼンテーション</vt:lpstr>
      <vt:lpstr>PowerPoint プレゼンテーション</vt:lpstr>
      <vt:lpstr>PowerPoint プレゼンテーション</vt:lpstr>
      <vt:lpstr>4,リファクタリング</vt:lpstr>
      <vt:lpstr>4,リファクタリング</vt:lpstr>
      <vt:lpstr>4,リファクタリング</vt:lpstr>
      <vt:lpstr>5,まとめ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MISAKI Joe</dc:creator>
  <cp:lastModifiedBy>MISAKI Joe</cp:lastModifiedBy>
  <cp:revision>378</cp:revision>
  <dcterms:created xsi:type="dcterms:W3CDTF">2025-02-05T08:11:23Z</dcterms:created>
  <dcterms:modified xsi:type="dcterms:W3CDTF">2025-02-13T07:08:33Z</dcterms:modified>
</cp:coreProperties>
</file>