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Economica"/>
      <p:regular r:id="rId15"/>
      <p:bold r:id="rId16"/>
      <p:italic r:id="rId17"/>
      <p:boldItalic r:id="rId18"/>
    </p:embeddedFont>
    <p:embeddedFont>
      <p:font typeface="Roboto Mono"/>
      <p:regular r:id="rId19"/>
      <p:bold r:id="rId20"/>
      <p:italic r:id="rId21"/>
      <p:boldItalic r:id="rId22"/>
    </p:embeddedFont>
    <p:embeddedFont>
      <p:font typeface="Open Sans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Mono-bold.fntdata"/><Relationship Id="rId22" Type="http://schemas.openxmlformats.org/officeDocument/2006/relationships/font" Target="fonts/RobotoMono-boldItalic.fntdata"/><Relationship Id="rId21" Type="http://schemas.openxmlformats.org/officeDocument/2006/relationships/font" Target="fonts/RobotoMono-italic.fntdata"/><Relationship Id="rId24" Type="http://schemas.openxmlformats.org/officeDocument/2006/relationships/font" Target="fonts/OpenSans-bold.fntdata"/><Relationship Id="rId23" Type="http://schemas.openxmlformats.org/officeDocument/2006/relationships/font" Target="fonts/OpenSans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penSans-boldItalic.fntdata"/><Relationship Id="rId25" Type="http://schemas.openxmlformats.org/officeDocument/2006/relationships/font" Target="fonts/Open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Economica-regular.fntdata"/><Relationship Id="rId14" Type="http://schemas.openxmlformats.org/officeDocument/2006/relationships/slide" Target="slides/slide9.xml"/><Relationship Id="rId17" Type="http://schemas.openxmlformats.org/officeDocument/2006/relationships/font" Target="fonts/Economica-italic.fntdata"/><Relationship Id="rId16" Type="http://schemas.openxmlformats.org/officeDocument/2006/relationships/font" Target="fonts/Economica-bold.fntdata"/><Relationship Id="rId19" Type="http://schemas.openxmlformats.org/officeDocument/2006/relationships/font" Target="fonts/RobotoMono-regular.fntdata"/><Relationship Id="rId18" Type="http://schemas.openxmlformats.org/officeDocument/2006/relationships/font" Target="fonts/Economica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" name="Google Shape;6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" name="Google Shape;6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" name="Google Shape;7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" name="Google Shape;9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9e729fa87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g29e729fa87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" name="Google Shape;11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" name="Google Shape;12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esentaciones IES Telesforo Bravo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15" name="Google Shape;15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432175" y="148250"/>
            <a:ext cx="1588975" cy="60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21" name="Google Shape;21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297442" y="92492"/>
            <a:ext cx="743250" cy="74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24" name="Google Shape;24;p4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25" name="Google Shape;25;p4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2" name="Google Shape;42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5" name="Google Shape;45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2" name="Google Shape;52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www3.gobiernodecanarias.org/educacion/cau_ce/cas/login?service=https%3A%2F%2Fwww3.gobiernodecanarias.org%2Fmedusa%2Feforma%2Fcampus%2F%2Flogin%2Findex.php" TargetMode="Externa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986700" y="1648150"/>
            <a:ext cx="1170600" cy="896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s"/>
              <a:t>SASS</a:t>
            </a:r>
            <a:endParaRPr/>
          </a:p>
        </p:txBody>
      </p:sp>
      <p:sp>
        <p:nvSpPr>
          <p:cNvPr id="65" name="Google Shape;65;p13"/>
          <p:cNvSpPr txBox="1"/>
          <p:nvPr/>
        </p:nvSpPr>
        <p:spPr>
          <a:xfrm>
            <a:off x="3028650" y="2544850"/>
            <a:ext cx="3086700" cy="52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1" lang="es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Directivas de Control</a:t>
            </a:r>
            <a:endParaRPr b="1" i="1" sz="20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s" sz="4000"/>
              <a:t>SASS - Directivas de Control</a:t>
            </a:r>
            <a:endParaRPr sz="4000"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i="1" lang="es"/>
              <a:t>–Pequeña intro. Definición, aplicaciones–</a:t>
            </a:r>
            <a:endParaRPr i="1"/>
          </a:p>
          <a:p>
            <a:pPr indent="-34290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s"/>
              <a:t>Función if()</a:t>
            </a:r>
            <a:endParaRPr/>
          </a:p>
          <a:p>
            <a:pPr indent="-3429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/>
              <a:t>Directiva @if</a:t>
            </a:r>
            <a:endParaRPr/>
          </a:p>
          <a:p>
            <a:pPr indent="-3429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/>
              <a:t>Directiva @for</a:t>
            </a:r>
            <a:endParaRPr/>
          </a:p>
          <a:p>
            <a:pPr indent="-3429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/>
              <a:t>Directiva @each</a:t>
            </a:r>
            <a:endParaRPr/>
          </a:p>
          <a:p>
            <a:pPr indent="-3429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/>
              <a:t>Directiva @while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s" sz="4000"/>
              <a:t>SASS - Directivas de Control - 1. Función if()</a:t>
            </a:r>
            <a:endParaRPr sz="4000"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311700" y="1225225"/>
            <a:ext cx="8520600" cy="8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-335793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 sz="1985"/>
              <a:t>Presenta unos estilos en función de una condición. </a:t>
            </a:r>
            <a:endParaRPr sz="1985"/>
          </a:p>
          <a:p>
            <a:pPr indent="-335793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 sz="1985"/>
              <a:t>Va a devolver un estilo u otro dependiendo si se cumple la condición o no.</a:t>
            </a:r>
            <a:endParaRPr/>
          </a:p>
        </p:txBody>
      </p:sp>
      <p:sp>
        <p:nvSpPr>
          <p:cNvPr id="78" name="Google Shape;78;p15"/>
          <p:cNvSpPr txBox="1"/>
          <p:nvPr/>
        </p:nvSpPr>
        <p:spPr>
          <a:xfrm>
            <a:off x="379950" y="2011275"/>
            <a:ext cx="3657600" cy="2819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CSS</a:t>
            </a:r>
            <a:r>
              <a:rPr b="0" i="0" lang="es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                     </a:t>
            </a:r>
            <a:endParaRPr b="0" i="0" sz="18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h2{</a:t>
            </a:r>
            <a:endParaRPr b="0" i="0" sz="14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color: green;</a:t>
            </a:r>
            <a:endParaRPr b="0" i="0" sz="14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}</a:t>
            </a:r>
            <a:endParaRPr b="0" i="0" sz="14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h2 {</a:t>
            </a:r>
            <a:endParaRPr b="0" i="0" sz="14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color: red;</a:t>
            </a:r>
            <a:endParaRPr b="0" i="0" sz="14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}</a:t>
            </a:r>
            <a:endParaRPr b="0" i="0" sz="14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9" name="Google Shape;79;p15"/>
          <p:cNvSpPr txBox="1"/>
          <p:nvPr/>
        </p:nvSpPr>
        <p:spPr>
          <a:xfrm>
            <a:off x="4572000" y="2011275"/>
            <a:ext cx="3657600" cy="2819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SCSS</a:t>
            </a:r>
            <a:r>
              <a:rPr b="0" i="0" lang="es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                    </a:t>
            </a:r>
            <a:endParaRPr b="0" i="0" sz="18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h2 {</a:t>
            </a:r>
            <a:endParaRPr b="0" i="0" sz="14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color: if( 3 &gt; 2, green, red);</a:t>
            </a:r>
            <a:endParaRPr b="0" i="0" sz="14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}</a:t>
            </a:r>
            <a:endParaRPr b="0" i="0" sz="14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s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h2 {</a:t>
            </a:r>
            <a:endParaRPr b="0" i="0" sz="14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s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color: if( 3 &lt; 2, green, red);</a:t>
            </a:r>
            <a:endParaRPr b="0" i="0" sz="14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s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}</a:t>
            </a:r>
            <a:endParaRPr b="0" i="0" sz="14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s" sz="4000"/>
              <a:t>SASS - Directivas de Control - 2. Directiva @if </a:t>
            </a:r>
            <a:endParaRPr sz="4000"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311700" y="1072825"/>
            <a:ext cx="3975300" cy="14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s" sz="1300"/>
              <a:t>La directiva @if en SASS es una de las directivas de control que te permite condicionalmente incluir o excluir bloques de código en función de una expresión booleana. Esta directiva es muy útil para establecer reglas o estilos basados en ciertas condiciones.</a:t>
            </a:r>
            <a:endParaRPr sz="1300"/>
          </a:p>
        </p:txBody>
      </p:sp>
      <p:sp>
        <p:nvSpPr>
          <p:cNvPr id="86" name="Google Shape;86;p16"/>
          <p:cNvSpPr txBox="1"/>
          <p:nvPr/>
        </p:nvSpPr>
        <p:spPr>
          <a:xfrm>
            <a:off x="390775" y="2657050"/>
            <a:ext cx="3657600" cy="2352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CSS</a:t>
            </a:r>
            <a:r>
              <a:rPr b="0" i="0" lang="es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                      </a:t>
            </a:r>
            <a:r>
              <a:rPr b="0" i="1" lang="es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ejemplo</a:t>
            </a:r>
            <a:endParaRPr b="0" i="1" sz="18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1" lang="es" sz="11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.square-av {</a:t>
            </a:r>
            <a:endParaRPr b="0" i="1" sz="11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1" lang="es" sz="11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width: 100px;</a:t>
            </a:r>
            <a:endParaRPr b="0" i="1" sz="11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1" lang="es" sz="11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height: 100px;</a:t>
            </a:r>
            <a:endParaRPr b="0" i="1" sz="11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1" lang="es" sz="11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}</a:t>
            </a:r>
            <a:endParaRPr b="0" i="1" sz="11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1" sz="11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1" lang="es" sz="11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.circle-av {</a:t>
            </a:r>
            <a:endParaRPr b="0" i="1" sz="11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1" lang="es" sz="11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width: 100px;</a:t>
            </a:r>
            <a:endParaRPr b="0" i="1" sz="11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1" lang="es" sz="11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height: 100px;</a:t>
            </a:r>
            <a:endParaRPr b="0" i="1" sz="11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1" lang="es" sz="11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border-radius: 50px;</a:t>
            </a:r>
            <a:endParaRPr b="0" i="1" sz="11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1" lang="es" sz="11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}</a:t>
            </a:r>
            <a:endParaRPr b="0" i="1" sz="11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1" sz="8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1" sz="8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1" sz="8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1" sz="7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1" sz="18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7" name="Google Shape;87;p16"/>
          <p:cNvSpPr txBox="1"/>
          <p:nvPr/>
        </p:nvSpPr>
        <p:spPr>
          <a:xfrm>
            <a:off x="4572000" y="1149025"/>
            <a:ext cx="3657600" cy="3762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SCSS</a:t>
            </a:r>
            <a:r>
              <a:rPr b="0" i="0" lang="es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                     </a:t>
            </a:r>
            <a:r>
              <a:rPr b="0" i="1" lang="es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ejemplo</a:t>
            </a:r>
            <a:endParaRPr b="0" i="1" sz="18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1" lang="es" sz="11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@use "sass:math";</a:t>
            </a:r>
            <a:endParaRPr b="0" i="1" sz="11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1" sz="11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1" lang="es" sz="11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@mixin avatar($size, $circle: false) {</a:t>
            </a:r>
            <a:endParaRPr b="0" i="1" sz="11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1" lang="es" sz="11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width: $size;</a:t>
            </a:r>
            <a:endParaRPr b="0" i="1" sz="11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1" lang="es" sz="11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height: $size;</a:t>
            </a:r>
            <a:endParaRPr b="0" i="1" sz="11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1" sz="11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1" lang="es" sz="11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@if $circle {</a:t>
            </a:r>
            <a:endParaRPr b="0" i="1" sz="11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1" lang="es" sz="11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  border-radius: math.div($size, 2);</a:t>
            </a:r>
            <a:endParaRPr b="0" i="1" sz="11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1" lang="es" sz="11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}</a:t>
            </a:r>
            <a:endParaRPr b="0" i="1" sz="11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1" lang="es" sz="11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}</a:t>
            </a:r>
            <a:endParaRPr b="0" i="1" sz="11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1" sz="11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1" lang="es" sz="11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.square-av {</a:t>
            </a:r>
            <a:endParaRPr b="0" i="1" sz="11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1" lang="es" sz="11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@include avatar(100px, $circle: false);</a:t>
            </a:r>
            <a:endParaRPr b="0" i="1" sz="11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1" lang="es" sz="11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}</a:t>
            </a:r>
            <a:endParaRPr b="0" i="1" sz="11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1" lang="es" sz="11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.circle-av {</a:t>
            </a:r>
            <a:endParaRPr b="0" i="1" sz="11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1" lang="es" sz="11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@include avatar(100px, $circle: true);</a:t>
            </a:r>
            <a:endParaRPr b="0" i="1" sz="11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1" lang="es" sz="11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}</a:t>
            </a:r>
            <a:endParaRPr b="0" i="1" sz="11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1" sz="8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1" sz="8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1" sz="18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s" sz="4000"/>
              <a:t>SASS - Directivas de Control - 3. Directiva @for </a:t>
            </a:r>
            <a:endParaRPr sz="4000"/>
          </a:p>
        </p:txBody>
      </p:sp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173250" y="1147225"/>
            <a:ext cx="8520600" cy="8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878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20"/>
              <a:buChar char="●"/>
            </a:pPr>
            <a:r>
              <a:rPr lang="es" sz="1420"/>
              <a:t>@for &lt;variable&gt; from &lt;expresión&gt; to/through &lt;expresión&gt; { ... }</a:t>
            </a:r>
            <a:endParaRPr sz="1420"/>
          </a:p>
          <a:p>
            <a:pPr indent="-317668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3"/>
              <a:buChar char="●"/>
            </a:pPr>
            <a:r>
              <a:rPr lang="es" sz="1402">
                <a:latin typeface="Arial"/>
                <a:ea typeface="Arial"/>
                <a:cs typeface="Arial"/>
                <a:sym typeface="Arial"/>
              </a:rPr>
              <a:t>Permite crear bucles que iteran sobre un rango de números, asignando cada número a una variable y ejecutando un bloque de código para cada iteración. El uso de </a:t>
            </a:r>
            <a:r>
              <a:rPr lang="es" sz="1402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to</a:t>
            </a:r>
            <a:r>
              <a:rPr lang="es" sz="1402">
                <a:latin typeface="Arial"/>
                <a:ea typeface="Arial"/>
                <a:cs typeface="Arial"/>
                <a:sym typeface="Arial"/>
              </a:rPr>
              <a:t> o </a:t>
            </a:r>
            <a:r>
              <a:rPr lang="es" sz="1402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through</a:t>
            </a:r>
            <a:r>
              <a:rPr lang="es" sz="1402">
                <a:latin typeface="Arial"/>
                <a:ea typeface="Arial"/>
                <a:cs typeface="Arial"/>
                <a:sym typeface="Arial"/>
              </a:rPr>
              <a:t> determina si el número final del rango está incluido o excluido en el bucle.</a:t>
            </a:r>
            <a:endParaRPr sz="850">
              <a:highlight>
                <a:schemeClr val="accent6"/>
              </a:highlight>
            </a:endParaRPr>
          </a:p>
        </p:txBody>
      </p:sp>
      <p:sp>
        <p:nvSpPr>
          <p:cNvPr id="94" name="Google Shape;94;p17"/>
          <p:cNvSpPr txBox="1"/>
          <p:nvPr/>
        </p:nvSpPr>
        <p:spPr>
          <a:xfrm>
            <a:off x="393800" y="2237150"/>
            <a:ext cx="3657600" cy="2750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CSS</a:t>
            </a:r>
            <a:endParaRPr b="1" i="0" sz="18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ul:nth-child(3n+1) {</a:t>
            </a:r>
            <a:endParaRPr b="0" i="0" sz="14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background-color: #004080;</a:t>
            </a:r>
            <a:endParaRPr b="0" i="0" sz="14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}</a:t>
            </a:r>
            <a:endParaRPr b="0" i="0" sz="14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ul:nth-child(3n+2) {</a:t>
            </a:r>
            <a:endParaRPr b="0" i="0" sz="14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background-color: #004d99;</a:t>
            </a:r>
            <a:endParaRPr b="0" i="0" sz="14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}</a:t>
            </a:r>
            <a:endParaRPr b="0" i="0" sz="14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ul:nth-child(3n+3) {</a:t>
            </a:r>
            <a:endParaRPr b="0" i="0" sz="14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background-color: #0059b3;</a:t>
            </a:r>
            <a:endParaRPr b="0" i="0" sz="14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}</a:t>
            </a:r>
            <a:endParaRPr b="0" i="0" sz="14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                      </a:t>
            </a:r>
            <a:endParaRPr b="0" i="1" sz="18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5" name="Google Shape;95;p17"/>
          <p:cNvSpPr txBox="1"/>
          <p:nvPr/>
        </p:nvSpPr>
        <p:spPr>
          <a:xfrm>
            <a:off x="4572000" y="2291300"/>
            <a:ext cx="3657600" cy="2539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SCSS</a:t>
            </a:r>
            <a:r>
              <a:rPr b="0" i="0" lang="es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  </a:t>
            </a:r>
            <a:endParaRPr b="0" i="0" sz="18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$base-color: #036;</a:t>
            </a:r>
            <a:endParaRPr b="0" i="0" sz="14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" sz="1400" u="none" cap="none" strike="noStrike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@for </a:t>
            </a:r>
            <a:r>
              <a:rPr b="1" i="0" lang="es" sz="1400" u="none" cap="none" strike="noStrike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$i</a:t>
            </a:r>
            <a:r>
              <a:rPr b="1" i="0" lang="es" sz="1400" u="none" cap="none" strike="noStrike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 from 1 through 3</a:t>
            </a:r>
            <a:r>
              <a:rPr b="0" i="0" lang="es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{</a:t>
            </a:r>
            <a:endParaRPr b="0" i="0" sz="14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ul:nth-child(3n + </a:t>
            </a:r>
            <a:r>
              <a:rPr b="1" i="0" lang="es" sz="1400" u="none" cap="none" strike="noStrike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#{$i}</a:t>
            </a:r>
            <a:r>
              <a:rPr b="0" i="0" lang="es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) {</a:t>
            </a:r>
            <a:endParaRPr b="0" i="0" sz="14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  background-color: lighten($base-color, $i * 5%);</a:t>
            </a:r>
            <a:endParaRPr b="0" i="0" sz="14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}</a:t>
            </a:r>
            <a:endParaRPr b="0" i="0" sz="14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}</a:t>
            </a:r>
            <a:endParaRPr b="0" i="0" sz="19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                 </a:t>
            </a:r>
            <a:endParaRPr b="0" i="1" sz="18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s" sz="4000"/>
              <a:t>SASS - Directivas de Control - 4. Directiva @each </a:t>
            </a:r>
            <a:endParaRPr sz="4000"/>
          </a:p>
        </p:txBody>
      </p:sp>
      <p:sp>
        <p:nvSpPr>
          <p:cNvPr id="101" name="Google Shape;101;p18"/>
          <p:cNvSpPr txBox="1"/>
          <p:nvPr>
            <p:ph idx="1" type="body"/>
          </p:nvPr>
        </p:nvSpPr>
        <p:spPr>
          <a:xfrm>
            <a:off x="311700" y="1079850"/>
            <a:ext cx="8520600" cy="8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60"/>
              <a:buNone/>
            </a:pPr>
            <a:r>
              <a:rPr lang="es" sz="1460"/>
              <a:t>– Each facilita declarar estilos o evaluar código para cada elemento de una lista. </a:t>
            </a:r>
            <a:endParaRPr sz="1460"/>
          </a:p>
          <a:p>
            <a:pPr indent="0" lvl="0" marL="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60"/>
              <a:buNone/>
            </a:pPr>
            <a:r>
              <a:rPr lang="es" sz="1460"/>
              <a:t>Es ideal para estilos repetitivos y suele escribirse -&gt; </a:t>
            </a:r>
            <a:r>
              <a:rPr b="1" lang="es" sz="13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@each &lt;variable&gt; en &lt;expresión&gt; { ... }</a:t>
            </a:r>
            <a:r>
              <a:rPr lang="es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s" sz="1460"/>
              <a:t>donde la ‘expresión’ retorna una lista y ‘variable’ hace referencia a cada uno de sus elementos.</a:t>
            </a:r>
            <a:endParaRPr sz="146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1260"/>
              <a:buNone/>
            </a:pPr>
            <a:r>
              <a:t/>
            </a:r>
            <a:endParaRPr sz="1260"/>
          </a:p>
        </p:txBody>
      </p:sp>
      <p:sp>
        <p:nvSpPr>
          <p:cNvPr id="102" name="Google Shape;102;p18"/>
          <p:cNvSpPr txBox="1"/>
          <p:nvPr/>
        </p:nvSpPr>
        <p:spPr>
          <a:xfrm>
            <a:off x="379950" y="2011275"/>
            <a:ext cx="3657600" cy="2987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CSS</a:t>
            </a:r>
            <a:r>
              <a:rPr b="0" i="0" lang="es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                      </a:t>
            </a:r>
            <a:r>
              <a:rPr b="0" i="1" lang="es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ejemplo</a:t>
            </a:r>
            <a:endParaRPr b="0" i="1" sz="18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1" sz="7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" sz="11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.icon-40px {</a:t>
            </a:r>
            <a:endParaRPr b="0" i="0" sz="11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" sz="11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font-size: 40px;</a:t>
            </a:r>
            <a:endParaRPr b="0" i="0" sz="11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" sz="11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height: 40px;</a:t>
            </a:r>
            <a:endParaRPr b="0" i="0" sz="11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" sz="11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width: 40px;</a:t>
            </a:r>
            <a:endParaRPr b="0" i="0" sz="11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" sz="11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}</a:t>
            </a:r>
            <a:endParaRPr b="0" i="0" sz="11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" sz="11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.icon-50px {</a:t>
            </a:r>
            <a:endParaRPr b="0" i="0" sz="11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" sz="11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font-size: 50px;</a:t>
            </a:r>
            <a:endParaRPr b="0" i="0" sz="11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" sz="11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height: 50px;</a:t>
            </a:r>
            <a:endParaRPr b="0" i="0" sz="11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" sz="11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width: 50px;</a:t>
            </a:r>
            <a:endParaRPr b="0" i="0" sz="11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" sz="11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}</a:t>
            </a:r>
            <a:endParaRPr b="0" i="0" sz="11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" sz="11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.icon-80px {</a:t>
            </a:r>
            <a:endParaRPr b="0" i="0" sz="11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" sz="11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font-size: 80px;</a:t>
            </a:r>
            <a:endParaRPr b="0" i="0" sz="11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" sz="11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height: 80px;</a:t>
            </a:r>
            <a:endParaRPr b="0" i="0" sz="11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" sz="11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width: 80px;</a:t>
            </a:r>
            <a:endParaRPr b="0" i="0" sz="11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" sz="11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}</a:t>
            </a:r>
            <a:endParaRPr b="0" i="0" sz="11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3" name="Google Shape;103;p18"/>
          <p:cNvSpPr txBox="1"/>
          <p:nvPr/>
        </p:nvSpPr>
        <p:spPr>
          <a:xfrm>
            <a:off x="4572000" y="2011275"/>
            <a:ext cx="3657600" cy="2819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SCSS</a:t>
            </a:r>
            <a:r>
              <a:rPr b="0" i="0" lang="es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                     </a:t>
            </a:r>
            <a:r>
              <a:rPr b="0" i="1" lang="es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ejemplo</a:t>
            </a:r>
            <a:endParaRPr b="0" i="1" sz="18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1" sz="18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" sz="1500" u="none" cap="none" strike="noStrike">
                <a:solidFill>
                  <a:srgbClr val="6AA84F"/>
                </a:solidFill>
                <a:latin typeface="Open Sans"/>
                <a:ea typeface="Open Sans"/>
                <a:cs typeface="Open Sans"/>
                <a:sym typeface="Open Sans"/>
              </a:rPr>
              <a:t>$sizes</a:t>
            </a:r>
            <a:r>
              <a:rPr b="0" i="0" lang="es" sz="1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: 40px, 50px, 80px;</a:t>
            </a:r>
            <a:endParaRPr b="0" i="0" sz="15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@each </a:t>
            </a:r>
            <a:r>
              <a:rPr b="1" i="0" lang="es" sz="1500" u="none" cap="none" strike="noStrike">
                <a:solidFill>
                  <a:srgbClr val="FF9900"/>
                </a:solidFill>
                <a:latin typeface="Open Sans"/>
                <a:ea typeface="Open Sans"/>
                <a:cs typeface="Open Sans"/>
                <a:sym typeface="Open Sans"/>
              </a:rPr>
              <a:t>$size</a:t>
            </a:r>
            <a:r>
              <a:rPr b="0" i="0" lang="es" sz="1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in </a:t>
            </a:r>
            <a:r>
              <a:rPr b="1" i="0" lang="es" sz="1500" u="none" cap="none" strike="noStrike">
                <a:solidFill>
                  <a:srgbClr val="6AA84F"/>
                </a:solidFill>
                <a:latin typeface="Open Sans"/>
                <a:ea typeface="Open Sans"/>
                <a:cs typeface="Open Sans"/>
                <a:sym typeface="Open Sans"/>
              </a:rPr>
              <a:t>$sizes</a:t>
            </a:r>
            <a:r>
              <a:rPr b="0" i="0" lang="es" sz="1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{</a:t>
            </a:r>
            <a:endParaRPr b="0" i="0" sz="15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	</a:t>
            </a:r>
            <a:r>
              <a:rPr b="0" i="0" lang="es" sz="1500" u="none" cap="none" strike="noStrike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.icon-#{</a:t>
            </a:r>
            <a:r>
              <a:rPr b="1" i="0" lang="es" sz="1500" u="none" cap="none" strike="noStrike">
                <a:solidFill>
                  <a:srgbClr val="FF9900"/>
                </a:solidFill>
                <a:latin typeface="Open Sans"/>
                <a:ea typeface="Open Sans"/>
                <a:cs typeface="Open Sans"/>
                <a:sym typeface="Open Sans"/>
              </a:rPr>
              <a:t>$size</a:t>
            </a:r>
            <a:r>
              <a:rPr b="0" i="0" lang="es" sz="1500" u="none" cap="none" strike="noStrike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} {</a:t>
            </a:r>
            <a:endParaRPr b="0" i="0" sz="1500" u="none" cap="none" strike="noStrike">
              <a:solidFill>
                <a:srgbClr val="0000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" sz="1500" u="none" cap="none" strike="noStrike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   		font-size: $size;</a:t>
            </a:r>
            <a:endParaRPr b="0" i="0" sz="1500" u="none" cap="none" strike="noStrike">
              <a:solidFill>
                <a:srgbClr val="0000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" sz="1500" u="none" cap="none" strike="noStrike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    		height: $size;</a:t>
            </a:r>
            <a:endParaRPr b="0" i="0" sz="1500" u="none" cap="none" strike="noStrike">
              <a:solidFill>
                <a:srgbClr val="0000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" sz="1500" u="none" cap="none" strike="noStrike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   		width: $size;</a:t>
            </a:r>
            <a:endParaRPr b="0" i="0" sz="1500" u="none" cap="none" strike="noStrike">
              <a:solidFill>
                <a:srgbClr val="0000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" sz="1500" u="none" cap="none" strike="noStrike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  	}</a:t>
            </a:r>
            <a:endParaRPr b="0" i="0" sz="1500" u="none" cap="none" strike="noStrike">
              <a:solidFill>
                <a:srgbClr val="0000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}</a:t>
            </a:r>
            <a:endParaRPr b="0" i="0" sz="15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1" sz="18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s" sz="4000"/>
              <a:t>SASS - Directivas de Control - 4. Directiva @each </a:t>
            </a:r>
            <a:endParaRPr sz="4000"/>
          </a:p>
        </p:txBody>
      </p:sp>
      <p:sp>
        <p:nvSpPr>
          <p:cNvPr id="109" name="Google Shape;109;p19"/>
          <p:cNvSpPr txBox="1"/>
          <p:nvPr>
            <p:ph idx="1" type="body"/>
          </p:nvPr>
        </p:nvSpPr>
        <p:spPr>
          <a:xfrm>
            <a:off x="311700" y="1079850"/>
            <a:ext cx="8520600" cy="3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60"/>
              <a:buNone/>
            </a:pPr>
            <a:r>
              <a:rPr lang="es" sz="1460"/>
              <a:t>Asignación múltiple:</a:t>
            </a:r>
            <a:endParaRPr sz="146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1260"/>
              <a:buNone/>
            </a:pPr>
            <a:r>
              <a:t/>
            </a:r>
            <a:endParaRPr sz="1260"/>
          </a:p>
        </p:txBody>
      </p:sp>
      <p:sp>
        <p:nvSpPr>
          <p:cNvPr id="110" name="Google Shape;110;p19"/>
          <p:cNvSpPr txBox="1"/>
          <p:nvPr/>
        </p:nvSpPr>
        <p:spPr>
          <a:xfrm>
            <a:off x="268850" y="1468350"/>
            <a:ext cx="3659700" cy="3455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CSS</a:t>
            </a:r>
            <a:r>
              <a:rPr b="0" i="0" lang="es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                      </a:t>
            </a:r>
            <a:r>
              <a:rPr b="0" i="1" lang="es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ejemplo</a:t>
            </a:r>
            <a:endParaRPr b="0" i="1" sz="18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1" sz="7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r>
              <a:rPr b="1" i="0" lang="es" sz="1200" u="none" cap="none" strike="noStrike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puma</a:t>
            </a:r>
            <a:r>
              <a:rPr b="0" i="0" lang="es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-icon {</a:t>
            </a:r>
            <a:endParaRPr b="0" i="0" sz="1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background-image: url('/images/puma.png');</a:t>
            </a:r>
            <a:endParaRPr b="0" i="0" sz="1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border: 2px solid </a:t>
            </a:r>
            <a:r>
              <a:rPr b="1" i="0" lang="es" sz="1200" u="none" cap="none" strike="noStrike">
                <a:solidFill>
                  <a:srgbClr val="FF9900"/>
                </a:solidFill>
                <a:latin typeface="Open Sans"/>
                <a:ea typeface="Open Sans"/>
                <a:cs typeface="Open Sans"/>
                <a:sym typeface="Open Sans"/>
              </a:rPr>
              <a:t>black;</a:t>
            </a:r>
            <a:endParaRPr b="1" i="0" sz="1200" u="none" cap="none" strike="noStrike">
              <a:solidFill>
                <a:srgbClr val="FF99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cursor: </a:t>
            </a:r>
            <a:r>
              <a:rPr b="1" i="0" lang="es" sz="1200" u="none" cap="none" strike="noStrike">
                <a:solidFill>
                  <a:srgbClr val="6AA84F"/>
                </a:solidFill>
                <a:latin typeface="Open Sans"/>
                <a:ea typeface="Open Sans"/>
                <a:cs typeface="Open Sans"/>
                <a:sym typeface="Open Sans"/>
              </a:rPr>
              <a:t>default</a:t>
            </a:r>
            <a:r>
              <a:rPr b="0" i="0" lang="es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;</a:t>
            </a:r>
            <a:endParaRPr b="0" i="0" sz="1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}</a:t>
            </a:r>
            <a:endParaRPr b="0" i="0" sz="1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.sea-slug-icon {</a:t>
            </a:r>
            <a:endParaRPr b="0" i="0" sz="1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background-image: url('/images/sea-slug.png');</a:t>
            </a:r>
            <a:endParaRPr b="0" i="0" sz="1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border: 2px solid blue;</a:t>
            </a:r>
            <a:endParaRPr b="0" i="0" sz="1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cursor: pointer;</a:t>
            </a:r>
            <a:endParaRPr b="0" i="0" sz="1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}</a:t>
            </a:r>
            <a:endParaRPr b="0" i="0" sz="1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.egret-icon {</a:t>
            </a:r>
            <a:endParaRPr b="0" i="0" sz="1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background-image: url('/images/egret.png');</a:t>
            </a:r>
            <a:endParaRPr b="0" i="0" sz="1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border: 2px solid white;</a:t>
            </a:r>
            <a:endParaRPr b="0" i="0" sz="1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cursor: move;</a:t>
            </a:r>
            <a:endParaRPr b="0" i="0" sz="1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}</a:t>
            </a:r>
            <a:endParaRPr b="0" i="0" sz="1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1" name="Google Shape;111;p19"/>
          <p:cNvSpPr txBox="1"/>
          <p:nvPr/>
        </p:nvSpPr>
        <p:spPr>
          <a:xfrm>
            <a:off x="4158100" y="1468350"/>
            <a:ext cx="4860900" cy="3261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SCSS</a:t>
            </a:r>
            <a:r>
              <a:rPr b="0" i="0" lang="es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                     </a:t>
            </a:r>
            <a:r>
              <a:rPr b="0" i="1" lang="es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ejemplo</a:t>
            </a:r>
            <a:endParaRPr b="0" i="1" sz="18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@each </a:t>
            </a:r>
            <a:r>
              <a:rPr b="1" i="0" lang="es" sz="1400" u="none" cap="none" strike="noStrike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$animal</a:t>
            </a:r>
            <a:r>
              <a:rPr b="0" i="0" lang="es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b="1" i="0" lang="es" sz="1400" u="none" cap="none" strike="noStrike">
                <a:solidFill>
                  <a:srgbClr val="FF9900"/>
                </a:solidFill>
                <a:latin typeface="Open Sans"/>
                <a:ea typeface="Open Sans"/>
                <a:cs typeface="Open Sans"/>
                <a:sym typeface="Open Sans"/>
              </a:rPr>
              <a:t>$color</a:t>
            </a:r>
            <a:r>
              <a:rPr b="0" i="0" lang="es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b="1" i="0" lang="es" sz="1400" u="none" cap="none" strike="noStrike">
                <a:solidFill>
                  <a:srgbClr val="6AA84F"/>
                </a:solidFill>
                <a:latin typeface="Open Sans"/>
                <a:ea typeface="Open Sans"/>
                <a:cs typeface="Open Sans"/>
                <a:sym typeface="Open Sans"/>
              </a:rPr>
              <a:t>$cursor</a:t>
            </a:r>
            <a:r>
              <a:rPr b="0" i="0" lang="es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in </a:t>
            </a:r>
            <a:endParaRPr b="0" i="0" sz="14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           (puma, black, default),</a:t>
            </a:r>
            <a:endParaRPr b="0" i="0" sz="14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           (sea-slug, blue, pointer),</a:t>
            </a:r>
            <a:endParaRPr b="0" i="0" sz="14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           (egret, white, move) {</a:t>
            </a:r>
            <a:endParaRPr b="0" i="0" sz="14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" sz="1400" u="none" cap="none" strike="noStrike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  .</a:t>
            </a:r>
            <a:r>
              <a:rPr b="1" i="0" lang="es" sz="1400" u="none" cap="none" strike="noStrike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#{$animal}</a:t>
            </a:r>
            <a:r>
              <a:rPr b="0" i="0" lang="es" sz="1400" u="none" cap="none" strike="noStrike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-icon {</a:t>
            </a:r>
            <a:endParaRPr b="0" i="0" sz="1400" u="none" cap="none" strike="noStrike">
              <a:solidFill>
                <a:srgbClr val="0000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" sz="1400" u="none" cap="none" strike="noStrike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    background-image: url('/images/</a:t>
            </a:r>
            <a:r>
              <a:rPr b="1" i="0" lang="es" sz="1400" u="none" cap="none" strike="noStrike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#{$animal}</a:t>
            </a:r>
            <a:r>
              <a:rPr b="0" i="0" lang="es" sz="1400" u="none" cap="none" strike="noStrike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.png');</a:t>
            </a:r>
            <a:endParaRPr b="0" i="0" sz="1400" u="none" cap="none" strike="noStrike">
              <a:solidFill>
                <a:srgbClr val="0000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" sz="1400" u="none" cap="none" strike="noStrike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    border: 2px solid </a:t>
            </a:r>
            <a:r>
              <a:rPr b="1" i="0" lang="es" sz="1400" u="none" cap="none" strike="noStrike">
                <a:solidFill>
                  <a:srgbClr val="FF9900"/>
                </a:solidFill>
                <a:latin typeface="Open Sans"/>
                <a:ea typeface="Open Sans"/>
                <a:cs typeface="Open Sans"/>
                <a:sym typeface="Open Sans"/>
              </a:rPr>
              <a:t>$color</a:t>
            </a:r>
            <a:r>
              <a:rPr b="0" i="0" lang="es" sz="1400" u="none" cap="none" strike="noStrike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;</a:t>
            </a:r>
            <a:endParaRPr b="0" i="0" sz="1400" u="none" cap="none" strike="noStrike">
              <a:solidFill>
                <a:srgbClr val="0000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" sz="1400" u="none" cap="none" strike="noStrike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    cursor: </a:t>
            </a:r>
            <a:r>
              <a:rPr b="1" i="0" lang="es" sz="1400" u="none" cap="none" strike="noStrike">
                <a:solidFill>
                  <a:srgbClr val="6AA84F"/>
                </a:solidFill>
                <a:latin typeface="Open Sans"/>
                <a:ea typeface="Open Sans"/>
                <a:cs typeface="Open Sans"/>
                <a:sym typeface="Open Sans"/>
              </a:rPr>
              <a:t>$cursor</a:t>
            </a:r>
            <a:r>
              <a:rPr b="0" i="0" lang="es" sz="1400" u="none" cap="none" strike="noStrike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;</a:t>
            </a:r>
            <a:endParaRPr b="0" i="0" sz="1400" u="none" cap="none" strike="noStrike">
              <a:solidFill>
                <a:srgbClr val="0000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" sz="1400" u="none" cap="none" strike="noStrike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  }</a:t>
            </a:r>
            <a:endParaRPr b="0" i="0" sz="1400" u="none" cap="none" strike="noStrike">
              <a:solidFill>
                <a:srgbClr val="0000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}</a:t>
            </a:r>
            <a:endParaRPr b="0" i="0" sz="14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1" sz="18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s" sz="4000"/>
              <a:t>SASS - Directivas de Control - 4. Directiva @while </a:t>
            </a:r>
            <a:endParaRPr sz="4000"/>
          </a:p>
        </p:txBody>
      </p:sp>
      <p:sp>
        <p:nvSpPr>
          <p:cNvPr id="117" name="Google Shape;117;p20"/>
          <p:cNvSpPr txBox="1"/>
          <p:nvPr>
            <p:ph idx="1" type="body"/>
          </p:nvPr>
        </p:nvSpPr>
        <p:spPr>
          <a:xfrm>
            <a:off x="379950" y="1116075"/>
            <a:ext cx="7849500" cy="8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450"/>
              <a:buNone/>
            </a:pPr>
            <a:r>
              <a:rPr lang="es" sz="1200"/>
              <a:t>Es similar a los bucles while que utilizamos en programación, en primer lugar creamos una variable y le asignamos un valor, a continuación le indicamos la condición, escribimos la expresión que deseamos ejecutar y por último le asignamos el valor con el que se recorrerá la variable utilizando un operador matemático.</a:t>
            </a:r>
            <a:endParaRPr sz="12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450"/>
              <a:buNone/>
            </a:pPr>
            <a:r>
              <a:t/>
            </a:r>
            <a:endParaRPr sz="450"/>
          </a:p>
        </p:txBody>
      </p:sp>
      <p:sp>
        <p:nvSpPr>
          <p:cNvPr id="118" name="Google Shape;118;p20"/>
          <p:cNvSpPr txBox="1"/>
          <p:nvPr/>
        </p:nvSpPr>
        <p:spPr>
          <a:xfrm>
            <a:off x="379950" y="2011275"/>
            <a:ext cx="3657600" cy="2819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CSS</a:t>
            </a:r>
            <a:r>
              <a:rPr b="0" i="0" lang="es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                      </a:t>
            </a:r>
            <a:r>
              <a:rPr b="0" i="1" lang="es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ejemplo</a:t>
            </a:r>
            <a:endParaRPr b="0" i="1" sz="18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1" sz="18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.elemento-1 {margin: 1em;}</a:t>
            </a:r>
            <a:endParaRPr b="0" i="0" sz="1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.elemento-2 {margin: 2em;}</a:t>
            </a:r>
            <a:endParaRPr b="0" i="0" sz="1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.elemento-3 {margin: 3em;}</a:t>
            </a:r>
            <a:endParaRPr b="0" i="0" sz="1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…</a:t>
            </a:r>
            <a:endParaRPr b="0" i="0" sz="1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.elemento-8 {margin: 8em;}</a:t>
            </a:r>
            <a:endParaRPr b="0" i="0" sz="1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.elemento-9 {margin: 9em;}</a:t>
            </a:r>
            <a:endParaRPr b="0" i="0" sz="1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.elemento-10 {margin: 10em;}</a:t>
            </a:r>
            <a:endParaRPr b="0" i="0" sz="1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1" sz="18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1" sz="18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9" name="Google Shape;119;p20"/>
          <p:cNvSpPr txBox="1"/>
          <p:nvPr/>
        </p:nvSpPr>
        <p:spPr>
          <a:xfrm>
            <a:off x="4572000" y="2011275"/>
            <a:ext cx="3657600" cy="2819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SCSS</a:t>
            </a:r>
            <a:r>
              <a:rPr b="0" i="0" lang="es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                     </a:t>
            </a:r>
            <a:r>
              <a:rPr b="0" i="1" lang="es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ejemplo</a:t>
            </a:r>
            <a:endParaRPr b="0" i="1" sz="18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1" sz="18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$margen: 1;</a:t>
            </a:r>
            <a:endParaRPr b="0" i="0" sz="1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" sz="1200" u="none" cap="none" strike="noStrike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@while</a:t>
            </a:r>
            <a:r>
              <a:rPr b="0" i="0" lang="es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b="1" i="0" lang="es" sz="1200" u="none" cap="none" strike="noStrike">
                <a:solidFill>
                  <a:srgbClr val="FF9900"/>
                </a:solidFill>
                <a:latin typeface="Open Sans"/>
                <a:ea typeface="Open Sans"/>
                <a:cs typeface="Open Sans"/>
                <a:sym typeface="Open Sans"/>
              </a:rPr>
              <a:t>$margen</a:t>
            </a:r>
            <a:r>
              <a:rPr b="0" i="0" lang="es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&lt; 11 {</a:t>
            </a:r>
            <a:endParaRPr b="0" i="0" sz="1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.elemento-#{$margen} { margin: </a:t>
            </a:r>
            <a:r>
              <a:rPr b="1" i="0" lang="es" sz="1200" u="none" cap="none" strike="noStrike">
                <a:solidFill>
                  <a:srgbClr val="FF9900"/>
                </a:solidFill>
                <a:latin typeface="Open Sans"/>
                <a:ea typeface="Open Sans"/>
                <a:cs typeface="Open Sans"/>
                <a:sym typeface="Open Sans"/>
              </a:rPr>
              <a:t>$margen</a:t>
            </a:r>
            <a:r>
              <a:rPr b="0" i="0" lang="es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+em; }</a:t>
            </a:r>
            <a:endParaRPr b="0" i="0" sz="1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" sz="1200" u="none" cap="none" strike="noStrike">
                <a:solidFill>
                  <a:srgbClr val="FF9900"/>
                </a:solidFill>
                <a:latin typeface="Open Sans"/>
                <a:ea typeface="Open Sans"/>
                <a:cs typeface="Open Sans"/>
                <a:sym typeface="Open Sans"/>
              </a:rPr>
              <a:t>$margen</a:t>
            </a:r>
            <a:r>
              <a:rPr b="0" i="0" lang="es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: </a:t>
            </a:r>
            <a:r>
              <a:rPr b="1" i="0" lang="es" sz="1200" u="none" cap="none" strike="noStrike">
                <a:solidFill>
                  <a:srgbClr val="FF9900"/>
                </a:solidFill>
                <a:latin typeface="Open Sans"/>
                <a:ea typeface="Open Sans"/>
                <a:cs typeface="Open Sans"/>
                <a:sym typeface="Open Sans"/>
              </a:rPr>
              <a:t>$margen</a:t>
            </a:r>
            <a:r>
              <a:rPr b="0" i="0" lang="es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+ 1;</a:t>
            </a:r>
            <a:endParaRPr b="0" i="0" sz="1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}</a:t>
            </a:r>
            <a:endParaRPr b="0" i="0" sz="1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1" sz="18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0" name="Google Shape;120;p20"/>
          <p:cNvSpPr txBox="1"/>
          <p:nvPr/>
        </p:nvSpPr>
        <p:spPr>
          <a:xfrm>
            <a:off x="6768750" y="4786950"/>
            <a:ext cx="1460700" cy="1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1" lang="es" sz="1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Alejandro Hernández</a:t>
            </a:r>
            <a:endParaRPr b="1" i="1" sz="10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s"/>
              <a:t>Practiquemos …</a:t>
            </a:r>
            <a:endParaRPr/>
          </a:p>
        </p:txBody>
      </p:sp>
      <p:pic>
        <p:nvPicPr>
          <p:cNvPr id="126" name="Google Shape;126;p21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00438" y="998863"/>
            <a:ext cx="2143125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