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9" r:id="rId7"/>
    <p:sldId id="272" r:id="rId8"/>
    <p:sldId id="267" r:id="rId9"/>
    <p:sldId id="268" r:id="rId10"/>
    <p:sldId id="263" r:id="rId11"/>
    <p:sldId id="265" r:id="rId12"/>
    <p:sldId id="266" r:id="rId13"/>
    <p:sldId id="264" r:id="rId14"/>
    <p:sldId id="271" r:id="rId15"/>
    <p:sldId id="27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1" d="100"/>
          <a:sy n="91" d="100"/>
        </p:scale>
        <p:origin x="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Transportation Planning Nashville, TN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Scooter Snatchers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Three X Three</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Three rides (of 3 meters or more) per day per scooter is the baseline for ridership goals.</a:t>
            </a:r>
          </a:p>
          <a:p>
            <a:pPr marL="0" indent="0">
              <a:buNone/>
            </a:pPr>
            <a:r>
              <a:rPr lang="en-US" dirty="0"/>
              <a:t>- Trip Data will answer this </a:t>
            </a:r>
          </a:p>
        </p:txBody>
      </p:sp>
    </p:spTree>
    <p:extLst>
      <p:ext uri="{BB962C8B-B14F-4D97-AF65-F5344CB8AC3E}">
        <p14:creationId xmlns:p14="http://schemas.microsoft.com/office/powerpoint/2010/main" val="67998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B14B-4451-4FAE-9BA0-EF99808925A1}"/>
              </a:ext>
            </a:extLst>
          </p:cNvPr>
          <p:cNvSpPr>
            <a:spLocks noGrp="1"/>
          </p:cNvSpPr>
          <p:nvPr>
            <p:ph type="title"/>
          </p:nvPr>
        </p:nvSpPr>
        <p:spPr/>
        <p:txBody>
          <a:bodyPr/>
          <a:lstStyle/>
          <a:p>
            <a:r>
              <a:rPr lang="en-US" dirty="0"/>
              <a:t>Our Recommendations</a:t>
            </a:r>
          </a:p>
        </p:txBody>
      </p:sp>
      <p:sp>
        <p:nvSpPr>
          <p:cNvPr id="3" name="Text Placeholder 2">
            <a:extLst>
              <a:ext uri="{FF2B5EF4-FFF2-40B4-BE49-F238E27FC236}">
                <a16:creationId xmlns:a16="http://schemas.microsoft.com/office/drawing/2014/main" id="{7C9F4298-8428-4A0D-BD4C-DDAD673376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576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46D-FDBA-4522-AB60-25752B5EE63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BB3D904-88A8-427C-A685-EE955EA72FB7}"/>
              </a:ext>
            </a:extLst>
          </p:cNvPr>
          <p:cNvSpPr>
            <a:spLocks noGrp="1"/>
          </p:cNvSpPr>
          <p:nvPr>
            <p:ph idx="1"/>
          </p:nvPr>
        </p:nvSpPr>
        <p:spPr/>
        <p:txBody>
          <a:bodyPr/>
          <a:lstStyle/>
          <a:p>
            <a:r>
              <a:rPr lang="en-US" dirty="0"/>
              <a:t>Ads for scooters or “Grand Opening”</a:t>
            </a:r>
          </a:p>
          <a:p>
            <a:r>
              <a:rPr lang="en-US" dirty="0"/>
              <a:t>Match scooters with bus stops [Stationary &amp; Trip Data Folium Map]</a:t>
            </a:r>
          </a:p>
          <a:p>
            <a:pPr marL="0" indent="0">
              <a:buNone/>
            </a:pPr>
            <a:endParaRPr lang="en-US" dirty="0"/>
          </a:p>
        </p:txBody>
      </p:sp>
    </p:spTree>
    <p:extLst>
      <p:ext uri="{BB962C8B-B14F-4D97-AF65-F5344CB8AC3E}">
        <p14:creationId xmlns:p14="http://schemas.microsoft.com/office/powerpoint/2010/main" val="138494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185D-5E57-41D8-B157-CAA0C5EFA61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35DFDE0-F7ED-45A4-B76B-3C3442DE52D7}"/>
              </a:ext>
            </a:extLst>
          </p:cNvPr>
          <p:cNvSpPr>
            <a:spLocks noGrp="1"/>
          </p:cNvSpPr>
          <p:nvPr>
            <p:ph idx="1"/>
          </p:nvPr>
        </p:nvSpPr>
        <p:spPr/>
        <p:txBody>
          <a:bodyPr>
            <a:normAutofit/>
          </a:bodyPr>
          <a:lstStyle/>
          <a:p>
            <a:r>
              <a:rPr lang="en-US" sz="2800" dirty="0"/>
              <a:t>Keep Company’s making Profits</a:t>
            </a:r>
          </a:p>
          <a:p>
            <a:r>
              <a:rPr lang="en-US" sz="2800" dirty="0"/>
              <a:t>Discourage Piling of Scooters</a:t>
            </a:r>
          </a:p>
          <a:p>
            <a:r>
              <a:rPr lang="en-US" sz="2800" dirty="0"/>
              <a:t>Transportation Goals</a:t>
            </a:r>
          </a:p>
          <a:p>
            <a:endParaRPr lang="en-US" sz="2800" dirty="0"/>
          </a:p>
        </p:txBody>
      </p:sp>
    </p:spTree>
    <p:extLst>
      <p:ext uri="{BB962C8B-B14F-4D97-AF65-F5344CB8AC3E}">
        <p14:creationId xmlns:p14="http://schemas.microsoft.com/office/powerpoint/2010/main" val="32304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8505-FEFB-4855-9CB5-F614AB005836}"/>
              </a:ext>
            </a:extLst>
          </p:cNvPr>
          <p:cNvSpPr>
            <a:spLocks noGrp="1"/>
          </p:cNvSpPr>
          <p:nvPr>
            <p:ph type="title"/>
          </p:nvPr>
        </p:nvSpPr>
        <p:spPr/>
        <p:txBody>
          <a:bodyPr/>
          <a:lstStyle/>
          <a:p>
            <a:r>
              <a:rPr lang="en-US" dirty="0"/>
              <a:t>Keep Companies Making Profits</a:t>
            </a:r>
          </a:p>
        </p:txBody>
      </p:sp>
      <p:sp>
        <p:nvSpPr>
          <p:cNvPr id="3" name="Text Placeholder 2">
            <a:extLst>
              <a:ext uri="{FF2B5EF4-FFF2-40B4-BE49-F238E27FC236}">
                <a16:creationId xmlns:a16="http://schemas.microsoft.com/office/drawing/2014/main" id="{673C71A9-4B14-45FB-91FC-319014BA62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380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4F9-7C77-4A0C-A527-678B592AB14C}"/>
              </a:ext>
            </a:extLst>
          </p:cNvPr>
          <p:cNvSpPr>
            <a:spLocks noGrp="1"/>
          </p:cNvSpPr>
          <p:nvPr>
            <p:ph type="title"/>
          </p:nvPr>
        </p:nvSpPr>
        <p:spPr/>
        <p:txBody>
          <a:bodyPr/>
          <a:lstStyle/>
          <a:p>
            <a:r>
              <a:rPr lang="en-US" dirty="0"/>
              <a:t>Keep Companies Making Profits</a:t>
            </a:r>
          </a:p>
        </p:txBody>
      </p:sp>
      <p:sp>
        <p:nvSpPr>
          <p:cNvPr id="3" name="Content Placeholder 2">
            <a:extLst>
              <a:ext uri="{FF2B5EF4-FFF2-40B4-BE49-F238E27FC236}">
                <a16:creationId xmlns:a16="http://schemas.microsoft.com/office/drawing/2014/main" id="{C41D11CD-8F91-42C7-9E37-3ACCFA9C57FB}"/>
              </a:ext>
            </a:extLst>
          </p:cNvPr>
          <p:cNvSpPr>
            <a:spLocks noGrp="1"/>
          </p:cNvSpPr>
          <p:nvPr>
            <p:ph idx="1"/>
          </p:nvPr>
        </p:nvSpPr>
        <p:spPr/>
        <p:txBody>
          <a:bodyPr/>
          <a:lstStyle/>
          <a:p>
            <a:r>
              <a:rPr lang="en-US" dirty="0"/>
              <a:t>[Basic Stats for Scooters and Companies]</a:t>
            </a:r>
          </a:p>
          <a:p>
            <a:r>
              <a:rPr lang="en-US" dirty="0"/>
              <a:t>Work with companies that have lower percentages of Scooters</a:t>
            </a:r>
          </a:p>
          <a:p>
            <a:r>
              <a:rPr lang="en-US" dirty="0"/>
              <a:t>Incentives for lesser known companies to be last mile solutions</a:t>
            </a:r>
          </a:p>
          <a:p>
            <a:r>
              <a:rPr lang="en-US" dirty="0"/>
              <a:t>Standardize reporting data for scalability </a:t>
            </a:r>
          </a:p>
          <a:p>
            <a:r>
              <a:rPr lang="en-US" dirty="0"/>
              <a:t>Bus pass gives discounts for scooter riders</a:t>
            </a:r>
          </a:p>
          <a:p>
            <a:r>
              <a:rPr lang="en-US" dirty="0"/>
              <a:t>Have Scooter Juicers redistribute scooters in Promise Zones</a:t>
            </a:r>
          </a:p>
          <a:p>
            <a:pPr lvl="1"/>
            <a:r>
              <a:rPr lang="en-US" dirty="0"/>
              <a:t>[Display Bar Chart of Count of Scooters per Company]</a:t>
            </a:r>
          </a:p>
        </p:txBody>
      </p:sp>
    </p:spTree>
    <p:extLst>
      <p:ext uri="{BB962C8B-B14F-4D97-AF65-F5344CB8AC3E}">
        <p14:creationId xmlns:p14="http://schemas.microsoft.com/office/powerpoint/2010/main" val="107449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6167-BCEC-46CB-A26B-B4D2E48A7F28}"/>
              </a:ext>
            </a:extLst>
          </p:cNvPr>
          <p:cNvSpPr>
            <a:spLocks noGrp="1"/>
          </p:cNvSpPr>
          <p:nvPr>
            <p:ph type="title"/>
          </p:nvPr>
        </p:nvSpPr>
        <p:spPr/>
        <p:txBody>
          <a:bodyPr/>
          <a:lstStyle/>
          <a:p>
            <a:r>
              <a:rPr lang="en-US" dirty="0"/>
              <a:t>Discourage Piling of Scooters</a:t>
            </a:r>
          </a:p>
        </p:txBody>
      </p:sp>
      <p:sp>
        <p:nvSpPr>
          <p:cNvPr id="3" name="Text Placeholder 2">
            <a:extLst>
              <a:ext uri="{FF2B5EF4-FFF2-40B4-BE49-F238E27FC236}">
                <a16:creationId xmlns:a16="http://schemas.microsoft.com/office/drawing/2014/main" id="{D3B190CC-6657-4261-8842-2E4271CBE4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250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4AEB-76B1-4917-83C6-2CC52FDCC90D}"/>
              </a:ext>
            </a:extLst>
          </p:cNvPr>
          <p:cNvSpPr>
            <a:spLocks noGrp="1"/>
          </p:cNvSpPr>
          <p:nvPr>
            <p:ph type="title"/>
          </p:nvPr>
        </p:nvSpPr>
        <p:spPr/>
        <p:txBody>
          <a:bodyPr/>
          <a:lstStyle/>
          <a:p>
            <a:r>
              <a:rPr lang="en-US" dirty="0"/>
              <a:t>Discourage Piling of Scooters</a:t>
            </a:r>
          </a:p>
        </p:txBody>
      </p:sp>
      <p:sp>
        <p:nvSpPr>
          <p:cNvPr id="3" name="Content Placeholder 2">
            <a:extLst>
              <a:ext uri="{FF2B5EF4-FFF2-40B4-BE49-F238E27FC236}">
                <a16:creationId xmlns:a16="http://schemas.microsoft.com/office/drawing/2014/main" id="{27A1A3FA-2EF2-4E49-B2A6-F72E59897025}"/>
              </a:ext>
            </a:extLst>
          </p:cNvPr>
          <p:cNvSpPr>
            <a:spLocks noGrp="1"/>
          </p:cNvSpPr>
          <p:nvPr>
            <p:ph idx="1"/>
          </p:nvPr>
        </p:nvSpPr>
        <p:spPr/>
        <p:txBody>
          <a:bodyPr/>
          <a:lstStyle/>
          <a:p>
            <a:r>
              <a:rPr lang="en-US" dirty="0"/>
              <a:t>Incentive for parking scooter in a certain area</a:t>
            </a:r>
          </a:p>
          <a:p>
            <a:pPr lvl="1"/>
            <a:r>
              <a:rPr lang="en-US" dirty="0"/>
              <a:t>Discount on next ride</a:t>
            </a:r>
          </a:p>
          <a:p>
            <a:pPr lvl="1"/>
            <a:r>
              <a:rPr lang="en-US" dirty="0"/>
              <a:t>Discount on existing ride</a:t>
            </a:r>
          </a:p>
          <a:p>
            <a:r>
              <a:rPr lang="en-US" dirty="0" err="1"/>
              <a:t>Deadzone</a:t>
            </a:r>
            <a:endParaRPr lang="en-US" dirty="0"/>
          </a:p>
          <a:p>
            <a:pPr lvl="1"/>
            <a:r>
              <a:rPr lang="en-US" dirty="0"/>
              <a:t>Signage to direct scooter riders to of approaching </a:t>
            </a:r>
            <a:r>
              <a:rPr lang="en-US" dirty="0" err="1"/>
              <a:t>deadzones</a:t>
            </a:r>
            <a:endParaRPr lang="en-US" dirty="0"/>
          </a:p>
          <a:p>
            <a:pPr lvl="2"/>
            <a:r>
              <a:rPr lang="en-US" dirty="0"/>
              <a:t>Where to place scooters inside the </a:t>
            </a:r>
            <a:r>
              <a:rPr lang="en-US" dirty="0" err="1"/>
              <a:t>deadzone</a:t>
            </a:r>
            <a:endParaRPr lang="en-US" dirty="0"/>
          </a:p>
          <a:p>
            <a:pPr lvl="1"/>
            <a:r>
              <a:rPr lang="en-US" dirty="0"/>
              <a:t>Vocalize countdown warning of </a:t>
            </a:r>
            <a:r>
              <a:rPr lang="en-US" dirty="0" err="1"/>
              <a:t>deadzone</a:t>
            </a:r>
            <a:endParaRPr lang="en-US" dirty="0"/>
          </a:p>
        </p:txBody>
      </p:sp>
    </p:spTree>
    <p:extLst>
      <p:ext uri="{BB962C8B-B14F-4D97-AF65-F5344CB8AC3E}">
        <p14:creationId xmlns:p14="http://schemas.microsoft.com/office/powerpoint/2010/main" val="128731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6CFC-5584-4A65-812F-6D8E4365EE6E}"/>
              </a:ext>
            </a:extLst>
          </p:cNvPr>
          <p:cNvSpPr>
            <a:spLocks noGrp="1"/>
          </p:cNvSpPr>
          <p:nvPr>
            <p:ph type="title"/>
          </p:nvPr>
        </p:nvSpPr>
        <p:spPr/>
        <p:txBody>
          <a:bodyPr/>
          <a:lstStyle/>
          <a:p>
            <a:r>
              <a:rPr lang="en-US" dirty="0"/>
              <a:t>Transportation Goals</a:t>
            </a:r>
          </a:p>
        </p:txBody>
      </p:sp>
      <p:sp>
        <p:nvSpPr>
          <p:cNvPr id="3" name="Text Placeholder 2">
            <a:extLst>
              <a:ext uri="{FF2B5EF4-FFF2-40B4-BE49-F238E27FC236}">
                <a16:creationId xmlns:a16="http://schemas.microsoft.com/office/drawing/2014/main" id="{CB35BFA9-6B52-46DE-A4D0-C744FB74C6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382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Reduce Single Drivers by SUMD</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Making sure the scooters are in the promise zones</a:t>
            </a:r>
          </a:p>
          <a:p>
            <a:r>
              <a:rPr lang="en-US" dirty="0"/>
              <a:t>Match scooters with bus stops [Stationary &amp; Trip Data Folium Map]</a:t>
            </a:r>
          </a:p>
          <a:p>
            <a:r>
              <a:rPr lang="en-US" dirty="0"/>
              <a:t>Scooter Riding times </a:t>
            </a:r>
          </a:p>
        </p:txBody>
      </p:sp>
    </p:spTree>
    <p:extLst>
      <p:ext uri="{BB962C8B-B14F-4D97-AF65-F5344CB8AC3E}">
        <p14:creationId xmlns:p14="http://schemas.microsoft.com/office/powerpoint/2010/main" val="105999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BBC7-B2E7-47D7-BD20-49B1611B1F38}"/>
              </a:ext>
            </a:extLst>
          </p:cNvPr>
          <p:cNvSpPr>
            <a:spLocks noGrp="1"/>
          </p:cNvSpPr>
          <p:nvPr>
            <p:ph type="title"/>
          </p:nvPr>
        </p:nvSpPr>
        <p:spPr/>
        <p:txBody>
          <a:bodyPr/>
          <a:lstStyle/>
          <a:p>
            <a:r>
              <a:rPr lang="en-US" dirty="0"/>
              <a:t>Mitigate Last Mile Challenges</a:t>
            </a:r>
          </a:p>
        </p:txBody>
      </p:sp>
      <p:sp>
        <p:nvSpPr>
          <p:cNvPr id="3" name="Content Placeholder 2">
            <a:extLst>
              <a:ext uri="{FF2B5EF4-FFF2-40B4-BE49-F238E27FC236}">
                <a16:creationId xmlns:a16="http://schemas.microsoft.com/office/drawing/2014/main" id="{95E19B27-B260-4EF6-B6A1-8028CD2F46B7}"/>
              </a:ext>
            </a:extLst>
          </p:cNvPr>
          <p:cNvSpPr>
            <a:spLocks noGrp="1"/>
          </p:cNvSpPr>
          <p:nvPr>
            <p:ph idx="1"/>
          </p:nvPr>
        </p:nvSpPr>
        <p:spPr/>
        <p:txBody>
          <a:bodyPr/>
          <a:lstStyle/>
          <a:p>
            <a:pPr marL="0" indent="0">
              <a:buNone/>
            </a:pPr>
            <a:r>
              <a:rPr lang="en-US" dirty="0"/>
              <a:t>SUMD devices may be an important means of transportation in the Promise Zone to help mitigate the “last mile” problem that exists in connecting people where they live to public transportation.</a:t>
            </a:r>
          </a:p>
        </p:txBody>
      </p:sp>
    </p:spTree>
    <p:extLst>
      <p:ext uri="{BB962C8B-B14F-4D97-AF65-F5344CB8AC3E}">
        <p14:creationId xmlns:p14="http://schemas.microsoft.com/office/powerpoint/2010/main" val="296569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{79847685-FA77-4205-8DF9-CA0BDA8748A2}tf78438558_win32</Template>
  <TotalTime>625</TotalTime>
  <Words>286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SavonVTI</vt:lpstr>
      <vt:lpstr>Transportation Planning Nashville, TN</vt:lpstr>
      <vt:lpstr>Agenda</vt:lpstr>
      <vt:lpstr>Keep Companies Making Profits</vt:lpstr>
      <vt:lpstr>Keep Companies Making Profits</vt:lpstr>
      <vt:lpstr>Discourage Piling of Scooters</vt:lpstr>
      <vt:lpstr>Discourage Piling of Scooters</vt:lpstr>
      <vt:lpstr>Transportation Goals</vt:lpstr>
      <vt:lpstr>Reduce Single Drivers by SUMD</vt:lpstr>
      <vt:lpstr>Mitigate Last Mile Challenges</vt:lpstr>
      <vt:lpstr>Three X Three</vt:lpstr>
      <vt:lpstr>Our Recommendations</vt:lpstr>
      <vt:lpstr>Recommendations</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Planning Nashville, TN</dc:title>
  <dc:creator>Robert LaNier</dc:creator>
  <cp:lastModifiedBy>Robert LaNier</cp:lastModifiedBy>
  <cp:revision>5</cp:revision>
  <dcterms:created xsi:type="dcterms:W3CDTF">2021-10-27T01:37:31Z</dcterms:created>
  <dcterms:modified xsi:type="dcterms:W3CDTF">2021-10-27T13:16:00Z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