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4" r:id="rId15"/>
    <p:sldId id="271" r:id="rId16"/>
    <p:sldId id="272" r:id="rId17"/>
    <p:sldId id="276" r:id="rId18"/>
    <p:sldId id="275" r:id="rId19"/>
  </p:sldIdLst>
  <p:sldSz cx="12192000" cy="6858000"/>
  <p:notesSz cx="6858000" cy="9144000"/>
  <p:embeddedFontLst>
    <p:embeddedFont>
      <p:font typeface="나눔스퀘어OTF_ac ExtraBold" panose="020B0600000101010101" pitchFamily="34" charset="-127"/>
      <p:bold r:id="rId20"/>
    </p:embeddedFont>
    <p:embeddedFont>
      <p:font typeface="Tw Cen MT" panose="020B0602020104020603" pitchFamily="34" charset="0"/>
      <p:regular r:id="rId21"/>
      <p:bold r:id="rId22"/>
      <p:italic r:id="rId23"/>
      <p:boldItalic r:id="rId24"/>
    </p:embeddedFont>
    <p:embeddedFont>
      <p:font typeface="나눔스퀘어OTF_ac" panose="020B0600000101010101" pitchFamily="34" charset="-127"/>
      <p:regular r:id="rId25"/>
    </p:embeddedFont>
    <p:embeddedFont>
      <p:font typeface="나눔스퀘어OTF_ac Bold" panose="020B0600000101010101" pitchFamily="34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EB3"/>
    <a:srgbClr val="2F3841"/>
    <a:srgbClr val="3DDB85"/>
    <a:srgbClr val="DFDFE0"/>
    <a:srgbClr val="F6830D"/>
    <a:srgbClr val="FFCA2A"/>
    <a:srgbClr val="19989E"/>
    <a:srgbClr val="262626"/>
    <a:srgbClr val="1919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B8242-6978-4D20-AB82-AFDC916D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77CDF-0C3B-476A-953E-D0F6B79E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4DDA3-D92F-40A4-BE66-F2E01AC2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F04B3-D1F3-490F-84F5-24EED31D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9CA0-4E0D-44AC-891C-FB233B4A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FE54F-27C5-42E6-AF68-1ACF306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277F6-D61F-451F-A586-6A7B40B3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24C83-F2B6-49AE-865D-8EFF955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49729-A5F5-45A5-9183-D7364AB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15BC-66AC-477D-ADB3-5C9D631D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81506-A493-465F-B754-85F1F89E5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97785-6B74-4AC0-BD16-02D1DE28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E8BF-2674-46F2-BA33-146D3322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E52D-5C42-43DF-BE3C-1EC43592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506D3-994D-499B-A5F1-CD21615D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2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CB36-533A-492B-9AE0-0E627BC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593EB-8DEF-4DD3-9815-5A774E8D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80CC-9A20-41F6-8E27-90CF3FA4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F9160-9720-48F5-B0BD-B538D43D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C8207-C617-4F77-9228-4CD3B00E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8982-FE4E-4ADF-8507-8DADBD01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C54E3-A520-4AD6-A0C6-5922AF28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00D53-E914-4792-9F35-EAC539A3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86A93-D6C1-411E-A4B3-1AE04185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C6696-D9D2-4105-BABC-441BE22A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57D3D-E8EF-44A8-B571-D741FB3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985ED-64D6-4267-B843-6B5A667D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05EDE-1A5C-47A5-9C24-E001FA48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4227F-A1F4-4628-8977-82DC3FC3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A0ED8-79C9-4C5F-9266-212ACE84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FD587-D4AC-435F-9032-16D5863C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620E3-BE6B-45AF-88DD-E22BD610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4683-70A3-4113-B545-3CBEBA1E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5904D-8C71-48AF-9292-915141F3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EF4F7-A54A-4E47-8BE6-7D9BA82B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368EF-8DA0-4CC6-BD8C-FAD4A39AD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301A5-B4C1-41C6-9413-6164CC75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7FCB1A-C66E-42BF-8A35-4145D26D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0CB37-5FB5-4DEC-9D0A-5092C515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9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41076-1CDE-4921-97C3-942713D3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653A8-02CF-445B-A06D-D336575D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6072C0-0CBC-44CB-872D-F6E77A82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745E2-7500-4F1A-A9F8-16EFBF17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8B8FDD-D295-413F-B2A5-560D62EA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B05BCA-CC43-492D-B94D-61A39C0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F6516-5C70-496A-AE9C-264368A8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9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11E4C-391B-4CA6-B74E-E977F484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D437-1AF5-49E6-8F3C-33127F4D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0CF74-013D-43F0-81CB-F772FDB5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CB0A3-6791-44FE-9B72-554AB2F4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74391-EE4B-48B6-B00C-C765CB0D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82AB5-69F7-4E6B-961F-F2CFB414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8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2EF2A-2120-496B-89C6-9BFE4A05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3E52A0-33C2-4154-92AA-0C55D6560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AFFA7-C84C-4CC8-BB91-B29CF70B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2A5EB-C52C-4AE8-A248-13B53268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297EC-F8A1-4A57-B89D-F8E722AA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72DF5-A487-4513-92ED-E3E6BF3F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BC4D5-9ECA-4124-8209-F644AA03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8E74-57E0-4F5F-A161-C3CD78AF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F3B0C-29D3-497E-AFF3-AD832922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603D-5298-4E8D-B498-8786727E796A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E809E-1035-4C10-B479-0F00B958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75A53-F47A-42B6-99ED-C8AC3AA75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3B77-DA8A-4602-942C-2DE7E62BA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그림 4" descr="텍스트, 키보드, 컴퓨터, 전자기기이(가) 표시된 사진&#10;&#10;자동 생성된 설명">
            <a:extLst>
              <a:ext uri="{FF2B5EF4-FFF2-40B4-BE49-F238E27FC236}">
                <a16:creationId xmlns:a16="http://schemas.microsoft.com/office/drawing/2014/main" id="{001C852A-63B0-4BF3-87B4-C91B1B637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2" y="1047477"/>
            <a:ext cx="6436548" cy="47630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1A41A81-5A70-47B5-BD99-B4A8C1E4A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1" y="3129567"/>
            <a:ext cx="3322317" cy="59886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ko-KR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2022 </a:t>
            </a:r>
            <a:br>
              <a:rPr lang="en-US" altLang="ko-KR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졸업작품 </a:t>
            </a:r>
            <a:br>
              <a:rPr lang="en-US" altLang="ko-KR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</a:t>
            </a:r>
            <a:br>
              <a:rPr lang="en-US" altLang="ko-KR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</a:br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</a:t>
            </a:r>
            <a:r>
              <a:rPr lang="en-US" altLang="ko-KR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·</a:t>
            </a:r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67433-23DD-4AE6-A0C5-9A1E8200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4149618"/>
            <a:ext cx="3322316" cy="72647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준영이와 아이들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l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0813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B91E0B-ABA4-47A6-B5BD-2A86570BEB8F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336000" y="197775"/>
            <a:chExt cx="10800000" cy="6333943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F8AA751F-174A-41A5-9FC1-64506FBF7AC4}"/>
                </a:ext>
              </a:extLst>
            </p:cNvPr>
            <p:cNvSpPr/>
            <p:nvPr/>
          </p:nvSpPr>
          <p:spPr>
            <a:xfrm>
              <a:off x="336000" y="197775"/>
              <a:ext cx="10800000" cy="576000"/>
            </a:xfrm>
            <a:prstGeom prst="round2Same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321F6D0-A468-459E-8EF6-654B8E9D5FF7}"/>
                </a:ext>
              </a:extLst>
            </p:cNvPr>
            <p:cNvGrpSpPr/>
            <p:nvPr/>
          </p:nvGrpSpPr>
          <p:grpSpPr>
            <a:xfrm>
              <a:off x="567437" y="376747"/>
              <a:ext cx="936134" cy="217028"/>
              <a:chOff x="539445" y="376747"/>
              <a:chExt cx="936134" cy="21702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2E4A743-B3DD-472A-89AD-4452E0B3084C}"/>
                  </a:ext>
                </a:extLst>
              </p:cNvPr>
              <p:cNvSpPr/>
              <p:nvPr/>
            </p:nvSpPr>
            <p:spPr>
              <a:xfrm>
                <a:off x="539445" y="376747"/>
                <a:ext cx="231429" cy="216000"/>
              </a:xfrm>
              <a:prstGeom prst="ellipse">
                <a:avLst/>
              </a:prstGeom>
              <a:solidFill>
                <a:srgbClr val="FE5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1174C9A-F599-4F62-99D8-C537BEB55037}"/>
                  </a:ext>
                </a:extLst>
              </p:cNvPr>
              <p:cNvSpPr/>
              <p:nvPr/>
            </p:nvSpPr>
            <p:spPr>
              <a:xfrm>
                <a:off x="888500" y="377775"/>
                <a:ext cx="231429" cy="216000"/>
              </a:xfrm>
              <a:prstGeom prst="ellipse">
                <a:avLst/>
              </a:prstGeom>
              <a:solidFill>
                <a:srgbClr val="FEB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A384987-71F7-40E7-B523-52DCEA884440}"/>
                  </a:ext>
                </a:extLst>
              </p:cNvPr>
              <p:cNvSpPr/>
              <p:nvPr/>
            </p:nvSpPr>
            <p:spPr>
              <a:xfrm>
                <a:off x="1244150" y="377775"/>
                <a:ext cx="231429" cy="216000"/>
              </a:xfrm>
              <a:prstGeom prst="ellipse">
                <a:avLst/>
              </a:prstGeom>
              <a:solidFill>
                <a:srgbClr val="20C0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A561E346-D242-4744-BC18-E0C865CF0A43}"/>
                </a:ext>
              </a:extLst>
            </p:cNvPr>
            <p:cNvSpPr/>
            <p:nvPr/>
          </p:nvSpPr>
          <p:spPr>
            <a:xfrm flipV="1">
              <a:off x="336000" y="771718"/>
              <a:ext cx="10800000" cy="5760000"/>
            </a:xfrm>
            <a:prstGeom prst="round2SameRect">
              <a:avLst>
                <a:gd name="adj1" fmla="val 1801"/>
                <a:gd name="adj2" fmla="val 0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6BE02C6-3F47-4CAC-9F55-7416816C81EC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773713"/>
              <a:ext cx="108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8896A4-830A-499C-BABB-8CF35CC4BA08}"/>
              </a:ext>
            </a:extLst>
          </p:cNvPr>
          <p:cNvGrpSpPr/>
          <p:nvPr/>
        </p:nvGrpSpPr>
        <p:grpSpPr>
          <a:xfrm>
            <a:off x="3216000" y="392652"/>
            <a:ext cx="5760000" cy="314728"/>
            <a:chOff x="3216000" y="392652"/>
            <a:chExt cx="5760000" cy="31472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43500BE-508F-4057-9A77-1E3A68A71FE6}"/>
                </a:ext>
              </a:extLst>
            </p:cNvPr>
            <p:cNvGrpSpPr/>
            <p:nvPr/>
          </p:nvGrpSpPr>
          <p:grpSpPr>
            <a:xfrm>
              <a:off x="3216000" y="392652"/>
              <a:ext cx="5760000" cy="312399"/>
              <a:chOff x="2805111" y="392664"/>
              <a:chExt cx="5760000" cy="312399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CE6D2179-7A52-4E24-9D05-C87907D65B6D}"/>
                  </a:ext>
                </a:extLst>
              </p:cNvPr>
              <p:cNvSpPr/>
              <p:nvPr/>
            </p:nvSpPr>
            <p:spPr>
              <a:xfrm>
                <a:off x="2805111" y="406028"/>
                <a:ext cx="5760000" cy="288000"/>
              </a:xfrm>
              <a:prstGeom prst="roundRect">
                <a:avLst/>
              </a:prstGeom>
              <a:solidFill>
                <a:srgbClr val="E8E9E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FF1B453-5664-408D-856E-EDC9FAEECFAD}"/>
                  </a:ext>
                </a:extLst>
              </p:cNvPr>
              <p:cNvSpPr/>
              <p:nvPr/>
            </p:nvSpPr>
            <p:spPr>
              <a:xfrm>
                <a:off x="3957654" y="407393"/>
                <a:ext cx="1188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016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개발 아이템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33F87F-86AA-4D77-9111-317FB8BD728F}"/>
                  </a:ext>
                </a:extLst>
              </p:cNvPr>
              <p:cNvSpPr txBox="1"/>
              <p:nvPr/>
            </p:nvSpPr>
            <p:spPr>
              <a:xfrm>
                <a:off x="2821636" y="397286"/>
                <a:ext cx="11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프로젝트 팀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F4F0A3-A4F7-403A-9315-4F6E337D5FFB}"/>
                  </a:ext>
                </a:extLst>
              </p:cNvPr>
              <p:cNvSpPr txBox="1"/>
              <p:nvPr/>
            </p:nvSpPr>
            <p:spPr>
              <a:xfrm>
                <a:off x="6384025" y="392664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기능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6B7EC5-FA0E-4ACF-8B97-78DFCF6E7C7E}"/>
                  </a:ext>
                </a:extLst>
              </p:cNvPr>
              <p:cNvSpPr txBox="1"/>
              <p:nvPr/>
            </p:nvSpPr>
            <p:spPr>
              <a:xfrm>
                <a:off x="6889323" y="393448"/>
                <a:ext cx="97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주요 화면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E5D9E8-0AD5-47A7-B674-243A3BA20DAA}"/>
                  </a:ext>
                </a:extLst>
              </p:cNvPr>
              <p:cNvSpPr txBox="1"/>
              <p:nvPr/>
            </p:nvSpPr>
            <p:spPr>
              <a:xfrm>
                <a:off x="7814731" y="393266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차별화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FF35CD4-38D4-4E31-A519-D1779BD74CD5}"/>
                  </a:ext>
                </a:extLst>
              </p:cNvPr>
              <p:cNvCxnSpPr/>
              <p:nvPr/>
            </p:nvCxnSpPr>
            <p:spPr>
              <a:xfrm>
                <a:off x="6387596" y="443224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40BE279-9074-4B79-A476-1BD2D3568BFA}"/>
                  </a:ext>
                </a:extLst>
              </p:cNvPr>
              <p:cNvCxnSpPr/>
              <p:nvPr/>
            </p:nvCxnSpPr>
            <p:spPr>
              <a:xfrm>
                <a:off x="6917325" y="442789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6019963-AA22-4F03-85AC-A9BBD0A4A285}"/>
                  </a:ext>
                </a:extLst>
              </p:cNvPr>
              <p:cNvCxnSpPr/>
              <p:nvPr/>
            </p:nvCxnSpPr>
            <p:spPr>
              <a:xfrm>
                <a:off x="7830485" y="444017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B87F50-198E-47C7-8766-4490874094B7}"/>
                </a:ext>
              </a:extLst>
            </p:cNvPr>
            <p:cNvSpPr txBox="1"/>
            <p:nvPr/>
          </p:nvSpPr>
          <p:spPr>
            <a:xfrm>
              <a:off x="5506172" y="399603"/>
              <a:ext cx="13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시장 벤치마킹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4E59CF-ACAE-4CA8-9D1B-F286D5A702DB}"/>
              </a:ext>
            </a:extLst>
          </p:cNvPr>
          <p:cNvSpPr txBox="1"/>
          <p:nvPr/>
        </p:nvSpPr>
        <p:spPr>
          <a:xfrm>
            <a:off x="2884322" y="3485138"/>
            <a:ext cx="657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신발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외출 시 옷과 함께 반드시 착용하는 의류입니다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3582E0-7F2B-4E74-9A15-CD4867710A04}"/>
              </a:ext>
            </a:extLst>
          </p:cNvPr>
          <p:cNvGrpSpPr/>
          <p:nvPr/>
        </p:nvGrpSpPr>
        <p:grpSpPr>
          <a:xfrm>
            <a:off x="3155950" y="3106452"/>
            <a:ext cx="5880100" cy="1221094"/>
            <a:chOff x="3155950" y="3393834"/>
            <a:chExt cx="5880100" cy="12210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EE80D9-707D-494D-B634-6F533C49AC3A}"/>
                </a:ext>
              </a:extLst>
            </p:cNvPr>
            <p:cNvSpPr txBox="1"/>
            <p:nvPr/>
          </p:nvSpPr>
          <p:spPr>
            <a:xfrm>
              <a:off x="3155950" y="3393834"/>
              <a:ext cx="5880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옷은 쉽게 더러워져도 세탁기에 돌리는 것이  일상이지만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</a:p>
            <a:p>
              <a:pPr algn="ctr"/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신발은 자주 세탁하고 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계신가요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?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712440-E1C6-4145-9004-3166E3B67CB1}"/>
                </a:ext>
              </a:extLst>
            </p:cNvPr>
            <p:cNvSpPr txBox="1"/>
            <p:nvPr/>
          </p:nvSpPr>
          <p:spPr>
            <a:xfrm>
              <a:off x="3155950" y="4245596"/>
              <a:ext cx="588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혹은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관리하는 방법은 알고 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계신가요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?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53" name="내용 개체 틀 2">
            <a:extLst>
              <a:ext uri="{FF2B5EF4-FFF2-40B4-BE49-F238E27FC236}">
                <a16:creationId xmlns:a16="http://schemas.microsoft.com/office/drawing/2014/main" id="{EA9E23A9-CEF0-4A11-8C94-84332B481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39743" y="1375970"/>
            <a:ext cx="3819625" cy="468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BB9F985-8753-427F-BB61-F609477DEC51}"/>
              </a:ext>
            </a:extLst>
          </p:cNvPr>
          <p:cNvSpPr txBox="1"/>
          <p:nvPr/>
        </p:nvSpPr>
        <p:spPr>
          <a:xfrm>
            <a:off x="6432634" y="3014119"/>
            <a:ext cx="34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1800" b="1" i="0" strike="noStrike" kern="1200" cap="none" spc="0" normalizeH="0" baseline="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롯데맴버스</a:t>
            </a:r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 트렌드 분석표를 보시면</a:t>
            </a:r>
            <a:r>
              <a:rPr kumimoji="0" lang="en-US" altLang="ko-KR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,</a:t>
            </a:r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 </a:t>
            </a:r>
            <a:endParaRPr kumimoji="0" lang="en-US" altLang="ko-KR" sz="1800" b="1" i="0" strike="noStrike" kern="1200" cap="none" spc="0" normalizeH="0" baseline="0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맑은 고딕"/>
            </a:endParaRPr>
          </a:p>
          <a:p>
            <a:pPr algn="ctr"/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2018년 대비</a:t>
            </a:r>
            <a:endParaRPr kumimoji="0" lang="en-US" altLang="ko-KR" sz="1800" b="1" i="0" strike="noStrike" kern="1200" cap="none" spc="0" normalizeH="0" baseline="0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맑은 고딕"/>
            </a:endParaRPr>
          </a:p>
          <a:p>
            <a:pPr algn="ctr"/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 20대 연령대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 </a:t>
            </a:r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명품 신발 구매 건수가 </a:t>
            </a:r>
            <a:endParaRPr kumimoji="0" lang="en-US" altLang="ko-KR" sz="1800" b="1" i="0" strike="noStrike" kern="1200" cap="none" spc="0" normalizeH="0" baseline="0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맑은 고딕"/>
            </a:endParaRPr>
          </a:p>
          <a:p>
            <a:pPr algn="ctr"/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여성화 1</a:t>
            </a:r>
            <a:r>
              <a:rPr kumimoji="0" lang="en-US" altLang="ko-KR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74</a:t>
            </a:r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.</a:t>
            </a:r>
            <a:r>
              <a:rPr kumimoji="0" lang="en-US" altLang="ko-KR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7</a:t>
            </a:r>
            <a:r>
              <a:rPr kumimoji="0" lang="ko-KR" altLang="en-US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% 증가</a:t>
            </a:r>
            <a:r>
              <a:rPr kumimoji="0" lang="en-US" altLang="ko-KR" sz="1800" b="1" i="0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,</a:t>
            </a:r>
          </a:p>
          <a:p>
            <a:pPr algn="ctr"/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남성화 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44.1%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증가하였습니다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FCB64A-2270-4C72-B66A-EE4BC099B4EE}"/>
              </a:ext>
            </a:extLst>
          </p:cNvPr>
          <p:cNvSpPr txBox="1"/>
          <p:nvPr/>
        </p:nvSpPr>
        <p:spPr>
          <a:xfrm>
            <a:off x="4551669" y="3577340"/>
            <a:ext cx="325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명품화를 포함한 본인의 신발의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D5011E-07BB-453E-BCA4-5DEE4C46A8AE}"/>
              </a:ext>
            </a:extLst>
          </p:cNvPr>
          <p:cNvSpPr txBox="1"/>
          <p:nvPr/>
        </p:nvSpPr>
        <p:spPr>
          <a:xfrm>
            <a:off x="3325047" y="3516944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불쾌한 악취와 신발 내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·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외부의 세균들을 제거해야 합니다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7F5178-AC32-42AD-B14D-6DFA0E9B022F}"/>
              </a:ext>
            </a:extLst>
          </p:cNvPr>
          <p:cNvSpPr txBox="1"/>
          <p:nvPr/>
        </p:nvSpPr>
        <p:spPr>
          <a:xfrm>
            <a:off x="4256394" y="348616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이제는 관리해야 할 때입니다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6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4" grpId="0"/>
      <p:bldP spid="54" grpId="1"/>
      <p:bldP spid="64" grpId="0"/>
      <p:bldP spid="64" grpId="1"/>
      <p:bldP spid="65" grpId="0"/>
      <p:bldP spid="65" grpId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7D3FEC-A1DB-49D3-9D03-2DD05111459E}"/>
              </a:ext>
            </a:extLst>
          </p:cNvPr>
          <p:cNvSpPr txBox="1"/>
          <p:nvPr/>
        </p:nvSpPr>
        <p:spPr>
          <a:xfrm>
            <a:off x="4890000" y="3044279"/>
            <a:ext cx="241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개발 기술</a:t>
            </a:r>
          </a:p>
        </p:txBody>
      </p:sp>
    </p:spTree>
    <p:extLst>
      <p:ext uri="{BB962C8B-B14F-4D97-AF65-F5344CB8AC3E}">
        <p14:creationId xmlns:p14="http://schemas.microsoft.com/office/powerpoint/2010/main" val="140859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766609-6034-4012-B189-2D23C22FACD5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336000" y="197775"/>
            <a:chExt cx="10800000" cy="6333943"/>
          </a:xfrm>
        </p:grpSpPr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B2EB98A4-9A0C-4371-908D-EAFBCAE7D595}"/>
                </a:ext>
              </a:extLst>
            </p:cNvPr>
            <p:cNvSpPr/>
            <p:nvPr/>
          </p:nvSpPr>
          <p:spPr>
            <a:xfrm>
              <a:off x="336000" y="197775"/>
              <a:ext cx="10800000" cy="576000"/>
            </a:xfrm>
            <a:prstGeom prst="round2Same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42EDF01-96DB-4654-B3C6-412C7B6A9126}"/>
                </a:ext>
              </a:extLst>
            </p:cNvPr>
            <p:cNvGrpSpPr/>
            <p:nvPr/>
          </p:nvGrpSpPr>
          <p:grpSpPr>
            <a:xfrm>
              <a:off x="567437" y="376747"/>
              <a:ext cx="936134" cy="217028"/>
              <a:chOff x="539445" y="376747"/>
              <a:chExt cx="936134" cy="217028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4D1D737-3943-4591-8C6F-E5200743C51C}"/>
                  </a:ext>
                </a:extLst>
              </p:cNvPr>
              <p:cNvSpPr/>
              <p:nvPr/>
            </p:nvSpPr>
            <p:spPr>
              <a:xfrm>
                <a:off x="539445" y="376747"/>
                <a:ext cx="231429" cy="216000"/>
              </a:xfrm>
              <a:prstGeom prst="ellipse">
                <a:avLst/>
              </a:prstGeom>
              <a:solidFill>
                <a:srgbClr val="FE5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3EB9D17-0622-44BE-8D00-933AF8553200}"/>
                  </a:ext>
                </a:extLst>
              </p:cNvPr>
              <p:cNvSpPr/>
              <p:nvPr/>
            </p:nvSpPr>
            <p:spPr>
              <a:xfrm>
                <a:off x="888500" y="377775"/>
                <a:ext cx="231429" cy="216000"/>
              </a:xfrm>
              <a:prstGeom prst="ellipse">
                <a:avLst/>
              </a:prstGeom>
              <a:solidFill>
                <a:srgbClr val="FEB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A11E299-B566-411A-A0B2-AD1879A3ED48}"/>
                  </a:ext>
                </a:extLst>
              </p:cNvPr>
              <p:cNvSpPr/>
              <p:nvPr/>
            </p:nvSpPr>
            <p:spPr>
              <a:xfrm>
                <a:off x="1244150" y="377775"/>
                <a:ext cx="231429" cy="216000"/>
              </a:xfrm>
              <a:prstGeom prst="ellipse">
                <a:avLst/>
              </a:prstGeom>
              <a:solidFill>
                <a:srgbClr val="20C0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5B579752-080A-4484-BED9-2F557286930E}"/>
                </a:ext>
              </a:extLst>
            </p:cNvPr>
            <p:cNvSpPr/>
            <p:nvPr/>
          </p:nvSpPr>
          <p:spPr>
            <a:xfrm flipV="1">
              <a:off x="336000" y="771718"/>
              <a:ext cx="10800000" cy="5760000"/>
            </a:xfrm>
            <a:prstGeom prst="round2SameRect">
              <a:avLst>
                <a:gd name="adj1" fmla="val 1801"/>
                <a:gd name="adj2" fmla="val 0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047BDFF-0603-41FD-A19C-A41BC5D88F87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773713"/>
              <a:ext cx="108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4292CBA-BF78-4212-93C1-14E9F1BD9DFF}"/>
              </a:ext>
            </a:extLst>
          </p:cNvPr>
          <p:cNvGrpSpPr/>
          <p:nvPr/>
        </p:nvGrpSpPr>
        <p:grpSpPr>
          <a:xfrm>
            <a:off x="3216000" y="392652"/>
            <a:ext cx="5760000" cy="314728"/>
            <a:chOff x="3216000" y="392652"/>
            <a:chExt cx="5760000" cy="31472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81A6D8A-1457-497A-ADF6-E9751CA09B37}"/>
                </a:ext>
              </a:extLst>
            </p:cNvPr>
            <p:cNvGrpSpPr/>
            <p:nvPr/>
          </p:nvGrpSpPr>
          <p:grpSpPr>
            <a:xfrm>
              <a:off x="3216000" y="392652"/>
              <a:ext cx="5760000" cy="312399"/>
              <a:chOff x="2805111" y="392664"/>
              <a:chExt cx="5760000" cy="312399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00C8EA8-3426-4F72-90C8-7E67794768DB}"/>
                  </a:ext>
                </a:extLst>
              </p:cNvPr>
              <p:cNvSpPr/>
              <p:nvPr/>
            </p:nvSpPr>
            <p:spPr>
              <a:xfrm>
                <a:off x="2805111" y="406028"/>
                <a:ext cx="5760000" cy="288000"/>
              </a:xfrm>
              <a:prstGeom prst="roundRect">
                <a:avLst/>
              </a:prstGeom>
              <a:solidFill>
                <a:srgbClr val="E8E9E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D46DCA27-0F44-460D-A3AB-8927C475312B}"/>
                  </a:ext>
                </a:extLst>
              </p:cNvPr>
              <p:cNvSpPr/>
              <p:nvPr/>
            </p:nvSpPr>
            <p:spPr>
              <a:xfrm>
                <a:off x="3957654" y="407393"/>
                <a:ext cx="1188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016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개발 아이템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046AF2-476E-4CAD-B169-AFAAD181E433}"/>
                  </a:ext>
                </a:extLst>
              </p:cNvPr>
              <p:cNvSpPr txBox="1"/>
              <p:nvPr/>
            </p:nvSpPr>
            <p:spPr>
              <a:xfrm>
                <a:off x="2821636" y="397286"/>
                <a:ext cx="11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프로젝트 팀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63499-88DD-4AE6-A090-156E08DBB1E9}"/>
                  </a:ext>
                </a:extLst>
              </p:cNvPr>
              <p:cNvSpPr txBox="1"/>
              <p:nvPr/>
            </p:nvSpPr>
            <p:spPr>
              <a:xfrm>
                <a:off x="6384025" y="392664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기능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15E75C-43F2-4ECD-88CB-B20A7629E24B}"/>
                  </a:ext>
                </a:extLst>
              </p:cNvPr>
              <p:cNvSpPr txBox="1"/>
              <p:nvPr/>
            </p:nvSpPr>
            <p:spPr>
              <a:xfrm>
                <a:off x="6889323" y="393448"/>
                <a:ext cx="97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주요 화면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20EA28-EFBC-491B-971E-4BDC9400CEF2}"/>
                  </a:ext>
                </a:extLst>
              </p:cNvPr>
              <p:cNvSpPr txBox="1"/>
              <p:nvPr/>
            </p:nvSpPr>
            <p:spPr>
              <a:xfrm>
                <a:off x="7814731" y="393266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차별화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255A21AD-48FE-48EA-AE70-8359D3EEBA87}"/>
                  </a:ext>
                </a:extLst>
              </p:cNvPr>
              <p:cNvCxnSpPr/>
              <p:nvPr/>
            </p:nvCxnSpPr>
            <p:spPr>
              <a:xfrm>
                <a:off x="6387596" y="443224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B4C5E85-47B0-4FAD-A927-8AD6224AF69C}"/>
                  </a:ext>
                </a:extLst>
              </p:cNvPr>
              <p:cNvCxnSpPr/>
              <p:nvPr/>
            </p:nvCxnSpPr>
            <p:spPr>
              <a:xfrm>
                <a:off x="6917325" y="442789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E8E15A2-A0B6-4C24-891C-77DA60BA429D}"/>
                  </a:ext>
                </a:extLst>
              </p:cNvPr>
              <p:cNvCxnSpPr/>
              <p:nvPr/>
            </p:nvCxnSpPr>
            <p:spPr>
              <a:xfrm>
                <a:off x="7830485" y="444017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8CC618-A442-4644-8068-18872B155F79}"/>
                </a:ext>
              </a:extLst>
            </p:cNvPr>
            <p:cNvSpPr txBox="1"/>
            <p:nvPr/>
          </p:nvSpPr>
          <p:spPr>
            <a:xfrm>
              <a:off x="5506172" y="399603"/>
              <a:ext cx="13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시장 벤치마킹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793B46A-34D5-46DA-9D59-47E141E8AAB8}"/>
              </a:ext>
            </a:extLst>
          </p:cNvPr>
          <p:cNvSpPr txBox="1"/>
          <p:nvPr/>
        </p:nvSpPr>
        <p:spPr>
          <a:xfrm>
            <a:off x="2648445" y="1778048"/>
            <a:ext cx="190933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500" dirty="0"/>
              <a:t> </a:t>
            </a:r>
            <a:r>
              <a:rPr lang="en-US" altLang="ko-KR" sz="2500" b="1" dirty="0"/>
              <a:t>Android</a:t>
            </a:r>
            <a:r>
              <a:rPr lang="en-US" altLang="ko-KR" b="1" dirty="0"/>
              <a:t> </a:t>
            </a:r>
          </a:p>
          <a:p>
            <a:pPr algn="r">
              <a:defRPr/>
            </a:pP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앱 화면 구현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7B102-DE8D-4B1B-9B56-19C4764418AE}"/>
              </a:ext>
            </a:extLst>
          </p:cNvPr>
          <p:cNvSpPr txBox="1"/>
          <p:nvPr/>
        </p:nvSpPr>
        <p:spPr>
          <a:xfrm>
            <a:off x="7635954" y="1778048"/>
            <a:ext cx="210740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/>
              <a:t>Firebase</a:t>
            </a:r>
          </a:p>
          <a:p>
            <a:pPr>
              <a:defRPr/>
            </a:pP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서버 구현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F70204-FBC9-4372-9484-80326CA170B5}"/>
              </a:ext>
            </a:extLst>
          </p:cNvPr>
          <p:cNvSpPr txBox="1"/>
          <p:nvPr/>
        </p:nvSpPr>
        <p:spPr>
          <a:xfrm>
            <a:off x="1917368" y="4726047"/>
            <a:ext cx="264318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DBMS</a:t>
            </a:r>
            <a:r>
              <a:rPr kumimoji="0" lang="ko-KR" altLang="en-US" sz="25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사용자 관련 정보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86745C-E9A4-4DCF-B1DD-E5A8ED87D203}"/>
              </a:ext>
            </a:extLst>
          </p:cNvPr>
          <p:cNvSpPr txBox="1"/>
          <p:nvPr/>
        </p:nvSpPr>
        <p:spPr>
          <a:xfrm>
            <a:off x="5006577" y="3440000"/>
            <a:ext cx="21788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개발 기술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FAF36A1-6C82-4F27-8247-4BE9429FC328}"/>
              </a:ext>
            </a:extLst>
          </p:cNvPr>
          <p:cNvSpPr/>
          <p:nvPr/>
        </p:nvSpPr>
        <p:spPr>
          <a:xfrm>
            <a:off x="4969141" y="2828955"/>
            <a:ext cx="2416969" cy="1774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B0DBC3-BE01-4723-8BC5-48CCC1A74B91}"/>
              </a:ext>
            </a:extLst>
          </p:cNvPr>
          <p:cNvSpPr txBox="1"/>
          <p:nvPr/>
        </p:nvSpPr>
        <p:spPr>
          <a:xfrm>
            <a:off x="7631442" y="4729986"/>
            <a:ext cx="296635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Arduino</a:t>
            </a:r>
            <a:r>
              <a:rPr kumimoji="0" lang="ko-KR" altLang="en-US" sz="2500" b="1" i="0" u="none" strike="noStrike" kern="1200" cap="none" spc="0" normalizeH="0" baseline="0" dirty="0"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 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온</a:t>
            </a:r>
            <a:r>
              <a:rPr kumimoji="0" lang="en-US" altLang="ko-KR" b="0" i="0" u="none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맑은 고딕"/>
              </a:rPr>
              <a:t>습도 센서 이용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577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40557CD4-D8E3-4C76-993C-689EFF34652F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336000" y="197775"/>
            <a:chExt cx="10800000" cy="6333943"/>
          </a:xfrm>
        </p:grpSpPr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AE1F6520-7C96-4222-8BE4-E2BA79F618F9}"/>
                </a:ext>
              </a:extLst>
            </p:cNvPr>
            <p:cNvSpPr/>
            <p:nvPr/>
          </p:nvSpPr>
          <p:spPr>
            <a:xfrm>
              <a:off x="336000" y="197775"/>
              <a:ext cx="10800000" cy="576000"/>
            </a:xfrm>
            <a:prstGeom prst="round2Same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9F14C9C-56A1-4B5A-AAA7-FE296BACF546}"/>
                </a:ext>
              </a:extLst>
            </p:cNvPr>
            <p:cNvGrpSpPr/>
            <p:nvPr/>
          </p:nvGrpSpPr>
          <p:grpSpPr>
            <a:xfrm>
              <a:off x="567437" y="376747"/>
              <a:ext cx="936134" cy="217028"/>
              <a:chOff x="539445" y="376747"/>
              <a:chExt cx="936134" cy="21702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C7A3176-10DB-4046-A0F8-B0668ECF0A54}"/>
                  </a:ext>
                </a:extLst>
              </p:cNvPr>
              <p:cNvSpPr/>
              <p:nvPr/>
            </p:nvSpPr>
            <p:spPr>
              <a:xfrm>
                <a:off x="539445" y="376747"/>
                <a:ext cx="231429" cy="216000"/>
              </a:xfrm>
              <a:prstGeom prst="ellipse">
                <a:avLst/>
              </a:prstGeom>
              <a:solidFill>
                <a:srgbClr val="FE5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4A0196F-6E22-491A-94A5-69AAD8BC6381}"/>
                  </a:ext>
                </a:extLst>
              </p:cNvPr>
              <p:cNvSpPr/>
              <p:nvPr/>
            </p:nvSpPr>
            <p:spPr>
              <a:xfrm>
                <a:off x="888500" y="377775"/>
                <a:ext cx="231429" cy="216000"/>
              </a:xfrm>
              <a:prstGeom prst="ellipse">
                <a:avLst/>
              </a:prstGeom>
              <a:solidFill>
                <a:srgbClr val="FEB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E75184-4755-418C-8CE0-C64682BD23B9}"/>
                  </a:ext>
                </a:extLst>
              </p:cNvPr>
              <p:cNvSpPr/>
              <p:nvPr/>
            </p:nvSpPr>
            <p:spPr>
              <a:xfrm>
                <a:off x="1244150" y="377775"/>
                <a:ext cx="231429" cy="216000"/>
              </a:xfrm>
              <a:prstGeom prst="ellipse">
                <a:avLst/>
              </a:prstGeom>
              <a:solidFill>
                <a:srgbClr val="20C0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E0FDED8F-9941-47B2-87A2-484DC0BB3BB0}"/>
                </a:ext>
              </a:extLst>
            </p:cNvPr>
            <p:cNvSpPr/>
            <p:nvPr/>
          </p:nvSpPr>
          <p:spPr>
            <a:xfrm flipV="1">
              <a:off x="336000" y="771718"/>
              <a:ext cx="10800000" cy="5760000"/>
            </a:xfrm>
            <a:prstGeom prst="round2SameRect">
              <a:avLst>
                <a:gd name="adj1" fmla="val 1801"/>
                <a:gd name="adj2" fmla="val 0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374024E-F677-46C4-B384-1210BCE448DA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773713"/>
              <a:ext cx="108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EF13FDD-9B5D-425B-9BE4-BCF1848A4EFC}"/>
              </a:ext>
            </a:extLst>
          </p:cNvPr>
          <p:cNvGrpSpPr/>
          <p:nvPr/>
        </p:nvGrpSpPr>
        <p:grpSpPr>
          <a:xfrm>
            <a:off x="3216000" y="392652"/>
            <a:ext cx="5760000" cy="314728"/>
            <a:chOff x="3216000" y="392652"/>
            <a:chExt cx="5760000" cy="31472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024BCFF-3A75-4752-95F0-E2614233FF0F}"/>
                </a:ext>
              </a:extLst>
            </p:cNvPr>
            <p:cNvGrpSpPr/>
            <p:nvPr/>
          </p:nvGrpSpPr>
          <p:grpSpPr>
            <a:xfrm>
              <a:off x="3216000" y="392652"/>
              <a:ext cx="5760000" cy="312399"/>
              <a:chOff x="2805111" y="392664"/>
              <a:chExt cx="5760000" cy="312399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CD88DB8-F524-4CBC-8FE9-F5B458094299}"/>
                  </a:ext>
                </a:extLst>
              </p:cNvPr>
              <p:cNvSpPr/>
              <p:nvPr/>
            </p:nvSpPr>
            <p:spPr>
              <a:xfrm>
                <a:off x="2805111" y="406028"/>
                <a:ext cx="5760000" cy="288000"/>
              </a:xfrm>
              <a:prstGeom prst="roundRect">
                <a:avLst/>
              </a:prstGeom>
              <a:solidFill>
                <a:srgbClr val="E8E9E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D90F29CC-3969-4B0D-8CC3-ED1EAE9A0C61}"/>
                  </a:ext>
                </a:extLst>
              </p:cNvPr>
              <p:cNvSpPr/>
              <p:nvPr/>
            </p:nvSpPr>
            <p:spPr>
              <a:xfrm>
                <a:off x="3957654" y="407393"/>
                <a:ext cx="1188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016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개발 아이템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CC53BD-5F10-4998-B93C-35FEB824499A}"/>
                  </a:ext>
                </a:extLst>
              </p:cNvPr>
              <p:cNvSpPr txBox="1"/>
              <p:nvPr/>
            </p:nvSpPr>
            <p:spPr>
              <a:xfrm>
                <a:off x="2821636" y="397286"/>
                <a:ext cx="11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프로젝트 팀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B7EE11-9670-4FCF-A6DE-45086C67BC09}"/>
                  </a:ext>
                </a:extLst>
              </p:cNvPr>
              <p:cNvSpPr txBox="1"/>
              <p:nvPr/>
            </p:nvSpPr>
            <p:spPr>
              <a:xfrm>
                <a:off x="6384025" y="392664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기능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F79A9C-F0D5-4324-B93B-DC7AE86A0415}"/>
                  </a:ext>
                </a:extLst>
              </p:cNvPr>
              <p:cNvSpPr txBox="1"/>
              <p:nvPr/>
            </p:nvSpPr>
            <p:spPr>
              <a:xfrm>
                <a:off x="6889323" y="393448"/>
                <a:ext cx="97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주요 화면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6F46CCD-D33B-4CA4-8EF5-E1D922D71ABA}"/>
                  </a:ext>
                </a:extLst>
              </p:cNvPr>
              <p:cNvSpPr txBox="1"/>
              <p:nvPr/>
            </p:nvSpPr>
            <p:spPr>
              <a:xfrm>
                <a:off x="7814731" y="393266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차별화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53E058D-B445-4678-9898-9247BD93AB04}"/>
                  </a:ext>
                </a:extLst>
              </p:cNvPr>
              <p:cNvCxnSpPr/>
              <p:nvPr/>
            </p:nvCxnSpPr>
            <p:spPr>
              <a:xfrm>
                <a:off x="6387596" y="443224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BF27251-FC6B-40C9-8BC2-2ECF1C82043D}"/>
                  </a:ext>
                </a:extLst>
              </p:cNvPr>
              <p:cNvCxnSpPr/>
              <p:nvPr/>
            </p:nvCxnSpPr>
            <p:spPr>
              <a:xfrm>
                <a:off x="6917325" y="442789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F98F53B7-4633-4249-8AD8-92E7BB249FF5}"/>
                  </a:ext>
                </a:extLst>
              </p:cNvPr>
              <p:cNvCxnSpPr/>
              <p:nvPr/>
            </p:nvCxnSpPr>
            <p:spPr>
              <a:xfrm>
                <a:off x="7830485" y="444017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B069F4-D80F-49CF-89B1-B44589912D2F}"/>
                </a:ext>
              </a:extLst>
            </p:cNvPr>
            <p:cNvSpPr txBox="1"/>
            <p:nvPr/>
          </p:nvSpPr>
          <p:spPr>
            <a:xfrm>
              <a:off x="5506172" y="399603"/>
              <a:ext cx="13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시장 벤치마킹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C7BEE25-9276-46D6-B305-E0AB28ADD008}"/>
              </a:ext>
            </a:extLst>
          </p:cNvPr>
          <p:cNvGrpSpPr/>
          <p:nvPr/>
        </p:nvGrpSpPr>
        <p:grpSpPr>
          <a:xfrm>
            <a:off x="2950291" y="1699999"/>
            <a:ext cx="6291417" cy="1260000"/>
            <a:chOff x="3274339" y="1826999"/>
            <a:chExt cx="6291417" cy="126000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D32DBF6-06DA-442E-929B-FC0BF729C877}"/>
                </a:ext>
              </a:extLst>
            </p:cNvPr>
            <p:cNvGrpSpPr/>
            <p:nvPr/>
          </p:nvGrpSpPr>
          <p:grpSpPr>
            <a:xfrm>
              <a:off x="3274339" y="1826999"/>
              <a:ext cx="1415142" cy="1260000"/>
              <a:chOff x="1140905" y="1494628"/>
              <a:chExt cx="1415142" cy="1260000"/>
            </a:xfrm>
          </p:grpSpPr>
          <p:sp>
            <p:nvSpPr>
              <p:cNvPr id="83" name="타원 82" descr="남성 프로그래머 단색으로 채워진">
                <a:extLst>
                  <a:ext uri="{FF2B5EF4-FFF2-40B4-BE49-F238E27FC236}">
                    <a16:creationId xmlns:a16="http://schemas.microsoft.com/office/drawing/2014/main" id="{8C9D4ED4-62AD-4B87-9960-668C1EE2D43B}"/>
                  </a:ext>
                </a:extLst>
              </p:cNvPr>
              <p:cNvSpPr/>
              <p:nvPr/>
            </p:nvSpPr>
            <p:spPr>
              <a:xfrm>
                <a:off x="1218476" y="1494628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76200">
                <a:gradFill>
                  <a:gsLst>
                    <a:gs pos="0">
                      <a:schemeClr val="accent1">
                        <a:lumMod val="7000"/>
                        <a:lumOff val="93000"/>
                      </a:schemeClr>
                    </a:gs>
                    <a:gs pos="65000">
                      <a:srgbClr val="CDCDCE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487B720-F93F-45E0-8CD4-A1BDF8BADB41}"/>
                  </a:ext>
                </a:extLst>
              </p:cNvPr>
              <p:cNvSpPr txBox="1"/>
              <p:nvPr/>
            </p:nvSpPr>
            <p:spPr>
              <a:xfrm>
                <a:off x="1140905" y="1886101"/>
                <a:ext cx="1415142" cy="4770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500" b="1" dirty="0"/>
                  <a:t>IOT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4B5F293-E6EF-4827-B951-523021867BA8}"/>
                </a:ext>
              </a:extLst>
            </p:cNvPr>
            <p:cNvGrpSpPr/>
            <p:nvPr/>
          </p:nvGrpSpPr>
          <p:grpSpPr>
            <a:xfrm>
              <a:off x="5712476" y="1826999"/>
              <a:ext cx="1415142" cy="1260000"/>
              <a:chOff x="3477705" y="1608928"/>
              <a:chExt cx="1415142" cy="1260000"/>
            </a:xfrm>
          </p:grpSpPr>
          <p:sp>
            <p:nvSpPr>
              <p:cNvPr id="84" name="타원 83" descr="남성 프로그래머 단색으로 채워진">
                <a:extLst>
                  <a:ext uri="{FF2B5EF4-FFF2-40B4-BE49-F238E27FC236}">
                    <a16:creationId xmlns:a16="http://schemas.microsoft.com/office/drawing/2014/main" id="{2BCFE406-4F5D-48E2-A84C-C96567795BAE}"/>
                  </a:ext>
                </a:extLst>
              </p:cNvPr>
              <p:cNvSpPr/>
              <p:nvPr/>
            </p:nvSpPr>
            <p:spPr>
              <a:xfrm>
                <a:off x="3555276" y="1608928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76200">
                <a:gradFill>
                  <a:gsLst>
                    <a:gs pos="0">
                      <a:schemeClr val="accent1">
                        <a:lumMod val="7000"/>
                        <a:lumOff val="93000"/>
                      </a:schemeClr>
                    </a:gs>
                    <a:gs pos="65000">
                      <a:srgbClr val="CDCDCE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A987731-7DB4-4217-A46D-6A95A767925D}"/>
                  </a:ext>
                </a:extLst>
              </p:cNvPr>
              <p:cNvSpPr txBox="1"/>
              <p:nvPr/>
            </p:nvSpPr>
            <p:spPr>
              <a:xfrm>
                <a:off x="3477705" y="2000401"/>
                <a:ext cx="1415142" cy="4770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2500" b="1" dirty="0"/>
                  <a:t>Server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A4FE34D-4A75-4543-9F0A-2CBD46A2F9A1}"/>
                </a:ext>
              </a:extLst>
            </p:cNvPr>
            <p:cNvGrpSpPr/>
            <p:nvPr/>
          </p:nvGrpSpPr>
          <p:grpSpPr>
            <a:xfrm>
              <a:off x="8150614" y="1826999"/>
              <a:ext cx="1415142" cy="1260000"/>
              <a:chOff x="6260809" y="1826999"/>
              <a:chExt cx="1415142" cy="1260000"/>
            </a:xfrm>
          </p:grpSpPr>
          <p:sp>
            <p:nvSpPr>
              <p:cNvPr id="87" name="타원 86" descr="남성 프로그래머 단색으로 채워진">
                <a:extLst>
                  <a:ext uri="{FF2B5EF4-FFF2-40B4-BE49-F238E27FC236}">
                    <a16:creationId xmlns:a16="http://schemas.microsoft.com/office/drawing/2014/main" id="{7BB44C76-C8D3-4439-BBE2-58E74F87A3C3}"/>
                  </a:ext>
                </a:extLst>
              </p:cNvPr>
              <p:cNvSpPr/>
              <p:nvPr/>
            </p:nvSpPr>
            <p:spPr>
              <a:xfrm>
                <a:off x="6338380" y="182699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76200">
                <a:gradFill>
                  <a:gsLst>
                    <a:gs pos="0">
                      <a:schemeClr val="accent1">
                        <a:lumMod val="7000"/>
                        <a:lumOff val="93000"/>
                      </a:schemeClr>
                    </a:gs>
                    <a:gs pos="65000">
                      <a:srgbClr val="CDCDCE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A9097B-C760-4353-AAD7-AB22A8D936F0}"/>
                  </a:ext>
                </a:extLst>
              </p:cNvPr>
              <p:cNvSpPr txBox="1"/>
              <p:nvPr/>
            </p:nvSpPr>
            <p:spPr>
              <a:xfrm>
                <a:off x="6260809" y="2218472"/>
                <a:ext cx="1415142" cy="4770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2500" b="1" dirty="0"/>
                  <a:t>APP</a:t>
                </a:r>
              </a:p>
            </p:txBody>
          </p:sp>
        </p:grpSp>
      </p:grpSp>
      <p:pic>
        <p:nvPicPr>
          <p:cNvPr id="2052" name="Picture 4" descr="Arduino - Arduino - 크레아트봇">
            <a:extLst>
              <a:ext uri="{FF2B5EF4-FFF2-40B4-BE49-F238E27FC236}">
                <a16:creationId xmlns:a16="http://schemas.microsoft.com/office/drawing/2014/main" id="{247D3349-554C-4A08-A0B1-56E5BB16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94" y="3893355"/>
            <a:ext cx="122926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2E2C533-A999-429A-82EA-D9E6D7FFB03D}"/>
              </a:ext>
            </a:extLst>
          </p:cNvPr>
          <p:cNvSpPr txBox="1"/>
          <p:nvPr/>
        </p:nvSpPr>
        <p:spPr>
          <a:xfrm>
            <a:off x="3063862" y="5281946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989E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ARDUINO</a:t>
            </a:r>
            <a:endParaRPr lang="ko-KR" altLang="en-US" dirty="0">
              <a:solidFill>
                <a:srgbClr val="19989E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054" name="Picture 6" descr="파이어베이스(firebase)">
            <a:extLst>
              <a:ext uri="{FF2B5EF4-FFF2-40B4-BE49-F238E27FC236}">
                <a16:creationId xmlns:a16="http://schemas.microsoft.com/office/drawing/2014/main" id="{383E8C74-05CD-4222-918C-16B0A4AD8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999" y="3893355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6F1BEED-CEFC-47F3-8A57-BC5740408AD6}"/>
              </a:ext>
            </a:extLst>
          </p:cNvPr>
          <p:cNvSpPr txBox="1"/>
          <p:nvPr/>
        </p:nvSpPr>
        <p:spPr>
          <a:xfrm>
            <a:off x="5519999" y="5281946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6830D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Firebase</a:t>
            </a:r>
            <a:endParaRPr lang="ko-KR" altLang="en-US" dirty="0">
              <a:solidFill>
                <a:srgbClr val="F6830D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056" name="Picture 8" descr="브랜드 가이드라인 | Android 오픈소스 프로젝트 | Android Open Source Project">
            <a:extLst>
              <a:ext uri="{FF2B5EF4-FFF2-40B4-BE49-F238E27FC236}">
                <a16:creationId xmlns:a16="http://schemas.microsoft.com/office/drawing/2014/main" id="{56C64C27-37FE-4914-BECB-7D03761F9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t="-5535" r="20164" b="1"/>
          <a:stretch/>
        </p:blipFill>
        <p:spPr bwMode="auto">
          <a:xfrm>
            <a:off x="7981708" y="3931371"/>
            <a:ext cx="1260000" cy="11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724ED82-EE0D-4D6A-93B3-282E0AE04285}"/>
              </a:ext>
            </a:extLst>
          </p:cNvPr>
          <p:cNvSpPr txBox="1"/>
          <p:nvPr/>
        </p:nvSpPr>
        <p:spPr>
          <a:xfrm>
            <a:off x="8035708" y="5293282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DB85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63782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55860-A72A-4EF1-BE5B-437BF54C8BEE}"/>
              </a:ext>
            </a:extLst>
          </p:cNvPr>
          <p:cNvSpPr txBox="1"/>
          <p:nvPr/>
        </p:nvSpPr>
        <p:spPr>
          <a:xfrm>
            <a:off x="4404000" y="3044279"/>
            <a:ext cx="338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시장 벤치마킹</a:t>
            </a:r>
          </a:p>
        </p:txBody>
      </p:sp>
    </p:spTree>
    <p:extLst>
      <p:ext uri="{BB962C8B-B14F-4D97-AF65-F5344CB8AC3E}">
        <p14:creationId xmlns:p14="http://schemas.microsoft.com/office/powerpoint/2010/main" val="392969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4A1B2E-88ED-4931-8012-1000DBF69A76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772172" y="262028"/>
            <a:chExt cx="10800000" cy="63339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7F28CD4-2588-4611-8CC9-74329F2EBDC3}"/>
                </a:ext>
              </a:extLst>
            </p:cNvPr>
            <p:cNvGrpSpPr/>
            <p:nvPr/>
          </p:nvGrpSpPr>
          <p:grpSpPr>
            <a:xfrm>
              <a:off x="772172" y="262028"/>
              <a:ext cx="10800000" cy="6333943"/>
              <a:chOff x="336000" y="197775"/>
              <a:chExt cx="10800000" cy="6333943"/>
            </a:xfrm>
          </p:grpSpPr>
          <p:sp>
            <p:nvSpPr>
              <p:cNvPr id="5" name="사각형: 둥근 위쪽 모서리 4">
                <a:extLst>
                  <a:ext uri="{FF2B5EF4-FFF2-40B4-BE49-F238E27FC236}">
                    <a16:creationId xmlns:a16="http://schemas.microsoft.com/office/drawing/2014/main" id="{F81908AC-DC85-480E-8D84-DFCE59D6A72F}"/>
                  </a:ext>
                </a:extLst>
              </p:cNvPr>
              <p:cNvSpPr/>
              <p:nvPr/>
            </p:nvSpPr>
            <p:spPr>
              <a:xfrm>
                <a:off x="336000" y="197775"/>
                <a:ext cx="10800000" cy="576000"/>
              </a:xfrm>
              <a:prstGeom prst="round2SameRect">
                <a:avLst/>
              </a:prstGeom>
              <a:solidFill>
                <a:schemeClr val="bg1">
                  <a:lumMod val="9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EDADE54-4693-42DC-8C30-ECC875DB7B9B}"/>
                  </a:ext>
                </a:extLst>
              </p:cNvPr>
              <p:cNvGrpSpPr/>
              <p:nvPr/>
            </p:nvGrpSpPr>
            <p:grpSpPr>
              <a:xfrm>
                <a:off x="567437" y="376747"/>
                <a:ext cx="936134" cy="217028"/>
                <a:chOff x="539445" y="376747"/>
                <a:chExt cx="936134" cy="21702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D904B4A3-E993-4290-9C48-5CB66239978C}"/>
                    </a:ext>
                  </a:extLst>
                </p:cNvPr>
                <p:cNvSpPr/>
                <p:nvPr/>
              </p:nvSpPr>
              <p:spPr>
                <a:xfrm>
                  <a:off x="539445" y="376747"/>
                  <a:ext cx="231429" cy="216000"/>
                </a:xfrm>
                <a:prstGeom prst="ellipse">
                  <a:avLst/>
                </a:prstGeom>
                <a:solidFill>
                  <a:srgbClr val="FE54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C9A1814A-F68B-444F-A7C1-FE026B44B86C}"/>
                    </a:ext>
                  </a:extLst>
                </p:cNvPr>
                <p:cNvSpPr/>
                <p:nvPr/>
              </p:nvSpPr>
              <p:spPr>
                <a:xfrm>
                  <a:off x="888500" y="377775"/>
                  <a:ext cx="231429" cy="216000"/>
                </a:xfrm>
                <a:prstGeom prst="ellipse">
                  <a:avLst/>
                </a:prstGeom>
                <a:solidFill>
                  <a:srgbClr val="FEB5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5D2EFBD8-1206-4C7D-A1BC-F118A840A3B2}"/>
                    </a:ext>
                  </a:extLst>
                </p:cNvPr>
                <p:cNvSpPr/>
                <p:nvPr/>
              </p:nvSpPr>
              <p:spPr>
                <a:xfrm>
                  <a:off x="1244150" y="377775"/>
                  <a:ext cx="231429" cy="216000"/>
                </a:xfrm>
                <a:prstGeom prst="ellipse">
                  <a:avLst/>
                </a:prstGeom>
                <a:solidFill>
                  <a:srgbClr val="20C0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BA5B59AF-0716-4289-AEF7-10B4CD8A80D2}"/>
                  </a:ext>
                </a:extLst>
              </p:cNvPr>
              <p:cNvSpPr/>
              <p:nvPr/>
            </p:nvSpPr>
            <p:spPr>
              <a:xfrm flipV="1">
                <a:off x="336000" y="771718"/>
                <a:ext cx="10800000" cy="5760000"/>
              </a:xfrm>
              <a:prstGeom prst="round2SameRect">
                <a:avLst>
                  <a:gd name="adj1" fmla="val 1801"/>
                  <a:gd name="adj2" fmla="val 0"/>
                </a:avLst>
              </a:prstGeom>
              <a:solidFill>
                <a:schemeClr val="bg1">
                  <a:lumMod val="9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BA7820A-55A2-4AE5-A479-5C1A149A9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00" y="773713"/>
                <a:ext cx="10800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6F0DB44-1AD6-4EED-AF54-22A7D4290E00}"/>
                </a:ext>
              </a:extLst>
            </p:cNvPr>
            <p:cNvGrpSpPr/>
            <p:nvPr/>
          </p:nvGrpSpPr>
          <p:grpSpPr>
            <a:xfrm>
              <a:off x="3216000" y="392652"/>
              <a:ext cx="5760000" cy="314394"/>
              <a:chOff x="3216000" y="392652"/>
              <a:chExt cx="5760000" cy="314394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E7DD8B4-2384-4376-944F-320B6A28A355}"/>
                  </a:ext>
                </a:extLst>
              </p:cNvPr>
              <p:cNvGrpSpPr/>
              <p:nvPr/>
            </p:nvGrpSpPr>
            <p:grpSpPr>
              <a:xfrm>
                <a:off x="3216000" y="392652"/>
                <a:ext cx="5760000" cy="312399"/>
                <a:chOff x="2805111" y="392664"/>
                <a:chExt cx="5760000" cy="312399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8830D671-A578-4273-806A-E15AA28974AC}"/>
                    </a:ext>
                  </a:extLst>
                </p:cNvPr>
                <p:cNvSpPr/>
                <p:nvPr/>
              </p:nvSpPr>
              <p:spPr>
                <a:xfrm>
                  <a:off x="2805111" y="406028"/>
                  <a:ext cx="5760000" cy="288000"/>
                </a:xfrm>
                <a:prstGeom prst="roundRect">
                  <a:avLst/>
                </a:prstGeom>
                <a:solidFill>
                  <a:srgbClr val="E8E9E9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455479C4-5A97-4AB4-B9BC-C0C1009C4638}"/>
                    </a:ext>
                  </a:extLst>
                </p:cNvPr>
                <p:cNvSpPr/>
                <p:nvPr/>
              </p:nvSpPr>
              <p:spPr>
                <a:xfrm>
                  <a:off x="5184120" y="406059"/>
                  <a:ext cx="1188000" cy="288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762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tx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시장 벤치마킹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0737D6-4060-4E92-968B-466FFBDF1934}"/>
                    </a:ext>
                  </a:extLst>
                </p:cNvPr>
                <p:cNvSpPr txBox="1"/>
                <p:nvPr/>
              </p:nvSpPr>
              <p:spPr>
                <a:xfrm>
                  <a:off x="2821636" y="397286"/>
                  <a:ext cx="115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프로젝트 팀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008EB3-2C31-4FA7-9864-636D1CA94AAC}"/>
                    </a:ext>
                  </a:extLst>
                </p:cNvPr>
                <p:cNvSpPr txBox="1"/>
                <p:nvPr/>
              </p:nvSpPr>
              <p:spPr>
                <a:xfrm>
                  <a:off x="6384025" y="392664"/>
                  <a:ext cx="54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기능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2C244B6-122E-41FD-80B1-BA2EA8D2B8DB}"/>
                    </a:ext>
                  </a:extLst>
                </p:cNvPr>
                <p:cNvSpPr txBox="1"/>
                <p:nvPr/>
              </p:nvSpPr>
              <p:spPr>
                <a:xfrm>
                  <a:off x="6889323" y="393448"/>
                  <a:ext cx="97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주요 화면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B0BA41-C750-41A8-8A09-48A7933FEA1B}"/>
                    </a:ext>
                  </a:extLst>
                </p:cNvPr>
                <p:cNvSpPr txBox="1"/>
                <p:nvPr/>
              </p:nvSpPr>
              <p:spPr>
                <a:xfrm>
                  <a:off x="7814731" y="393266"/>
                  <a:ext cx="720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차별화</a:t>
                  </a: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13A5E353-3AD9-4E1C-BC24-6ABB84320AE9}"/>
                    </a:ext>
                  </a:extLst>
                </p:cNvPr>
                <p:cNvCxnSpPr/>
                <p:nvPr/>
              </p:nvCxnSpPr>
              <p:spPr>
                <a:xfrm>
                  <a:off x="6917325" y="442789"/>
                  <a:ext cx="0" cy="216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F6310C4-48EF-4DA1-8F18-E8A42A15DA10}"/>
                    </a:ext>
                  </a:extLst>
                </p:cNvPr>
                <p:cNvCxnSpPr/>
                <p:nvPr/>
              </p:nvCxnSpPr>
              <p:spPr>
                <a:xfrm>
                  <a:off x="7830485" y="444017"/>
                  <a:ext cx="0" cy="21600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1C910-B6EC-4E9F-B560-A50673342F7E}"/>
                  </a:ext>
                </a:extLst>
              </p:cNvPr>
              <p:cNvSpPr txBox="1"/>
              <p:nvPr/>
            </p:nvSpPr>
            <p:spPr>
              <a:xfrm>
                <a:off x="4296543" y="399269"/>
                <a:ext cx="13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개발 아이템</a:t>
                </a:r>
              </a:p>
            </p:txBody>
          </p:sp>
        </p:grp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9A3990-BB87-4A09-AF09-16FAD9FA259F}"/>
              </a:ext>
            </a:extLst>
          </p:cNvPr>
          <p:cNvCxnSpPr/>
          <p:nvPr/>
        </p:nvCxnSpPr>
        <p:spPr>
          <a:xfrm>
            <a:off x="4369646" y="438540"/>
            <a:ext cx="0" cy="21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C92457-7091-4776-8C2B-960EBECEA3CC}"/>
              </a:ext>
            </a:extLst>
          </p:cNvPr>
          <p:cNvSpPr txBox="1"/>
          <p:nvPr/>
        </p:nvSpPr>
        <p:spPr>
          <a:xfrm>
            <a:off x="5357812" y="1005189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유사제품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1EA488-EDB4-4278-B7A7-61867676A573}"/>
              </a:ext>
            </a:extLst>
          </p:cNvPr>
          <p:cNvGrpSpPr/>
          <p:nvPr/>
        </p:nvGrpSpPr>
        <p:grpSpPr>
          <a:xfrm>
            <a:off x="1435414" y="1747490"/>
            <a:ext cx="2949111" cy="4373207"/>
            <a:chOff x="1435414" y="1747490"/>
            <a:chExt cx="2949111" cy="4373207"/>
          </a:xfrm>
        </p:grpSpPr>
        <p:sp>
          <p:nvSpPr>
            <p:cNvPr id="30" name="타원 29" descr="남성 프로그래머 단색으로 채워진">
              <a:extLst>
                <a:ext uri="{FF2B5EF4-FFF2-40B4-BE49-F238E27FC236}">
                  <a16:creationId xmlns:a16="http://schemas.microsoft.com/office/drawing/2014/main" id="{65970D30-F507-45B3-81C6-9B15728CA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3414" y="1747490"/>
              <a:ext cx="1800000" cy="1800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186484-C14E-469F-9BB8-34ACD1DF0D06}"/>
                </a:ext>
              </a:extLst>
            </p:cNvPr>
            <p:cNvSpPr txBox="1"/>
            <p:nvPr/>
          </p:nvSpPr>
          <p:spPr>
            <a:xfrm>
              <a:off x="1489414" y="3778949"/>
              <a:ext cx="28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리빙월드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신발탈취소독기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NSF1-9160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897654-B54A-4828-A910-4040F4DB28DF}"/>
                </a:ext>
              </a:extLst>
            </p:cNvPr>
            <p:cNvSpPr txBox="1"/>
            <p:nvPr/>
          </p:nvSpPr>
          <p:spPr>
            <a:xfrm>
              <a:off x="2047414" y="4521811"/>
              <a:ext cx="16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제품 사이즈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algn="ctr"/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540X385X1065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668A73-4ADB-433D-88E4-549E03888B75}"/>
                </a:ext>
              </a:extLst>
            </p:cNvPr>
            <p:cNvSpPr txBox="1"/>
            <p:nvPr/>
          </p:nvSpPr>
          <p:spPr>
            <a:xfrm>
              <a:off x="1435414" y="5155492"/>
              <a:ext cx="291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신발 용량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큰 신발 </a:t>
              </a:r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12</a:t>
              </a:r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켤레</a:t>
              </a:r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작은 신발 </a:t>
              </a:r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18</a:t>
              </a:r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켤레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538F2C-4DEF-4402-AA47-A62BCF56C485}"/>
                </a:ext>
              </a:extLst>
            </p:cNvPr>
            <p:cNvSpPr txBox="1"/>
            <p:nvPr/>
          </p:nvSpPr>
          <p:spPr>
            <a:xfrm>
              <a:off x="1468525" y="5782143"/>
              <a:ext cx="29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사무실</a:t>
              </a:r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체육시설 사용 적합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31C5F7-F101-4FD8-99C1-65646A3E8B8F}"/>
              </a:ext>
            </a:extLst>
          </p:cNvPr>
          <p:cNvGrpSpPr/>
          <p:nvPr/>
        </p:nvGrpSpPr>
        <p:grpSpPr>
          <a:xfrm>
            <a:off x="4621444" y="1747490"/>
            <a:ext cx="2949111" cy="4373207"/>
            <a:chOff x="4621444" y="1747490"/>
            <a:chExt cx="2949111" cy="4373207"/>
          </a:xfrm>
        </p:grpSpPr>
        <p:sp>
          <p:nvSpPr>
            <p:cNvPr id="33" name="타원 32" descr="남성 프로그래머 단색으로 채워진">
              <a:extLst>
                <a:ext uri="{FF2B5EF4-FFF2-40B4-BE49-F238E27FC236}">
                  <a16:creationId xmlns:a16="http://schemas.microsoft.com/office/drawing/2014/main" id="{148BB5BF-E3BD-4A52-8BA0-A85B76CC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1832" y="1747490"/>
              <a:ext cx="1800000" cy="18000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41E188-93E7-4F71-AE8B-FCB7EC2DC5CA}"/>
                </a:ext>
              </a:extLst>
            </p:cNvPr>
            <p:cNvSpPr txBox="1"/>
            <p:nvPr/>
          </p:nvSpPr>
          <p:spPr>
            <a:xfrm>
              <a:off x="4691999" y="3778949"/>
              <a:ext cx="280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아이슈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신발살균건조기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FX-101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9465DD0-E8D1-44D9-8335-09792CEBF779}"/>
                </a:ext>
              </a:extLst>
            </p:cNvPr>
            <p:cNvGrpSpPr/>
            <p:nvPr/>
          </p:nvGrpSpPr>
          <p:grpSpPr>
            <a:xfrm>
              <a:off x="4621444" y="4521810"/>
              <a:ext cx="2949111" cy="1598887"/>
              <a:chOff x="4647832" y="4817085"/>
              <a:chExt cx="2949111" cy="159888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35F737-1E35-4AC5-B108-745162DAE822}"/>
                  </a:ext>
                </a:extLst>
              </p:cNvPr>
              <p:cNvSpPr txBox="1"/>
              <p:nvPr/>
            </p:nvSpPr>
            <p:spPr>
              <a:xfrm>
                <a:off x="5276387" y="4817085"/>
                <a:ext cx="16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수납 가능한 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algn="ctr"/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작은 사이즈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039D40-E92E-4998-947C-4C1C7C1E0E5C}"/>
                  </a:ext>
                </a:extLst>
              </p:cNvPr>
              <p:cNvSpPr txBox="1"/>
              <p:nvPr/>
            </p:nvSpPr>
            <p:spPr>
              <a:xfrm>
                <a:off x="4647832" y="5573877"/>
                <a:ext cx="29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신발 모양에 맞춰 조절 가능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E290E5-E8B8-44B8-9DA0-AC6C647F7095}"/>
                  </a:ext>
                </a:extLst>
              </p:cNvPr>
              <p:cNvSpPr txBox="1"/>
              <p:nvPr/>
            </p:nvSpPr>
            <p:spPr>
              <a:xfrm>
                <a:off x="4680943" y="6077418"/>
                <a:ext cx="29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살균</a:t>
                </a:r>
                <a:r>
                  <a:rPr lang="en-US" altLang="ko-KR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, </a:t>
                </a:r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건조 기능 보유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CA4F960-AF8E-4BC4-BB47-3A32AA247EE0}"/>
              </a:ext>
            </a:extLst>
          </p:cNvPr>
          <p:cNvGrpSpPr/>
          <p:nvPr/>
        </p:nvGrpSpPr>
        <p:grpSpPr>
          <a:xfrm>
            <a:off x="7840584" y="1747490"/>
            <a:ext cx="2932555" cy="4377317"/>
            <a:chOff x="7840584" y="1747490"/>
            <a:chExt cx="2932555" cy="4377317"/>
          </a:xfrm>
        </p:grpSpPr>
        <p:sp>
          <p:nvSpPr>
            <p:cNvPr id="34" name="타원 33" descr="남성 프로그래머 단색으로 채워진">
              <a:extLst>
                <a:ext uri="{FF2B5EF4-FFF2-40B4-BE49-F238E27FC236}">
                  <a16:creationId xmlns:a16="http://schemas.microsoft.com/office/drawing/2014/main" id="{74EBADF2-56E3-43B6-BF36-7EEC7198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0250" y="1747490"/>
              <a:ext cx="1800000" cy="180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BC6962-29E4-430A-A235-179564907943}"/>
                </a:ext>
              </a:extLst>
            </p:cNvPr>
            <p:cNvSpPr txBox="1"/>
            <p:nvPr/>
          </p:nvSpPr>
          <p:spPr>
            <a:xfrm>
              <a:off x="7894584" y="3769135"/>
              <a:ext cx="280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히포씨저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endPara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  <a:p>
              <a:pPr algn="ctr"/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UVC LED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신발살균기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8EA5CA4-4E4A-42F0-BC0E-F31A3F1E58C1}"/>
                </a:ext>
              </a:extLst>
            </p:cNvPr>
            <p:cNvGrpSpPr/>
            <p:nvPr/>
          </p:nvGrpSpPr>
          <p:grpSpPr>
            <a:xfrm>
              <a:off x="7840584" y="5278602"/>
              <a:ext cx="2932555" cy="846205"/>
              <a:chOff x="4664388" y="5569767"/>
              <a:chExt cx="2932555" cy="84620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89FE36-A33D-419A-B33C-6D5447908D4B}"/>
                  </a:ext>
                </a:extLst>
              </p:cNvPr>
              <p:cNvSpPr txBox="1"/>
              <p:nvPr/>
            </p:nvSpPr>
            <p:spPr>
              <a:xfrm>
                <a:off x="4664388" y="5569767"/>
                <a:ext cx="29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C-type </a:t>
                </a:r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충전 방식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1915D2-4FE3-4E44-99B7-B15CA35C9BEC}"/>
                  </a:ext>
                </a:extLst>
              </p:cNvPr>
              <p:cNvSpPr txBox="1"/>
              <p:nvPr/>
            </p:nvSpPr>
            <p:spPr>
              <a:xfrm>
                <a:off x="4680943" y="6077418"/>
                <a:ext cx="29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적은 시간 사용하여 살균 가능</a:t>
                </a:r>
                <a:endPara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117CA4-F5B4-45BA-8D32-9C0861643D3F}"/>
                </a:ext>
              </a:extLst>
            </p:cNvPr>
            <p:cNvSpPr txBox="1"/>
            <p:nvPr/>
          </p:nvSpPr>
          <p:spPr>
            <a:xfrm>
              <a:off x="8469139" y="4521809"/>
              <a:ext cx="16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수납 가능한 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algn="ctr"/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작은 사이즈</a:t>
              </a:r>
              <a:endPara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6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A445F3-8C2C-4CC3-BC18-AB2F3A1CAE38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772172" y="262028"/>
            <a:chExt cx="10800000" cy="63339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845FB3-AEB2-473D-BDB0-D38C101735CA}"/>
                </a:ext>
              </a:extLst>
            </p:cNvPr>
            <p:cNvGrpSpPr/>
            <p:nvPr/>
          </p:nvGrpSpPr>
          <p:grpSpPr>
            <a:xfrm>
              <a:off x="772172" y="262028"/>
              <a:ext cx="10800000" cy="6333943"/>
              <a:chOff x="772172" y="262028"/>
              <a:chExt cx="10800000" cy="633394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CC075F40-4C19-4599-962E-51F9E3E195AE}"/>
                  </a:ext>
                </a:extLst>
              </p:cNvPr>
              <p:cNvGrpSpPr/>
              <p:nvPr/>
            </p:nvGrpSpPr>
            <p:grpSpPr>
              <a:xfrm>
                <a:off x="772172" y="262028"/>
                <a:ext cx="10800000" cy="6333943"/>
                <a:chOff x="336000" y="197775"/>
                <a:chExt cx="10800000" cy="6333943"/>
              </a:xfrm>
            </p:grpSpPr>
            <p:sp>
              <p:nvSpPr>
                <p:cNvPr id="17" name="사각형: 둥근 위쪽 모서리 16">
                  <a:extLst>
                    <a:ext uri="{FF2B5EF4-FFF2-40B4-BE49-F238E27FC236}">
                      <a16:creationId xmlns:a16="http://schemas.microsoft.com/office/drawing/2014/main" id="{37DA9E9E-9C37-4AE5-8BB4-DBBB0AAA551C}"/>
                    </a:ext>
                  </a:extLst>
                </p:cNvPr>
                <p:cNvSpPr/>
                <p:nvPr/>
              </p:nvSpPr>
              <p:spPr>
                <a:xfrm>
                  <a:off x="336000" y="197775"/>
                  <a:ext cx="10800000" cy="576000"/>
                </a:xfrm>
                <a:prstGeom prst="round2SameRect">
                  <a:avLst/>
                </a:prstGeom>
                <a:solidFill>
                  <a:schemeClr val="bg1">
                    <a:lumMod val="9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4F30A8E1-2C39-4288-A697-E1715FFAB8DD}"/>
                    </a:ext>
                  </a:extLst>
                </p:cNvPr>
                <p:cNvGrpSpPr/>
                <p:nvPr/>
              </p:nvGrpSpPr>
              <p:grpSpPr>
                <a:xfrm>
                  <a:off x="567437" y="376747"/>
                  <a:ext cx="936134" cy="217028"/>
                  <a:chOff x="539445" y="376747"/>
                  <a:chExt cx="936134" cy="217028"/>
                </a:xfrm>
              </p:grpSpPr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53B70909-1810-44ED-A28B-52EE2870EE4D}"/>
                      </a:ext>
                    </a:extLst>
                  </p:cNvPr>
                  <p:cNvSpPr/>
                  <p:nvPr/>
                </p:nvSpPr>
                <p:spPr>
                  <a:xfrm>
                    <a:off x="539445" y="376747"/>
                    <a:ext cx="231429" cy="216000"/>
                  </a:xfrm>
                  <a:prstGeom prst="ellipse">
                    <a:avLst/>
                  </a:prstGeom>
                  <a:solidFill>
                    <a:srgbClr val="FE54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101D0C3F-1292-4C9C-ABDF-BE93EB1E0B22}"/>
                      </a:ext>
                    </a:extLst>
                  </p:cNvPr>
                  <p:cNvSpPr/>
                  <p:nvPr/>
                </p:nvSpPr>
                <p:spPr>
                  <a:xfrm>
                    <a:off x="888500" y="377775"/>
                    <a:ext cx="231429" cy="216000"/>
                  </a:xfrm>
                  <a:prstGeom prst="ellipse">
                    <a:avLst/>
                  </a:prstGeom>
                  <a:solidFill>
                    <a:srgbClr val="FEB5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B6FFE113-6D63-484C-8D17-743BDC3DA198}"/>
                      </a:ext>
                    </a:extLst>
                  </p:cNvPr>
                  <p:cNvSpPr/>
                  <p:nvPr/>
                </p:nvSpPr>
                <p:spPr>
                  <a:xfrm>
                    <a:off x="1244150" y="377775"/>
                    <a:ext cx="231429" cy="216000"/>
                  </a:xfrm>
                  <a:prstGeom prst="ellipse">
                    <a:avLst/>
                  </a:prstGeom>
                  <a:solidFill>
                    <a:srgbClr val="20C0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9" name="사각형: 둥근 위쪽 모서리 18">
                  <a:extLst>
                    <a:ext uri="{FF2B5EF4-FFF2-40B4-BE49-F238E27FC236}">
                      <a16:creationId xmlns:a16="http://schemas.microsoft.com/office/drawing/2014/main" id="{449131A5-5DE7-4AD5-95C2-DC4638C5DF6B}"/>
                    </a:ext>
                  </a:extLst>
                </p:cNvPr>
                <p:cNvSpPr/>
                <p:nvPr/>
              </p:nvSpPr>
              <p:spPr>
                <a:xfrm flipV="1">
                  <a:off x="336000" y="771718"/>
                  <a:ext cx="10800000" cy="5760000"/>
                </a:xfrm>
                <a:prstGeom prst="round2SameRect">
                  <a:avLst>
                    <a:gd name="adj1" fmla="val 1801"/>
                    <a:gd name="adj2" fmla="val 0"/>
                  </a:avLst>
                </a:prstGeom>
                <a:solidFill>
                  <a:schemeClr val="bg1">
                    <a:lumMod val="9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6098A7D4-6427-4D0F-ADF7-FC00E93CA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0" y="773713"/>
                  <a:ext cx="108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B437444-D46E-48D0-9E6A-79DBE5BF464F}"/>
                  </a:ext>
                </a:extLst>
              </p:cNvPr>
              <p:cNvGrpSpPr/>
              <p:nvPr/>
            </p:nvGrpSpPr>
            <p:grpSpPr>
              <a:xfrm>
                <a:off x="3216000" y="392652"/>
                <a:ext cx="5760000" cy="314394"/>
                <a:chOff x="3216000" y="392652"/>
                <a:chExt cx="5760000" cy="314394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716B02DD-C1C1-467B-9AEF-6BB2E07F8B2C}"/>
                    </a:ext>
                  </a:extLst>
                </p:cNvPr>
                <p:cNvGrpSpPr/>
                <p:nvPr/>
              </p:nvGrpSpPr>
              <p:grpSpPr>
                <a:xfrm>
                  <a:off x="3216000" y="392652"/>
                  <a:ext cx="5760000" cy="312399"/>
                  <a:chOff x="2805111" y="392664"/>
                  <a:chExt cx="5760000" cy="312399"/>
                </a:xfrm>
              </p:grpSpPr>
              <p:sp>
                <p:nvSpPr>
                  <p:cNvPr id="9" name="사각형: 둥근 모서리 8">
                    <a:extLst>
                      <a:ext uri="{FF2B5EF4-FFF2-40B4-BE49-F238E27FC236}">
                        <a16:creationId xmlns:a16="http://schemas.microsoft.com/office/drawing/2014/main" id="{1D2C8439-B526-49BE-8AFB-266F9F74A7A7}"/>
                      </a:ext>
                    </a:extLst>
                  </p:cNvPr>
                  <p:cNvSpPr/>
                  <p:nvPr/>
                </p:nvSpPr>
                <p:spPr>
                  <a:xfrm>
                    <a:off x="2805111" y="406028"/>
                    <a:ext cx="5760000" cy="288000"/>
                  </a:xfrm>
                  <a:prstGeom prst="roundRect">
                    <a:avLst/>
                  </a:prstGeom>
                  <a:solidFill>
                    <a:srgbClr val="E8E9E9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사각형: 둥근 모서리 9">
                    <a:extLst>
                      <a:ext uri="{FF2B5EF4-FFF2-40B4-BE49-F238E27FC236}">
                        <a16:creationId xmlns:a16="http://schemas.microsoft.com/office/drawing/2014/main" id="{4FFE84ED-AEDF-42AE-AAF6-48B4508E1A68}"/>
                      </a:ext>
                    </a:extLst>
                  </p:cNvPr>
                  <p:cNvSpPr/>
                  <p:nvPr/>
                </p:nvSpPr>
                <p:spPr>
                  <a:xfrm>
                    <a:off x="5184120" y="406059"/>
                    <a:ext cx="1188000" cy="2880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시장 벤치마킹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A426B48-1B62-462D-AA12-5C5128D87715}"/>
                      </a:ext>
                    </a:extLst>
                  </p:cNvPr>
                  <p:cNvSpPr txBox="1"/>
                  <p:nvPr/>
                </p:nvSpPr>
                <p:spPr>
                  <a:xfrm>
                    <a:off x="2821636" y="397286"/>
                    <a:ext cx="115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프로젝트 팀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9E6F9E1-C714-41AE-8B81-E0CEF4AFA3CF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025" y="392664"/>
                    <a:ext cx="54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기능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BA59AF3-1325-4E74-9AB4-026AE4C0ED3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323" y="393448"/>
                    <a:ext cx="97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주요 화면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09AAFC5-1DDB-4979-9C23-86DD386E93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731" y="393266"/>
                    <a:ext cx="72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차별화</a:t>
                    </a:r>
                  </a:p>
                </p:txBody>
              </p: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74E8DD92-9CA4-40E7-86AC-5D278704D766}"/>
                      </a:ext>
                    </a:extLst>
                  </p:cNvPr>
                  <p:cNvCxnSpPr/>
                  <p:nvPr/>
                </p:nvCxnSpPr>
                <p:spPr>
                  <a:xfrm>
                    <a:off x="6917325" y="442789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>
                    <a:extLst>
                      <a:ext uri="{FF2B5EF4-FFF2-40B4-BE49-F238E27FC236}">
                        <a16:creationId xmlns:a16="http://schemas.microsoft.com/office/drawing/2014/main" id="{4F1E58AD-1FF3-47DE-B4B6-8248ECB61756}"/>
                      </a:ext>
                    </a:extLst>
                  </p:cNvPr>
                  <p:cNvCxnSpPr/>
                  <p:nvPr/>
                </p:nvCxnSpPr>
                <p:spPr>
                  <a:xfrm>
                    <a:off x="7830485" y="44401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B017686-0608-4ABC-BBB7-BA21D5313C12}"/>
                    </a:ext>
                  </a:extLst>
                </p:cNvPr>
                <p:cNvSpPr txBox="1"/>
                <p:nvPr/>
              </p:nvSpPr>
              <p:spPr>
                <a:xfrm>
                  <a:off x="4296543" y="399269"/>
                  <a:ext cx="133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개발 아이템</a:t>
                  </a:r>
                </a:p>
              </p:txBody>
            </p:sp>
          </p:grp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E98FDD8-D3E6-4C96-AED5-0790725ECB6A}"/>
                </a:ext>
              </a:extLst>
            </p:cNvPr>
            <p:cNvCxnSpPr/>
            <p:nvPr/>
          </p:nvCxnSpPr>
          <p:spPr>
            <a:xfrm>
              <a:off x="4369646" y="438540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1B5739-4377-442C-A7DB-2806F3B9E91E}"/>
              </a:ext>
            </a:extLst>
          </p:cNvPr>
          <p:cNvSpPr txBox="1"/>
          <p:nvPr/>
        </p:nvSpPr>
        <p:spPr>
          <a:xfrm>
            <a:off x="2337009" y="3177362"/>
            <a:ext cx="770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인 가구 시대에 적합한 </a:t>
            </a:r>
            <a:endParaRPr lang="en-US" altLang="ko-KR" sz="3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소형 신발 살균</a:t>
            </a:r>
            <a:r>
              <a:rPr lang="en-US" altLang="ko-KR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·</a:t>
            </a:r>
            <a:r>
              <a:rPr lang="ko-KR" altLang="en-US" sz="3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건조기 구매자 및 시장 특성 분석</a:t>
            </a:r>
          </a:p>
        </p:txBody>
      </p:sp>
    </p:spTree>
    <p:extLst>
      <p:ext uri="{BB962C8B-B14F-4D97-AF65-F5344CB8AC3E}">
        <p14:creationId xmlns:p14="http://schemas.microsoft.com/office/powerpoint/2010/main" val="7119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334C9D-2341-49AC-9E56-B3505F2EF315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772172" y="262028"/>
            <a:chExt cx="10800000" cy="633394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5B929B1-28B8-42FC-B3D4-4664C08F5636}"/>
                </a:ext>
              </a:extLst>
            </p:cNvPr>
            <p:cNvGrpSpPr/>
            <p:nvPr/>
          </p:nvGrpSpPr>
          <p:grpSpPr>
            <a:xfrm>
              <a:off x="772172" y="262028"/>
              <a:ext cx="10800000" cy="6333943"/>
              <a:chOff x="772172" y="262028"/>
              <a:chExt cx="10800000" cy="633394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3D38A55-247E-4446-BABB-80F8ACCF71D8}"/>
                  </a:ext>
                </a:extLst>
              </p:cNvPr>
              <p:cNvGrpSpPr/>
              <p:nvPr/>
            </p:nvGrpSpPr>
            <p:grpSpPr>
              <a:xfrm>
                <a:off x="772172" y="262028"/>
                <a:ext cx="10800000" cy="6333943"/>
                <a:chOff x="336000" y="197775"/>
                <a:chExt cx="10800000" cy="6333943"/>
              </a:xfrm>
            </p:grpSpPr>
            <p:sp>
              <p:nvSpPr>
                <p:cNvPr id="21" name="사각형: 둥근 위쪽 모서리 20">
                  <a:extLst>
                    <a:ext uri="{FF2B5EF4-FFF2-40B4-BE49-F238E27FC236}">
                      <a16:creationId xmlns:a16="http://schemas.microsoft.com/office/drawing/2014/main" id="{4D26CB9C-547E-4C0D-AEB9-9608C780E121}"/>
                    </a:ext>
                  </a:extLst>
                </p:cNvPr>
                <p:cNvSpPr/>
                <p:nvPr/>
              </p:nvSpPr>
              <p:spPr>
                <a:xfrm>
                  <a:off x="336000" y="197775"/>
                  <a:ext cx="10800000" cy="576000"/>
                </a:xfrm>
                <a:prstGeom prst="round2SameRect">
                  <a:avLst/>
                </a:prstGeom>
                <a:solidFill>
                  <a:schemeClr val="bg1">
                    <a:lumMod val="9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54E4FE19-38D8-4AB4-8C9A-BEB4E22DA1E8}"/>
                    </a:ext>
                  </a:extLst>
                </p:cNvPr>
                <p:cNvGrpSpPr/>
                <p:nvPr/>
              </p:nvGrpSpPr>
              <p:grpSpPr>
                <a:xfrm>
                  <a:off x="567437" y="376747"/>
                  <a:ext cx="936134" cy="217028"/>
                  <a:chOff x="539445" y="376747"/>
                  <a:chExt cx="936134" cy="217028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EC1600F9-AC2D-4FFF-B54E-83F44C7A8DC0}"/>
                      </a:ext>
                    </a:extLst>
                  </p:cNvPr>
                  <p:cNvSpPr/>
                  <p:nvPr/>
                </p:nvSpPr>
                <p:spPr>
                  <a:xfrm>
                    <a:off x="539445" y="376747"/>
                    <a:ext cx="231429" cy="216000"/>
                  </a:xfrm>
                  <a:prstGeom prst="ellipse">
                    <a:avLst/>
                  </a:prstGeom>
                  <a:solidFill>
                    <a:srgbClr val="FE54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E09FC477-2716-4E0C-B173-2D0622E38C7D}"/>
                      </a:ext>
                    </a:extLst>
                  </p:cNvPr>
                  <p:cNvSpPr/>
                  <p:nvPr/>
                </p:nvSpPr>
                <p:spPr>
                  <a:xfrm>
                    <a:off x="888500" y="377775"/>
                    <a:ext cx="231429" cy="216000"/>
                  </a:xfrm>
                  <a:prstGeom prst="ellipse">
                    <a:avLst/>
                  </a:prstGeom>
                  <a:solidFill>
                    <a:srgbClr val="FEB5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82E574CC-EC55-4C48-948F-500B399FEBEA}"/>
                      </a:ext>
                    </a:extLst>
                  </p:cNvPr>
                  <p:cNvSpPr/>
                  <p:nvPr/>
                </p:nvSpPr>
                <p:spPr>
                  <a:xfrm>
                    <a:off x="1244150" y="377775"/>
                    <a:ext cx="231429" cy="216000"/>
                  </a:xfrm>
                  <a:prstGeom prst="ellipse">
                    <a:avLst/>
                  </a:prstGeom>
                  <a:solidFill>
                    <a:srgbClr val="20C0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3" name="사각형: 둥근 위쪽 모서리 22">
                  <a:extLst>
                    <a:ext uri="{FF2B5EF4-FFF2-40B4-BE49-F238E27FC236}">
                      <a16:creationId xmlns:a16="http://schemas.microsoft.com/office/drawing/2014/main" id="{F85BC4CD-97FF-4539-B91C-14F6A1471C78}"/>
                    </a:ext>
                  </a:extLst>
                </p:cNvPr>
                <p:cNvSpPr/>
                <p:nvPr/>
              </p:nvSpPr>
              <p:spPr>
                <a:xfrm flipV="1">
                  <a:off x="336000" y="771718"/>
                  <a:ext cx="10800000" cy="5760000"/>
                </a:xfrm>
                <a:prstGeom prst="round2SameRect">
                  <a:avLst>
                    <a:gd name="adj1" fmla="val 1801"/>
                    <a:gd name="adj2" fmla="val 0"/>
                  </a:avLst>
                </a:prstGeom>
                <a:solidFill>
                  <a:schemeClr val="bg1">
                    <a:lumMod val="9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D4ECB141-4FAD-4398-9E04-1A6F623B1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0" y="773713"/>
                  <a:ext cx="108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C8835ED-BACD-4711-B703-C17768A4E8E4}"/>
                  </a:ext>
                </a:extLst>
              </p:cNvPr>
              <p:cNvGrpSpPr/>
              <p:nvPr/>
            </p:nvGrpSpPr>
            <p:grpSpPr>
              <a:xfrm>
                <a:off x="3216000" y="392652"/>
                <a:ext cx="5760000" cy="314394"/>
                <a:chOff x="3216000" y="392652"/>
                <a:chExt cx="5760000" cy="314394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ADCC344B-AB10-4366-8A14-E82BFC04F925}"/>
                    </a:ext>
                  </a:extLst>
                </p:cNvPr>
                <p:cNvGrpSpPr/>
                <p:nvPr/>
              </p:nvGrpSpPr>
              <p:grpSpPr>
                <a:xfrm>
                  <a:off x="3216000" y="392652"/>
                  <a:ext cx="5760000" cy="312399"/>
                  <a:chOff x="2805111" y="392664"/>
                  <a:chExt cx="5760000" cy="312399"/>
                </a:xfrm>
              </p:grpSpPr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B667360B-D721-43AE-A28D-66020668CCE0}"/>
                      </a:ext>
                    </a:extLst>
                  </p:cNvPr>
                  <p:cNvSpPr/>
                  <p:nvPr/>
                </p:nvSpPr>
                <p:spPr>
                  <a:xfrm>
                    <a:off x="2805111" y="406028"/>
                    <a:ext cx="5760000" cy="288000"/>
                  </a:xfrm>
                  <a:prstGeom prst="roundRect">
                    <a:avLst/>
                  </a:prstGeom>
                  <a:solidFill>
                    <a:srgbClr val="E8E9E9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44250A79-2E8A-4B88-8FB0-25420D7089A6}"/>
                      </a:ext>
                    </a:extLst>
                  </p:cNvPr>
                  <p:cNvSpPr/>
                  <p:nvPr/>
                </p:nvSpPr>
                <p:spPr>
                  <a:xfrm>
                    <a:off x="5184120" y="406059"/>
                    <a:ext cx="1188000" cy="2880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시장 벤치마킹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D9BEB10-91A1-43F9-9248-8A7E08FC7122}"/>
                      </a:ext>
                    </a:extLst>
                  </p:cNvPr>
                  <p:cNvSpPr txBox="1"/>
                  <p:nvPr/>
                </p:nvSpPr>
                <p:spPr>
                  <a:xfrm>
                    <a:off x="2821636" y="397286"/>
                    <a:ext cx="115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프로젝트 팀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DA606B5-A41F-426C-85DA-1AEE417042E5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025" y="392664"/>
                    <a:ext cx="54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기능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E891DBA-E112-41B9-8737-FF7B5D2854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323" y="393448"/>
                    <a:ext cx="97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주요 화면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D301B87-D45F-426A-B904-EBD02FCC5E6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731" y="393266"/>
                    <a:ext cx="72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차별화</a:t>
                    </a:r>
                  </a:p>
                </p:txBody>
              </p: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4F13A488-2F3C-49FE-A7BB-71F163E1398E}"/>
                      </a:ext>
                    </a:extLst>
                  </p:cNvPr>
                  <p:cNvCxnSpPr/>
                  <p:nvPr/>
                </p:nvCxnSpPr>
                <p:spPr>
                  <a:xfrm>
                    <a:off x="6917325" y="442789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4204351-B53E-457C-95F1-59A3AA5FB59B}"/>
                      </a:ext>
                    </a:extLst>
                  </p:cNvPr>
                  <p:cNvCxnSpPr/>
                  <p:nvPr/>
                </p:nvCxnSpPr>
                <p:spPr>
                  <a:xfrm>
                    <a:off x="7830485" y="44401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EA05C4-6DFB-4523-A8B2-7795009F2AE1}"/>
                    </a:ext>
                  </a:extLst>
                </p:cNvPr>
                <p:cNvSpPr txBox="1"/>
                <p:nvPr/>
              </p:nvSpPr>
              <p:spPr>
                <a:xfrm>
                  <a:off x="4296543" y="399269"/>
                  <a:ext cx="133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개발 아이템</a:t>
                  </a:r>
                </a:p>
              </p:txBody>
            </p:sp>
          </p:grp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08DC20-34A3-4FC8-A3F4-97594A1023CF}"/>
                </a:ext>
              </a:extLst>
            </p:cNvPr>
            <p:cNvCxnSpPr/>
            <p:nvPr/>
          </p:nvCxnSpPr>
          <p:spPr>
            <a:xfrm>
              <a:off x="4369646" y="438540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0494B86-CDAE-4926-AF6C-25E8238A1727}"/>
              </a:ext>
            </a:extLst>
          </p:cNvPr>
          <p:cNvSpPr txBox="1"/>
          <p:nvPr/>
        </p:nvSpPr>
        <p:spPr>
          <a:xfrm>
            <a:off x="3667280" y="1569039"/>
            <a:ext cx="50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타사 제품 구매자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BB39A0-0D84-48D2-A161-4FF0FAFB95E6}"/>
              </a:ext>
            </a:extLst>
          </p:cNvPr>
          <p:cNvSpPr txBox="1"/>
          <p:nvPr/>
        </p:nvSpPr>
        <p:spPr>
          <a:xfrm>
            <a:off x="5218061" y="3332798"/>
            <a:ext cx="19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간편함</a:t>
            </a:r>
          </a:p>
        </p:txBody>
      </p:sp>
      <p:pic>
        <p:nvPicPr>
          <p:cNvPr id="37" name="그림 3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ABC550F9-9E01-4B61-8EED-B02EED0BF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2" y="3370285"/>
            <a:ext cx="3896269" cy="676369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C99CCB26-D8BC-484E-AFEA-FBFF6C1D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45" y="3136889"/>
            <a:ext cx="226726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E48F41-8DAC-4FC2-853F-2DEEA8E9AD26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772172" y="262028"/>
            <a:chExt cx="10800000" cy="633394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FD9CEE-D0E7-4CE0-8966-02556390AFE8}"/>
                </a:ext>
              </a:extLst>
            </p:cNvPr>
            <p:cNvGrpSpPr/>
            <p:nvPr/>
          </p:nvGrpSpPr>
          <p:grpSpPr>
            <a:xfrm>
              <a:off x="772172" y="262028"/>
              <a:ext cx="10800000" cy="6333943"/>
              <a:chOff x="772172" y="262028"/>
              <a:chExt cx="10800000" cy="633394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7AA95F1-6741-4E21-84AC-374D105E59D3}"/>
                  </a:ext>
                </a:extLst>
              </p:cNvPr>
              <p:cNvGrpSpPr/>
              <p:nvPr/>
            </p:nvGrpSpPr>
            <p:grpSpPr>
              <a:xfrm>
                <a:off x="772172" y="262028"/>
                <a:ext cx="10800000" cy="6333943"/>
                <a:chOff x="336000" y="197775"/>
                <a:chExt cx="10800000" cy="6333943"/>
              </a:xfrm>
            </p:grpSpPr>
            <p:sp>
              <p:nvSpPr>
                <p:cNvPr id="19" name="사각형: 둥근 위쪽 모서리 18">
                  <a:extLst>
                    <a:ext uri="{FF2B5EF4-FFF2-40B4-BE49-F238E27FC236}">
                      <a16:creationId xmlns:a16="http://schemas.microsoft.com/office/drawing/2014/main" id="{A96EFBD8-6644-4CA6-B2DF-8BCA812BDEB6}"/>
                    </a:ext>
                  </a:extLst>
                </p:cNvPr>
                <p:cNvSpPr/>
                <p:nvPr/>
              </p:nvSpPr>
              <p:spPr>
                <a:xfrm>
                  <a:off x="336000" y="197775"/>
                  <a:ext cx="10800000" cy="576000"/>
                </a:xfrm>
                <a:prstGeom prst="round2SameRect">
                  <a:avLst/>
                </a:prstGeom>
                <a:solidFill>
                  <a:schemeClr val="bg1">
                    <a:lumMod val="95000"/>
                    <a:alpha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F0B6BACE-3BB0-469F-B5A5-7EFAF5589964}"/>
                    </a:ext>
                  </a:extLst>
                </p:cNvPr>
                <p:cNvGrpSpPr/>
                <p:nvPr/>
              </p:nvGrpSpPr>
              <p:grpSpPr>
                <a:xfrm>
                  <a:off x="567437" y="376747"/>
                  <a:ext cx="936134" cy="217028"/>
                  <a:chOff x="539445" y="376747"/>
                  <a:chExt cx="936134" cy="217028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667297F5-C532-4763-974D-8C08992AA033}"/>
                      </a:ext>
                    </a:extLst>
                  </p:cNvPr>
                  <p:cNvSpPr/>
                  <p:nvPr/>
                </p:nvSpPr>
                <p:spPr>
                  <a:xfrm>
                    <a:off x="539445" y="376747"/>
                    <a:ext cx="231429" cy="216000"/>
                  </a:xfrm>
                  <a:prstGeom prst="ellipse">
                    <a:avLst/>
                  </a:prstGeom>
                  <a:solidFill>
                    <a:srgbClr val="FE54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2266F91D-BD70-4479-94BF-ABC9C6738AF7}"/>
                      </a:ext>
                    </a:extLst>
                  </p:cNvPr>
                  <p:cNvSpPr/>
                  <p:nvPr/>
                </p:nvSpPr>
                <p:spPr>
                  <a:xfrm>
                    <a:off x="888500" y="377775"/>
                    <a:ext cx="231429" cy="216000"/>
                  </a:xfrm>
                  <a:prstGeom prst="ellipse">
                    <a:avLst/>
                  </a:prstGeom>
                  <a:solidFill>
                    <a:srgbClr val="FEB5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C0940DC4-DA61-41B0-A5DD-36C649C48A46}"/>
                      </a:ext>
                    </a:extLst>
                  </p:cNvPr>
                  <p:cNvSpPr/>
                  <p:nvPr/>
                </p:nvSpPr>
                <p:spPr>
                  <a:xfrm>
                    <a:off x="1244150" y="377775"/>
                    <a:ext cx="231429" cy="216000"/>
                  </a:xfrm>
                  <a:prstGeom prst="ellipse">
                    <a:avLst/>
                  </a:prstGeom>
                  <a:solidFill>
                    <a:srgbClr val="20C03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1" name="사각형: 둥근 위쪽 모서리 20">
                  <a:extLst>
                    <a:ext uri="{FF2B5EF4-FFF2-40B4-BE49-F238E27FC236}">
                      <a16:creationId xmlns:a16="http://schemas.microsoft.com/office/drawing/2014/main" id="{51BA84D6-41D0-439E-B674-01F38F4DF84C}"/>
                    </a:ext>
                  </a:extLst>
                </p:cNvPr>
                <p:cNvSpPr/>
                <p:nvPr/>
              </p:nvSpPr>
              <p:spPr>
                <a:xfrm flipV="1">
                  <a:off x="336000" y="771718"/>
                  <a:ext cx="10800000" cy="5760000"/>
                </a:xfrm>
                <a:prstGeom prst="round2SameRect">
                  <a:avLst>
                    <a:gd name="adj1" fmla="val 1801"/>
                    <a:gd name="adj2" fmla="val 0"/>
                  </a:avLst>
                </a:prstGeom>
                <a:solidFill>
                  <a:schemeClr val="bg1">
                    <a:lumMod val="9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F3A6B1AC-F87C-459B-9077-5EB3D2693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0" y="773713"/>
                  <a:ext cx="10800000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4FDD460-541D-4C76-B586-A7550A5C11C3}"/>
                  </a:ext>
                </a:extLst>
              </p:cNvPr>
              <p:cNvGrpSpPr/>
              <p:nvPr/>
            </p:nvGrpSpPr>
            <p:grpSpPr>
              <a:xfrm>
                <a:off x="3216000" y="392652"/>
                <a:ext cx="5760000" cy="314394"/>
                <a:chOff x="3216000" y="392652"/>
                <a:chExt cx="5760000" cy="31439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38AFFE8-56BC-4324-BE12-1CCF7DFD0BFA}"/>
                    </a:ext>
                  </a:extLst>
                </p:cNvPr>
                <p:cNvGrpSpPr/>
                <p:nvPr/>
              </p:nvGrpSpPr>
              <p:grpSpPr>
                <a:xfrm>
                  <a:off x="3216000" y="392652"/>
                  <a:ext cx="5760000" cy="312399"/>
                  <a:chOff x="2805111" y="392664"/>
                  <a:chExt cx="5760000" cy="312399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61A2E7D-137D-42A3-B548-7A2E5112BCFE}"/>
                      </a:ext>
                    </a:extLst>
                  </p:cNvPr>
                  <p:cNvSpPr/>
                  <p:nvPr/>
                </p:nvSpPr>
                <p:spPr>
                  <a:xfrm>
                    <a:off x="2805111" y="406028"/>
                    <a:ext cx="5760000" cy="288000"/>
                  </a:xfrm>
                  <a:prstGeom prst="roundRect">
                    <a:avLst/>
                  </a:prstGeom>
                  <a:solidFill>
                    <a:srgbClr val="E8E9E9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사각형: 둥근 모서리 11">
                    <a:extLst>
                      <a:ext uri="{FF2B5EF4-FFF2-40B4-BE49-F238E27FC236}">
                        <a16:creationId xmlns:a16="http://schemas.microsoft.com/office/drawing/2014/main" id="{6EB610CE-52C3-433E-8E25-AD2ED095017E}"/>
                      </a:ext>
                    </a:extLst>
                  </p:cNvPr>
                  <p:cNvSpPr/>
                  <p:nvPr/>
                </p:nvSpPr>
                <p:spPr>
                  <a:xfrm>
                    <a:off x="5184120" y="406059"/>
                    <a:ext cx="1188000" cy="2880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762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시장 벤치마킹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DBEC833-C911-4CAF-B6E8-9D5D2A97E6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21636" y="397286"/>
                    <a:ext cx="115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프로젝트 팀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88782A3-7046-49D3-9778-10B73D08524C}"/>
                      </a:ext>
                    </a:extLst>
                  </p:cNvPr>
                  <p:cNvSpPr txBox="1"/>
                  <p:nvPr/>
                </p:nvSpPr>
                <p:spPr>
                  <a:xfrm>
                    <a:off x="6384025" y="392664"/>
                    <a:ext cx="54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기능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9763438-E45E-4497-B319-365725DEED00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323" y="393448"/>
                    <a:ext cx="972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주요 화면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5E1A3B8-7876-4E59-BC08-84C57DC88FB7}"/>
                      </a:ext>
                    </a:extLst>
                  </p:cNvPr>
                  <p:cNvSpPr txBox="1"/>
                  <p:nvPr/>
                </p:nvSpPr>
                <p:spPr>
                  <a:xfrm>
                    <a:off x="7814731" y="393266"/>
                    <a:ext cx="720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rPr>
                      <a:t>차별화</a:t>
                    </a:r>
                  </a:p>
                </p:txBody>
              </p: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F258A7D6-45F2-4541-88CB-8DAF15283F50}"/>
                      </a:ext>
                    </a:extLst>
                  </p:cNvPr>
                  <p:cNvCxnSpPr/>
                  <p:nvPr/>
                </p:nvCxnSpPr>
                <p:spPr>
                  <a:xfrm>
                    <a:off x="6917325" y="442789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E01B33CA-6695-46A5-9523-2372294FDFCE}"/>
                      </a:ext>
                    </a:extLst>
                  </p:cNvPr>
                  <p:cNvCxnSpPr/>
                  <p:nvPr/>
                </p:nvCxnSpPr>
                <p:spPr>
                  <a:xfrm>
                    <a:off x="7830485" y="44401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705E817-29FE-4C3C-8078-D11886477A4A}"/>
                    </a:ext>
                  </a:extLst>
                </p:cNvPr>
                <p:cNvSpPr txBox="1"/>
                <p:nvPr/>
              </p:nvSpPr>
              <p:spPr>
                <a:xfrm>
                  <a:off x="4296543" y="399269"/>
                  <a:ext cx="133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개발 아이템</a:t>
                  </a:r>
                </a:p>
              </p:txBody>
            </p:sp>
          </p:grp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8AA0A93-6E39-4EDD-B725-A30ABFF38A83}"/>
                </a:ext>
              </a:extLst>
            </p:cNvPr>
            <p:cNvCxnSpPr/>
            <p:nvPr/>
          </p:nvCxnSpPr>
          <p:spPr>
            <a:xfrm>
              <a:off x="4369646" y="438540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7C70DD8-2D9C-4759-993F-E35C3B19A0E2}"/>
              </a:ext>
            </a:extLst>
          </p:cNvPr>
          <p:cNvSpPr txBox="1"/>
          <p:nvPr/>
        </p:nvSpPr>
        <p:spPr>
          <a:xfrm>
            <a:off x="3667280" y="1569039"/>
            <a:ext cx="504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타사 제품 및 시장 분석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C352C5-FE78-4533-B620-A04E7D68F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4244"/>
          <a:stretch/>
        </p:blipFill>
        <p:spPr>
          <a:xfrm>
            <a:off x="1179792" y="2317405"/>
            <a:ext cx="4460913" cy="3600000"/>
          </a:xfrm>
          <a:prstGeom prst="rect">
            <a:avLst/>
          </a:prstGeom>
        </p:spPr>
      </p:pic>
      <p:pic>
        <p:nvPicPr>
          <p:cNvPr id="30" name="그림 29" descr="텍스트, 다른, 신발이(가) 표시된 사진&#10;&#10;자동 생성된 설명">
            <a:extLst>
              <a:ext uri="{FF2B5EF4-FFF2-40B4-BE49-F238E27FC236}">
                <a16:creationId xmlns:a16="http://schemas.microsoft.com/office/drawing/2014/main" id="{B0EC3DCE-99AF-4475-8C5F-55E5AB4E8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47" y="2317405"/>
            <a:ext cx="3911811" cy="36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F2B822-4716-4128-B4A4-52625FA69F26}"/>
              </a:ext>
            </a:extLst>
          </p:cNvPr>
          <p:cNvSpPr txBox="1"/>
          <p:nvPr/>
        </p:nvSpPr>
        <p:spPr>
          <a:xfrm>
            <a:off x="2366248" y="3075057"/>
            <a:ext cx="208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냄새 제거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303A-59DB-409F-8D4C-311BD81F2863}"/>
              </a:ext>
            </a:extLst>
          </p:cNvPr>
          <p:cNvSpPr txBox="1"/>
          <p:nvPr/>
        </p:nvSpPr>
        <p:spPr>
          <a:xfrm>
            <a:off x="2366248" y="4356886"/>
            <a:ext cx="208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건조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9519D9-956C-4067-95EC-45B2D34508D5}"/>
              </a:ext>
            </a:extLst>
          </p:cNvPr>
          <p:cNvSpPr txBox="1"/>
          <p:nvPr/>
        </p:nvSpPr>
        <p:spPr>
          <a:xfrm>
            <a:off x="8105852" y="3715971"/>
            <a:ext cx="190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간편함</a:t>
            </a:r>
          </a:p>
        </p:txBody>
      </p:sp>
    </p:spTree>
    <p:extLst>
      <p:ext uri="{BB962C8B-B14F-4D97-AF65-F5344CB8AC3E}">
        <p14:creationId xmlns:p14="http://schemas.microsoft.com/office/powerpoint/2010/main" val="7105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9D37C1-E374-4D2F-97FB-17C3D15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DE135-3600-4E56-933F-ED8C8C03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프로젝트 팀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개발 아이템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시장 벤치마킹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기능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주요 화면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차별화</a:t>
            </a:r>
            <a:endParaRPr lang="en-US" altLang="ko-KR" sz="2400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solidFill>
                <a:srgbClr val="FFFFFF"/>
              </a:solidFill>
            </a:endParaRPr>
          </a:p>
          <a:p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5762F9-B871-47C7-AFA5-6E74758C6510}"/>
              </a:ext>
            </a:extLst>
          </p:cNvPr>
          <p:cNvSpPr/>
          <p:nvPr/>
        </p:nvSpPr>
        <p:spPr>
          <a:xfrm>
            <a:off x="8973784" y="2375823"/>
            <a:ext cx="2880000" cy="28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인공 지능 단색으로 채워진">
            <a:extLst>
              <a:ext uri="{FF2B5EF4-FFF2-40B4-BE49-F238E27FC236}">
                <a16:creationId xmlns:a16="http://schemas.microsoft.com/office/drawing/2014/main" id="{A61D8AE4-DF14-4810-ACD5-FAC20F8C88E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7432765" y="190580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0E88A7-C4AC-40F5-A791-723A46635752}"/>
              </a:ext>
            </a:extLst>
          </p:cNvPr>
          <p:cNvSpPr txBox="1">
            <a:spLocks/>
          </p:cNvSpPr>
          <p:nvPr/>
        </p:nvSpPr>
        <p:spPr>
          <a:xfrm>
            <a:off x="4508373" y="2784881"/>
            <a:ext cx="3175253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8D9DD62-AAB8-4A2B-8204-74669D315E7F}"/>
              </a:ext>
            </a:extLst>
          </p:cNvPr>
          <p:cNvSpPr txBox="1">
            <a:spLocks/>
          </p:cNvSpPr>
          <p:nvPr/>
        </p:nvSpPr>
        <p:spPr>
          <a:xfrm>
            <a:off x="3929187" y="2784881"/>
            <a:ext cx="4333624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준영이와 아이들</a:t>
            </a:r>
          </a:p>
        </p:txBody>
      </p:sp>
    </p:spTree>
    <p:extLst>
      <p:ext uri="{BB962C8B-B14F-4D97-AF65-F5344CB8AC3E}">
        <p14:creationId xmlns:p14="http://schemas.microsoft.com/office/powerpoint/2010/main" val="7571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0C5973-4076-4684-9D00-24F9FFE5C5E7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336000" y="197775"/>
            <a:chExt cx="10800000" cy="6333943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4803474-DE22-4226-A7FB-1B014CFB4FA5}"/>
                </a:ext>
              </a:extLst>
            </p:cNvPr>
            <p:cNvSpPr/>
            <p:nvPr/>
          </p:nvSpPr>
          <p:spPr>
            <a:xfrm>
              <a:off x="336000" y="197775"/>
              <a:ext cx="10800000" cy="576000"/>
            </a:xfrm>
            <a:prstGeom prst="round2Same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08D5F66-ECF3-475C-A105-8F8896C84E80}"/>
                </a:ext>
              </a:extLst>
            </p:cNvPr>
            <p:cNvGrpSpPr/>
            <p:nvPr/>
          </p:nvGrpSpPr>
          <p:grpSpPr>
            <a:xfrm>
              <a:off x="567437" y="376747"/>
              <a:ext cx="936134" cy="217028"/>
              <a:chOff x="539445" y="376747"/>
              <a:chExt cx="936134" cy="21702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DB7A3F8-A2AD-458C-9EA1-79A10B1AF49A}"/>
                  </a:ext>
                </a:extLst>
              </p:cNvPr>
              <p:cNvSpPr/>
              <p:nvPr/>
            </p:nvSpPr>
            <p:spPr>
              <a:xfrm>
                <a:off x="539445" y="376747"/>
                <a:ext cx="231429" cy="216000"/>
              </a:xfrm>
              <a:prstGeom prst="ellipse">
                <a:avLst/>
              </a:prstGeom>
              <a:solidFill>
                <a:srgbClr val="FE5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DB58D51-B2A7-48D8-BB84-CC0921C0B28B}"/>
                  </a:ext>
                </a:extLst>
              </p:cNvPr>
              <p:cNvSpPr/>
              <p:nvPr/>
            </p:nvSpPr>
            <p:spPr>
              <a:xfrm>
                <a:off x="888500" y="377775"/>
                <a:ext cx="231429" cy="216000"/>
              </a:xfrm>
              <a:prstGeom prst="ellipse">
                <a:avLst/>
              </a:prstGeom>
              <a:solidFill>
                <a:srgbClr val="FEB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1F173A1-2314-4290-8E0D-4B6DF3607626}"/>
                  </a:ext>
                </a:extLst>
              </p:cNvPr>
              <p:cNvSpPr/>
              <p:nvPr/>
            </p:nvSpPr>
            <p:spPr>
              <a:xfrm>
                <a:off x="1244150" y="377775"/>
                <a:ext cx="231429" cy="216000"/>
              </a:xfrm>
              <a:prstGeom prst="ellipse">
                <a:avLst/>
              </a:prstGeom>
              <a:solidFill>
                <a:srgbClr val="20C0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4248C30B-15B8-4B53-AFD6-78B1449E9CF3}"/>
                </a:ext>
              </a:extLst>
            </p:cNvPr>
            <p:cNvSpPr/>
            <p:nvPr/>
          </p:nvSpPr>
          <p:spPr>
            <a:xfrm flipV="1">
              <a:off x="336000" y="771718"/>
              <a:ext cx="10800000" cy="5760000"/>
            </a:xfrm>
            <a:prstGeom prst="round2SameRect">
              <a:avLst>
                <a:gd name="adj1" fmla="val 1801"/>
                <a:gd name="adj2" fmla="val 0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7A77914-BB23-49BF-B4AE-42001779C9C1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773713"/>
              <a:ext cx="108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5A675D-A80D-49F5-BB9C-BB49253773C5}"/>
              </a:ext>
            </a:extLst>
          </p:cNvPr>
          <p:cNvGrpSpPr/>
          <p:nvPr/>
        </p:nvGrpSpPr>
        <p:grpSpPr>
          <a:xfrm>
            <a:off x="3216000" y="392652"/>
            <a:ext cx="5760000" cy="312695"/>
            <a:chOff x="2805111" y="392664"/>
            <a:chExt cx="5760000" cy="31269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B4D65A2-B0EC-4663-81E7-CE723D88F8FB}"/>
                </a:ext>
              </a:extLst>
            </p:cNvPr>
            <p:cNvSpPr/>
            <p:nvPr/>
          </p:nvSpPr>
          <p:spPr>
            <a:xfrm>
              <a:off x="2805111" y="406028"/>
              <a:ext cx="5760000" cy="288000"/>
            </a:xfrm>
            <a:prstGeom prst="roundRect">
              <a:avLst/>
            </a:prstGeom>
            <a:solidFill>
              <a:srgbClr val="E8E9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1BB99B7-38F2-492B-A287-782AA1BCA018}"/>
                </a:ext>
              </a:extLst>
            </p:cNvPr>
            <p:cNvSpPr/>
            <p:nvPr/>
          </p:nvSpPr>
          <p:spPr>
            <a:xfrm>
              <a:off x="2805112" y="407625"/>
              <a:ext cx="1188000" cy="28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016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프로젝트 팀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6CE915-B986-4D72-A750-9847F958E1DB}"/>
                </a:ext>
              </a:extLst>
            </p:cNvPr>
            <p:cNvSpPr txBox="1"/>
            <p:nvPr/>
          </p:nvSpPr>
          <p:spPr>
            <a:xfrm>
              <a:off x="3983906" y="397286"/>
              <a:ext cx="115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개발 아이템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94BD10-7C50-45C4-8348-2130174EC92C}"/>
                </a:ext>
              </a:extLst>
            </p:cNvPr>
            <p:cNvSpPr txBox="1"/>
            <p:nvPr/>
          </p:nvSpPr>
          <p:spPr>
            <a:xfrm>
              <a:off x="5095283" y="397582"/>
              <a:ext cx="13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시장 벤치마킹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142F10-1052-414B-B6A8-4CA8CD407BA3}"/>
                </a:ext>
              </a:extLst>
            </p:cNvPr>
            <p:cNvSpPr txBox="1"/>
            <p:nvPr/>
          </p:nvSpPr>
          <p:spPr>
            <a:xfrm>
              <a:off x="6384025" y="392664"/>
              <a:ext cx="5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기능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B753CD-AA76-4947-BCEF-472E9853F612}"/>
                </a:ext>
              </a:extLst>
            </p:cNvPr>
            <p:cNvSpPr txBox="1"/>
            <p:nvPr/>
          </p:nvSpPr>
          <p:spPr>
            <a:xfrm>
              <a:off x="6889323" y="393448"/>
              <a:ext cx="97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주요 화면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33A848-011B-4D8D-B5BC-8CE66B973F9B}"/>
                </a:ext>
              </a:extLst>
            </p:cNvPr>
            <p:cNvSpPr txBox="1"/>
            <p:nvPr/>
          </p:nvSpPr>
          <p:spPr>
            <a:xfrm>
              <a:off x="7814731" y="393266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차별화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4A26FDA-50DA-4958-8C7D-54E88D68F161}"/>
                </a:ext>
              </a:extLst>
            </p:cNvPr>
            <p:cNvCxnSpPr/>
            <p:nvPr/>
          </p:nvCxnSpPr>
          <p:spPr>
            <a:xfrm>
              <a:off x="5138455" y="443555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79A5135-968E-4288-9D54-9A4C16930569}"/>
                </a:ext>
              </a:extLst>
            </p:cNvPr>
            <p:cNvCxnSpPr/>
            <p:nvPr/>
          </p:nvCxnSpPr>
          <p:spPr>
            <a:xfrm>
              <a:off x="6387596" y="443224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1AFDF4-A8BB-4AAF-9AD9-D4C7B7EF6CDC}"/>
                </a:ext>
              </a:extLst>
            </p:cNvPr>
            <p:cNvCxnSpPr/>
            <p:nvPr/>
          </p:nvCxnSpPr>
          <p:spPr>
            <a:xfrm>
              <a:off x="6917325" y="442789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B3B9CC7-26DD-4B0E-88D8-C45D21BF1E15}"/>
                </a:ext>
              </a:extLst>
            </p:cNvPr>
            <p:cNvCxnSpPr/>
            <p:nvPr/>
          </p:nvCxnSpPr>
          <p:spPr>
            <a:xfrm>
              <a:off x="7830485" y="444017"/>
              <a:ext cx="0" cy="2160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A944DA8-6FCB-4863-8CE0-FF3F5895D294}"/>
              </a:ext>
            </a:extLst>
          </p:cNvPr>
          <p:cNvSpPr txBox="1"/>
          <p:nvPr/>
        </p:nvSpPr>
        <p:spPr>
          <a:xfrm>
            <a:off x="5590733" y="2450360"/>
            <a:ext cx="356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준영이와 아이들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4D30FB-1825-425A-96B8-223013DFF442}"/>
              </a:ext>
            </a:extLst>
          </p:cNvPr>
          <p:cNvSpPr txBox="1"/>
          <p:nvPr/>
        </p:nvSpPr>
        <p:spPr>
          <a:xfrm>
            <a:off x="5590733" y="3609078"/>
            <a:ext cx="6587481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팀명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준영이와 아이들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”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은 각각의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개인을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Baskerville BT" pitchFamily="2" charset="0"/>
              </a:rPr>
              <a:t>I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로 놓고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여기에 한국어로 복수를 의미하는 </a:t>
            </a:r>
            <a:r>
              <a:rPr lang="ko-KR" altLang="en-US" sz="1400" dirty="0" err="1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복수표시접미사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‘-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들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’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을 붙여 팀장과 다섯 명의 조원들이 모인 팀을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  <a:cs typeface="맑은 고딕 Semilight" panose="020B0502040204020203" pitchFamily="50" charset="-127"/>
              </a:rPr>
              <a:t>의미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8EF6D83-D949-4410-8083-36DD9A42DDF9}"/>
              </a:ext>
            </a:extLst>
          </p:cNvPr>
          <p:cNvSpPr/>
          <p:nvPr/>
        </p:nvSpPr>
        <p:spPr>
          <a:xfrm>
            <a:off x="3040630" y="2532496"/>
            <a:ext cx="2160000" cy="2160000"/>
          </a:xfrm>
          <a:prstGeom prst="ellipse">
            <a:avLst/>
          </a:prstGeom>
          <a:solidFill>
            <a:schemeClr val="bg1"/>
          </a:solidFill>
          <a:ln w="1016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CDCDCE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네트워크 단색으로 채워진">
            <a:extLst>
              <a:ext uri="{FF2B5EF4-FFF2-40B4-BE49-F238E27FC236}">
                <a16:creationId xmlns:a16="http://schemas.microsoft.com/office/drawing/2014/main" id="{93240CB4-CF3B-409C-B8A5-C60E7881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630" y="245036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9E46408-6959-40BF-B7F6-F3C3490E6C5D}"/>
              </a:ext>
            </a:extLst>
          </p:cNvPr>
          <p:cNvGrpSpPr/>
          <p:nvPr/>
        </p:nvGrpSpPr>
        <p:grpSpPr>
          <a:xfrm>
            <a:off x="772172" y="262028"/>
            <a:ext cx="10800000" cy="6333943"/>
            <a:chOff x="336000" y="197775"/>
            <a:chExt cx="10800000" cy="6333943"/>
          </a:xfrm>
        </p:grpSpPr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521DBB68-6BAF-415F-8577-4D0AE5EBD79C}"/>
                </a:ext>
              </a:extLst>
            </p:cNvPr>
            <p:cNvSpPr/>
            <p:nvPr/>
          </p:nvSpPr>
          <p:spPr>
            <a:xfrm>
              <a:off x="336000" y="197775"/>
              <a:ext cx="10800000" cy="576000"/>
            </a:xfrm>
            <a:prstGeom prst="round2Same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1967C27-A2B3-414F-9F1E-A069D50DE4DD}"/>
                </a:ext>
              </a:extLst>
            </p:cNvPr>
            <p:cNvGrpSpPr/>
            <p:nvPr/>
          </p:nvGrpSpPr>
          <p:grpSpPr>
            <a:xfrm>
              <a:off x="567437" y="376747"/>
              <a:ext cx="936134" cy="217028"/>
              <a:chOff x="539445" y="376747"/>
              <a:chExt cx="936134" cy="21702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EF31688-6BD0-4A85-9E34-78AE0842687F}"/>
                  </a:ext>
                </a:extLst>
              </p:cNvPr>
              <p:cNvSpPr/>
              <p:nvPr/>
            </p:nvSpPr>
            <p:spPr>
              <a:xfrm>
                <a:off x="539445" y="376747"/>
                <a:ext cx="231429" cy="216000"/>
              </a:xfrm>
              <a:prstGeom prst="ellipse">
                <a:avLst/>
              </a:prstGeom>
              <a:solidFill>
                <a:srgbClr val="FE54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70953A5-42CE-4643-B209-C5DB54EE7B87}"/>
                  </a:ext>
                </a:extLst>
              </p:cNvPr>
              <p:cNvSpPr/>
              <p:nvPr/>
            </p:nvSpPr>
            <p:spPr>
              <a:xfrm>
                <a:off x="888500" y="377775"/>
                <a:ext cx="231429" cy="216000"/>
              </a:xfrm>
              <a:prstGeom prst="ellipse">
                <a:avLst/>
              </a:prstGeom>
              <a:solidFill>
                <a:srgbClr val="FEB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6B907E3-1C9E-4416-896F-1FDFBC30345A}"/>
                  </a:ext>
                </a:extLst>
              </p:cNvPr>
              <p:cNvSpPr/>
              <p:nvPr/>
            </p:nvSpPr>
            <p:spPr>
              <a:xfrm>
                <a:off x="1244150" y="377775"/>
                <a:ext cx="231429" cy="216000"/>
              </a:xfrm>
              <a:prstGeom prst="ellipse">
                <a:avLst/>
              </a:prstGeom>
              <a:solidFill>
                <a:srgbClr val="20C0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AC510967-37F5-4B44-BD4A-124A13D87306}"/>
                </a:ext>
              </a:extLst>
            </p:cNvPr>
            <p:cNvSpPr/>
            <p:nvPr/>
          </p:nvSpPr>
          <p:spPr>
            <a:xfrm flipV="1">
              <a:off x="336000" y="771718"/>
              <a:ext cx="10800000" cy="5760000"/>
            </a:xfrm>
            <a:prstGeom prst="round2SameRect">
              <a:avLst>
                <a:gd name="adj1" fmla="val 1801"/>
                <a:gd name="adj2" fmla="val 0"/>
              </a:avLst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B4475F5-1C97-49D3-A56A-9F2C074F5CB2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773713"/>
              <a:ext cx="108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04B44C4D-4A65-45D1-99E4-5790EF7D757D}"/>
              </a:ext>
            </a:extLst>
          </p:cNvPr>
          <p:cNvGrpSpPr/>
          <p:nvPr/>
        </p:nvGrpSpPr>
        <p:grpSpPr>
          <a:xfrm>
            <a:off x="3216000" y="392652"/>
            <a:ext cx="5760000" cy="312695"/>
            <a:chOff x="3216000" y="392652"/>
            <a:chExt cx="5760000" cy="31269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2DE183-0786-4E7D-8FED-D51E8A6CF527}"/>
                </a:ext>
              </a:extLst>
            </p:cNvPr>
            <p:cNvGrpSpPr/>
            <p:nvPr/>
          </p:nvGrpSpPr>
          <p:grpSpPr>
            <a:xfrm>
              <a:off x="3216000" y="392652"/>
              <a:ext cx="5760000" cy="312399"/>
              <a:chOff x="2805111" y="392664"/>
              <a:chExt cx="5760000" cy="312399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13B79D0-39B7-49E2-B2D9-CCD519984F11}"/>
                  </a:ext>
                </a:extLst>
              </p:cNvPr>
              <p:cNvSpPr/>
              <p:nvPr/>
            </p:nvSpPr>
            <p:spPr>
              <a:xfrm>
                <a:off x="2805111" y="406028"/>
                <a:ext cx="5760000" cy="288000"/>
              </a:xfrm>
              <a:prstGeom prst="roundRect">
                <a:avLst/>
              </a:prstGeom>
              <a:solidFill>
                <a:srgbClr val="E8E9E9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7CC71C4-1066-4022-A377-B2DBF72C2E5F}"/>
                  </a:ext>
                </a:extLst>
              </p:cNvPr>
              <p:cNvSpPr/>
              <p:nvPr/>
            </p:nvSpPr>
            <p:spPr>
              <a:xfrm>
                <a:off x="2805112" y="407625"/>
                <a:ext cx="1188000" cy="288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016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프로젝트 팀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8F8241-EF9F-4287-99A0-AC0E5316C9DE}"/>
                  </a:ext>
                </a:extLst>
              </p:cNvPr>
              <p:cNvSpPr txBox="1"/>
              <p:nvPr/>
            </p:nvSpPr>
            <p:spPr>
              <a:xfrm>
                <a:off x="3983906" y="397286"/>
                <a:ext cx="115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개발 아이템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042DD4-FD72-4121-8E9B-3DFEB84EB9E9}"/>
                  </a:ext>
                </a:extLst>
              </p:cNvPr>
              <p:cNvSpPr txBox="1"/>
              <p:nvPr/>
            </p:nvSpPr>
            <p:spPr>
              <a:xfrm>
                <a:off x="6384025" y="392664"/>
                <a:ext cx="54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기능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9CC03C-8709-48B1-A47B-BDA5A02B5C25}"/>
                  </a:ext>
                </a:extLst>
              </p:cNvPr>
              <p:cNvSpPr txBox="1"/>
              <p:nvPr/>
            </p:nvSpPr>
            <p:spPr>
              <a:xfrm>
                <a:off x="6889323" y="393448"/>
                <a:ext cx="97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주요 화면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EE9860-980C-496D-8436-B18936CE56DD}"/>
                  </a:ext>
                </a:extLst>
              </p:cNvPr>
              <p:cNvSpPr txBox="1"/>
              <p:nvPr/>
            </p:nvSpPr>
            <p:spPr>
              <a:xfrm>
                <a:off x="7814731" y="393266"/>
                <a:ext cx="72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차별화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C0276A9-CF38-4BB5-B109-A6DA2EADC56F}"/>
                  </a:ext>
                </a:extLst>
              </p:cNvPr>
              <p:cNvCxnSpPr/>
              <p:nvPr/>
            </p:nvCxnSpPr>
            <p:spPr>
              <a:xfrm>
                <a:off x="5138455" y="443555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3B354BA-207A-46B1-9677-EC25906F5A45}"/>
                  </a:ext>
                </a:extLst>
              </p:cNvPr>
              <p:cNvCxnSpPr/>
              <p:nvPr/>
            </p:nvCxnSpPr>
            <p:spPr>
              <a:xfrm>
                <a:off x="6387596" y="443224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2F1AF35-C72C-4C78-B069-D7CB0665690D}"/>
                  </a:ext>
                </a:extLst>
              </p:cNvPr>
              <p:cNvCxnSpPr/>
              <p:nvPr/>
            </p:nvCxnSpPr>
            <p:spPr>
              <a:xfrm>
                <a:off x="6917325" y="442789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71393D6-154E-443E-B355-668B1BE5BA26}"/>
                  </a:ext>
                </a:extLst>
              </p:cNvPr>
              <p:cNvCxnSpPr/>
              <p:nvPr/>
            </p:nvCxnSpPr>
            <p:spPr>
              <a:xfrm>
                <a:off x="7830485" y="444017"/>
                <a:ext cx="0" cy="2160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6B591B-1823-433A-BE75-EA6F7F8C46BE}"/>
                </a:ext>
              </a:extLst>
            </p:cNvPr>
            <p:cNvSpPr txBox="1"/>
            <p:nvPr/>
          </p:nvSpPr>
          <p:spPr>
            <a:xfrm>
              <a:off x="5506172" y="397570"/>
              <a:ext cx="13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시장 벤치마킹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F6CFC59-E771-4D68-9CDD-561A4F442694}"/>
              </a:ext>
            </a:extLst>
          </p:cNvPr>
          <p:cNvGrpSpPr/>
          <p:nvPr/>
        </p:nvGrpSpPr>
        <p:grpSpPr>
          <a:xfrm>
            <a:off x="8048468" y="1494628"/>
            <a:ext cx="1260000" cy="1841714"/>
            <a:chOff x="8048468" y="1494628"/>
            <a:chExt cx="1260000" cy="184171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178D05-58BB-41CC-B625-7BAA8A0C145D}"/>
                </a:ext>
              </a:extLst>
            </p:cNvPr>
            <p:cNvSpPr/>
            <p:nvPr/>
          </p:nvSpPr>
          <p:spPr>
            <a:xfrm>
              <a:off x="8048468" y="1494628"/>
              <a:ext cx="1260000" cy="126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3B60074-0210-43D8-B59A-D93069753198}"/>
                </a:ext>
              </a:extLst>
            </p:cNvPr>
            <p:cNvSpPr/>
            <p:nvPr/>
          </p:nvSpPr>
          <p:spPr>
            <a:xfrm>
              <a:off x="8084468" y="1522178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래픽 71" descr="서버 단색으로 채워진">
              <a:extLst>
                <a:ext uri="{FF2B5EF4-FFF2-40B4-BE49-F238E27FC236}">
                  <a16:creationId xmlns:a16="http://schemas.microsoft.com/office/drawing/2014/main" id="{1AF6DBCB-1403-4E81-848E-59EEC8A11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5747" y="1658978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542FB9C-04FC-4116-8E2D-9BCE56ADA2E1}"/>
                </a:ext>
              </a:extLst>
            </p:cNvPr>
            <p:cNvSpPr txBox="1"/>
            <p:nvPr/>
          </p:nvSpPr>
          <p:spPr>
            <a:xfrm>
              <a:off x="8225620" y="296701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박수민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61945FC-3195-40CE-88DB-22F90D033D5F}"/>
              </a:ext>
            </a:extLst>
          </p:cNvPr>
          <p:cNvGrpSpPr/>
          <p:nvPr/>
        </p:nvGrpSpPr>
        <p:grpSpPr>
          <a:xfrm>
            <a:off x="4633472" y="1502399"/>
            <a:ext cx="1260000" cy="1833943"/>
            <a:chOff x="4633472" y="1502399"/>
            <a:chExt cx="1260000" cy="183394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187409D-0AD7-445C-A001-3B8DC31EED67}"/>
                </a:ext>
              </a:extLst>
            </p:cNvPr>
            <p:cNvSpPr/>
            <p:nvPr/>
          </p:nvSpPr>
          <p:spPr>
            <a:xfrm>
              <a:off x="4633472" y="150239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B3A8407-830A-4FA5-A14B-130CF8B1AF86}"/>
                </a:ext>
              </a:extLst>
            </p:cNvPr>
            <p:cNvSpPr/>
            <p:nvPr/>
          </p:nvSpPr>
          <p:spPr>
            <a:xfrm>
              <a:off x="4669472" y="1538053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905BFFC-E3F7-46CE-961F-925CFA76307C}"/>
                </a:ext>
              </a:extLst>
            </p:cNvPr>
            <p:cNvSpPr txBox="1"/>
            <p:nvPr/>
          </p:nvSpPr>
          <p:spPr>
            <a:xfrm>
              <a:off x="4813479" y="296701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박재윤</a:t>
              </a:r>
            </a:p>
          </p:txBody>
        </p:sp>
        <p:pic>
          <p:nvPicPr>
            <p:cNvPr id="81" name="그래픽 80" descr="데이터베이스 단색으로 채워진">
              <a:extLst>
                <a:ext uri="{FF2B5EF4-FFF2-40B4-BE49-F238E27FC236}">
                  <a16:creationId xmlns:a16="http://schemas.microsoft.com/office/drawing/2014/main" id="{76595C89-90D7-4E19-B8A6-9723BD38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6272" y="1674853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77A61C8-6E4A-43FE-A794-7CA7230609FB}"/>
              </a:ext>
            </a:extLst>
          </p:cNvPr>
          <p:cNvGrpSpPr/>
          <p:nvPr/>
        </p:nvGrpSpPr>
        <p:grpSpPr>
          <a:xfrm>
            <a:off x="6340970" y="1494628"/>
            <a:ext cx="1260000" cy="1841714"/>
            <a:chOff x="6340970" y="1494628"/>
            <a:chExt cx="1260000" cy="184171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71EAD17-9A47-40D2-81E1-EC94916275D8}"/>
                </a:ext>
              </a:extLst>
            </p:cNvPr>
            <p:cNvSpPr/>
            <p:nvPr/>
          </p:nvSpPr>
          <p:spPr>
            <a:xfrm>
              <a:off x="6340970" y="1494628"/>
              <a:ext cx="1260000" cy="126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50E6869-CEF2-4138-85FE-21DF691ADED8}"/>
                </a:ext>
              </a:extLst>
            </p:cNvPr>
            <p:cNvSpPr/>
            <p:nvPr/>
          </p:nvSpPr>
          <p:spPr>
            <a:xfrm>
              <a:off x="6374729" y="1526940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249E0C-7127-4064-A34A-E0709096E29E}"/>
                </a:ext>
              </a:extLst>
            </p:cNvPr>
            <p:cNvSpPr txBox="1"/>
            <p:nvPr/>
          </p:nvSpPr>
          <p:spPr>
            <a:xfrm>
              <a:off x="6520984" y="296701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최성호</a:t>
              </a:r>
            </a:p>
          </p:txBody>
        </p:sp>
        <p:pic>
          <p:nvPicPr>
            <p:cNvPr id="84" name="그래픽 83" descr="데이터베이스 윤곽선">
              <a:extLst>
                <a:ext uri="{FF2B5EF4-FFF2-40B4-BE49-F238E27FC236}">
                  <a16:creationId xmlns:a16="http://schemas.microsoft.com/office/drawing/2014/main" id="{005E3B93-CE1C-45FB-B91C-CCDF0D3E4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5915" y="1677006"/>
              <a:ext cx="914400" cy="9144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D566AF2-F401-4BBD-941E-C681E271C9E1}"/>
              </a:ext>
            </a:extLst>
          </p:cNvPr>
          <p:cNvGrpSpPr/>
          <p:nvPr/>
        </p:nvGrpSpPr>
        <p:grpSpPr>
          <a:xfrm>
            <a:off x="9713524" y="1494628"/>
            <a:ext cx="1260000" cy="1841714"/>
            <a:chOff x="9713524" y="1494628"/>
            <a:chExt cx="1260000" cy="184171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7622627-C634-439B-808D-FCAF0F0AC8E5}"/>
                </a:ext>
              </a:extLst>
            </p:cNvPr>
            <p:cNvSpPr/>
            <p:nvPr/>
          </p:nvSpPr>
          <p:spPr>
            <a:xfrm>
              <a:off x="9713524" y="1494628"/>
              <a:ext cx="1260000" cy="126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FE7F7A7-813A-439C-8F49-862CCE3D7C3A}"/>
                </a:ext>
              </a:extLst>
            </p:cNvPr>
            <p:cNvSpPr/>
            <p:nvPr/>
          </p:nvSpPr>
          <p:spPr>
            <a:xfrm>
              <a:off x="9743881" y="1523960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48A5E9-58D4-4F98-98A9-137AB15EE2E5}"/>
                </a:ext>
              </a:extLst>
            </p:cNvPr>
            <p:cNvSpPr txBox="1"/>
            <p:nvPr/>
          </p:nvSpPr>
          <p:spPr>
            <a:xfrm>
              <a:off x="9892449" y="296701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히다야</a:t>
              </a:r>
              <a:endParaRPr lang="ko-KR" altLang="en-US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pic>
          <p:nvPicPr>
            <p:cNvPr id="86" name="그래픽 85" descr="서버 윤곽선">
              <a:extLst>
                <a:ext uri="{FF2B5EF4-FFF2-40B4-BE49-F238E27FC236}">
                  <a16:creationId xmlns:a16="http://schemas.microsoft.com/office/drawing/2014/main" id="{BCFD4893-9722-45F9-8FDB-A2586878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90012" y="1658978"/>
              <a:ext cx="914400" cy="9144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DF9E049-5650-43CD-8485-CC801E743DF0}"/>
              </a:ext>
            </a:extLst>
          </p:cNvPr>
          <p:cNvGrpSpPr/>
          <p:nvPr/>
        </p:nvGrpSpPr>
        <p:grpSpPr>
          <a:xfrm>
            <a:off x="2925974" y="1494628"/>
            <a:ext cx="1260000" cy="1846504"/>
            <a:chOff x="2925974" y="1494628"/>
            <a:chExt cx="1260000" cy="1846504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F9E0434-BDFD-444B-866C-5A4C85A5B280}"/>
                </a:ext>
              </a:extLst>
            </p:cNvPr>
            <p:cNvSpPr/>
            <p:nvPr/>
          </p:nvSpPr>
          <p:spPr>
            <a:xfrm>
              <a:off x="2925974" y="1494628"/>
              <a:ext cx="1260000" cy="126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0">
                    <a:schemeClr val="accent1">
                      <a:lumMod val="7000"/>
                      <a:lumOff val="93000"/>
                    </a:schemeClr>
                  </a:gs>
                  <a:gs pos="65000">
                    <a:srgbClr val="CDCDCE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1692A3B-22E2-4497-9A08-4AB5C4B53691}"/>
                </a:ext>
              </a:extLst>
            </p:cNvPr>
            <p:cNvSpPr/>
            <p:nvPr/>
          </p:nvSpPr>
          <p:spPr>
            <a:xfrm>
              <a:off x="2961974" y="1529663"/>
              <a:ext cx="1188000" cy="118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98C838-ADF2-43AF-B3EE-9A0C4AB96489}"/>
                </a:ext>
              </a:extLst>
            </p:cNvPr>
            <p:cNvSpPr txBox="1"/>
            <p:nvPr/>
          </p:nvSpPr>
          <p:spPr>
            <a:xfrm>
              <a:off x="3105974" y="2971800"/>
              <a:ext cx="9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최재혁</a:t>
              </a:r>
            </a:p>
          </p:txBody>
        </p:sp>
        <p:pic>
          <p:nvPicPr>
            <p:cNvPr id="90" name="그래픽 89" descr="웹 디자인 윤곽선">
              <a:extLst>
                <a:ext uri="{FF2B5EF4-FFF2-40B4-BE49-F238E27FC236}">
                  <a16:creationId xmlns:a16="http://schemas.microsoft.com/office/drawing/2014/main" id="{866555DE-50EE-4136-BF59-FE21A71F7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0905" y="1674853"/>
              <a:ext cx="914400" cy="914400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E09D35D-1589-46BE-BF73-C4B392B5716E}"/>
              </a:ext>
            </a:extLst>
          </p:cNvPr>
          <p:cNvGrpSpPr/>
          <p:nvPr/>
        </p:nvGrpSpPr>
        <p:grpSpPr>
          <a:xfrm>
            <a:off x="1218476" y="1494628"/>
            <a:ext cx="1260000" cy="1846504"/>
            <a:chOff x="1218476" y="1494628"/>
            <a:chExt cx="1260000" cy="1846504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F538907-C5C3-4759-BAFB-F73F81CD5B29}"/>
                </a:ext>
              </a:extLst>
            </p:cNvPr>
            <p:cNvGrpSpPr/>
            <p:nvPr/>
          </p:nvGrpSpPr>
          <p:grpSpPr>
            <a:xfrm>
              <a:off x="1218476" y="1494628"/>
              <a:ext cx="1260000" cy="1846504"/>
              <a:chOff x="1218476" y="1494628"/>
              <a:chExt cx="1260000" cy="1846504"/>
            </a:xfrm>
          </p:grpSpPr>
          <p:sp>
            <p:nvSpPr>
              <p:cNvPr id="32" name="타원 31" descr="남성 프로그래머 단색으로 채워진">
                <a:extLst>
                  <a:ext uri="{FF2B5EF4-FFF2-40B4-BE49-F238E27FC236}">
                    <a16:creationId xmlns:a16="http://schemas.microsoft.com/office/drawing/2014/main" id="{9C63EC41-771E-4DFE-A537-02454288A79A}"/>
                  </a:ext>
                </a:extLst>
              </p:cNvPr>
              <p:cNvSpPr/>
              <p:nvPr/>
            </p:nvSpPr>
            <p:spPr>
              <a:xfrm>
                <a:off x="1218476" y="1494628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76200">
                <a:gradFill>
                  <a:gsLst>
                    <a:gs pos="0">
                      <a:schemeClr val="accent1">
                        <a:lumMod val="7000"/>
                        <a:lumOff val="93000"/>
                      </a:schemeClr>
                    </a:gs>
                    <a:gs pos="65000">
                      <a:srgbClr val="CDCDCE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4A2649E-D6CB-449E-84C5-08F132A8ADDD}"/>
                  </a:ext>
                </a:extLst>
              </p:cNvPr>
              <p:cNvSpPr/>
              <p:nvPr/>
            </p:nvSpPr>
            <p:spPr>
              <a:xfrm>
                <a:off x="1254469" y="1529663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916563-A52F-497A-BBBD-00CAAAAA6D67}"/>
                  </a:ext>
                </a:extLst>
              </p:cNvPr>
              <p:cNvSpPr txBox="1"/>
              <p:nvPr/>
            </p:nvSpPr>
            <p:spPr>
              <a:xfrm>
                <a:off x="1398469" y="2971800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조준영</a:t>
                </a:r>
              </a:p>
            </p:txBody>
          </p:sp>
          <p:pic>
            <p:nvPicPr>
              <p:cNvPr id="88" name="그래픽 87" descr="웹 디자인 단색으로 채워진">
                <a:extLst>
                  <a:ext uri="{FF2B5EF4-FFF2-40B4-BE49-F238E27FC236}">
                    <a16:creationId xmlns:a16="http://schemas.microsoft.com/office/drawing/2014/main" id="{AF150634-3CC9-4B80-8B84-A1414997A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393400" y="166646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A81E538-2249-487A-9AFB-D6D32D7591D4}"/>
                </a:ext>
              </a:extLst>
            </p:cNvPr>
            <p:cNvSpPr txBox="1"/>
            <p:nvPr/>
          </p:nvSpPr>
          <p:spPr>
            <a:xfrm>
              <a:off x="1528506" y="1986834"/>
              <a:ext cx="644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팀장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736F91F-B030-4D18-AD50-37BA170588DB}"/>
              </a:ext>
            </a:extLst>
          </p:cNvPr>
          <p:cNvGrpSpPr/>
          <p:nvPr/>
        </p:nvGrpSpPr>
        <p:grpSpPr>
          <a:xfrm>
            <a:off x="1272469" y="4003894"/>
            <a:ext cx="9675208" cy="2221314"/>
            <a:chOff x="1272469" y="4003894"/>
            <a:chExt cx="9675208" cy="2221314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7C8DB1FB-9CB0-42A0-B39D-0F1D0CA4C165}"/>
                </a:ext>
              </a:extLst>
            </p:cNvPr>
            <p:cNvGrpSpPr/>
            <p:nvPr/>
          </p:nvGrpSpPr>
          <p:grpSpPr>
            <a:xfrm>
              <a:off x="1272469" y="4003894"/>
              <a:ext cx="9675208" cy="2221314"/>
              <a:chOff x="1272469" y="3546694"/>
              <a:chExt cx="9675208" cy="222131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5889F9E6-3872-46C6-A85F-8543B41C4CB9}"/>
                  </a:ext>
                </a:extLst>
              </p:cNvPr>
              <p:cNvGrpSpPr/>
              <p:nvPr/>
            </p:nvGrpSpPr>
            <p:grpSpPr>
              <a:xfrm>
                <a:off x="1272469" y="3546694"/>
                <a:ext cx="1152000" cy="2014489"/>
                <a:chOff x="1272469" y="3546694"/>
                <a:chExt cx="1152000" cy="2014489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2F91BCE-2B3E-48FB-B184-250DA8C4D3AF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개발 총괄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F4C7CB-E895-4E63-ACF2-A5CB34F3673E}"/>
                    </a:ext>
                  </a:extLst>
                </p:cNvPr>
                <p:cNvSpPr txBox="1"/>
                <p:nvPr/>
              </p:nvSpPr>
              <p:spPr>
                <a:xfrm>
                  <a:off x="1385780" y="4090810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UI / UX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80689F1-2362-49D4-A9B7-07EA23798683}"/>
                    </a:ext>
                  </a:extLst>
                </p:cNvPr>
                <p:cNvSpPr txBox="1"/>
                <p:nvPr/>
              </p:nvSpPr>
              <p:spPr>
                <a:xfrm>
                  <a:off x="1272469" y="4548010"/>
                  <a:ext cx="1152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Arduino</a:t>
                  </a:r>
                </a:p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(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프로그래밍</a:t>
                  </a: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)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3450552-7A70-4640-96A0-9FC306056584}"/>
                    </a:ext>
                  </a:extLst>
                </p:cNvPr>
                <p:cNvSpPr txBox="1"/>
                <p:nvPr/>
              </p:nvSpPr>
              <p:spPr>
                <a:xfrm>
                  <a:off x="1393400" y="5222629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</a:t>
                  </a:r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452F875-28D3-4455-825D-F77C10DFA519}"/>
                  </a:ext>
                </a:extLst>
              </p:cNvPr>
              <p:cNvGrpSpPr/>
              <p:nvPr/>
            </p:nvGrpSpPr>
            <p:grpSpPr>
              <a:xfrm>
                <a:off x="2950439" y="3546694"/>
                <a:ext cx="1224000" cy="2221314"/>
                <a:chOff x="1249400" y="3546694"/>
                <a:chExt cx="1224000" cy="2221314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6D346B9-B374-43BC-8EA9-355E83BB6E9A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UI / UX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F9B1F23-CCD3-45A6-9FFB-271F05C5C1ED}"/>
                    </a:ext>
                  </a:extLst>
                </p:cNvPr>
                <p:cNvSpPr txBox="1"/>
                <p:nvPr/>
              </p:nvSpPr>
              <p:spPr>
                <a:xfrm>
                  <a:off x="1249400" y="4107532"/>
                  <a:ext cx="1224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08B85A5-AEC0-47A3-8D88-D65D98AD7437}"/>
                    </a:ext>
                  </a:extLst>
                </p:cNvPr>
                <p:cNvSpPr txBox="1"/>
                <p:nvPr/>
              </p:nvSpPr>
              <p:spPr>
                <a:xfrm>
                  <a:off x="1381143" y="4671006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제품 제작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A321FE4-4E01-42F9-AEED-AD1A9E42F24B}"/>
                    </a:ext>
                  </a:extLst>
                </p:cNvPr>
                <p:cNvSpPr txBox="1"/>
                <p:nvPr/>
              </p:nvSpPr>
              <p:spPr>
                <a:xfrm>
                  <a:off x="1392316" y="5183233"/>
                  <a:ext cx="936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Arduino</a:t>
                  </a:r>
                  <a:b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</a:b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(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보조</a:t>
                  </a: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)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0458BB83-C7D8-484E-9A12-180401E404A9}"/>
                  </a:ext>
                </a:extLst>
              </p:cNvPr>
              <p:cNvGrpSpPr/>
              <p:nvPr/>
            </p:nvGrpSpPr>
            <p:grpSpPr>
              <a:xfrm>
                <a:off x="4715719" y="3547703"/>
                <a:ext cx="1152000" cy="2014489"/>
                <a:chOff x="1307182" y="3546694"/>
                <a:chExt cx="1152000" cy="2014489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339EFC1-61A4-4A87-87E4-8D92B3E6946E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DB 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구축</a:t>
                  </a:r>
                  <a:endParaRPr lang="en-US" altLang="ko-KR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2BEEB2D-6F15-4D6E-8BEA-398AB85F105F}"/>
                    </a:ext>
                  </a:extLst>
                </p:cNvPr>
                <p:cNvSpPr txBox="1"/>
                <p:nvPr/>
              </p:nvSpPr>
              <p:spPr>
                <a:xfrm>
                  <a:off x="1385780" y="4090810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0E8DB73-6DBF-40E0-AA48-ED1D7321EFBA}"/>
                    </a:ext>
                  </a:extLst>
                </p:cNvPr>
                <p:cNvSpPr txBox="1"/>
                <p:nvPr/>
              </p:nvSpPr>
              <p:spPr>
                <a:xfrm>
                  <a:off x="1307182" y="4546887"/>
                  <a:ext cx="1152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Arduino</a:t>
                  </a:r>
                </a:p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(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보조</a:t>
                  </a: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)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0412FE3-5FF6-4E6A-9100-058358C98019}"/>
                    </a:ext>
                  </a:extLst>
                </p:cNvPr>
                <p:cNvSpPr txBox="1"/>
                <p:nvPr/>
              </p:nvSpPr>
              <p:spPr>
                <a:xfrm>
                  <a:off x="1393400" y="5222629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제품 제작</a:t>
                  </a:r>
                </a:p>
              </p:txBody>
            </p: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028D5D5A-077A-4348-B94E-62675E1ED91C}"/>
                  </a:ext>
                </a:extLst>
              </p:cNvPr>
              <p:cNvGrpSpPr/>
              <p:nvPr/>
            </p:nvGrpSpPr>
            <p:grpSpPr>
              <a:xfrm>
                <a:off x="6332562" y="3547703"/>
                <a:ext cx="1188000" cy="2014489"/>
                <a:chOff x="1224070" y="3546694"/>
                <a:chExt cx="1188000" cy="2014489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DE68AA2-037A-45C1-A88C-1D9EE28AC961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DB 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구축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0A40A69-24B0-4B01-A03E-931A5DABA253}"/>
                    </a:ext>
                  </a:extLst>
                </p:cNvPr>
                <p:cNvSpPr txBox="1"/>
                <p:nvPr/>
              </p:nvSpPr>
              <p:spPr>
                <a:xfrm>
                  <a:off x="1224070" y="4101382"/>
                  <a:ext cx="118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 보조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4C1F283-A0A8-433A-B2CD-1BD7BF1D7C02}"/>
                    </a:ext>
                  </a:extLst>
                </p:cNvPr>
                <p:cNvSpPr txBox="1"/>
                <p:nvPr/>
              </p:nvSpPr>
              <p:spPr>
                <a:xfrm>
                  <a:off x="1393400" y="5222629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제품 제작</a:t>
                  </a:r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5C3CF450-A99E-41F2-8A91-D2AC4B2A3638}"/>
                  </a:ext>
                </a:extLst>
              </p:cNvPr>
              <p:cNvGrpSpPr/>
              <p:nvPr/>
            </p:nvGrpSpPr>
            <p:grpSpPr>
              <a:xfrm>
                <a:off x="8210474" y="3547703"/>
                <a:ext cx="948931" cy="2014489"/>
                <a:chOff x="1380469" y="3546694"/>
                <a:chExt cx="948931" cy="2014489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C50B15D-38B2-42A9-9570-8396B2788276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서버 개발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4579C82-D36D-44CE-B68B-20F1F8B08E51}"/>
                    </a:ext>
                  </a:extLst>
                </p:cNvPr>
                <p:cNvSpPr txBox="1"/>
                <p:nvPr/>
              </p:nvSpPr>
              <p:spPr>
                <a:xfrm>
                  <a:off x="1385780" y="4090810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1747B58-8895-4DFE-85DD-5210EBB1517E}"/>
                    </a:ext>
                  </a:extLst>
                </p:cNvPr>
                <p:cNvSpPr txBox="1"/>
                <p:nvPr/>
              </p:nvSpPr>
              <p:spPr>
                <a:xfrm>
                  <a:off x="1380469" y="4534122"/>
                  <a:ext cx="936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Arduino</a:t>
                  </a:r>
                </a:p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(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보조</a:t>
                  </a: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)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C05EA34-0BB0-44C2-ADAD-CEFCB1E4A658}"/>
                    </a:ext>
                  </a:extLst>
                </p:cNvPr>
                <p:cNvSpPr txBox="1"/>
                <p:nvPr/>
              </p:nvSpPr>
              <p:spPr>
                <a:xfrm>
                  <a:off x="1393400" y="5222629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제품 제작</a:t>
                  </a:r>
                </a:p>
              </p:txBody>
            </p: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8FEE8D3-40DC-4BAE-9B07-BD9FD64B3959}"/>
                  </a:ext>
                </a:extLst>
              </p:cNvPr>
              <p:cNvGrpSpPr/>
              <p:nvPr/>
            </p:nvGrpSpPr>
            <p:grpSpPr>
              <a:xfrm>
                <a:off x="9754030" y="3547703"/>
                <a:ext cx="1193647" cy="2014489"/>
                <a:chOff x="1261753" y="3546694"/>
                <a:chExt cx="1193647" cy="2014489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7B260FB-665A-4030-AF5F-4AE0CD446F1A}"/>
                    </a:ext>
                  </a:extLst>
                </p:cNvPr>
                <p:cNvSpPr txBox="1"/>
                <p:nvPr/>
              </p:nvSpPr>
              <p:spPr>
                <a:xfrm>
                  <a:off x="1381143" y="3546694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서버 개발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FB929BB-8D3B-484A-AD0D-971F73F43C0A}"/>
                    </a:ext>
                  </a:extLst>
                </p:cNvPr>
                <p:cNvSpPr txBox="1"/>
                <p:nvPr/>
              </p:nvSpPr>
              <p:spPr>
                <a:xfrm>
                  <a:off x="1261753" y="4090659"/>
                  <a:ext cx="1188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앱 개발 보조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C79BF87-244C-4818-B4B9-D47EBECEE9E0}"/>
                    </a:ext>
                  </a:extLst>
                </p:cNvPr>
                <p:cNvSpPr txBox="1"/>
                <p:nvPr/>
              </p:nvSpPr>
              <p:spPr>
                <a:xfrm>
                  <a:off x="1267400" y="4534122"/>
                  <a:ext cx="118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Arduino</a:t>
                  </a:r>
                </a:p>
                <a:p>
                  <a:pPr algn="ctr"/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(</a:t>
                  </a:r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프로그래밍</a:t>
                  </a:r>
                  <a:r>
                    <a:rPr lang="en-US" altLang="ko-KR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)</a:t>
                  </a:r>
                  <a:endParaRPr lang="ko-KR" altLang="en-US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A2BCC99-0DBF-46E6-811E-5EE66418E4CA}"/>
                    </a:ext>
                  </a:extLst>
                </p:cNvPr>
                <p:cNvSpPr txBox="1"/>
                <p:nvPr/>
              </p:nvSpPr>
              <p:spPr>
                <a:xfrm>
                  <a:off x="1393400" y="5222629"/>
                  <a:ext cx="93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제품 제작</a:t>
                  </a:r>
                </a:p>
              </p:txBody>
            </p:sp>
          </p:grp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EB14FB1-D647-4194-8640-A8DD98381A2D}"/>
                </a:ext>
              </a:extLst>
            </p:cNvPr>
            <p:cNvSpPr txBox="1"/>
            <p:nvPr/>
          </p:nvSpPr>
          <p:spPr>
            <a:xfrm>
              <a:off x="6368016" y="5005096"/>
              <a:ext cx="115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Arduino</a:t>
              </a:r>
            </a:p>
            <a:p>
              <a:pPr algn="ctr"/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(</a:t>
              </a:r>
              <a:r>
                <a:rPr lang="ko-KR" altLang="en-US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프로그래밍</a:t>
              </a:r>
              <a:r>
                <a:rPr lang="en-US" altLang="ko-KR" sz="16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)</a:t>
              </a:r>
              <a:endParaRPr lang="ko-KR" altLang="en-US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0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31A7DCD-1CF3-461A-B738-8494842B8710}"/>
              </a:ext>
            </a:extLst>
          </p:cNvPr>
          <p:cNvSpPr txBox="1">
            <a:spLocks/>
          </p:cNvSpPr>
          <p:nvPr/>
        </p:nvSpPr>
        <p:spPr>
          <a:xfrm>
            <a:off x="3929187" y="2784881"/>
            <a:ext cx="4333624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개발 아이템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D6EC09-1ACB-4025-A5A7-2C7151DFF210}"/>
              </a:ext>
            </a:extLst>
          </p:cNvPr>
          <p:cNvSpPr txBox="1">
            <a:spLocks/>
          </p:cNvSpPr>
          <p:nvPr/>
        </p:nvSpPr>
        <p:spPr>
          <a:xfrm>
            <a:off x="3929187" y="2784881"/>
            <a:ext cx="4333624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Care Kicks</a:t>
            </a:r>
            <a:endParaRPr lang="ko-KR" altLang="en-US" b="1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5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FBD905D-13A2-416A-ACB2-C3792F24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0" t="30278" r="41566" b="30278"/>
          <a:stretch/>
        </p:blipFill>
        <p:spPr>
          <a:xfrm>
            <a:off x="4565366" y="729000"/>
            <a:ext cx="3061268" cy="5400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C3FB176-D199-4D57-8C08-1BDCCCAA8889}"/>
              </a:ext>
            </a:extLst>
          </p:cNvPr>
          <p:cNvSpPr txBox="1">
            <a:spLocks/>
          </p:cNvSpPr>
          <p:nvPr/>
        </p:nvSpPr>
        <p:spPr>
          <a:xfrm>
            <a:off x="5124000" y="3213000"/>
            <a:ext cx="1944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Care Kicks</a:t>
            </a:r>
            <a:endParaRPr lang="ko-KR" altLang="en-US" sz="30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1" name="Picture 2" descr="Stars Svg Png Icon Free Download (#537704) - OnlineWebFonts.COM">
            <a:extLst>
              <a:ext uri="{FF2B5EF4-FFF2-40B4-BE49-F238E27FC236}">
                <a16:creationId xmlns:a16="http://schemas.microsoft.com/office/drawing/2014/main" id="{2D4F2D4F-6EE8-42E9-BCC7-098F2E8C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5" t="38855" r="24371" b="27950"/>
          <a:stretch/>
        </p:blipFill>
        <p:spPr bwMode="auto">
          <a:xfrm>
            <a:off x="6847989" y="2932762"/>
            <a:ext cx="33288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tars Svg Png Icon Free Download (#537704) - OnlineWebFonts.COM">
            <a:extLst>
              <a:ext uri="{FF2B5EF4-FFF2-40B4-BE49-F238E27FC236}">
                <a16:creationId xmlns:a16="http://schemas.microsoft.com/office/drawing/2014/main" id="{32BCAAE5-AE61-460E-A959-0604FD8DA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55" t="38855" r="24371" b="27950"/>
          <a:stretch/>
        </p:blipFill>
        <p:spPr bwMode="auto">
          <a:xfrm>
            <a:off x="7067999" y="3213000"/>
            <a:ext cx="199732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33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2000">
        <p159:morph option="byObject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FC5ABB-30D3-4D3A-AF4A-2967CBB78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0" t="30278" r="41566" b="30278"/>
          <a:stretch/>
        </p:blipFill>
        <p:spPr>
          <a:xfrm>
            <a:off x="4565366" y="729000"/>
            <a:ext cx="3061268" cy="5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44DAF-88E7-4BD9-9FCB-EB3E891F4F68}"/>
              </a:ext>
            </a:extLst>
          </p:cNvPr>
          <p:cNvSpPr txBox="1"/>
          <p:nvPr/>
        </p:nvSpPr>
        <p:spPr>
          <a:xfrm>
            <a:off x="5044407" y="2654134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인 가구 시대에 적합한</a:t>
            </a:r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endParaRPr lang="ko-KR" altLang="en-US" sz="16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0878A-1AF0-4F52-8077-39D557A413F9}"/>
              </a:ext>
            </a:extLst>
          </p:cNvPr>
          <p:cNvSpPr txBox="1"/>
          <p:nvPr/>
        </p:nvSpPr>
        <p:spPr>
          <a:xfrm>
            <a:off x="4935403" y="3057860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자주 세탁하기 힘든 신발을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766B-9146-4324-BECD-A0F5144AC74E}"/>
              </a:ext>
            </a:extLst>
          </p:cNvPr>
          <p:cNvSpPr txBox="1"/>
          <p:nvPr/>
        </p:nvSpPr>
        <p:spPr>
          <a:xfrm>
            <a:off x="5251196" y="3461586"/>
            <a:ext cx="1697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깨끗하게 관리하고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BBCC1-0976-481A-B13A-8B15D9CA56A4}"/>
              </a:ext>
            </a:extLst>
          </p:cNvPr>
          <p:cNvSpPr txBox="1"/>
          <p:nvPr/>
        </p:nvSpPr>
        <p:spPr>
          <a:xfrm>
            <a:off x="4927112" y="3865312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유지관리에 도움을 주는 앱</a:t>
            </a:r>
          </a:p>
        </p:txBody>
      </p:sp>
    </p:spTree>
    <p:extLst>
      <p:ext uri="{BB962C8B-B14F-4D97-AF65-F5344CB8AC3E}">
        <p14:creationId xmlns:p14="http://schemas.microsoft.com/office/powerpoint/2010/main" val="111900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C379DC-3333-4383-BD1F-E45203B7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0" t="30278" r="41566" b="30278"/>
          <a:stretch/>
        </p:blipFill>
        <p:spPr>
          <a:xfrm>
            <a:off x="4565366" y="729000"/>
            <a:ext cx="3061268" cy="5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C7995-9B87-4BED-A756-9D763D4982A7}"/>
              </a:ext>
            </a:extLst>
          </p:cNvPr>
          <p:cNvSpPr txBox="1"/>
          <p:nvPr/>
        </p:nvSpPr>
        <p:spPr>
          <a:xfrm>
            <a:off x="5739171" y="3259723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그리고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3B871-9653-45A9-BAC5-5FD57C3D2077}"/>
              </a:ext>
            </a:extLst>
          </p:cNvPr>
          <p:cNvSpPr txBox="1"/>
          <p:nvPr/>
        </p:nvSpPr>
        <p:spPr>
          <a:xfrm>
            <a:off x="5329218" y="3259723"/>
            <a:ext cx="153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IOT 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신발 살균기</a:t>
            </a:r>
          </a:p>
        </p:txBody>
      </p:sp>
    </p:spTree>
    <p:extLst>
      <p:ext uri="{BB962C8B-B14F-4D97-AF65-F5344CB8AC3E}">
        <p14:creationId xmlns:p14="http://schemas.microsoft.com/office/powerpoint/2010/main" val="5086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442</Words>
  <Application>Microsoft Office PowerPoint</Application>
  <PresentationFormat>와이드스크린</PresentationFormat>
  <Paragraphs>173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Baskerville BT</vt:lpstr>
      <vt:lpstr>나눔스퀘어OTF_ac Bold</vt:lpstr>
      <vt:lpstr>Arial</vt:lpstr>
      <vt:lpstr>나눔스퀘어OTF_ac</vt:lpstr>
      <vt:lpstr>맑은 고딕</vt:lpstr>
      <vt:lpstr>나눔스퀘어OTF_ac ExtraBold</vt:lpstr>
      <vt:lpstr>Tw Cen MT</vt:lpstr>
      <vt:lpstr>Office 테마</vt:lpstr>
      <vt:lpstr>2022  졸업작품  프로젝트  분석·설계서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최재혁</dc:creator>
  <cp:lastModifiedBy>최재혁</cp:lastModifiedBy>
  <cp:revision>13</cp:revision>
  <dcterms:created xsi:type="dcterms:W3CDTF">2022-04-15T14:57:56Z</dcterms:created>
  <dcterms:modified xsi:type="dcterms:W3CDTF">2022-04-18T17:25:25Z</dcterms:modified>
</cp:coreProperties>
</file>