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23AE0-5061-44A6-9561-83301F45881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0CA7F-F3A5-4BAF-B459-85423CF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12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 </a:t>
            </a:r>
            <a:endParaRPr lang="en-US" b="0" dirty="0">
              <a:effectLst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interface of interest to clients.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maintains an instance of 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ConcreteState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subclass that defines the current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 </a:t>
            </a:r>
            <a:endParaRPr lang="en-US" b="0" dirty="0">
              <a:effectLst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an interface for encapsulating the behavior associated with a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 state of the Context.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ConcreteState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subclasses </a:t>
            </a:r>
            <a:endParaRPr lang="en-US" b="0" dirty="0">
              <a:effectLst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subclass implements a behavior associated with a state of the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Context.  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0CA7F-F3A5-4BAF-B459-85423CF7F0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1EF3-4F7B-4AE1-9118-052762970E2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2DB7-D6A7-4FD0-A664-089C973950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28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1EF3-4F7B-4AE1-9118-052762970E2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2DB7-D6A7-4FD0-A664-089C9739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1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1EF3-4F7B-4AE1-9118-052762970E2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2DB7-D6A7-4FD0-A664-089C9739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2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1EF3-4F7B-4AE1-9118-052762970E2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2DB7-D6A7-4FD0-A664-089C9739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1EF3-4F7B-4AE1-9118-052762970E2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2DB7-D6A7-4FD0-A664-089C973950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7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1EF3-4F7B-4AE1-9118-052762970E2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2DB7-D6A7-4FD0-A664-089C9739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2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1EF3-4F7B-4AE1-9118-052762970E2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2DB7-D6A7-4FD0-A664-089C9739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2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1EF3-4F7B-4AE1-9118-052762970E2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2DB7-D6A7-4FD0-A664-089C9739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8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1EF3-4F7B-4AE1-9118-052762970E2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2DB7-D6A7-4FD0-A664-089C9739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6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301EF3-4F7B-4AE1-9118-052762970E2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AB2DB7-D6A7-4FD0-A664-089C9739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1EF3-4F7B-4AE1-9118-052762970E2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2DB7-D6A7-4FD0-A664-089C9739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4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301EF3-4F7B-4AE1-9118-052762970E2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AB2DB7-D6A7-4FD0-A664-089C973950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02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swlh/vending-machine-design-a-state-design-pattern-approach-5b7e1a026cd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27FA5-F0C1-45F1-9123-D8CA31EA13EE}"/>
              </a:ext>
            </a:extLst>
          </p:cNvPr>
          <p:cNvSpPr/>
          <p:nvPr/>
        </p:nvSpPr>
        <p:spPr>
          <a:xfrm>
            <a:off x="1626802" y="2967335"/>
            <a:ext cx="89384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49784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DE36-7008-4F18-B744-9DE2FB98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Implementation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EA010-D09D-49AE-B13C-B3DB5F77F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85829"/>
            <a:ext cx="4519362" cy="4121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E13ECE-A6DD-40D0-9FF1-6CA82B940919}"/>
              </a:ext>
            </a:extLst>
          </p:cNvPr>
          <p:cNvSpPr txBox="1"/>
          <p:nvPr/>
        </p:nvSpPr>
        <p:spPr>
          <a:xfrm>
            <a:off x="6400800" y="2280213"/>
            <a:ext cx="35881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CyberDog Class (Definitions)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0233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5F84-097E-453B-972A-CF41075A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3ECC1-5D20-46A0-BF5B-3360B8C3E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46790"/>
            <a:ext cx="4837358" cy="4811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36A346-6DD9-46AC-B7DB-C14C10EFE4AB}"/>
              </a:ext>
            </a:extLst>
          </p:cNvPr>
          <p:cNvSpPr txBox="1"/>
          <p:nvPr/>
        </p:nvSpPr>
        <p:spPr>
          <a:xfrm>
            <a:off x="6377651" y="2199190"/>
            <a:ext cx="26390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CyberDog</a:t>
            </a:r>
            <a:r>
              <a:rPr lang="en-US" sz="2600" dirty="0"/>
              <a:t> behaviors</a:t>
            </a:r>
          </a:p>
        </p:txBody>
      </p:sp>
    </p:spTree>
    <p:extLst>
      <p:ext uri="{BB962C8B-B14F-4D97-AF65-F5344CB8AC3E}">
        <p14:creationId xmlns:p14="http://schemas.microsoft.com/office/powerpoint/2010/main" val="366464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E066-3446-444A-BB6F-D94E98FC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C15BB-105F-420C-9C81-909BBA02A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20398"/>
            <a:ext cx="7181899" cy="3215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FC2BD2-9F18-46E8-94A7-C0BBF34CB0D6}"/>
              </a:ext>
            </a:extLst>
          </p:cNvPr>
          <p:cNvSpPr txBox="1"/>
          <p:nvPr/>
        </p:nvSpPr>
        <p:spPr>
          <a:xfrm>
            <a:off x="8634714" y="2120398"/>
            <a:ext cx="28126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State class</a:t>
            </a:r>
          </a:p>
        </p:txBody>
      </p:sp>
    </p:spTree>
    <p:extLst>
      <p:ext uri="{BB962C8B-B14F-4D97-AF65-F5344CB8AC3E}">
        <p14:creationId xmlns:p14="http://schemas.microsoft.com/office/powerpoint/2010/main" val="272911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14EB-0A72-4101-84A5-92ED6365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F6BB1-F566-4459-8567-A3542D13A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77981"/>
            <a:ext cx="4084860" cy="1885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11D81-645B-4441-A8F5-C77B4AD97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35625"/>
            <a:ext cx="4084860" cy="1843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1B4BED-2129-420F-B649-3CEE4C5D5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35625"/>
            <a:ext cx="4056250" cy="184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2305E-0CF2-43C3-846B-37D949146174}"/>
              </a:ext>
            </a:extLst>
          </p:cNvPr>
          <p:cNvSpPr txBox="1"/>
          <p:nvPr/>
        </p:nvSpPr>
        <p:spPr>
          <a:xfrm>
            <a:off x="6126480" y="4177981"/>
            <a:ext cx="36078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StateFun</a:t>
            </a:r>
            <a:r>
              <a:rPr lang="en-US" sz="2600" dirty="0"/>
              <a:t>, </a:t>
            </a:r>
            <a:r>
              <a:rPr lang="en-US" sz="2600" dirty="0" err="1"/>
              <a:t>StateAngry</a:t>
            </a:r>
            <a:r>
              <a:rPr lang="en-US" sz="2600" dirty="0"/>
              <a:t>, </a:t>
            </a:r>
            <a:r>
              <a:rPr lang="en-US" sz="2600" dirty="0" err="1"/>
              <a:t>StateSad</a:t>
            </a:r>
            <a:r>
              <a:rPr lang="en-US" sz="2600" dirty="0"/>
              <a:t> classes inherits State class</a:t>
            </a:r>
          </a:p>
        </p:txBody>
      </p:sp>
    </p:spTree>
    <p:extLst>
      <p:ext uri="{BB962C8B-B14F-4D97-AF65-F5344CB8AC3E}">
        <p14:creationId xmlns:p14="http://schemas.microsoft.com/office/powerpoint/2010/main" val="408897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0762-DCB7-4B3B-B598-2F6D0D80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940E2-B0AD-4CED-A314-7B7787954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7360"/>
            <a:ext cx="3847417" cy="3056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395F7F-765F-4251-88E9-02C43C36C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966" y="1737360"/>
            <a:ext cx="3765880" cy="3056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1E6193-A418-4479-B4D8-A74BC430B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396" y="1740915"/>
            <a:ext cx="4005604" cy="3052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4457BE-D2AF-414F-8EBA-112557B285C4}"/>
              </a:ext>
            </a:extLst>
          </p:cNvPr>
          <p:cNvSpPr txBox="1"/>
          <p:nvPr/>
        </p:nvSpPr>
        <p:spPr>
          <a:xfrm>
            <a:off x="3847417" y="5440101"/>
            <a:ext cx="43389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Behaviors of subclasses</a:t>
            </a:r>
          </a:p>
        </p:txBody>
      </p:sp>
    </p:spTree>
    <p:extLst>
      <p:ext uri="{BB962C8B-B14F-4D97-AF65-F5344CB8AC3E}">
        <p14:creationId xmlns:p14="http://schemas.microsoft.com/office/powerpoint/2010/main" val="593255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A000-485E-4ADE-B145-5A949A0F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0BF1F-D671-48BC-8995-F9690C103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5887"/>
            <a:ext cx="2731143" cy="2926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1BE1B8-6DB4-4CF6-A3F9-2E66C29929EE}"/>
              </a:ext>
            </a:extLst>
          </p:cNvPr>
          <p:cNvSpPr txBox="1"/>
          <p:nvPr/>
        </p:nvSpPr>
        <p:spPr>
          <a:xfrm>
            <a:off x="1097280" y="5312780"/>
            <a:ext cx="19468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605A1D-5644-4743-B84A-8D1A89843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225" y="2047875"/>
            <a:ext cx="4029256" cy="2547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93AF16-91EF-4DC7-A966-613CDB2B3E1A}"/>
              </a:ext>
            </a:extLst>
          </p:cNvPr>
          <p:cNvSpPr txBox="1"/>
          <p:nvPr/>
        </p:nvSpPr>
        <p:spPr>
          <a:xfrm>
            <a:off x="5809225" y="5312780"/>
            <a:ext cx="19468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301271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5BB7-7F00-484A-A399-D2E1EC77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AE385-0D68-4602-B2CC-88FD655FFB26}"/>
              </a:ext>
            </a:extLst>
          </p:cNvPr>
          <p:cNvSpPr txBox="1"/>
          <p:nvPr/>
        </p:nvSpPr>
        <p:spPr>
          <a:xfrm>
            <a:off x="1097280" y="2083443"/>
            <a:ext cx="57526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Calibri" panose="020F0502020204030204" pitchFamily="34" charset="0"/>
              <a:buChar char="⁻"/>
            </a:pPr>
            <a:r>
              <a:rPr lang="en-US" sz="2600" dirty="0"/>
              <a:t>An object’s behavior depends on its state.</a:t>
            </a:r>
          </a:p>
          <a:p>
            <a:pPr marL="457200" indent="-457200" fontAlgn="base">
              <a:buFont typeface="Calibri" panose="020F0502020204030204" pitchFamily="34" charset="0"/>
              <a:buChar char="⁻"/>
            </a:pPr>
            <a:r>
              <a:rPr lang="en-US" sz="2600" dirty="0"/>
              <a:t>When using similarly structural object’s state-depended multipart conditional statements → Each branch of condition is a separate class.</a:t>
            </a:r>
          </a:p>
          <a:p>
            <a:pPr marL="457200" indent="-457200">
              <a:buFont typeface="Calibri" panose="020F0502020204030204" pitchFamily="34" charset="0"/>
              <a:buChar char="⁻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56000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FB4B-C954-4066-A272-26DD3AEB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43194-2A6D-434F-9ECC-5ADC31A149AB}"/>
              </a:ext>
            </a:extLst>
          </p:cNvPr>
          <p:cNvSpPr txBox="1"/>
          <p:nvPr/>
        </p:nvSpPr>
        <p:spPr>
          <a:xfrm>
            <a:off x="1226916" y="2164466"/>
            <a:ext cx="50465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Calibri" panose="020F0502020204030204" pitchFamily="34" charset="0"/>
              <a:buChar char="⁻"/>
            </a:pPr>
            <a:r>
              <a:rPr lang="en-US" sz="2600" dirty="0"/>
              <a:t>State machine (vending machine)</a:t>
            </a:r>
          </a:p>
          <a:p>
            <a:pPr marL="285750" indent="-285750" fontAlgn="base">
              <a:buFont typeface="Calibri" panose="020F0502020204030204" pitchFamily="34" charset="0"/>
              <a:buChar char="⁻"/>
            </a:pPr>
            <a:r>
              <a:rPr lang="en-US" sz="2600" dirty="0"/>
              <a:t>TCP problem</a:t>
            </a:r>
          </a:p>
          <a:p>
            <a:pPr marL="285750" indent="-285750" fontAlgn="base">
              <a:buFont typeface="Calibri" panose="020F0502020204030204" pitchFamily="34" charset="0"/>
              <a:buChar char="⁻"/>
            </a:pPr>
            <a:r>
              <a:rPr lang="en-US" sz="2600" dirty="0"/>
              <a:t>Game AI</a:t>
            </a:r>
          </a:p>
          <a:p>
            <a:pPr marL="285750" indent="-285750" fontAlgn="base">
              <a:buFont typeface="Calibri" panose="020F0502020204030204" pitchFamily="34" charset="0"/>
              <a:buChar char="⁻"/>
            </a:pPr>
            <a:r>
              <a:rPr lang="en-US" sz="2600" dirty="0"/>
              <a:t>Game problem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0717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A76F-4F15-477B-B405-949019ED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E7388-8B8C-40BC-A8E5-EF6B1F4589C9}"/>
              </a:ext>
            </a:extLst>
          </p:cNvPr>
          <p:cNvSpPr txBox="1"/>
          <p:nvPr/>
        </p:nvSpPr>
        <p:spPr>
          <a:xfrm>
            <a:off x="888936" y="2060294"/>
            <a:ext cx="48636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pPr marL="914400" lvl="1" indent="-457200" fontAlgn="base">
              <a:buFont typeface="Calibri" panose="020F0502020204030204" pitchFamily="34" charset="0"/>
              <a:buChar char="⁻"/>
            </a:pPr>
            <a:r>
              <a:rPr lang="en-US" sz="2600" dirty="0"/>
              <a:t>Minimize condition statements complexity. </a:t>
            </a:r>
          </a:p>
          <a:p>
            <a:pPr marL="914400" lvl="1" indent="-457200" fontAlgn="base">
              <a:buFont typeface="Calibri" panose="020F0502020204030204" pitchFamily="34" charset="0"/>
              <a:buChar char="⁻"/>
            </a:pPr>
            <a:r>
              <a:rPr lang="en-US" sz="2600" dirty="0"/>
              <a:t>Easy to maintain codes</a:t>
            </a:r>
          </a:p>
          <a:p>
            <a:pPr marL="914400" lvl="1" indent="-457200" fontAlgn="base">
              <a:buFont typeface="Calibri" panose="020F0502020204030204" pitchFamily="34" charset="0"/>
              <a:buChar char="⁻"/>
            </a:pPr>
            <a:r>
              <a:rPr lang="en-US" sz="2600" dirty="0"/>
              <a:t>More specific</a:t>
            </a:r>
          </a:p>
          <a:p>
            <a:pPr marL="914400" lvl="1" indent="-457200" fontAlgn="base">
              <a:buFont typeface="Calibri" panose="020F0502020204030204" pitchFamily="34" charset="0"/>
              <a:buChar char="⁻"/>
            </a:pPr>
            <a:r>
              <a:rPr lang="en-US" sz="2600" dirty="0"/>
              <a:t>More encapsulated</a:t>
            </a:r>
          </a:p>
          <a:p>
            <a:pPr marL="914400" lvl="1" indent="-457200" fontAlgn="base">
              <a:buFont typeface="Calibri" panose="020F0502020204030204" pitchFamily="34" charset="0"/>
              <a:buChar char="⁻"/>
            </a:pPr>
            <a:r>
              <a:rPr lang="en-US" sz="2600" dirty="0"/>
              <a:t>Explicit state transition</a:t>
            </a:r>
          </a:p>
          <a:p>
            <a:pPr marL="914400" lvl="1" indent="-457200" fontAlgn="base">
              <a:buFont typeface="Calibri" panose="020F0502020204030204" pitchFamily="34" charset="0"/>
              <a:buChar char="⁻"/>
            </a:pPr>
            <a:r>
              <a:rPr lang="en-US" sz="2600" dirty="0"/>
              <a:t>State objects can be shared (if no instance variables)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2527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B385-63D6-4F8B-A8FF-7851B848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1FB05-84D6-4E82-85B5-87C95E4098EA}"/>
              </a:ext>
            </a:extLst>
          </p:cNvPr>
          <p:cNvSpPr txBox="1"/>
          <p:nvPr/>
        </p:nvSpPr>
        <p:spPr>
          <a:xfrm>
            <a:off x="949123" y="2326511"/>
            <a:ext cx="620403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alibri" panose="020F0502020204030204" pitchFamily="34" charset="0"/>
              <a:buChar char="⁻"/>
            </a:pPr>
            <a:endParaRPr lang="en-US" sz="2600" dirty="0"/>
          </a:p>
          <a:p>
            <a:pPr marL="914400" lvl="1" indent="-457200" fontAlgn="base">
              <a:buFont typeface="Calibri" panose="020F0502020204030204" pitchFamily="34" charset="0"/>
              <a:buChar char="⁻"/>
            </a:pPr>
            <a:r>
              <a:rPr lang="en-US" sz="2600" dirty="0"/>
              <a:t>Need a class for every state → not suitable for small number of cases (overkill)</a:t>
            </a:r>
          </a:p>
          <a:p>
            <a:pPr marL="914400" lvl="1" indent="-457200" fontAlgn="base">
              <a:buFont typeface="Calibri" panose="020F0502020204030204" pitchFamily="34" charset="0"/>
              <a:buChar char="⁻"/>
            </a:pPr>
            <a:r>
              <a:rPr lang="en-US" sz="2600" dirty="0"/>
              <a:t>More resources</a:t>
            </a:r>
          </a:p>
          <a:p>
            <a:pPr marL="914400" lvl="1" indent="-457200" fontAlgn="base">
              <a:buFont typeface="Calibri" panose="020F0502020204030204" pitchFamily="34" charset="0"/>
              <a:buChar char="⁻"/>
            </a:pPr>
            <a:r>
              <a:rPr lang="en-US" sz="2600" dirty="0"/>
              <a:t>Memory leaks as if not handling probably</a:t>
            </a:r>
          </a:p>
          <a:p>
            <a:pPr marL="457200" indent="-457200">
              <a:buFont typeface="Calibri" panose="020F0502020204030204" pitchFamily="34" charset="0"/>
              <a:buChar char="⁻"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418727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551196-9F02-4FB0-A444-B467B69D6B90}"/>
              </a:ext>
            </a:extLst>
          </p:cNvPr>
          <p:cNvSpPr txBox="1"/>
          <p:nvPr/>
        </p:nvSpPr>
        <p:spPr>
          <a:xfrm>
            <a:off x="1219200" y="2266950"/>
            <a:ext cx="67246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600" dirty="0"/>
              <a:t>Problem</a:t>
            </a:r>
          </a:p>
          <a:p>
            <a:pPr marL="342900" indent="-342900">
              <a:buAutoNum type="arabicPeriod"/>
            </a:pPr>
            <a:r>
              <a:rPr lang="en-US" sz="2600" dirty="0"/>
              <a:t>Naive solution and assessment</a:t>
            </a:r>
          </a:p>
          <a:p>
            <a:pPr marL="342900" indent="-342900">
              <a:buAutoNum type="arabicPeriod"/>
            </a:pPr>
            <a:r>
              <a:rPr lang="en-US" sz="2600" dirty="0"/>
              <a:t>Introduction of state design pattern</a:t>
            </a:r>
          </a:p>
          <a:p>
            <a:pPr marL="342900" indent="-342900">
              <a:buAutoNum type="arabicPeriod"/>
            </a:pPr>
            <a:r>
              <a:rPr lang="en-US" sz="2600" dirty="0"/>
              <a:t>UML</a:t>
            </a:r>
          </a:p>
          <a:p>
            <a:pPr marL="342900" indent="-342900">
              <a:buAutoNum type="arabicPeriod"/>
            </a:pPr>
            <a:r>
              <a:rPr lang="en-US" sz="2600" dirty="0"/>
              <a:t>Sample implementation</a:t>
            </a:r>
          </a:p>
          <a:p>
            <a:pPr marL="342900" indent="-342900">
              <a:buAutoNum type="arabicPeriod"/>
            </a:pPr>
            <a:r>
              <a:rPr lang="en-US" sz="2600" dirty="0"/>
              <a:t>Use cases and other applications</a:t>
            </a:r>
          </a:p>
          <a:p>
            <a:pPr marL="342900" indent="-342900">
              <a:buAutoNum type="arabicPeriod"/>
            </a:pPr>
            <a:r>
              <a:rPr lang="en-US" sz="2600" dirty="0"/>
              <a:t>Pros/Cons</a:t>
            </a:r>
          </a:p>
        </p:txBody>
      </p:sp>
    </p:spTree>
    <p:extLst>
      <p:ext uri="{BB962C8B-B14F-4D97-AF65-F5344CB8AC3E}">
        <p14:creationId xmlns:p14="http://schemas.microsoft.com/office/powerpoint/2010/main" val="26439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82E2-DC23-4089-A72E-EAB1AF4B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BF2C9-BCEB-4E02-868C-CCD884558B7B}"/>
              </a:ext>
            </a:extLst>
          </p:cNvPr>
          <p:cNvSpPr txBox="1"/>
          <p:nvPr/>
        </p:nvSpPr>
        <p:spPr>
          <a:xfrm>
            <a:off x="1097280" y="2152891"/>
            <a:ext cx="40974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Can be used with flyweight, and singleton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479328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F720-3A20-43CC-9326-F82AAB76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29AE0-306F-4BA0-BF0D-D865AA89CC3E}"/>
              </a:ext>
            </a:extLst>
          </p:cNvPr>
          <p:cNvSpPr txBox="1"/>
          <p:nvPr/>
        </p:nvSpPr>
        <p:spPr>
          <a:xfrm>
            <a:off x="1097280" y="2223911"/>
            <a:ext cx="100583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600" dirty="0"/>
              <a:t>Design Patterns: Element of reusable of object-oriented software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/>
              <a:t>https://springframework.guru/gang-of-four-design-patterns/state-pattern/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/>
              <a:t>https://sourcemaking.com/design_patterns/state/cpp/1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/>
              <a:t>Head first design pattern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/>
              <a:t>https://medium.com/swlh/vending-machine-design-a-state-design-pattern-approach-5b7e1a026cd2</a:t>
            </a:r>
            <a:br>
              <a:rPr lang="en-US" sz="2600" dirty="0">
                <a:hlinkClick r:id="rId2"/>
              </a:rPr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7119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52D9-56F9-4C5A-B713-40C99890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8CDF-F60A-471F-A209-A84CD5A8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2645380" cy="1673643"/>
          </a:xfrm>
        </p:spPr>
        <p:txBody>
          <a:bodyPr>
            <a:noAutofit/>
          </a:bodyPr>
          <a:lstStyle/>
          <a:p>
            <a:r>
              <a:rPr lang="en-US" sz="2600" dirty="0"/>
              <a:t>Suppose we want to implement </a:t>
            </a:r>
            <a:r>
              <a:rPr lang="en-US" sz="2600" dirty="0" err="1"/>
              <a:t>CyberDog</a:t>
            </a:r>
            <a:r>
              <a:rPr lang="en-US" sz="2600" dirty="0"/>
              <a:t> as follow: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FD09A7-9E5F-48A7-AD42-64EA27566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4" y="1845734"/>
            <a:ext cx="5915026" cy="433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8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AB29-F719-4EA8-8AFD-011E58E9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A4567-32F2-4E93-BBE9-BCC96F751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76" y="2074434"/>
            <a:ext cx="3729363" cy="32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CF15-E30E-45E7-AFD5-6C1716C4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EB255-D79F-4F52-9A81-A3563418F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55473" cy="897466"/>
          </a:xfrm>
        </p:spPr>
        <p:txBody>
          <a:bodyPr>
            <a:normAutofit/>
          </a:bodyPr>
          <a:lstStyle/>
          <a:p>
            <a:r>
              <a:rPr lang="en-US" sz="2600" dirty="0"/>
              <a:t>Using if-else or switch-case statements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E4EFD-42B7-4409-97DD-D3A43BD22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09" y="2669514"/>
            <a:ext cx="4528352" cy="4188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7641FA-7A41-48F4-9E85-3312E4393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441" y="1858810"/>
            <a:ext cx="4528352" cy="499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8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63F4-FD41-4CEC-AF7A-FA3C131D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A8F5B-B837-4166-BD6B-202AF436162B}"/>
              </a:ext>
            </a:extLst>
          </p:cNvPr>
          <p:cNvSpPr txBox="1"/>
          <p:nvPr/>
        </p:nvSpPr>
        <p:spPr>
          <a:xfrm>
            <a:off x="1097280" y="2343150"/>
            <a:ext cx="40005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alibri" panose="020F0502020204030204" pitchFamily="34" charset="0"/>
              <a:buChar char="⁻"/>
            </a:pPr>
            <a:r>
              <a:rPr lang="en-US" sz="2600" dirty="0"/>
              <a:t>Many conditional statements </a:t>
            </a:r>
            <a:r>
              <a:rPr lang="en-US" sz="2600" dirty="0">
                <a:sym typeface="Wingdings" panose="05000000000000000000" pitchFamily="2" charset="2"/>
              </a:rPr>
              <a:t> More complicated when getting more states/actions</a:t>
            </a:r>
          </a:p>
          <a:p>
            <a:pPr marL="457200" indent="-457200">
              <a:buFont typeface="Calibri" panose="020F0502020204030204" pitchFamily="34" charset="0"/>
              <a:buChar char="⁻"/>
            </a:pPr>
            <a:r>
              <a:rPr lang="en-US" sz="2600" dirty="0"/>
              <a:t>Hard to maintain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359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2285-68AF-4010-A662-E034F044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State DP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3C0596-1457-4CCB-8A7B-30BFAEC36886}"/>
              </a:ext>
            </a:extLst>
          </p:cNvPr>
          <p:cNvSpPr/>
          <p:nvPr/>
        </p:nvSpPr>
        <p:spPr>
          <a:xfrm>
            <a:off x="1097280" y="1976735"/>
            <a:ext cx="723392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alibri" panose="020F0502020204030204" pitchFamily="34" charset="0"/>
              <a:buChar char="⁻"/>
            </a:pPr>
            <a:r>
              <a:rPr lang="en-US" sz="2600" dirty="0">
                <a:solidFill>
                  <a:srgbClr val="000000"/>
                </a:solidFill>
              </a:rPr>
              <a:t>Behavioral design pattern</a:t>
            </a:r>
          </a:p>
          <a:p>
            <a:pPr marL="457200" indent="-457200">
              <a:buFont typeface="Calibri" panose="020F0502020204030204" pitchFamily="34" charset="0"/>
              <a:buChar char="⁻"/>
            </a:pPr>
            <a:r>
              <a:rPr lang="en-US" sz="2600" dirty="0">
                <a:solidFill>
                  <a:srgbClr val="000000"/>
                </a:solidFill>
              </a:rPr>
              <a:t>State design pattern allows an object to adjust its behaviors whenever internal states changes. The object will appear to change its </a:t>
            </a:r>
            <a:r>
              <a:rPr lang="en-US" sz="2600">
                <a:solidFill>
                  <a:srgbClr val="000000"/>
                </a:solidFill>
              </a:rPr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28937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D299-A4B1-4CD2-9B06-E686252D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7B6E626-F517-4E87-848E-1FA316487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08810"/>
            <a:ext cx="8982075" cy="42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97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C85DB-66AB-4363-AD35-0A56A304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UML class diagram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FB0BCF-4106-4220-9BCB-8FBA060ED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747" y="457200"/>
            <a:ext cx="7726216" cy="559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71257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337</Words>
  <Application>Microsoft Office PowerPoint</Application>
  <PresentationFormat>Widescreen</PresentationFormat>
  <Paragraphs>75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Problem</vt:lpstr>
      <vt:lpstr>Naive solution</vt:lpstr>
      <vt:lpstr>Naive solution</vt:lpstr>
      <vt:lpstr>Assessment</vt:lpstr>
      <vt:lpstr>Introduction to State DP</vt:lpstr>
      <vt:lpstr>Structure</vt:lpstr>
      <vt:lpstr>UML class diagram</vt:lpstr>
      <vt:lpstr>Implementation</vt:lpstr>
      <vt:lpstr>Implementation </vt:lpstr>
      <vt:lpstr>Implementation</vt:lpstr>
      <vt:lpstr>Implementation</vt:lpstr>
      <vt:lpstr>Implementation</vt:lpstr>
      <vt:lpstr>Implementation</vt:lpstr>
      <vt:lpstr>Use cases</vt:lpstr>
      <vt:lpstr>Other application</vt:lpstr>
      <vt:lpstr>Pros</vt:lpstr>
      <vt:lpstr>Cons</vt:lpstr>
      <vt:lpstr>Furthermore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Vũ Trần</dc:creator>
  <cp:lastModifiedBy>Duy Vũ Trần</cp:lastModifiedBy>
  <cp:revision>30</cp:revision>
  <dcterms:created xsi:type="dcterms:W3CDTF">2019-12-08T23:19:31Z</dcterms:created>
  <dcterms:modified xsi:type="dcterms:W3CDTF">2019-12-09T00:33:59Z</dcterms:modified>
</cp:coreProperties>
</file>