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9" r:id="rId4"/>
    <p:sldId id="270" r:id="rId5"/>
    <p:sldId id="272" r:id="rId6"/>
    <p:sldId id="258" r:id="rId7"/>
    <p:sldId id="264" r:id="rId8"/>
    <p:sldId id="267" r:id="rId9"/>
    <p:sldId id="268" r:id="rId10"/>
    <p:sldId id="265" r:id="rId11"/>
    <p:sldId id="266" r:id="rId12"/>
    <p:sldId id="269" r:id="rId13"/>
    <p:sldId id="262" r:id="rId14"/>
    <p:sldId id="263" r:id="rId15"/>
    <p:sldId id="260" r:id="rId16"/>
    <p:sldId id="26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Tensão de Hall em função da Intensidade</a:t>
            </a:r>
          </a:p>
        </c:rich>
      </c:tx>
      <c:layout>
        <c:manualLayout>
          <c:xMode val="edge"/>
          <c:yMode val="edge"/>
          <c:x val="0.28385116992711928"/>
          <c:y val="1.3488450514247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8.1067930375216327E-2"/>
          <c:y val="8.075572495774902E-2"/>
          <c:w val="0.89179299221659436"/>
          <c:h val="0.76403150668381925"/>
        </c:manualLayout>
      </c:layout>
      <c:lineChart>
        <c:grouping val="standard"/>
        <c:varyColors val="0"/>
        <c:ser>
          <c:idx val="0"/>
          <c:order val="0"/>
          <c:tx>
            <c:strRef>
              <c:f>Folha1!$D$1</c:f>
              <c:strCache>
                <c:ptCount val="1"/>
                <c:pt idx="0">
                  <c:v>Tensão de Hall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8274874731567663E-2"/>
                  <c:y val="6.744225257123587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49-44FF-960C-4EFE129838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0232596069334832"/>
                  <c:y val="-4.068918547548779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</c:trendlineLbl>
          </c:trendline>
          <c:cat>
            <c:numRef>
              <c:f>Folha1!$C$2:$C$30</c:f>
              <c:numCache>
                <c:formatCode>General</c:formatCode>
                <c:ptCount val="29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</c:numCache>
            </c:numRef>
          </c:cat>
          <c:val>
            <c:numRef>
              <c:f>Folha1!$D$2:$D$30</c:f>
              <c:numCache>
                <c:formatCode>General</c:formatCode>
                <c:ptCount val="29"/>
                <c:pt idx="0">
                  <c:v>1E-3</c:v>
                </c:pt>
                <c:pt idx="1">
                  <c:v>3.5000000000000001E-3</c:v>
                </c:pt>
                <c:pt idx="2">
                  <c:v>6.0000000000000001E-3</c:v>
                </c:pt>
                <c:pt idx="3">
                  <c:v>9.8000000000000014E-3</c:v>
                </c:pt>
                <c:pt idx="4">
                  <c:v>1.1599999999999999E-2</c:v>
                </c:pt>
                <c:pt idx="5">
                  <c:v>1.4199999999999999E-2</c:v>
                </c:pt>
                <c:pt idx="6">
                  <c:v>1.7299999999999999E-2</c:v>
                </c:pt>
                <c:pt idx="7">
                  <c:v>2.01E-2</c:v>
                </c:pt>
                <c:pt idx="8">
                  <c:v>2.3199999999999998E-2</c:v>
                </c:pt>
                <c:pt idx="9">
                  <c:v>2.5700000000000001E-2</c:v>
                </c:pt>
                <c:pt idx="10">
                  <c:v>2.8799999999999999E-2</c:v>
                </c:pt>
                <c:pt idx="11">
                  <c:v>3.1300000000000001E-2</c:v>
                </c:pt>
                <c:pt idx="12">
                  <c:v>3.3799999999999997E-2</c:v>
                </c:pt>
                <c:pt idx="13">
                  <c:v>3.6999999999999998E-2</c:v>
                </c:pt>
                <c:pt idx="14">
                  <c:v>3.9600000000000003E-2</c:v>
                </c:pt>
                <c:pt idx="15">
                  <c:v>4.1799999999999997E-2</c:v>
                </c:pt>
                <c:pt idx="16">
                  <c:v>4.4899999999999995E-2</c:v>
                </c:pt>
                <c:pt idx="17">
                  <c:v>4.8500000000000001E-2</c:v>
                </c:pt>
                <c:pt idx="18">
                  <c:v>5.0500000000000003E-2</c:v>
                </c:pt>
                <c:pt idx="19">
                  <c:v>5.33E-2</c:v>
                </c:pt>
                <c:pt idx="20">
                  <c:v>5.62E-2</c:v>
                </c:pt>
                <c:pt idx="21">
                  <c:v>5.9299999999999999E-2</c:v>
                </c:pt>
                <c:pt idx="22">
                  <c:v>6.1799999999999994E-2</c:v>
                </c:pt>
                <c:pt idx="23">
                  <c:v>6.4500000000000002E-2</c:v>
                </c:pt>
                <c:pt idx="24">
                  <c:v>6.6700000000000009E-2</c:v>
                </c:pt>
                <c:pt idx="25">
                  <c:v>7.0000000000000007E-2</c:v>
                </c:pt>
                <c:pt idx="26">
                  <c:v>7.3799999999999991E-2</c:v>
                </c:pt>
                <c:pt idx="27">
                  <c:v>7.5499999999999998E-2</c:v>
                </c:pt>
                <c:pt idx="28">
                  <c:v>7.85E-2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49-44FF-960C-4EFE129838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62320848"/>
        <c:axId val="662320208"/>
      </c:lineChart>
      <c:catAx>
        <c:axId val="66232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Intensidade (A)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208"/>
        <c:crosses val="autoZero"/>
        <c:auto val="1"/>
        <c:lblAlgn val="ctr"/>
        <c:lblOffset val="100"/>
        <c:noMultiLvlLbl val="0"/>
      </c:catAx>
      <c:valAx>
        <c:axId val="66232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Tensão de Hall (V)</a:t>
                </a:r>
              </a:p>
            </c:rich>
          </c:tx>
          <c:layout>
            <c:manualLayout>
              <c:xMode val="edge"/>
              <c:yMode val="edge"/>
              <c:x val="6.7311206352370515E-3"/>
              <c:y val="0.3285106812331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PT" sz="1400"/>
              <a:t>Tensão em função da distância(bobinas em série)</a:t>
            </a:r>
          </a:p>
        </c:rich>
      </c:tx>
      <c:layout>
        <c:manualLayout>
          <c:xMode val="edge"/>
          <c:yMode val="edge"/>
          <c:x val="0.15586111111111112"/>
          <c:y val="4.166666666666666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Bobina 1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Folha1!$E$8:$E$48</c:f>
              <c:numCache>
                <c:formatCode>General</c:formatCode>
                <c:ptCount val="41"/>
                <c:pt idx="0">
                  <c:v>3.5000000000000001E-3</c:v>
                </c:pt>
                <c:pt idx="1">
                  <c:v>3.5000000000000001E-3</c:v>
                </c:pt>
                <c:pt idx="2">
                  <c:v>3.7000000000000002E-3</c:v>
                </c:pt>
                <c:pt idx="3">
                  <c:v>3.5999999999999999E-3</c:v>
                </c:pt>
                <c:pt idx="4">
                  <c:v>3.5999999999999999E-3</c:v>
                </c:pt>
                <c:pt idx="5">
                  <c:v>3.5999999999999999E-3</c:v>
                </c:pt>
                <c:pt idx="6">
                  <c:v>3.5999999999999999E-3</c:v>
                </c:pt>
                <c:pt idx="7">
                  <c:v>3.5999999999999999E-3</c:v>
                </c:pt>
                <c:pt idx="8">
                  <c:v>3.7000000000000002E-3</c:v>
                </c:pt>
                <c:pt idx="9">
                  <c:v>3.8E-3</c:v>
                </c:pt>
                <c:pt idx="10">
                  <c:v>3.8999999999999998E-3</c:v>
                </c:pt>
                <c:pt idx="11">
                  <c:v>4.0999999999999995E-3</c:v>
                </c:pt>
                <c:pt idx="12">
                  <c:v>4.0999999999999995E-3</c:v>
                </c:pt>
                <c:pt idx="13">
                  <c:v>4.4000000000000003E-3</c:v>
                </c:pt>
                <c:pt idx="14">
                  <c:v>4.5999999999999999E-3</c:v>
                </c:pt>
                <c:pt idx="15">
                  <c:v>4.7999999999999996E-3</c:v>
                </c:pt>
                <c:pt idx="16">
                  <c:v>5.1999999999999998E-3</c:v>
                </c:pt>
                <c:pt idx="17">
                  <c:v>5.4999999999999997E-3</c:v>
                </c:pt>
                <c:pt idx="18">
                  <c:v>6.0999999999999995E-3</c:v>
                </c:pt>
                <c:pt idx="19">
                  <c:v>6.7000000000000002E-3</c:v>
                </c:pt>
                <c:pt idx="20">
                  <c:v>7.7999999999999996E-3</c:v>
                </c:pt>
                <c:pt idx="21">
                  <c:v>9.1999999999999998E-3</c:v>
                </c:pt>
                <c:pt idx="22">
                  <c:v>1.11E-2</c:v>
                </c:pt>
                <c:pt idx="23">
                  <c:v>1.41E-2</c:v>
                </c:pt>
                <c:pt idx="24">
                  <c:v>1.84E-2</c:v>
                </c:pt>
                <c:pt idx="25">
                  <c:v>2.41E-2</c:v>
                </c:pt>
                <c:pt idx="26">
                  <c:v>3.1800000000000002E-2</c:v>
                </c:pt>
                <c:pt idx="27">
                  <c:v>4.2500000000000003E-2</c:v>
                </c:pt>
                <c:pt idx="28">
                  <c:v>5.2700000000000004E-2</c:v>
                </c:pt>
                <c:pt idx="29">
                  <c:v>5.8299999999999998E-2</c:v>
                </c:pt>
                <c:pt idx="30">
                  <c:v>5.4799999999999995E-2</c:v>
                </c:pt>
                <c:pt idx="31">
                  <c:v>4.4999999999999998E-2</c:v>
                </c:pt>
                <c:pt idx="32">
                  <c:v>3.4200000000000001E-2</c:v>
                </c:pt>
                <c:pt idx="33">
                  <c:v>2.4799999999999999E-2</c:v>
                </c:pt>
                <c:pt idx="34">
                  <c:v>1.8600000000000002E-2</c:v>
                </c:pt>
                <c:pt idx="35">
                  <c:v>1.43E-2</c:v>
                </c:pt>
                <c:pt idx="36">
                  <c:v>1.15E-2</c:v>
                </c:pt>
                <c:pt idx="37">
                  <c:v>9.4999999999999998E-3</c:v>
                </c:pt>
                <c:pt idx="38">
                  <c:v>8.0999999999999996E-3</c:v>
                </c:pt>
                <c:pt idx="39">
                  <c:v>7.0999999999999995E-3</c:v>
                </c:pt>
                <c:pt idx="40">
                  <c:v>6.4000000000000003E-3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2D-4FBC-ACF8-A27C88F08C75}"/>
            </c:ext>
          </c:extLst>
        </c:ser>
        <c:ser>
          <c:idx val="2"/>
          <c:order val="1"/>
          <c:tx>
            <c:v>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Folha1!$G$8:$G$48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Folha1!$J$8:$J$48</c:f>
              <c:numCache>
                <c:formatCode>General</c:formatCode>
                <c:ptCount val="41"/>
                <c:pt idx="0">
                  <c:v>4.4000000000000003E-3</c:v>
                </c:pt>
                <c:pt idx="1">
                  <c:v>4.4000000000000003E-3</c:v>
                </c:pt>
                <c:pt idx="2">
                  <c:v>4.4999999999999997E-3</c:v>
                </c:pt>
                <c:pt idx="3">
                  <c:v>4.4999999999999997E-3</c:v>
                </c:pt>
                <c:pt idx="4">
                  <c:v>4.4999999999999997E-3</c:v>
                </c:pt>
                <c:pt idx="5">
                  <c:v>4.4999999999999997E-3</c:v>
                </c:pt>
                <c:pt idx="6">
                  <c:v>4.5999999999999999E-3</c:v>
                </c:pt>
                <c:pt idx="7">
                  <c:v>4.5999999999999999E-3</c:v>
                </c:pt>
                <c:pt idx="8">
                  <c:v>4.5999999999999999E-3</c:v>
                </c:pt>
                <c:pt idx="9">
                  <c:v>4.5999999999999999E-3</c:v>
                </c:pt>
                <c:pt idx="10">
                  <c:v>4.5999999999999999E-3</c:v>
                </c:pt>
                <c:pt idx="11">
                  <c:v>4.7999999999999996E-3</c:v>
                </c:pt>
                <c:pt idx="12">
                  <c:v>4.7000000000000002E-3</c:v>
                </c:pt>
                <c:pt idx="13">
                  <c:v>4.7999999999999996E-3</c:v>
                </c:pt>
                <c:pt idx="14">
                  <c:v>4.7999999999999996E-3</c:v>
                </c:pt>
                <c:pt idx="15">
                  <c:v>4.9000000000000007E-3</c:v>
                </c:pt>
                <c:pt idx="16">
                  <c:v>5.0000000000000001E-3</c:v>
                </c:pt>
                <c:pt idx="17">
                  <c:v>5.0999999999999995E-3</c:v>
                </c:pt>
                <c:pt idx="18">
                  <c:v>5.4999999999999997E-3</c:v>
                </c:pt>
                <c:pt idx="19">
                  <c:v>5.5999999999999999E-3</c:v>
                </c:pt>
                <c:pt idx="20">
                  <c:v>5.7999999999999996E-3</c:v>
                </c:pt>
                <c:pt idx="21">
                  <c:v>6.0000000000000001E-3</c:v>
                </c:pt>
                <c:pt idx="22">
                  <c:v>6.4000000000000003E-3</c:v>
                </c:pt>
                <c:pt idx="23">
                  <c:v>6.9000000000000008E-3</c:v>
                </c:pt>
                <c:pt idx="24">
                  <c:v>7.4999999999999997E-3</c:v>
                </c:pt>
                <c:pt idx="25">
                  <c:v>8.5000000000000006E-3</c:v>
                </c:pt>
                <c:pt idx="26">
                  <c:v>9.8000000000000014E-3</c:v>
                </c:pt>
                <c:pt idx="27">
                  <c:v>1.1699999999999999E-2</c:v>
                </c:pt>
                <c:pt idx="28">
                  <c:v>1.43E-2</c:v>
                </c:pt>
                <c:pt idx="29">
                  <c:v>1.8200000000000001E-2</c:v>
                </c:pt>
                <c:pt idx="30">
                  <c:v>2.4E-2</c:v>
                </c:pt>
                <c:pt idx="31">
                  <c:v>3.2399999999999998E-2</c:v>
                </c:pt>
                <c:pt idx="32">
                  <c:v>4.2000000000000003E-2</c:v>
                </c:pt>
                <c:pt idx="33">
                  <c:v>5.3100000000000001E-2</c:v>
                </c:pt>
                <c:pt idx="34">
                  <c:v>5.7200000000000001E-2</c:v>
                </c:pt>
                <c:pt idx="35">
                  <c:v>5.1400000000000001E-2</c:v>
                </c:pt>
                <c:pt idx="36">
                  <c:v>3.8399999999999997E-2</c:v>
                </c:pt>
                <c:pt idx="37">
                  <c:v>2.81E-2</c:v>
                </c:pt>
                <c:pt idx="38">
                  <c:v>2.0899999999999998E-2</c:v>
                </c:pt>
                <c:pt idx="39">
                  <c:v>1.5800000000000002E-2</c:v>
                </c:pt>
                <c:pt idx="40">
                  <c:v>1.26E-2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2D-4FBC-ACF8-A27C88F08C75}"/>
            </c:ext>
          </c:extLst>
        </c:ser>
        <c:ser>
          <c:idx val="3"/>
          <c:order val="2"/>
          <c:tx>
            <c:v>Bobina 1 + 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Folha1!$Q$8:$Q$48</c:f>
              <c:numCache>
                <c:formatCode>General</c:formatCode>
                <c:ptCount val="41"/>
                <c:pt idx="0">
                  <c:v>7.9000000000000008E-3</c:v>
                </c:pt>
                <c:pt idx="1">
                  <c:v>7.9000000000000008E-3</c:v>
                </c:pt>
                <c:pt idx="2">
                  <c:v>8.199999999999999E-3</c:v>
                </c:pt>
                <c:pt idx="3">
                  <c:v>8.0999999999999996E-3</c:v>
                </c:pt>
                <c:pt idx="4">
                  <c:v>8.0999999999999996E-3</c:v>
                </c:pt>
                <c:pt idx="5">
                  <c:v>8.0999999999999996E-3</c:v>
                </c:pt>
                <c:pt idx="6">
                  <c:v>8.199999999999999E-3</c:v>
                </c:pt>
                <c:pt idx="7">
                  <c:v>8.199999999999999E-3</c:v>
                </c:pt>
                <c:pt idx="8">
                  <c:v>8.3000000000000001E-3</c:v>
                </c:pt>
                <c:pt idx="9">
                  <c:v>8.3999999999999977E-3</c:v>
                </c:pt>
                <c:pt idx="10">
                  <c:v>8.5000000000000006E-3</c:v>
                </c:pt>
                <c:pt idx="11">
                  <c:v>8.8999999999999982E-3</c:v>
                </c:pt>
                <c:pt idx="12">
                  <c:v>8.8000000000000005E-3</c:v>
                </c:pt>
                <c:pt idx="13">
                  <c:v>9.1999999999999998E-3</c:v>
                </c:pt>
                <c:pt idx="14">
                  <c:v>9.3999999999999986E-3</c:v>
                </c:pt>
                <c:pt idx="15">
                  <c:v>9.6999999999999986E-3</c:v>
                </c:pt>
                <c:pt idx="16">
                  <c:v>1.0199999999999999E-2</c:v>
                </c:pt>
                <c:pt idx="17">
                  <c:v>1.06E-2</c:v>
                </c:pt>
                <c:pt idx="18">
                  <c:v>1.1599999999999999E-2</c:v>
                </c:pt>
                <c:pt idx="19">
                  <c:v>1.23E-2</c:v>
                </c:pt>
                <c:pt idx="20">
                  <c:v>1.3599999999999999E-2</c:v>
                </c:pt>
                <c:pt idx="21">
                  <c:v>1.52E-2</c:v>
                </c:pt>
                <c:pt idx="22">
                  <c:v>1.7500000000000002E-2</c:v>
                </c:pt>
                <c:pt idx="23">
                  <c:v>2.1000000000000001E-2</c:v>
                </c:pt>
                <c:pt idx="24">
                  <c:v>2.5899999999999999E-2</c:v>
                </c:pt>
                <c:pt idx="25">
                  <c:v>3.2600000000000004E-2</c:v>
                </c:pt>
                <c:pt idx="26">
                  <c:v>4.1599999999999998E-2</c:v>
                </c:pt>
                <c:pt idx="27">
                  <c:v>5.4200000000000005E-2</c:v>
                </c:pt>
                <c:pt idx="28">
                  <c:v>6.7000000000000004E-2</c:v>
                </c:pt>
                <c:pt idx="29">
                  <c:v>7.6499999999999999E-2</c:v>
                </c:pt>
                <c:pt idx="30">
                  <c:v>7.8799999999999995E-2</c:v>
                </c:pt>
                <c:pt idx="31">
                  <c:v>7.740000000000001E-2</c:v>
                </c:pt>
                <c:pt idx="32">
                  <c:v>7.6200000000000004E-2</c:v>
                </c:pt>
                <c:pt idx="33">
                  <c:v>7.7900000000000011E-2</c:v>
                </c:pt>
                <c:pt idx="34">
                  <c:v>7.5800000000000006E-2</c:v>
                </c:pt>
                <c:pt idx="35">
                  <c:v>6.5700000000000008E-2</c:v>
                </c:pt>
                <c:pt idx="36">
                  <c:v>4.99E-2</c:v>
                </c:pt>
                <c:pt idx="37">
                  <c:v>3.7600000000000001E-2</c:v>
                </c:pt>
                <c:pt idx="38">
                  <c:v>2.9000000000000001E-2</c:v>
                </c:pt>
                <c:pt idx="39">
                  <c:v>2.29E-2</c:v>
                </c:pt>
                <c:pt idx="40">
                  <c:v>1.9E-2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2D-4FBC-ACF8-A27C88F08C75}"/>
            </c:ext>
          </c:extLst>
        </c:ser>
        <c:ser>
          <c:idx val="0"/>
          <c:order val="3"/>
          <c:tx>
            <c:v>Bobinas em série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Folha1!$O$8:$O$48</c:f>
              <c:numCache>
                <c:formatCode>General</c:formatCode>
                <c:ptCount val="41"/>
                <c:pt idx="0">
                  <c:v>4.5999999999999999E-3</c:v>
                </c:pt>
                <c:pt idx="1">
                  <c:v>4.5999999999999999E-3</c:v>
                </c:pt>
                <c:pt idx="2">
                  <c:v>4.9000000000000007E-3</c:v>
                </c:pt>
                <c:pt idx="3">
                  <c:v>4.9000000000000007E-3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5.0999999999999995E-3</c:v>
                </c:pt>
                <c:pt idx="7">
                  <c:v>5.0999999999999995E-3</c:v>
                </c:pt>
                <c:pt idx="8">
                  <c:v>5.1999999999999998E-3</c:v>
                </c:pt>
                <c:pt idx="9">
                  <c:v>5.3E-3</c:v>
                </c:pt>
                <c:pt idx="10">
                  <c:v>5.4999999999999997E-3</c:v>
                </c:pt>
                <c:pt idx="11">
                  <c:v>5.5999999999999999E-3</c:v>
                </c:pt>
                <c:pt idx="12">
                  <c:v>5.7999999999999996E-3</c:v>
                </c:pt>
                <c:pt idx="13">
                  <c:v>6.0999999999999995E-3</c:v>
                </c:pt>
                <c:pt idx="14">
                  <c:v>6.3E-3</c:v>
                </c:pt>
                <c:pt idx="15">
                  <c:v>6.7999999999999996E-3</c:v>
                </c:pt>
                <c:pt idx="16">
                  <c:v>7.3000000000000001E-3</c:v>
                </c:pt>
                <c:pt idx="17">
                  <c:v>7.7999999999999996E-3</c:v>
                </c:pt>
                <c:pt idx="18">
                  <c:v>8.8000000000000005E-3</c:v>
                </c:pt>
                <c:pt idx="19">
                  <c:v>9.9000000000000008E-3</c:v>
                </c:pt>
                <c:pt idx="20">
                  <c:v>1.15E-2</c:v>
                </c:pt>
                <c:pt idx="21">
                  <c:v>1.3800000000000002E-2</c:v>
                </c:pt>
                <c:pt idx="22">
                  <c:v>1.7000000000000001E-2</c:v>
                </c:pt>
                <c:pt idx="23">
                  <c:v>2.23E-2</c:v>
                </c:pt>
                <c:pt idx="24">
                  <c:v>2.8399999999999998E-2</c:v>
                </c:pt>
                <c:pt idx="25">
                  <c:v>3.78E-2</c:v>
                </c:pt>
                <c:pt idx="26">
                  <c:v>4.9299999999999997E-2</c:v>
                </c:pt>
                <c:pt idx="27">
                  <c:v>0.06</c:v>
                </c:pt>
                <c:pt idx="28">
                  <c:v>6.5500000000000003E-2</c:v>
                </c:pt>
                <c:pt idx="29">
                  <c:v>6.5200000000000008E-2</c:v>
                </c:pt>
                <c:pt idx="30">
                  <c:v>6.0999999999999999E-2</c:v>
                </c:pt>
                <c:pt idx="31">
                  <c:v>5.8700000000000002E-2</c:v>
                </c:pt>
                <c:pt idx="32">
                  <c:v>6.0700000000000004E-2</c:v>
                </c:pt>
                <c:pt idx="33">
                  <c:v>6.6200000000000009E-2</c:v>
                </c:pt>
                <c:pt idx="34">
                  <c:v>6.9699999999999998E-2</c:v>
                </c:pt>
                <c:pt idx="35">
                  <c:v>5.9299999999999999E-2</c:v>
                </c:pt>
                <c:pt idx="36">
                  <c:v>4.4299999999999999E-2</c:v>
                </c:pt>
                <c:pt idx="37">
                  <c:v>3.1100000000000003E-2</c:v>
                </c:pt>
                <c:pt idx="38">
                  <c:v>2.2600000000000002E-2</c:v>
                </c:pt>
                <c:pt idx="39">
                  <c:v>1.7299999999999999E-2</c:v>
                </c:pt>
                <c:pt idx="40">
                  <c:v>1.3599999999999999E-2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2D-4FBC-ACF8-A27C88F08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0237040"/>
        <c:axId val="1310235792"/>
      </c:scatterChart>
      <c:valAx>
        <c:axId val="131023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5792"/>
        <c:crosses val="autoZero"/>
        <c:crossBetween val="midCat"/>
      </c:valAx>
      <c:valAx>
        <c:axId val="13102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Tensão</a:t>
                </a:r>
                <a:r>
                  <a:rPr lang="pt-PT" baseline="0" dirty="0"/>
                  <a:t> (V)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70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lang="en-US" sz="1400" b="0" i="0" u="none" strike="noStrike" kern="1200" spc="0" baseline="0">
          <a:solidFill>
            <a:sysClr val="windowText" lastClr="000000">
              <a:lumMod val="65000"/>
              <a:lumOff val="35000"/>
            </a:sysClr>
          </a:solidFill>
          <a:effectLst/>
          <a:latin typeface="+mn-lt"/>
          <a:ea typeface="+mn-ea"/>
          <a:cs typeface="+mn-cs"/>
        </a:defRPr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B1</a:t>
            </a:r>
            <a:r>
              <a:rPr lang="pt-PT" baseline="0"/>
              <a:t> em função da distância</a:t>
            </a:r>
            <a:endParaRPr lang="pt-PT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Bobinas em série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Folha1!$N$8:$N$48</c:f>
              <c:numCache>
                <c:formatCode>General</c:formatCode>
                <c:ptCount val="41"/>
                <c:pt idx="0">
                  <c:v>1.4618779388187787E-4</c:v>
                </c:pt>
                <c:pt idx="1">
                  <c:v>1.4618779388187787E-4</c:v>
                </c:pt>
                <c:pt idx="2">
                  <c:v>1.5572178043939166E-4</c:v>
                </c:pt>
                <c:pt idx="3">
                  <c:v>1.5572178043939166E-4</c:v>
                </c:pt>
                <c:pt idx="4">
                  <c:v>1.5889977595856292E-4</c:v>
                </c:pt>
                <c:pt idx="5">
                  <c:v>1.5889977595856292E-4</c:v>
                </c:pt>
                <c:pt idx="6">
                  <c:v>1.6207777147773415E-4</c:v>
                </c:pt>
                <c:pt idx="7">
                  <c:v>1.6207777147773415E-4</c:v>
                </c:pt>
                <c:pt idx="8">
                  <c:v>1.6525576699690544E-4</c:v>
                </c:pt>
                <c:pt idx="9">
                  <c:v>1.6843376251607668E-4</c:v>
                </c:pt>
                <c:pt idx="10">
                  <c:v>1.747897535544192E-4</c:v>
                </c:pt>
                <c:pt idx="11">
                  <c:v>1.7796774907359044E-4</c:v>
                </c:pt>
                <c:pt idx="12">
                  <c:v>1.8432374011193297E-4</c:v>
                </c:pt>
                <c:pt idx="13">
                  <c:v>1.9385772666944673E-4</c:v>
                </c:pt>
                <c:pt idx="14">
                  <c:v>2.0021371770778925E-4</c:v>
                </c:pt>
                <c:pt idx="15">
                  <c:v>2.1610369530364554E-4</c:v>
                </c:pt>
                <c:pt idx="16">
                  <c:v>2.3199367289950185E-4</c:v>
                </c:pt>
                <c:pt idx="17">
                  <c:v>2.4788365049535811E-4</c:v>
                </c:pt>
                <c:pt idx="18">
                  <c:v>2.7966360568707079E-4</c:v>
                </c:pt>
                <c:pt idx="19">
                  <c:v>3.1462155639795457E-4</c:v>
                </c:pt>
                <c:pt idx="20">
                  <c:v>3.6546948470469472E-4</c:v>
                </c:pt>
                <c:pt idx="21">
                  <c:v>4.3856338164563366E-4</c:v>
                </c:pt>
                <c:pt idx="22">
                  <c:v>5.402592382591139E-4</c:v>
                </c:pt>
                <c:pt idx="23">
                  <c:v>7.0869300077519061E-4</c:v>
                </c:pt>
                <c:pt idx="24">
                  <c:v>9.0255072744463731E-4</c:v>
                </c:pt>
                <c:pt idx="25">
                  <c:v>1.2012823062467356E-3</c:v>
                </c:pt>
                <c:pt idx="26">
                  <c:v>1.5667517909514301E-3</c:v>
                </c:pt>
                <c:pt idx="27">
                  <c:v>1.906797311502755E-3</c:v>
                </c:pt>
                <c:pt idx="28">
                  <c:v>2.0815870650571743E-3</c:v>
                </c:pt>
                <c:pt idx="29">
                  <c:v>2.0720530784996607E-3</c:v>
                </c:pt>
                <c:pt idx="30">
                  <c:v>1.9385772666944674E-3</c:v>
                </c:pt>
                <c:pt idx="31">
                  <c:v>1.8654833697535286E-3</c:v>
                </c:pt>
                <c:pt idx="32">
                  <c:v>1.9290432801369539E-3</c:v>
                </c:pt>
                <c:pt idx="33">
                  <c:v>2.1038330336913729E-3</c:v>
                </c:pt>
                <c:pt idx="34">
                  <c:v>2.2150628768623673E-3</c:v>
                </c:pt>
                <c:pt idx="35">
                  <c:v>1.8845513428685562E-3</c:v>
                </c:pt>
                <c:pt idx="36">
                  <c:v>1.4078520149928672E-3</c:v>
                </c:pt>
                <c:pt idx="37">
                  <c:v>9.883566064622614E-4</c:v>
                </c:pt>
                <c:pt idx="38">
                  <c:v>7.182269873327044E-4</c:v>
                </c:pt>
                <c:pt idx="39">
                  <c:v>5.4979322481662769E-4</c:v>
                </c:pt>
                <c:pt idx="40">
                  <c:v>4.3220739060729108E-4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98-4B9A-B1DA-53DE60783A28}"/>
            </c:ext>
          </c:extLst>
        </c:ser>
        <c:ser>
          <c:idx val="3"/>
          <c:order val="1"/>
          <c:tx>
            <c:v>Bobina 1 + 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Folha1!$T$8:$T$48</c:f>
              <c:numCache>
                <c:formatCode>General</c:formatCode>
                <c:ptCount val="41"/>
                <c:pt idx="0">
                  <c:v>2.5106164601452943E-4</c:v>
                </c:pt>
                <c:pt idx="1">
                  <c:v>2.5106164601452943E-4</c:v>
                </c:pt>
                <c:pt idx="2">
                  <c:v>2.6059563257204316E-4</c:v>
                </c:pt>
                <c:pt idx="3">
                  <c:v>2.574176370528719E-4</c:v>
                </c:pt>
                <c:pt idx="4">
                  <c:v>2.574176370528719E-4</c:v>
                </c:pt>
                <c:pt idx="5">
                  <c:v>2.574176370528719E-4</c:v>
                </c:pt>
                <c:pt idx="6">
                  <c:v>2.6059563257204316E-4</c:v>
                </c:pt>
                <c:pt idx="7">
                  <c:v>2.6059563257204316E-4</c:v>
                </c:pt>
                <c:pt idx="8">
                  <c:v>2.6377362809121442E-4</c:v>
                </c:pt>
                <c:pt idx="9">
                  <c:v>2.6695162361038563E-4</c:v>
                </c:pt>
                <c:pt idx="10">
                  <c:v>2.701296191295569E-4</c:v>
                </c:pt>
                <c:pt idx="11">
                  <c:v>2.8284160120624195E-4</c:v>
                </c:pt>
                <c:pt idx="12">
                  <c:v>2.7966360568707068E-4</c:v>
                </c:pt>
                <c:pt idx="13">
                  <c:v>2.9237558776375579E-4</c:v>
                </c:pt>
                <c:pt idx="14">
                  <c:v>2.9873157880209826E-4</c:v>
                </c:pt>
                <c:pt idx="15">
                  <c:v>3.0826556535961205E-4</c:v>
                </c:pt>
                <c:pt idx="16">
                  <c:v>3.2415554295546836E-4</c:v>
                </c:pt>
                <c:pt idx="17">
                  <c:v>3.3686752503215336E-4</c:v>
                </c:pt>
                <c:pt idx="18">
                  <c:v>3.6864748022386593E-4</c:v>
                </c:pt>
                <c:pt idx="19">
                  <c:v>3.9089344885806477E-4</c:v>
                </c:pt>
                <c:pt idx="20">
                  <c:v>4.3220739060729108E-4</c:v>
                </c:pt>
                <c:pt idx="21">
                  <c:v>4.8305531891403123E-4</c:v>
                </c:pt>
                <c:pt idx="22">
                  <c:v>5.5614921585497011E-4</c:v>
                </c:pt>
                <c:pt idx="23">
                  <c:v>6.6737905902596419E-4</c:v>
                </c:pt>
                <c:pt idx="24">
                  <c:v>8.2310083946535585E-4</c:v>
                </c:pt>
                <c:pt idx="25">
                  <c:v>1.0360265392498301E-3</c:v>
                </c:pt>
                <c:pt idx="26">
                  <c:v>1.3220461359752435E-3</c:v>
                </c:pt>
                <c:pt idx="27">
                  <c:v>1.7224735713908218E-3</c:v>
                </c:pt>
                <c:pt idx="28">
                  <c:v>2.129256997844743E-3</c:v>
                </c:pt>
                <c:pt idx="29">
                  <c:v>2.4311665721660127E-3</c:v>
                </c:pt>
                <c:pt idx="30">
                  <c:v>2.5042604691069515E-3</c:v>
                </c:pt>
                <c:pt idx="31">
                  <c:v>2.4597685318385539E-3</c:v>
                </c:pt>
                <c:pt idx="32">
                  <c:v>2.4216325856084991E-3</c:v>
                </c:pt>
                <c:pt idx="33">
                  <c:v>2.47565850943441E-3</c:v>
                </c:pt>
                <c:pt idx="34">
                  <c:v>2.4089206035318137E-3</c:v>
                </c:pt>
                <c:pt idx="35">
                  <c:v>2.0879430560955163E-3</c:v>
                </c:pt>
                <c:pt idx="36">
                  <c:v>1.5858197640664579E-3</c:v>
                </c:pt>
                <c:pt idx="37">
                  <c:v>1.194926315208393E-3</c:v>
                </c:pt>
                <c:pt idx="38">
                  <c:v>9.2161870055966467E-4</c:v>
                </c:pt>
                <c:pt idx="39">
                  <c:v>7.2776097389021818E-4</c:v>
                </c:pt>
                <c:pt idx="40">
                  <c:v>6.0381914864253905E-4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98-4B9A-B1DA-53DE60783A28}"/>
            </c:ext>
          </c:extLst>
        </c:ser>
        <c:ser>
          <c:idx val="4"/>
          <c:order val="2"/>
          <c:tx>
            <c:v>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Folha1!$I$8:$I$48</c:f>
              <c:numCache>
                <c:formatCode>General</c:formatCode>
                <c:ptCount val="41"/>
                <c:pt idx="0">
                  <c:v>1.398318028435354E-4</c:v>
                </c:pt>
                <c:pt idx="1">
                  <c:v>1.398318028435354E-4</c:v>
                </c:pt>
                <c:pt idx="2">
                  <c:v>1.430097983627066E-4</c:v>
                </c:pt>
                <c:pt idx="3">
                  <c:v>1.430097983627066E-4</c:v>
                </c:pt>
                <c:pt idx="4">
                  <c:v>1.430097983627066E-4</c:v>
                </c:pt>
                <c:pt idx="5">
                  <c:v>1.430097983627066E-4</c:v>
                </c:pt>
                <c:pt idx="6">
                  <c:v>1.4618779388187787E-4</c:v>
                </c:pt>
                <c:pt idx="7">
                  <c:v>1.4618779388187787E-4</c:v>
                </c:pt>
                <c:pt idx="8">
                  <c:v>1.4618779388187787E-4</c:v>
                </c:pt>
                <c:pt idx="9">
                  <c:v>1.4618779388187787E-4</c:v>
                </c:pt>
                <c:pt idx="10">
                  <c:v>1.4618779388187787E-4</c:v>
                </c:pt>
                <c:pt idx="11">
                  <c:v>1.5254378492022039E-4</c:v>
                </c:pt>
                <c:pt idx="12">
                  <c:v>1.4936578940104913E-4</c:v>
                </c:pt>
                <c:pt idx="13">
                  <c:v>1.5254378492022039E-4</c:v>
                </c:pt>
                <c:pt idx="14">
                  <c:v>1.5254378492022039E-4</c:v>
                </c:pt>
                <c:pt idx="15">
                  <c:v>1.5572178043939166E-4</c:v>
                </c:pt>
                <c:pt idx="16">
                  <c:v>1.5889977595856292E-4</c:v>
                </c:pt>
                <c:pt idx="17">
                  <c:v>1.6207777147773415E-4</c:v>
                </c:pt>
                <c:pt idx="18">
                  <c:v>1.747897535544192E-4</c:v>
                </c:pt>
                <c:pt idx="19">
                  <c:v>1.7796774907359044E-4</c:v>
                </c:pt>
                <c:pt idx="20">
                  <c:v>1.8432374011193297E-4</c:v>
                </c:pt>
                <c:pt idx="21">
                  <c:v>1.9067973115027549E-4</c:v>
                </c:pt>
                <c:pt idx="22">
                  <c:v>2.0339171322696054E-4</c:v>
                </c:pt>
                <c:pt idx="23">
                  <c:v>2.1928169082281683E-4</c:v>
                </c:pt>
                <c:pt idx="24">
                  <c:v>2.3834966393784438E-4</c:v>
                </c:pt>
                <c:pt idx="25">
                  <c:v>2.7012961912955695E-4</c:v>
                </c:pt>
                <c:pt idx="26">
                  <c:v>3.1144356087878331E-4</c:v>
                </c:pt>
                <c:pt idx="27">
                  <c:v>3.7182547574303719E-4</c:v>
                </c:pt>
                <c:pt idx="28">
                  <c:v>4.5445335924148992E-4</c:v>
                </c:pt>
                <c:pt idx="29">
                  <c:v>5.7839518448916894E-4</c:v>
                </c:pt>
                <c:pt idx="30">
                  <c:v>7.6271892460110196E-4</c:v>
                </c:pt>
                <c:pt idx="31">
                  <c:v>1.0296705482114876E-3</c:v>
                </c:pt>
                <c:pt idx="32">
                  <c:v>1.3347581180519284E-3</c:v>
                </c:pt>
                <c:pt idx="33">
                  <c:v>1.6875156206799381E-3</c:v>
                </c:pt>
                <c:pt idx="34">
                  <c:v>1.8178134369659597E-3</c:v>
                </c:pt>
                <c:pt idx="35">
                  <c:v>1.6334896968540266E-3</c:v>
                </c:pt>
                <c:pt idx="36">
                  <c:v>1.2203502793617631E-3</c:v>
                </c:pt>
                <c:pt idx="37">
                  <c:v>8.9301674088712352E-4</c:v>
                </c:pt>
                <c:pt idx="38">
                  <c:v>6.6420106350679282E-4</c:v>
                </c:pt>
                <c:pt idx="39">
                  <c:v>5.0212329202905886E-4</c:v>
                </c:pt>
                <c:pt idx="40">
                  <c:v>4.004274354155785E-4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98-4B9A-B1DA-53DE60783A28}"/>
            </c:ext>
          </c:extLst>
        </c:ser>
        <c:ser>
          <c:idx val="0"/>
          <c:order val="3"/>
          <c:tx>
            <c:v>Bobina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Folha1!$D$8:$D$48</c:f>
              <c:numCache>
                <c:formatCode>General</c:formatCode>
                <c:ptCount val="41"/>
                <c:pt idx="0">
                  <c:v>1.1122984317099403E-4</c:v>
                </c:pt>
                <c:pt idx="1">
                  <c:v>1.1122984317099403E-4</c:v>
                </c:pt>
                <c:pt idx="2">
                  <c:v>1.1758583420933656E-4</c:v>
                </c:pt>
                <c:pt idx="3">
                  <c:v>1.1440783869016529E-4</c:v>
                </c:pt>
                <c:pt idx="4">
                  <c:v>1.1440783869016529E-4</c:v>
                </c:pt>
                <c:pt idx="5">
                  <c:v>1.1440783869016529E-4</c:v>
                </c:pt>
                <c:pt idx="6">
                  <c:v>1.1440783869016529E-4</c:v>
                </c:pt>
                <c:pt idx="7">
                  <c:v>1.1440783869016529E-4</c:v>
                </c:pt>
                <c:pt idx="8">
                  <c:v>1.1758583420933656E-4</c:v>
                </c:pt>
                <c:pt idx="9">
                  <c:v>1.2076382972850779E-4</c:v>
                </c:pt>
                <c:pt idx="10">
                  <c:v>1.2394182524767906E-4</c:v>
                </c:pt>
                <c:pt idx="11">
                  <c:v>1.3029781628602158E-4</c:v>
                </c:pt>
                <c:pt idx="12">
                  <c:v>1.3029781628602158E-4</c:v>
                </c:pt>
                <c:pt idx="13">
                  <c:v>1.398318028435354E-4</c:v>
                </c:pt>
                <c:pt idx="14">
                  <c:v>1.4618779388187787E-4</c:v>
                </c:pt>
                <c:pt idx="15">
                  <c:v>1.5254378492022039E-4</c:v>
                </c:pt>
                <c:pt idx="16">
                  <c:v>1.6525576699690544E-4</c:v>
                </c:pt>
                <c:pt idx="17">
                  <c:v>1.747897535544192E-4</c:v>
                </c:pt>
                <c:pt idx="18">
                  <c:v>1.9385772666944673E-4</c:v>
                </c:pt>
                <c:pt idx="19">
                  <c:v>2.129256997844743E-4</c:v>
                </c:pt>
                <c:pt idx="20">
                  <c:v>2.4788365049535811E-4</c:v>
                </c:pt>
                <c:pt idx="21">
                  <c:v>2.9237558776375574E-4</c:v>
                </c:pt>
                <c:pt idx="22">
                  <c:v>3.5275750262800962E-4</c:v>
                </c:pt>
                <c:pt idx="23">
                  <c:v>4.4809736820314739E-4</c:v>
                </c:pt>
                <c:pt idx="24">
                  <c:v>5.8475117552751147E-4</c:v>
                </c:pt>
                <c:pt idx="25">
                  <c:v>7.6589692012027323E-4</c:v>
                </c:pt>
                <c:pt idx="26">
                  <c:v>1.0106025750964602E-3</c:v>
                </c:pt>
                <c:pt idx="27">
                  <c:v>1.3506480956477847E-3</c:v>
                </c:pt>
                <c:pt idx="28">
                  <c:v>1.6748036386032533E-3</c:v>
                </c:pt>
                <c:pt idx="29">
                  <c:v>1.8527713876768436E-3</c:v>
                </c:pt>
                <c:pt idx="30">
                  <c:v>1.7415415445058494E-3</c:v>
                </c:pt>
                <c:pt idx="31">
                  <c:v>1.4300979836270663E-3</c:v>
                </c:pt>
                <c:pt idx="32">
                  <c:v>1.0868744675565705E-3</c:v>
                </c:pt>
                <c:pt idx="33">
                  <c:v>7.8814288875447207E-4</c:v>
                </c:pt>
                <c:pt idx="34">
                  <c:v>5.91107166565854E-4</c:v>
                </c:pt>
                <c:pt idx="35">
                  <c:v>4.5445335924148992E-4</c:v>
                </c:pt>
                <c:pt idx="36">
                  <c:v>3.6546948470469472E-4</c:v>
                </c:pt>
                <c:pt idx="37">
                  <c:v>3.0190957432126952E-4</c:v>
                </c:pt>
                <c:pt idx="38">
                  <c:v>2.574176370528719E-4</c:v>
                </c:pt>
                <c:pt idx="39">
                  <c:v>2.2563768186115933E-4</c:v>
                </c:pt>
                <c:pt idx="40">
                  <c:v>2.0339171322696054E-4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98-4B9A-B1DA-53DE60783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4682640"/>
        <c:axId val="1404681392"/>
      </c:scatterChart>
      <c:valAx>
        <c:axId val="140468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1392"/>
        <c:crosses val="autoZero"/>
        <c:crossBetween val="midCat"/>
      </c:valAx>
      <c:valAx>
        <c:axId val="140468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Campo</a:t>
                </a:r>
                <a:r>
                  <a:rPr lang="pt-PT" baseline="0" dirty="0"/>
                  <a:t> magnético (T)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26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2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51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02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12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84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3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7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8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5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88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447-E320-4C83-987A-FA98BF98DC25}" type="datetimeFigureOut">
              <a:rPr lang="pt-PT" smtClean="0"/>
              <a:t>13/01/2021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2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B02B-D81A-4CFD-A0C8-D316AC6B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por: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 Amorim 	nº 98197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Joaquim Andrade 	nº 93432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Figueiredo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nº 98506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39DB8-DA5F-433F-8966-6C50ABD0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7123" y="941218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effectLst/>
              </a:rPr>
              <a:t>BOBINAS DE HELMHOLTZ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9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áfico 3">
            <a:extLst>
              <a:ext uri="{FF2B5EF4-FFF2-40B4-BE49-F238E27FC236}">
                <a16:creationId xmlns:a16="http://schemas.microsoft.com/office/drawing/2014/main" id="{4AFB57F6-89CE-454E-8D41-CB710B1F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311688"/>
              </p:ext>
            </p:extLst>
          </p:nvPr>
        </p:nvGraphicFramePr>
        <p:xfrm>
          <a:off x="619492" y="584075"/>
          <a:ext cx="8710487" cy="384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/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pt-PT" sz="28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0,0028</m:t>
                        </m:r>
                      </m:num>
                      <m:den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PT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×3467</m:t>
                        </m:r>
                      </m:den>
                    </m:f>
                    <m:r>
                      <a:rPr lang="pt-PT" sz="2800" i="0">
                        <a:latin typeface="Cambria Math" panose="02040503050406030204" pitchFamily="18" charset="0"/>
                      </a:rPr>
                      <m:t>=0,6427</m:t>
                    </m:r>
                  </m:oMath>
                </a14:m>
                <a:r>
                  <a:rPr lang="pt-PT" sz="2800" dirty="0"/>
                  <a:t>V/A</a:t>
                </a:r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blipFill>
                <a:blip r:embed="rId3"/>
                <a:stretch>
                  <a:fillRect b="-104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97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PT" b="1" dirty="0">
                  <a:solidFill>
                    <a:schemeClr val="accent1"/>
                  </a:solidFill>
                </a:endParaRPr>
              </a:p>
              <a:p>
                <a:r>
                  <a:rPr lang="pt-PT" sz="1400" dirty="0"/>
                  <a:t>Amperímetro(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pt-PT" sz="14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PT" sz="1400" dirty="0"/>
                  <a:t>)= 0.01 A</a:t>
                </a:r>
              </a:p>
              <a:p>
                <a:r>
                  <a:rPr lang="pt-PT" sz="1400" dirty="0"/>
                  <a:t>Solenoide 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f>
                      <m:f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pt-PT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400" dirty="0"/>
                  <a:t>)= 60 espiras</a:t>
                </a:r>
              </a:p>
              <a:p>
                <a:r>
                  <a:rPr lang="pt-PT" sz="1400" dirty="0"/>
                  <a:t>Medidor de Efeito Hall(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sz="1400" dirty="0"/>
                  <a:t>)= 0.001 V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/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P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num>
                                        <m:den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 6,24×</m:t>
                      </m:r>
                      <m:sSup>
                        <m:sSup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6,24×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0,6427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×100=9,7%</m:t>
                      </m:r>
                    </m:oMath>
                  </m:oMathPara>
                </a14:m>
                <a:endParaRPr lang="pt-P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2BF6BEEA-B6C5-4BC1-B6C9-D949B2883EAD}"/>
              </a:ext>
            </a:extLst>
          </p:cNvPr>
          <p:cNvSpPr txBox="1"/>
          <p:nvPr/>
        </p:nvSpPr>
        <p:spPr>
          <a:xfrm>
            <a:off x="807421" y="4886540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Relativo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F89963-318C-4EA7-9F90-BE8FDBF0FF5D}"/>
              </a:ext>
            </a:extLst>
          </p:cNvPr>
          <p:cNvSpPr txBox="1"/>
          <p:nvPr/>
        </p:nvSpPr>
        <p:spPr>
          <a:xfrm>
            <a:off x="807419" y="2613712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da calibração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D98D7D-DCCA-4CFE-9007-58553BB19E6C}"/>
              </a:ext>
            </a:extLst>
          </p:cNvPr>
          <p:cNvSpPr txBox="1"/>
          <p:nvPr/>
        </p:nvSpPr>
        <p:spPr>
          <a:xfrm>
            <a:off x="807419" y="560325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do Material</a:t>
            </a:r>
          </a:p>
        </p:txBody>
      </p:sp>
    </p:spTree>
    <p:extLst>
      <p:ext uri="{BB962C8B-B14F-4D97-AF65-F5344CB8AC3E}">
        <p14:creationId xmlns:p14="http://schemas.microsoft.com/office/powerpoint/2010/main" val="116825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84" y="2669136"/>
            <a:ext cx="9460195" cy="1320800"/>
          </a:xfrm>
        </p:spPr>
        <p:txBody>
          <a:bodyPr>
            <a:normAutofit fontScale="90000"/>
          </a:bodyPr>
          <a:lstStyle/>
          <a:p>
            <a:r>
              <a:rPr lang="pt-PT" dirty="0"/>
              <a:t>Parte B-</a:t>
            </a:r>
            <a:br>
              <a:rPr lang="pt-PT" dirty="0"/>
            </a:br>
            <a:r>
              <a:rPr lang="pt-PT" dirty="0"/>
              <a:t>Princípio da sobreposição para o campo magnético</a:t>
            </a:r>
          </a:p>
        </p:txBody>
      </p:sp>
    </p:spTree>
    <p:extLst>
      <p:ext uri="{BB962C8B-B14F-4D97-AF65-F5344CB8AC3E}">
        <p14:creationId xmlns:p14="http://schemas.microsoft.com/office/powerpoint/2010/main" val="272643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6053-C3E9-4793-856B-477BAAB3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2031860-744C-4E13-8738-CDAB78502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756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1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4567-ED0F-4515-8FE8-9CEA894A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Tendo previamente obtido o valor da tensão para várias distâncias e tendo em conta o seguinte:</a:t>
                </a:r>
              </a:p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PT" i="0" dirty="0" smtClean="0">
                        <a:latin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;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PT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dirty="0"/>
                  <a:t>;</a:t>
                </a:r>
              </a:p>
              <a:p>
                <a:endParaRPr lang="pt-PT" dirty="0"/>
              </a:p>
              <a:p>
                <a:r>
                  <a:rPr lang="pt-PT" dirty="0"/>
                  <a:t>Conseguimos calcular o campo para as várias distâncias medidas.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3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AADD2-77DE-418B-A894-01BC2973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9694745" cy="775317"/>
          </a:xfrm>
        </p:spPr>
        <p:txBody>
          <a:bodyPr>
            <a:normAutofit/>
          </a:bodyPr>
          <a:lstStyle/>
          <a:p>
            <a:r>
              <a:rPr lang="pt-PT" dirty="0"/>
              <a:t>Verificação do princípio de sobreposição</a:t>
            </a:r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F90A7CAC-479E-436E-B009-DB7E530B1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06088"/>
              </p:ext>
            </p:extLst>
          </p:nvPr>
        </p:nvGraphicFramePr>
        <p:xfrm>
          <a:off x="1286934" y="2104008"/>
          <a:ext cx="9357392" cy="393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84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7FE9-BF60-453D-BD9E-EFFFB1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Cálculo de número de espiras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</p:spPr>
            <p:txBody>
              <a:bodyPr numCol="1"/>
              <a:lstStyle/>
              <a:p>
                <a:pPr algn="ctr"/>
                <a:r>
                  <a:rPr lang="pt-PT" dirty="0"/>
                  <a:t>De forma a conseguirmos obter o número de espiras, foi usada a seguinte expressão,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PT" dirty="0"/>
                  <a:t>, sendo que o valor obtido foi de N = 119,6 espiras.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  <a:blipFill>
                <a:blip r:embed="rId2"/>
                <a:stretch>
                  <a:fillRect t="-19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7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A49CD-439B-4256-A56A-76F3B567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A parte A foi realizada com sucesso tendo conseguido o valor da constante de calibração e um erro do mesmo inferior a 10%. </a:t>
                </a:r>
              </a:p>
              <a:p>
                <a:r>
                  <a:rPr lang="pt-PT" dirty="0"/>
                  <a:t>Na parte B </a:t>
                </a:r>
                <a:r>
                  <a:rPr lang="pt-PT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conseguimos demonstrar que o princípio da sobreposição do campo magnético comprovou-se com a exceção no ponto de decaimento.</a:t>
                </a:r>
              </a:p>
              <a:p>
                <a:endParaRPr lang="pt-PT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pt-PT" dirty="0"/>
                  <a:t>Valores obtidos: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CC = </a:t>
                </a:r>
                <a14:m>
                  <m:oMath xmlns:m="http://schemas.openxmlformats.org/officeDocument/2006/math">
                    <m:r>
                      <a:rPr lang="pt-PT" sz="1800" i="0" smtClean="0">
                        <a:latin typeface="Cambria Math" panose="02040503050406030204" pitchFamily="18" charset="0"/>
                      </a:rPr>
                      <m:t>0,6427</m:t>
                    </m:r>
                  </m:oMath>
                </a14:m>
                <a:r>
                  <a:rPr lang="pt-PT" sz="1800" dirty="0"/>
                  <a:t>V/A;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/>
                  <a:t>Erro da CC </a:t>
                </a:r>
                <a:r>
                  <a:rPr lang="pt-PT" dirty="0"/>
                  <a:t>= 9,7%;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Número de espiras = 119,6;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942" r="-11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80FE-AF79-4898-B792-6B6C98A2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54" y="1017973"/>
            <a:ext cx="8596668" cy="1320800"/>
          </a:xfrm>
        </p:spPr>
        <p:txBody>
          <a:bodyPr/>
          <a:lstStyle/>
          <a:p>
            <a:r>
              <a:rPr lang="pt-PT" dirty="0"/>
              <a:t>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166448-6680-4D3C-9F84-23AEB8CA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077" y="2610529"/>
            <a:ext cx="4098852" cy="2317072"/>
          </a:xfrm>
        </p:spPr>
        <p:txBody>
          <a:bodyPr/>
          <a:lstStyle/>
          <a:p>
            <a:r>
              <a:rPr lang="pt-PT" dirty="0"/>
              <a:t>Introdução à matéria lecionada</a:t>
            </a:r>
          </a:p>
          <a:p>
            <a:r>
              <a:rPr lang="pt-PT" dirty="0"/>
              <a:t>Resultados atingidos</a:t>
            </a:r>
          </a:p>
          <a:p>
            <a:r>
              <a:rPr lang="pt-PT" dirty="0"/>
              <a:t>Desenvolvimento da Parte A</a:t>
            </a:r>
          </a:p>
          <a:p>
            <a:r>
              <a:rPr lang="pt-PT" dirty="0"/>
              <a:t>Desenvolvimento da Parte B</a:t>
            </a:r>
          </a:p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6384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3C5E-9565-4674-9980-D754EC7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Solenóide Padrão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97449EC-AB5D-4D08-8251-BCD002DA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99" y="4187763"/>
            <a:ext cx="5283289" cy="1901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PT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Lei de Ampère</a:t>
                </a:r>
                <a:endParaRPr lang="pt-PT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PT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∮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⇔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𝑠𝑜𝑙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rPr>
                      <m:t>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 número de espiras por unidade de comprimento do solenóide,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corrente que percorre o solenóide e a constante de permeabilidade magnética do vácuo,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  <a:blipFill>
                <a:blip r:embed="rId3"/>
                <a:stretch>
                  <a:fillRect l="-573" t="-2985" r="-716" b="-5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49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0EC6-B395-4B2B-A0B4-5985B0E2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Bobinas de Helmholtz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</p:spPr>
            <p:txBody>
              <a:bodyPr>
                <a:normAutofit/>
              </a:bodyPr>
              <a:lstStyle/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Bobinas com a distancia entre elas igual ao raio;</a:t>
                </a:r>
              </a:p>
              <a:p>
                <a:r>
                  <a:rPr lang="pt-PT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Mesmo nº espiras para ambas os enrolamentos;</a:t>
                </a:r>
              </a:p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Percorridos por iguais correntes com o mesmo sentido;</a:t>
                </a:r>
              </a:p>
              <a:p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quando x = 0m.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  <a:blipFill>
                <a:blip r:embed="rId2"/>
                <a:stretch>
                  <a:fillRect l="-305" t="-110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5849CF5-7B18-4C45-96D1-A2B86740B0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r="3529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477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EED1B-AF17-4DEF-BF50-DF6B7900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Tensão de Hall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</p:spPr>
            <p:txBody>
              <a:bodyPr/>
              <a:lstStyle/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Força de Lorentz: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 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orça elétrica: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pt-PT" dirty="0"/>
              </a:p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Nesta situação </a:t>
                </a:r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equilíbrio as forças igualam-se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Tensão de Hall: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𝑣h𝐵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constante de calibração, cc: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cc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  <a:blipFill>
                <a:blip r:embed="rId2"/>
                <a:stretch>
                  <a:fillRect l="-213" t="-16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3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1669-8064-4270-A6C1-72825B1F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266547"/>
            <a:ext cx="8596668" cy="1320800"/>
          </a:xfrm>
        </p:spPr>
        <p:txBody>
          <a:bodyPr/>
          <a:lstStyle/>
          <a:p>
            <a:r>
              <a:rPr lang="pt-PT" dirty="0"/>
              <a:t>Objetivos a alcançar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DCF059-4996-4BC5-AFCE-3ABD2C37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474" y="3006819"/>
            <a:ext cx="5066519" cy="1236707"/>
          </a:xfrm>
        </p:spPr>
        <p:txBody>
          <a:bodyPr>
            <a:normAutofit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constante de calibração.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Verificação do princípio da sobreposição.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 de espiras.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02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" y="2626407"/>
            <a:ext cx="8596668" cy="1320800"/>
          </a:xfrm>
        </p:spPr>
        <p:txBody>
          <a:bodyPr/>
          <a:lstStyle/>
          <a:p>
            <a:r>
              <a:rPr lang="pt-PT" dirty="0"/>
              <a:t>Parte A- Calibração da Sonda de Hall </a:t>
            </a:r>
          </a:p>
        </p:txBody>
      </p:sp>
    </p:spTree>
    <p:extLst>
      <p:ext uri="{BB962C8B-B14F-4D97-AF65-F5344CB8AC3E}">
        <p14:creationId xmlns:p14="http://schemas.microsoft.com/office/powerpoint/2010/main" val="265074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3" name="Título 1">
            <a:extLst>
              <a:ext uri="{FF2B5EF4-FFF2-40B4-BE49-F238E27FC236}">
                <a16:creationId xmlns:a16="http://schemas.microsoft.com/office/drawing/2014/main" id="{581C8A93-6C03-4C3E-9B13-45EDAC59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Utilizado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Procedimento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990C1A-F6E1-4531-9CEE-1CD3F875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1249982"/>
            <a:ext cx="8288033" cy="2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86B2-06D4-483C-9287-01CCD6F1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Constante de calibração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dirty="0"/>
                  <a:t>  = 3467 +/- 60 espiras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dirty="0"/>
                  <a:t> (permeabilidade no vácuo)=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/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1CB35A2E-AF4C-4ED1-A4BC-D68FC577AC17}"/>
              </a:ext>
            </a:extLst>
          </p:cNvPr>
          <p:cNvSpPr txBox="1"/>
          <p:nvPr/>
        </p:nvSpPr>
        <p:spPr>
          <a:xfrm>
            <a:off x="783771" y="4298867"/>
            <a:ext cx="312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1"/>
                </a:solidFill>
              </a:rPr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32579919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557</Words>
  <Application>Microsoft Office PowerPoint</Application>
  <PresentationFormat>Ecrã Panorâmico</PresentationFormat>
  <Paragraphs>77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Faceta</vt:lpstr>
      <vt:lpstr>BOBINAS DE HELMHOLTZ</vt:lpstr>
      <vt:lpstr>Estrutura</vt:lpstr>
      <vt:lpstr>Solenóide Padrão</vt:lpstr>
      <vt:lpstr>Bobinas de Helmholtz</vt:lpstr>
      <vt:lpstr>Tensão de Hall</vt:lpstr>
      <vt:lpstr>Objetivos a alcançar</vt:lpstr>
      <vt:lpstr>Parte A- Calibração da Sonda de Hall </vt:lpstr>
      <vt:lpstr>Material Utilizado/Procedimento </vt:lpstr>
      <vt:lpstr>Constante de calibração</vt:lpstr>
      <vt:lpstr>Apresentação do PowerPoint</vt:lpstr>
      <vt:lpstr>Apresentação do PowerPoint</vt:lpstr>
      <vt:lpstr>Parte B- Princípio da sobreposição para o campo magnético</vt:lpstr>
      <vt:lpstr>Verificação do princípio de sobreposição</vt:lpstr>
      <vt:lpstr>Verificação do princípio de sobreposição</vt:lpstr>
      <vt:lpstr>Verificação do princípio de sobreposição</vt:lpstr>
      <vt:lpstr>Cálculo de número de espiras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Joaquim Andrade</dc:creator>
  <cp:lastModifiedBy>João Figueiredo</cp:lastModifiedBy>
  <cp:revision>6</cp:revision>
  <dcterms:created xsi:type="dcterms:W3CDTF">2021-01-13T02:11:42Z</dcterms:created>
  <dcterms:modified xsi:type="dcterms:W3CDTF">2021-01-13T20:09:45Z</dcterms:modified>
</cp:coreProperties>
</file>