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9" r:id="rId4"/>
    <p:sldId id="270" r:id="rId5"/>
    <p:sldId id="272" r:id="rId6"/>
    <p:sldId id="258" r:id="rId7"/>
    <p:sldId id="264" r:id="rId8"/>
    <p:sldId id="267" r:id="rId9"/>
    <p:sldId id="268" r:id="rId10"/>
    <p:sldId id="265" r:id="rId11"/>
    <p:sldId id="266" r:id="rId12"/>
    <p:sldId id="269" r:id="rId13"/>
    <p:sldId id="262" r:id="rId14"/>
    <p:sldId id="263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 de Hall em função da Intensidade</a:t>
            </a:r>
          </a:p>
        </c:rich>
      </c:tx>
      <c:layout>
        <c:manualLayout>
          <c:xMode val="edge"/>
          <c:yMode val="edge"/>
          <c:x val="0.28385116992711928"/>
          <c:y val="1.348845051424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1067930375216327E-2"/>
          <c:y val="8.075572495774902E-2"/>
          <c:w val="0.89179299221659436"/>
          <c:h val="0.76403150668381925"/>
        </c:manualLayout>
      </c:layout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Tensão de Hall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8274874731567663E-2"/>
                  <c:y val="6.74422525712358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9-44FF-960C-4EFE12983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232596069334832"/>
                  <c:y val="-4.0689185475487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cat>
            <c:numRef>
              <c:f>Folha1!$C$2:$C$30</c:f>
              <c:numCache>
                <c:formatCode>General</c:formatCode>
                <c:ptCount val="29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</c:numCache>
            </c:numRef>
          </c:cat>
          <c:val>
            <c:numRef>
              <c:f>Folha1!$D$2:$D$30</c:f>
              <c:numCache>
                <c:formatCode>General</c:formatCode>
                <c:ptCount val="29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9.8000000000000014E-3</c:v>
                </c:pt>
                <c:pt idx="4">
                  <c:v>1.1599999999999999E-2</c:v>
                </c:pt>
                <c:pt idx="5">
                  <c:v>1.4199999999999999E-2</c:v>
                </c:pt>
                <c:pt idx="6">
                  <c:v>1.7299999999999999E-2</c:v>
                </c:pt>
                <c:pt idx="7">
                  <c:v>2.01E-2</c:v>
                </c:pt>
                <c:pt idx="8">
                  <c:v>2.3199999999999998E-2</c:v>
                </c:pt>
                <c:pt idx="9">
                  <c:v>2.5700000000000001E-2</c:v>
                </c:pt>
                <c:pt idx="10">
                  <c:v>2.8799999999999999E-2</c:v>
                </c:pt>
                <c:pt idx="11">
                  <c:v>3.1300000000000001E-2</c:v>
                </c:pt>
                <c:pt idx="12">
                  <c:v>3.3799999999999997E-2</c:v>
                </c:pt>
                <c:pt idx="13">
                  <c:v>3.6999999999999998E-2</c:v>
                </c:pt>
                <c:pt idx="14">
                  <c:v>3.9600000000000003E-2</c:v>
                </c:pt>
                <c:pt idx="15">
                  <c:v>4.1799999999999997E-2</c:v>
                </c:pt>
                <c:pt idx="16">
                  <c:v>4.4899999999999995E-2</c:v>
                </c:pt>
                <c:pt idx="17">
                  <c:v>4.8500000000000001E-2</c:v>
                </c:pt>
                <c:pt idx="18">
                  <c:v>5.0500000000000003E-2</c:v>
                </c:pt>
                <c:pt idx="19">
                  <c:v>5.33E-2</c:v>
                </c:pt>
                <c:pt idx="20">
                  <c:v>5.62E-2</c:v>
                </c:pt>
                <c:pt idx="21">
                  <c:v>5.9299999999999999E-2</c:v>
                </c:pt>
                <c:pt idx="22">
                  <c:v>6.1799999999999994E-2</c:v>
                </c:pt>
                <c:pt idx="23">
                  <c:v>6.4500000000000002E-2</c:v>
                </c:pt>
                <c:pt idx="24">
                  <c:v>6.6700000000000009E-2</c:v>
                </c:pt>
                <c:pt idx="25">
                  <c:v>7.0000000000000007E-2</c:v>
                </c:pt>
                <c:pt idx="26">
                  <c:v>7.3799999999999991E-2</c:v>
                </c:pt>
                <c:pt idx="27">
                  <c:v>7.5499999999999998E-2</c:v>
                </c:pt>
                <c:pt idx="28">
                  <c:v>7.85E-2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9-44FF-960C-4EFE129838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2320848"/>
        <c:axId val="662320208"/>
      </c:lineChart>
      <c:catAx>
        <c:axId val="66232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208"/>
        <c:crosses val="autoZero"/>
        <c:auto val="1"/>
        <c:lblAlgn val="ctr"/>
        <c:lblOffset val="100"/>
        <c:noMultiLvlLbl val="0"/>
      </c:catAx>
      <c:valAx>
        <c:axId val="662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de Hall (V)</a:t>
                </a:r>
              </a:p>
            </c:rich>
          </c:tx>
          <c:layout>
            <c:manualLayout>
              <c:xMode val="edge"/>
              <c:yMode val="edge"/>
              <c:x val="6.7311206352370515E-3"/>
              <c:y val="0.3285106812331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">
            <a:extLst>
              <a:ext uri="{FF2B5EF4-FFF2-40B4-BE49-F238E27FC236}">
                <a16:creationId xmlns:a16="http://schemas.microsoft.com/office/drawing/2014/main" id="{4AFB57F6-89CE-454E-8D41-CB710B1F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11688"/>
              </p:ext>
            </p:extLst>
          </p:nvPr>
        </p:nvGraphicFramePr>
        <p:xfrm>
          <a:off x="619492" y="584075"/>
          <a:ext cx="8710487" cy="384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/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0,0028</m:t>
                        </m:r>
                      </m:num>
                      <m:den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×3467</m:t>
                        </m:r>
                      </m:den>
                    </m:f>
                    <m:r>
                      <a:rPr lang="pt-PT" sz="2800" i="0">
                        <a:latin typeface="Cambria Math" panose="02040503050406030204" pitchFamily="18" charset="0"/>
                      </a:rPr>
                      <m:t>=0,6427</m:t>
                    </m:r>
                  </m:oMath>
                </a14:m>
                <a:r>
                  <a:rPr lang="pt-PT" sz="2800" dirty="0"/>
                  <a:t>V/A</a:t>
                </a:r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blipFill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b="1" dirty="0">
                  <a:solidFill>
                    <a:schemeClr val="accent1"/>
                  </a:solidFill>
                </a:endParaRPr>
              </a:p>
              <a:p>
                <a:r>
                  <a:rPr lang="pt-PT" sz="1400" dirty="0"/>
                  <a:t>Amperímetro(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pt-PT" sz="1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PT" sz="1400" dirty="0"/>
                  <a:t>)= 0.01 A</a:t>
                </a:r>
              </a:p>
              <a:p>
                <a:r>
                  <a:rPr lang="pt-PT" sz="1400" dirty="0"/>
                  <a:t>Solenoide 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f>
                      <m:f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pt-P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400" dirty="0"/>
                  <a:t>)= 60 espiras</a:t>
                </a:r>
              </a:p>
              <a:p>
                <a:r>
                  <a:rPr lang="pt-PT" sz="1400" dirty="0"/>
                  <a:t>Medidor de Efeito Hall(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400" dirty="0"/>
                  <a:t>)= 0.001 V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/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6,24×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6,24×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0,6427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×100=9,7%</m:t>
                      </m:r>
                    </m:oMath>
                  </m:oMathPara>
                </a14:m>
                <a:endParaRPr lang="pt-P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BF6BEEA-B6C5-4BC1-B6C9-D949B2883EAD}"/>
              </a:ext>
            </a:extLst>
          </p:cNvPr>
          <p:cNvSpPr txBox="1"/>
          <p:nvPr/>
        </p:nvSpPr>
        <p:spPr>
          <a:xfrm>
            <a:off x="807421" y="4886540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Relativo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9963-318C-4EA7-9F90-BE8FDBF0FF5D}"/>
              </a:ext>
            </a:extLst>
          </p:cNvPr>
          <p:cNvSpPr txBox="1"/>
          <p:nvPr/>
        </p:nvSpPr>
        <p:spPr>
          <a:xfrm>
            <a:off x="807419" y="2613712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da calibração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98D7D-DCCA-4CFE-9007-58553BB19E6C}"/>
              </a:ext>
            </a:extLst>
          </p:cNvPr>
          <p:cNvSpPr txBox="1"/>
          <p:nvPr/>
        </p:nvSpPr>
        <p:spPr>
          <a:xfrm>
            <a:off x="807419" y="560325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do Material</a:t>
            </a:r>
          </a:p>
        </p:txBody>
      </p:sp>
    </p:spTree>
    <p:extLst>
      <p:ext uri="{BB962C8B-B14F-4D97-AF65-F5344CB8AC3E}">
        <p14:creationId xmlns:p14="http://schemas.microsoft.com/office/powerpoint/2010/main" val="11682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4" y="2669136"/>
            <a:ext cx="9460195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Parte B-</a:t>
            </a:r>
            <a:br>
              <a:rPr lang="pt-PT" dirty="0"/>
            </a:br>
            <a:r>
              <a:rPr lang="pt-PT" dirty="0"/>
              <a:t>Princípio da sobreposição para 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7264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49CD-439B-4256-A56A-76F3B56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A parte A foi realizada com sucesso tendo conseguido o valor da constante de calibração e um erro do mesmo inferior a 10%. </a:t>
                </a:r>
              </a:p>
              <a:p>
                <a:r>
                  <a:rPr lang="pt-PT" dirty="0"/>
                  <a:t>Na parte B </a:t>
                </a:r>
                <a:r>
                  <a:rPr lang="pt-PT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conseguimos demonstrar que o princípio da sobreposição do campo magnético comprovou-se com a exceção no ponto de decaimento.</a:t>
                </a:r>
              </a:p>
              <a:p>
                <a:endParaRPr lang="pt-PT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dirty="0"/>
                  <a:t>Valores obtidos: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CC = </a:t>
                </a:r>
                <a14:m>
                  <m:oMath xmlns:m="http://schemas.openxmlformats.org/officeDocument/2006/math">
                    <m:r>
                      <a:rPr lang="pt-PT" sz="1800" i="0" smtClean="0">
                        <a:latin typeface="Cambria Math" panose="02040503050406030204" pitchFamily="18" charset="0"/>
                      </a:rPr>
                      <m:t>0,6427</m:t>
                    </m:r>
                  </m:oMath>
                </a14:m>
                <a:r>
                  <a:rPr lang="pt-PT" sz="1800" dirty="0"/>
                  <a:t>V/A;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Erro = 9,7%;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Número de espiras = 119,6;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42" r="-11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Introdução à matéria lecionada</a:t>
            </a:r>
          </a:p>
          <a:p>
            <a:r>
              <a:rPr lang="pt-PT" dirty="0"/>
              <a:t>Resultados atingidos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Valores Alcançados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925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calibração,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0,031779955 V/A; 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sobreposição;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espiras, N = 119,6.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" y="2626407"/>
            <a:ext cx="8596668" cy="1320800"/>
          </a:xfrm>
        </p:spPr>
        <p:txBody>
          <a:bodyPr/>
          <a:lstStyle/>
          <a:p>
            <a:r>
              <a:rPr lang="pt-PT" dirty="0"/>
              <a:t>Parte A- Calibração da Sonda de Hall </a:t>
            </a:r>
          </a:p>
        </p:txBody>
      </p:sp>
    </p:spTree>
    <p:extLst>
      <p:ext uri="{BB962C8B-B14F-4D97-AF65-F5344CB8AC3E}">
        <p14:creationId xmlns:p14="http://schemas.microsoft.com/office/powerpoint/2010/main" val="26507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Título 1">
            <a:extLst>
              <a:ext uri="{FF2B5EF4-FFF2-40B4-BE49-F238E27FC236}">
                <a16:creationId xmlns:a16="http://schemas.microsoft.com/office/drawing/2014/main" id="{581C8A93-6C03-4C3E-9B13-45EDAC5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90C1A-F6E1-4531-9CEE-1CD3F87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249982"/>
            <a:ext cx="8288033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86B2-06D4-483C-9287-01CCD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dirty="0"/>
                  <a:t>  = 3467 +/- 60 espiras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(permeabilidade no vácuo)=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/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CB35A2E-AF4C-4ED1-A4BC-D68FC577AC17}"/>
              </a:ext>
            </a:extLst>
          </p:cNvPr>
          <p:cNvSpPr txBox="1"/>
          <p:nvPr/>
        </p:nvSpPr>
        <p:spPr>
          <a:xfrm>
            <a:off x="783771" y="4298867"/>
            <a:ext cx="31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1"/>
                </a:solidFill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257991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566</Words>
  <Application>Microsoft Office PowerPoint</Application>
  <PresentationFormat>Ecrã Panorâmico</PresentationFormat>
  <Paragraphs>78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Solenóide Padrão</vt:lpstr>
      <vt:lpstr>Bobinas de Helmholtz</vt:lpstr>
      <vt:lpstr>Tensão de Hall</vt:lpstr>
      <vt:lpstr>Valores Alcançados</vt:lpstr>
      <vt:lpstr>Parte A- Calibração da Sonda de Hall </vt:lpstr>
      <vt:lpstr>Material Utilizado/Procedimento </vt:lpstr>
      <vt:lpstr>Constante de calibração</vt:lpstr>
      <vt:lpstr>Apresentação do PowerPoint</vt:lpstr>
      <vt:lpstr>Apresentação do PowerPoint</vt:lpstr>
      <vt:lpstr>Parte B- Princípio da sobreposição para o campo magnético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Joaquim Andrade</dc:creator>
  <cp:lastModifiedBy>João Figueiredo</cp:lastModifiedBy>
  <cp:revision>4</cp:revision>
  <dcterms:created xsi:type="dcterms:W3CDTF">2021-01-13T02:11:42Z</dcterms:created>
  <dcterms:modified xsi:type="dcterms:W3CDTF">2021-01-13T20:03:50Z</dcterms:modified>
</cp:coreProperties>
</file>