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388" r:id="rId3"/>
    <p:sldId id="389" r:id="rId4"/>
    <p:sldId id="390" r:id="rId5"/>
    <p:sldId id="392" r:id="rId6"/>
    <p:sldId id="391" r:id="rId7"/>
    <p:sldId id="453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54" r:id="rId16"/>
    <p:sldId id="455" r:id="rId17"/>
    <p:sldId id="32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FA1C6-357D-4B16-AB1F-CC386DE27AF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AD98-07DD-47DC-828A-726DB750A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1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324B63-CF8A-4A48-A6EE-D33036A0C0BB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9/12/2019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08EADC-8227-4DA8-934B-53E4E3C48305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514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D51B37-533E-4983-A461-7FEEB37F1C3B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9/12/2019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7CCDB9-7300-422E-A69D-E30E39C851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6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C725FD-01DF-4245-963D-AB9D0B06BF71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9/12/2019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7CCDB9-7300-422E-A69D-E30E39C851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7212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8F57C0-5558-4FBC-BB76-2ED49FFF2455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9/12/2019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7CCDB9-7300-422E-A69D-E30E39C851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931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0F7B8E-74BD-48B1-9E83-5D65C0C22342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9/12/2019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7CCDB9-7300-422E-A69D-E30E39C851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161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13F6FF-8F6B-4145-82E7-30644D75A212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9/12/2019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7CCDB9-7300-422E-A69D-E30E39C851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970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8D8A94-A721-46FB-8C18-E2841285DF01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9/12/2019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920033-2638-4B01-AB1A-50D9902DADC2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0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7D24B4-AA13-44B0-B17C-997E7EB15122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9/12/2019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990933-2CC3-4A40-9D5A-300872F819BF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5620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B37B59-FED4-4D77-9045-BE2C4C349103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9/12/2019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DA53EE-0523-402E-A385-A495709C6F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93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1EE4B5-3B0B-4E34-A440-CC32D8A2FA69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9/12/2019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32EC51-7196-49FE-A92B-654978C9CEED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2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9E9657-DACE-49F5-906C-37DE66828BDB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9/12/2019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E85ADE-E7E0-4571-9C11-7ED89C88BAF6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3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024BB7-6F8C-4E3D-A4C4-FA59CEEFB4D5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9/12/2019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E85DA-253E-47C0-A8CA-8BD34CF0C421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B45F59-3537-460A-9E42-1A9869D01E4C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9/12/2019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7C5AAB-9DB2-4159-AF88-544F073FBEEF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9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87ECAE-07CE-4F2A-B047-1636E65396DE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9/12/2019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9B44FD-2F7C-474F-9243-EF97AA104220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5733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61C6E7-95AB-4B42-92F3-8EFB6921B7CE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9/12/2019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7830D0-49A7-4EFF-8057-0ABEA52A304C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449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204538-1F2D-48B4-8188-D55BA42F4412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9/12/2019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E1587D-F109-495B-B921-3BBB5CE99231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E17758-2E4F-4E5A-9C78-9895194B83D4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9/12/2019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7CCDB9-7300-422E-A69D-E30E39C851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23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8458200" cy="25145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r>
              <a:rPr lang="en-US" b="1" dirty="0">
                <a:solidFill>
                  <a:schemeClr val="tx1"/>
                </a:solidFill>
              </a:rPr>
              <a:t>Introduction to Web Design and Applications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GB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APT 1040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1182" y="4191000"/>
            <a:ext cx="3244276" cy="914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smtClean="0">
                <a:solidFill>
                  <a:schemeClr val="tx1"/>
                </a:solidFill>
              </a:rPr>
              <a:t>Bernard Ondiek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08EADC-8227-4DA8-934B-53E4E3C48305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516903" y="2951407"/>
            <a:ext cx="3244276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LECTURE 2 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524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 to Web Design and Apllication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9834EC-8297-42C6-BA71-B80BE8D726C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LAB 1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2672" y="1600201"/>
            <a:ext cx="7391401" cy="24384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Create a simple </a:t>
            </a:r>
            <a:r>
              <a:rPr lang="en-US" altLang="en-US" sz="2800" dirty="0" err="1" smtClean="0"/>
              <a:t>WebPage</a:t>
            </a:r>
            <a:r>
              <a:rPr lang="en-US" altLang="en-US" sz="2800" dirty="0" smtClean="0"/>
              <a:t> that displays the text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800" b="1" dirty="0" smtClean="0"/>
              <a:t>“I love Creating Website”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6972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 to Web Design and Apllication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E3B9C-022F-4A58-9AEF-D89269079DD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LAB 2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772402" cy="388077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Create a webpage that displays information as listed below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C00000"/>
                </a:solidFill>
              </a:rPr>
              <a:t>Mike Tyler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C00000"/>
                </a:solidFill>
              </a:rPr>
              <a:t>PO Box 190387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C00000"/>
                </a:solidFill>
              </a:rPr>
              <a:t>Hungry Horse, Mt 59919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bg2"/>
                </a:solidFill>
              </a:rPr>
              <a:t>&lt;/body&gt;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40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 to Web Design and Apllication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429D54-1D29-4C69-9254-A23CCD39C35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HTML Formatting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6347714" cy="96361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i="1" dirty="0" smtClean="0">
                <a:solidFill>
                  <a:schemeClr val="tx1"/>
                </a:solidFill>
              </a:rPr>
              <a:t>Bold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i="1" dirty="0" smtClean="0">
                <a:solidFill>
                  <a:schemeClr val="tx1"/>
                </a:solidFill>
              </a:rPr>
              <a:t>&lt;b&gt; Welcome &lt;/b&gt;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43345" y="2590800"/>
            <a:ext cx="6347714" cy="963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i="1" dirty="0" smtClean="0">
                <a:solidFill>
                  <a:schemeClr val="tx1"/>
                </a:solidFill>
              </a:rPr>
              <a:t>Italics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i="1" dirty="0" smtClean="0">
                <a:solidFill>
                  <a:schemeClr val="tx1"/>
                </a:solidFill>
              </a:rPr>
              <a:t>&lt;</a:t>
            </a:r>
            <a:r>
              <a:rPr lang="en-US" altLang="en-US" sz="2400" i="1" dirty="0" err="1" smtClean="0">
                <a:solidFill>
                  <a:schemeClr val="tx1"/>
                </a:solidFill>
              </a:rPr>
              <a:t>i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&gt; Welcome &lt;/</a:t>
            </a:r>
            <a:r>
              <a:rPr lang="en-US" altLang="en-US" sz="2400" i="1" dirty="0" err="1" smtClean="0">
                <a:solidFill>
                  <a:schemeClr val="tx1"/>
                </a:solidFill>
              </a:rPr>
              <a:t>i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&gt;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60208" y="3713018"/>
            <a:ext cx="6347714" cy="963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i="1" dirty="0" smtClean="0">
                <a:solidFill>
                  <a:schemeClr val="tx1"/>
                </a:solidFill>
              </a:rPr>
              <a:t>Underline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i="1" dirty="0" smtClean="0">
                <a:solidFill>
                  <a:schemeClr val="tx1"/>
                </a:solidFill>
              </a:rPr>
              <a:t>&lt;</a:t>
            </a:r>
            <a:r>
              <a:rPr lang="en-US" altLang="en-US" sz="2400" i="1" dirty="0">
                <a:solidFill>
                  <a:schemeClr val="tx1"/>
                </a:solidFill>
              </a:rPr>
              <a:t>u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&gt; Welcome &lt;/</a:t>
            </a:r>
            <a:r>
              <a:rPr lang="en-US" altLang="en-US" sz="2400" i="1" dirty="0">
                <a:solidFill>
                  <a:schemeClr val="tx1"/>
                </a:solidFill>
              </a:rPr>
              <a:t>u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&gt;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52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9" grpId="0" build="p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 to Web Design and Apllication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F420BD-E257-4811-B3CB-26CD0C24419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HTML - Font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4582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	&lt;font face=“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Arial,Times,Courier</a:t>
            </a:r>
            <a:r>
              <a:rPr lang="en-US" altLang="en-US" sz="2400" dirty="0" smtClean="0">
                <a:solidFill>
                  <a:schemeClr val="tx1"/>
                </a:solidFill>
              </a:rPr>
              <a:t>”  color=“red” size=“3”&gt;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00" dirty="0" smtClean="0">
                <a:solidFill>
                  <a:schemeClr val="tx1"/>
                </a:solidFill>
              </a:rPr>
              <a:t>&lt;b&gt;Mike Tyler&lt;/b&gt;&lt;</a:t>
            </a:r>
            <a:r>
              <a:rPr lang="en-US" altLang="en-US" sz="2300" dirty="0" err="1" smtClean="0">
                <a:solidFill>
                  <a:schemeClr val="tx1"/>
                </a:solidFill>
              </a:rPr>
              <a:t>br</a:t>
            </a:r>
            <a:r>
              <a:rPr lang="en-US" altLang="en-US" sz="2300" dirty="0" smtClean="0">
                <a:solidFill>
                  <a:schemeClr val="tx1"/>
                </a:solidFill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00" dirty="0" smtClean="0">
                <a:solidFill>
                  <a:schemeClr val="tx1"/>
                </a:solidFill>
              </a:rPr>
              <a:t>PO Box 190387&lt;</a:t>
            </a:r>
            <a:r>
              <a:rPr lang="en-US" altLang="en-US" sz="2300" dirty="0" err="1" smtClean="0">
                <a:solidFill>
                  <a:schemeClr val="tx1"/>
                </a:solidFill>
              </a:rPr>
              <a:t>br</a:t>
            </a:r>
            <a:r>
              <a:rPr lang="en-US" altLang="en-US" sz="2300" dirty="0" smtClean="0">
                <a:solidFill>
                  <a:schemeClr val="tx1"/>
                </a:solidFill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00" dirty="0" smtClean="0">
                <a:solidFill>
                  <a:schemeClr val="tx1"/>
                </a:solidFill>
              </a:rPr>
              <a:t>Hungry Horse, Mt 59919&lt;</a:t>
            </a:r>
            <a:r>
              <a:rPr lang="en-US" altLang="en-US" sz="2300" dirty="0" err="1" smtClean="0">
                <a:solidFill>
                  <a:schemeClr val="tx1"/>
                </a:solidFill>
              </a:rPr>
              <a:t>br</a:t>
            </a:r>
            <a:r>
              <a:rPr lang="en-US" altLang="en-US" sz="2300" dirty="0" smtClean="0">
                <a:solidFill>
                  <a:schemeClr val="tx1"/>
                </a:solidFill>
              </a:rPr>
              <a:t>&gt;&lt;/font&gt;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87485" y="1371600"/>
            <a:ext cx="4267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chemeClr val="tx1"/>
                </a:solidFill>
              </a:rPr>
              <a:t>Face-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chemeClr val="tx1"/>
                </a:solidFill>
              </a:rPr>
              <a:t>Color-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chemeClr val="tx1"/>
                </a:solidFill>
              </a:rPr>
              <a:t>Size-</a:t>
            </a:r>
            <a:endParaRPr lang="en-US" altLang="en-US" sz="2300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3968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3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 to Web Design and Apllication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2FDD6A-4271-4CB7-8B5A-C3FB7F127BB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HTML - Alignment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chemeClr val="tx1"/>
                </a:solidFill>
              </a:rPr>
              <a:t>	&lt;p align=‘center’&gt;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chemeClr val="tx1"/>
                </a:solidFill>
              </a:rPr>
              <a:t>&lt;p align=‘Right’&gt;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&lt;p align</a:t>
            </a:r>
            <a:r>
              <a:rPr lang="en-US" altLang="en-US" sz="2800" dirty="0" smtClean="0">
                <a:solidFill>
                  <a:schemeClr val="tx1"/>
                </a:solidFill>
              </a:rPr>
              <a:t>=‘Left’&gt;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&lt;p align</a:t>
            </a:r>
            <a:r>
              <a:rPr lang="en-US" altLang="en-US" sz="2800" dirty="0" smtClean="0">
                <a:solidFill>
                  <a:schemeClr val="tx1"/>
                </a:solidFill>
              </a:rPr>
              <a:t>=‘Justified’&gt;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	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0825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 to Web Design and Apllication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2FDD6A-4271-4CB7-8B5A-C3FB7F127BB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HTML Others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chemeClr val="tx1"/>
                </a:solidFill>
              </a:rPr>
              <a:t>	Heading Levels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solidFill>
                  <a:schemeClr val="tx1"/>
                </a:solidFill>
              </a:rPr>
              <a:t>Line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	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6451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/>
          <a:lstStyle/>
          <a:p>
            <a:r>
              <a:rPr lang="en-US" dirty="0" smtClean="0"/>
              <a:t>Heading Levels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543800" cy="51110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 The title of your html page 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&lt;h1&gt;HEADING LEVEL 1&lt;/h1&gt;</a:t>
            </a:r>
          </a:p>
          <a:p>
            <a:pPr marL="0" indent="0">
              <a:buNone/>
            </a:pPr>
            <a:r>
              <a:rPr lang="en-US" dirty="0"/>
              <a:t>&lt;h2&gt;HEADING LEVEL 2&lt;/h2&gt;</a:t>
            </a:r>
          </a:p>
          <a:p>
            <a:pPr marL="0" indent="0">
              <a:buNone/>
            </a:pPr>
            <a:r>
              <a:rPr lang="en-US" dirty="0"/>
              <a:t>&lt;h3&gt;HEADING LEVEL 3&lt;/h3&gt;</a:t>
            </a:r>
          </a:p>
          <a:p>
            <a:pPr marL="0" indent="0">
              <a:buNone/>
            </a:pPr>
            <a:r>
              <a:rPr lang="en-US" dirty="0"/>
              <a:t>&lt;h4&gt;HEADING LEVEL 4&lt;/h4&gt;</a:t>
            </a:r>
          </a:p>
          <a:p>
            <a:pPr marL="0" indent="0">
              <a:buNone/>
            </a:pPr>
            <a:r>
              <a:rPr lang="en-US" dirty="0"/>
              <a:t>&lt;h5&gt;HEADING LEVEL 5&lt;/h5&gt;</a:t>
            </a:r>
          </a:p>
          <a:p>
            <a:pPr marL="0" indent="0">
              <a:buNone/>
            </a:pPr>
            <a:r>
              <a:rPr lang="en-US" dirty="0"/>
              <a:t>&lt;h6&gt;HEADING LEVEL 6&lt;/h6&gt;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DA53EE-0523-402E-A385-A495709C6F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8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19" y="3205956"/>
            <a:ext cx="1933575" cy="17907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DA53EE-0523-402E-A385-A495709C6F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7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172201" cy="762000"/>
          </a:xfrm>
        </p:spPr>
        <p:txBody>
          <a:bodyPr/>
          <a:lstStyle/>
          <a:p>
            <a:r>
              <a:rPr lang="en-US" altLang="en-US" dirty="0" smtClean="0"/>
              <a:t>HTML introduction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447801"/>
            <a:ext cx="7315200" cy="3962400"/>
          </a:xfrm>
        </p:spPr>
        <p:txBody>
          <a:bodyPr/>
          <a:lstStyle/>
          <a:p>
            <a:r>
              <a:rPr lang="en-US" altLang="en-US" dirty="0" smtClean="0"/>
              <a:t>HTML stands for </a:t>
            </a:r>
            <a:r>
              <a:rPr lang="en-US" altLang="en-US" b="1" u="sng" dirty="0" smtClean="0"/>
              <a:t>H</a:t>
            </a:r>
            <a:r>
              <a:rPr lang="en-US" altLang="en-US" dirty="0" smtClean="0"/>
              <a:t>yper</a:t>
            </a:r>
            <a:r>
              <a:rPr lang="en-US" altLang="en-US" b="1" u="sng" dirty="0" smtClean="0"/>
              <a:t>t</a:t>
            </a:r>
            <a:r>
              <a:rPr lang="en-US" altLang="en-US" dirty="0" smtClean="0"/>
              <a:t>ext </a:t>
            </a:r>
            <a:r>
              <a:rPr lang="en-US" altLang="en-US" b="1" u="sng" dirty="0" smtClean="0"/>
              <a:t>M</a:t>
            </a:r>
            <a:r>
              <a:rPr lang="en-US" altLang="en-US" dirty="0" smtClean="0"/>
              <a:t>arkup </a:t>
            </a:r>
            <a:r>
              <a:rPr lang="en-US" altLang="en-US" b="1" u="sng" dirty="0" smtClean="0"/>
              <a:t>L</a:t>
            </a:r>
            <a:r>
              <a:rPr lang="en-US" altLang="en-US" dirty="0" smtClean="0"/>
              <a:t>anguage, and it is the most widely used language to write Web Pages.</a:t>
            </a:r>
          </a:p>
          <a:p>
            <a:r>
              <a:rPr lang="en-US" altLang="en-US" b="1" dirty="0" smtClean="0"/>
              <a:t>Hypertext</a:t>
            </a:r>
            <a:r>
              <a:rPr lang="en-US" altLang="en-US" dirty="0" smtClean="0"/>
              <a:t> refers to the way in which Web pages (HTML documents) are linked together. Thus, the link available on a webpage is called Hypertext.</a:t>
            </a:r>
          </a:p>
          <a:p>
            <a:r>
              <a:rPr lang="en-US" altLang="en-US" dirty="0" smtClean="0"/>
              <a:t>As its name suggests, HTML is a </a:t>
            </a:r>
            <a:r>
              <a:rPr lang="en-US" altLang="en-US" b="1" dirty="0" smtClean="0"/>
              <a:t>Markup Language</a:t>
            </a:r>
            <a:r>
              <a:rPr lang="en-US" altLang="en-US" dirty="0" smtClean="0"/>
              <a:t> which means you use HTML to simply "mark-up" a text document with tags that tell a Web browser how to structure it to display.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Intro to Web Design and Apllication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FBB056-31B6-4D24-B87D-A6EC745188E5}" type="slidenum">
              <a:rPr lang="en-US" altLang="en-US" sz="1400" smtClean="0"/>
              <a:pPr/>
              <a:t>2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87798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/>
          <a:lstStyle/>
          <a:p>
            <a:r>
              <a:rPr lang="en-US" altLang="en-US" dirty="0" smtClean="0"/>
              <a:t>HTML introduction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7315200" cy="3429000"/>
          </a:xfrm>
        </p:spPr>
        <p:txBody>
          <a:bodyPr/>
          <a:lstStyle/>
          <a:p>
            <a:r>
              <a:rPr lang="en-US" altLang="en-US" dirty="0" smtClean="0"/>
              <a:t>Hypertext is text displayed on a computer or other electronic device with references to other text that the user can immediately access, usually by a mouse click or key press.</a:t>
            </a:r>
          </a:p>
          <a:p>
            <a:r>
              <a:rPr lang="en-US" altLang="en-US" dirty="0" smtClean="0"/>
              <a:t>Apart from text, hypertext may contain tables, images and other presentational elements. It is an easy-to-use and flexible format to share information over the Internet.</a:t>
            </a:r>
          </a:p>
          <a:p>
            <a:endParaRPr lang="en-US" altLang="en-US" dirty="0" smtClean="0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Intro to Web Design and Apllication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F427BB-898F-4763-B2B0-95B1073A5BCD}" type="slidenum">
              <a:rPr lang="en-US" altLang="en-US" sz="1400" smtClean="0"/>
              <a:pPr/>
              <a:t>3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99564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 to Web Design and Apllication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B42DED-7F48-4A21-B593-1F3A321B392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6347713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HTML FACTS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Clear text, case insensitive</a:t>
            </a:r>
          </a:p>
          <a:p>
            <a:pPr eaLnBrk="1" hangingPunct="1"/>
            <a:r>
              <a:rPr lang="en-US" altLang="en-US" dirty="0" smtClean="0"/>
              <a:t>Ignores white space</a:t>
            </a:r>
          </a:p>
          <a:p>
            <a:pPr eaLnBrk="1" hangingPunct="1"/>
            <a:r>
              <a:rPr lang="en-US" altLang="en-US" dirty="0" smtClean="0"/>
              <a:t>Comprised of tags   &lt;tag /&gt;</a:t>
            </a:r>
          </a:p>
          <a:p>
            <a:pPr eaLnBrk="1" hangingPunct="1"/>
            <a:r>
              <a:rPr lang="en-US" altLang="en-US" dirty="0" smtClean="0"/>
              <a:t>Open tags and closed tags</a:t>
            </a:r>
          </a:p>
        </p:txBody>
      </p:sp>
    </p:spTree>
    <p:extLst>
      <p:ext uri="{BB962C8B-B14F-4D97-AF65-F5344CB8AC3E}">
        <p14:creationId xmlns:p14="http://schemas.microsoft.com/office/powerpoint/2010/main" val="234517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184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 to Web Design and Apllication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739D5B-466C-4DDD-9A03-0932D93413E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HTML - Fundamentals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Open tags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smtClean="0"/>
              <a:t>&lt;name attributes/&gt;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smtClean="0"/>
              <a:t>&lt;hr/&gt;, &lt;br/&gt;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smtClean="0"/>
              <a:t>&lt;img src=“url” width=‘100px’  height=’60px’/&gt;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Closed tags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smtClean="0"/>
              <a:t>&lt;name attributes&gt; stuff &lt;/name&gt;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smtClean="0"/>
              <a:t>&lt;b&gt;text to be bolded&lt;/b&gt;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smtClean="0"/>
              <a:t>&lt;h1&gt;level 1 heading text&lt;/h1&gt;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Comments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00" smtClean="0"/>
              <a:t>           &lt; ! - -   comment text </a:t>
            </a:r>
            <a:r>
              <a:rPr lang="en-US" altLang="en-US" sz="2300" smtClean="0">
                <a:sym typeface="Wingdings" panose="05000000000000000000" pitchFamily="2" charset="2"/>
              </a:rPr>
              <a:t>-- &gt;</a:t>
            </a:r>
            <a:endParaRPr lang="en-US" altLang="en-US" sz="2300" smtClean="0"/>
          </a:p>
        </p:txBody>
      </p:sp>
    </p:spTree>
    <p:extLst>
      <p:ext uri="{BB962C8B-B14F-4D97-AF65-F5344CB8AC3E}">
        <p14:creationId xmlns:p14="http://schemas.microsoft.com/office/powerpoint/2010/main" val="63698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Creating a Webpage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dirty="0" smtClean="0"/>
              <a:t>Launch an editor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dirty="0" smtClean="0"/>
              <a:t>Type the HTML codes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dirty="0" smtClean="0"/>
              <a:t>Save with the name.html or .</a:t>
            </a:r>
            <a:r>
              <a:rPr lang="en-US" altLang="en-US" dirty="0" err="1" smtClean="0"/>
              <a:t>htm</a:t>
            </a:r>
            <a:endParaRPr lang="en-US" altLang="en-US" dirty="0" smtClean="0"/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dirty="0" smtClean="0"/>
              <a:t>Open with a browser to be able to see the result</a:t>
            </a: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Intro to Web Design and Apllication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F84145-382B-4CA3-84D5-83D2AC5E4703}" type="slidenum">
              <a:rPr lang="en-US" altLang="en-US" sz="1400" smtClean="0"/>
              <a:pPr/>
              <a:t>6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94487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r>
              <a:rPr lang="en-US" dirty="0" smtClean="0"/>
              <a:t>Examples of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Notepad</a:t>
            </a:r>
          </a:p>
          <a:p>
            <a:r>
              <a:rPr lang="en-US" dirty="0" smtClean="0"/>
              <a:t>Notepad ++</a:t>
            </a:r>
          </a:p>
          <a:p>
            <a:r>
              <a:rPr lang="en-US" dirty="0" smtClean="0"/>
              <a:t>Dreamweaver…………………………….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DA53EE-0523-402E-A385-A495709C6F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9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 to Web Design and Apllication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0223E9-5182-4181-82A6-54D1C8F4243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61109" y="386689"/>
            <a:ext cx="6347713" cy="603912"/>
          </a:xfrm>
        </p:spPr>
        <p:txBody>
          <a:bodyPr>
            <a:normAutofit fontScale="90000"/>
          </a:bodyPr>
          <a:lstStyle/>
          <a:p>
            <a:r>
              <a:rPr lang="en-US" altLang="en-US" sz="3400" dirty="0" smtClean="0"/>
              <a:t>HTML – </a:t>
            </a:r>
            <a:r>
              <a:rPr lang="en-US" altLang="en-US" dirty="0"/>
              <a:t>Document Structure</a:t>
            </a:r>
            <a:r>
              <a:rPr lang="en-US" altLang="en-US" sz="3400" dirty="0" smtClean="0"/>
              <a:t/>
            </a:r>
            <a:br>
              <a:rPr lang="en-US" altLang="en-US" sz="3400" dirty="0" smtClean="0"/>
            </a:br>
            <a:endParaRPr lang="en-US" altLang="en-US" sz="1900" dirty="0" smtClean="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838200" y="2133600"/>
            <a:ext cx="4953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838200" y="3276600"/>
            <a:ext cx="4953000" cy="2514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838200" y="22098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/>
              <a:t>Header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838200" y="33528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/>
              <a:t>Body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3400" y="5717844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/>
              <a:t>&lt; / HTML&gt;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533400" y="16002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/>
              <a:t>&lt; HTML &gt;</a:t>
            </a:r>
          </a:p>
        </p:txBody>
      </p:sp>
    </p:spTree>
    <p:extLst>
      <p:ext uri="{BB962C8B-B14F-4D97-AF65-F5344CB8AC3E}">
        <p14:creationId xmlns:p14="http://schemas.microsoft.com/office/powerpoint/2010/main" val="363315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 to Web Design and Apllication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1E03F3-1EBA-4F30-A4C4-674E2507AA2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pPr eaLnBrk="1" hangingPunct="1"/>
            <a:r>
              <a:rPr lang="en-US" altLang="en-US" sz="3400" dirty="0" smtClean="0"/>
              <a:t>HTML </a:t>
            </a:r>
            <a:r>
              <a:rPr lang="en-US" altLang="en-US" sz="2500" dirty="0" smtClean="0"/>
              <a:t>Basic Structure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759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&lt;html&gt;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00" dirty="0" smtClean="0"/>
              <a:t>&lt;head&gt;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b="1" dirty="0" smtClean="0"/>
              <a:t>&lt;title&gt; </a:t>
            </a:r>
            <a:r>
              <a:rPr lang="en-US" altLang="en-US" sz="2100" dirty="0" smtClean="0"/>
              <a:t>The title of your html page </a:t>
            </a:r>
            <a:r>
              <a:rPr lang="en-US" altLang="en-US" sz="2100" b="1" dirty="0" smtClean="0"/>
              <a:t>&lt;/title&gt;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00" dirty="0" smtClean="0"/>
              <a:t>&lt;/head&gt;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00" dirty="0" smtClean="0"/>
              <a:t>&lt;body&gt;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dirty="0" smtClean="0"/>
              <a:t>&lt;! - - your web page content and markup  </a:t>
            </a:r>
            <a:r>
              <a:rPr lang="en-US" altLang="en-US" sz="2100" dirty="0" smtClean="0">
                <a:sym typeface="Wingdings" panose="05000000000000000000" pitchFamily="2" charset="2"/>
              </a:rPr>
              <a:t>- -&gt;</a:t>
            </a:r>
            <a:endParaRPr lang="en-US" altLang="en-US" sz="2100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00" dirty="0" smtClean="0"/>
              <a:t>&lt;/body&gt;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6683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911</TotalTime>
  <Words>533</Words>
  <Application>Microsoft Office PowerPoint</Application>
  <PresentationFormat>On-screen Show (4:3)</PresentationFormat>
  <Paragraphs>143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 Introduction to Web Design and Applications  APT 1040</vt:lpstr>
      <vt:lpstr>HTML introduction </vt:lpstr>
      <vt:lpstr>HTML introduction </vt:lpstr>
      <vt:lpstr>HTML FACTS</vt:lpstr>
      <vt:lpstr>HTML - Fundamentals</vt:lpstr>
      <vt:lpstr>Creating a Webpage</vt:lpstr>
      <vt:lpstr>Examples of Editors</vt:lpstr>
      <vt:lpstr>HTML – Document Structure </vt:lpstr>
      <vt:lpstr>HTML Basic Structure</vt:lpstr>
      <vt:lpstr>LAB 1</vt:lpstr>
      <vt:lpstr>LAB 2</vt:lpstr>
      <vt:lpstr>HTML Formatting</vt:lpstr>
      <vt:lpstr>HTML - Font</vt:lpstr>
      <vt:lpstr>HTML - Alignment</vt:lpstr>
      <vt:lpstr>HTML Others</vt:lpstr>
      <vt:lpstr>Heading Levels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Vb.Net</dc:title>
  <dc:creator>Michael</dc:creator>
  <cp:lastModifiedBy>Bernard O Ondiek</cp:lastModifiedBy>
  <cp:revision>62</cp:revision>
  <dcterms:created xsi:type="dcterms:W3CDTF">2012-08-06T12:44:13Z</dcterms:created>
  <dcterms:modified xsi:type="dcterms:W3CDTF">2019-09-12T14:37:03Z</dcterms:modified>
</cp:coreProperties>
</file>