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10058400" cx="777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3C65F1-300E-4604-B724-31DE388E7BD6}">
  <a:tblStyle styleId="{9B3C65F1-300E-4604-B724-31DE388E7B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512939" y="1178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{9B3C65F1-300E-4604-B724-31DE388E7BD6}</a:tableStyleId>
              </a:tblPr>
              <a:tblGrid>
                <a:gridCol w="2517575"/>
                <a:gridCol w="2081675"/>
                <a:gridCol w="2240675"/>
              </a:tblGrid>
              <a:tr h="113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</a:rPr>
                        <a:t>Minutes</a:t>
                      </a:r>
                      <a:endParaRPr b="1" sz="2200">
                        <a:solidFill>
                          <a:schemeClr val="dk1"/>
                        </a:solidFill>
                      </a:endParaRPr>
                    </a:p>
                  </a:txBody>
                  <a:tcPr marT="62325" marB="62325" marR="107550" marL="1075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</a:rPr>
                        <a:t>Time</a:t>
                      </a:r>
                      <a:endParaRPr b="1" sz="2200">
                        <a:solidFill>
                          <a:schemeClr val="dk1"/>
                        </a:solidFill>
                      </a:endParaRPr>
                    </a:p>
                  </a:txBody>
                  <a:tcPr marT="62325" marB="62325" marR="107550" marL="1075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</a:rPr>
                        <a:t>Temperature</a:t>
                      </a:r>
                      <a:endParaRPr b="1" sz="2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</a:rPr>
                        <a:t>℃</a:t>
                      </a:r>
                      <a:endParaRPr b="1" sz="2200">
                        <a:solidFill>
                          <a:schemeClr val="dk1"/>
                        </a:solidFill>
                      </a:endParaRPr>
                    </a:p>
                  </a:txBody>
                  <a:tcPr marT="62325" marB="62325" marR="107550" marL="107550" anchor="ctr">
                    <a:solidFill>
                      <a:schemeClr val="accent4"/>
                    </a:solidFill>
                  </a:tcPr>
                </a:tc>
              </a:tr>
              <a:tr h="53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Start</a:t>
                      </a:r>
                      <a:endParaRPr sz="2700"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</a:tr>
              <a:tr h="53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</a:tr>
              <a:tr h="53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</a:tr>
              <a:tr h="53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</a:tr>
              <a:tr h="53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</a:tr>
              <a:tr h="53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</a:tr>
              <a:tr h="53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</a:tr>
              <a:tr h="53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</a:tr>
              <a:tr h="53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</a:tr>
              <a:tr h="53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62325" marB="62325" marR="107550" marL="107550"/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361050" y="465100"/>
            <a:ext cx="7355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How long does my cup keep water cold?</a:t>
            </a:r>
            <a:endParaRPr sz="3100"/>
          </a:p>
        </p:txBody>
      </p:sp>
      <p:sp>
        <p:nvSpPr>
          <p:cNvPr id="56" name="Google Shape;56;p13"/>
          <p:cNvSpPr txBox="1"/>
          <p:nvPr/>
        </p:nvSpPr>
        <p:spPr>
          <a:xfrm>
            <a:off x="366175" y="8077975"/>
            <a:ext cx="71439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My cup kept the water cold for ______ hours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and  ________  minutes.</a:t>
            </a:r>
            <a:endParaRPr sz="2700"/>
          </a:p>
        </p:txBody>
      </p:sp>
      <p:sp>
        <p:nvSpPr>
          <p:cNvPr id="57" name="Google Shape;57;p13"/>
          <p:cNvSpPr txBox="1"/>
          <p:nvPr/>
        </p:nvSpPr>
        <p:spPr>
          <a:xfrm>
            <a:off x="5241225" y="7760150"/>
            <a:ext cx="938100" cy="677100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58" name="Google Shape;58;p13"/>
          <p:cNvSpPr txBox="1"/>
          <p:nvPr/>
        </p:nvSpPr>
        <p:spPr>
          <a:xfrm>
            <a:off x="1450175" y="8593675"/>
            <a:ext cx="938100" cy="677100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59" name="Google Shape;59;p13"/>
          <p:cNvSpPr txBox="1"/>
          <p:nvPr/>
        </p:nvSpPr>
        <p:spPr>
          <a:xfrm>
            <a:off x="366175" y="9509575"/>
            <a:ext cx="65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*</a:t>
            </a:r>
            <a:r>
              <a:rPr b="1" lang="en">
                <a:solidFill>
                  <a:srgbClr val="FF00FF"/>
                </a:solidFill>
              </a:rPr>
              <a:t>The end time is the first time that the temperature repeats. </a:t>
            </a:r>
            <a:endParaRPr b="1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