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B6B45A-E719-4C32-B09C-19D64F8FC532}">
  <a:tblStyle styleId="{34B6B45A-E719-4C32-B09C-19D64F8FC53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a017d91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a017d91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a017d917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a017d91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a017d917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a017d917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nvGraphicFramePr>
        <p:xfrm>
          <a:off x="152400" y="152400"/>
          <a:ext cx="8489050" cy="4684125"/>
        </p:xfrm>
        <a:graphic>
          <a:graphicData uri="http://schemas.openxmlformats.org/drawingml/2006/table">
            <a:tbl>
              <a:tblPr>
                <a:noFill/>
                <a:tableStyleId>{34B6B45A-E719-4C32-B09C-19D64F8FC532}</a:tableStyleId>
              </a:tblPr>
              <a:tblGrid>
                <a:gridCol w="1182300">
                  <a:extLst>
                    <a:ext uri="{9D8B030D-6E8A-4147-A177-3AD203B41FA5}">
                      <a16:colId xmlns:a16="http://schemas.microsoft.com/office/drawing/2014/main" val="20000"/>
                    </a:ext>
                  </a:extLst>
                </a:gridCol>
                <a:gridCol w="1241225">
                  <a:extLst>
                    <a:ext uri="{9D8B030D-6E8A-4147-A177-3AD203B41FA5}">
                      <a16:colId xmlns:a16="http://schemas.microsoft.com/office/drawing/2014/main" val="20001"/>
                    </a:ext>
                  </a:extLst>
                </a:gridCol>
                <a:gridCol w="1211725">
                  <a:extLst>
                    <a:ext uri="{9D8B030D-6E8A-4147-A177-3AD203B41FA5}">
                      <a16:colId xmlns:a16="http://schemas.microsoft.com/office/drawing/2014/main" val="20002"/>
                    </a:ext>
                  </a:extLst>
                </a:gridCol>
                <a:gridCol w="1830550">
                  <a:extLst>
                    <a:ext uri="{9D8B030D-6E8A-4147-A177-3AD203B41FA5}">
                      <a16:colId xmlns:a16="http://schemas.microsoft.com/office/drawing/2014/main" val="20003"/>
                    </a:ext>
                  </a:extLst>
                </a:gridCol>
                <a:gridCol w="1614100">
                  <a:extLst>
                    <a:ext uri="{9D8B030D-6E8A-4147-A177-3AD203B41FA5}">
                      <a16:colId xmlns:a16="http://schemas.microsoft.com/office/drawing/2014/main" val="20004"/>
                    </a:ext>
                  </a:extLst>
                </a:gridCol>
                <a:gridCol w="1409150">
                  <a:extLst>
                    <a:ext uri="{9D8B030D-6E8A-4147-A177-3AD203B41FA5}">
                      <a16:colId xmlns:a16="http://schemas.microsoft.com/office/drawing/2014/main" val="20005"/>
                    </a:ext>
                  </a:extLst>
                </a:gridCol>
              </a:tblGrid>
              <a:tr h="369150">
                <a:tc gridSpan="3">
                  <a:txBody>
                    <a:bodyPr/>
                    <a:lstStyle/>
                    <a:p>
                      <a:pPr marL="0" lvl="0" indent="0" algn="ctr" rtl="0">
                        <a:spcBef>
                          <a:spcPts val="0"/>
                        </a:spcBef>
                        <a:spcAft>
                          <a:spcPts val="0"/>
                        </a:spcAft>
                        <a:buNone/>
                      </a:pPr>
                      <a:r>
                        <a:rPr lang="en" sz="1800" b="1">
                          <a:solidFill>
                            <a:srgbClr val="9900FF"/>
                          </a:solidFill>
                          <a:highlight>
                            <a:srgbClr val="FFFFFF"/>
                          </a:highlight>
                        </a:rPr>
                        <a:t>Left Side of Lever</a:t>
                      </a:r>
                      <a:endParaRPr sz="1800" b="1">
                        <a:solidFill>
                          <a:srgbClr val="9900FF"/>
                        </a:solidFill>
                        <a:highlight>
                          <a:srgbClr val="FFFFFF"/>
                        </a:highlight>
                      </a:endParaRPr>
                    </a:p>
                  </a:txBody>
                  <a:tcPr marL="63500" marR="63500" marT="63500" marB="63500"/>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800" b="1">
                          <a:solidFill>
                            <a:schemeClr val="dk1"/>
                          </a:solidFill>
                          <a:highlight>
                            <a:srgbClr val="FFFFFF"/>
                          </a:highlight>
                        </a:rPr>
                        <a:t>Right Side of Lever</a:t>
                      </a:r>
                      <a:endParaRPr sz="1800" b="1">
                        <a:solidFill>
                          <a:schemeClr val="dk1"/>
                        </a:solidFill>
                        <a:highlight>
                          <a:srgbClr val="FFFFFF"/>
                        </a:highlight>
                      </a:endParaRPr>
                    </a:p>
                    <a:p>
                      <a:pPr marL="0" lvl="0" indent="0" algn="ctr" rtl="0">
                        <a:spcBef>
                          <a:spcPts val="0"/>
                        </a:spcBef>
                        <a:spcAft>
                          <a:spcPts val="0"/>
                        </a:spcAft>
                        <a:buNone/>
                      </a:pPr>
                      <a:endParaRPr sz="1800" b="1">
                        <a:solidFill>
                          <a:schemeClr val="dk1"/>
                        </a:solidFill>
                        <a:highlight>
                          <a:srgbClr val="FFFFFF"/>
                        </a:highlight>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55925">
                <a:tc>
                  <a:txBody>
                    <a:bodyPr/>
                    <a:lstStyle/>
                    <a:p>
                      <a:pPr marL="0" lvl="0" indent="0" algn="ctr" rtl="0">
                        <a:spcBef>
                          <a:spcPts val="0"/>
                        </a:spcBef>
                        <a:spcAft>
                          <a:spcPts val="0"/>
                        </a:spcAft>
                        <a:buNone/>
                      </a:pPr>
                      <a:r>
                        <a:rPr lang="en" sz="1600" b="1">
                          <a:solidFill>
                            <a:srgbClr val="9900FF"/>
                          </a:solidFill>
                          <a:highlight>
                            <a:srgbClr val="FFFFFF"/>
                          </a:highlight>
                        </a:rPr>
                        <a:t>Name of Object on the Left Side</a:t>
                      </a:r>
                      <a:endParaRPr sz="1600" b="1">
                        <a:solidFill>
                          <a:srgbClr val="9900FF"/>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600" b="1">
                          <a:solidFill>
                            <a:srgbClr val="9900FF"/>
                          </a:solidFill>
                          <a:highlight>
                            <a:srgbClr val="FFFFFF"/>
                          </a:highlight>
                        </a:rPr>
                        <a:t>Distance from the Fulcrum</a:t>
                      </a:r>
                      <a:endParaRPr sz="1600" b="1">
                        <a:solidFill>
                          <a:srgbClr val="9900FF"/>
                        </a:solidFill>
                        <a:highlight>
                          <a:srgbClr val="FFFFFF"/>
                        </a:highlight>
                      </a:endParaRPr>
                    </a:p>
                    <a:p>
                      <a:pPr marL="0" lvl="0" indent="0" algn="ctr" rtl="0">
                        <a:spcBef>
                          <a:spcPts val="0"/>
                        </a:spcBef>
                        <a:spcAft>
                          <a:spcPts val="0"/>
                        </a:spcAft>
                        <a:buNone/>
                      </a:pPr>
                      <a:r>
                        <a:rPr lang="en" sz="1000" b="1">
                          <a:solidFill>
                            <a:srgbClr val="9900FF"/>
                          </a:solidFill>
                          <a:highlight>
                            <a:srgbClr val="FFFFFF"/>
                          </a:highlight>
                        </a:rPr>
                        <a:t>(in centimeters)</a:t>
                      </a:r>
                      <a:endParaRPr sz="1000" b="1">
                        <a:solidFill>
                          <a:srgbClr val="9900FF"/>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600" b="1">
                          <a:solidFill>
                            <a:srgbClr val="9900FF"/>
                          </a:solidFill>
                          <a:highlight>
                            <a:srgbClr val="FFFFFF"/>
                          </a:highlight>
                        </a:rPr>
                        <a:t>Weight of Object on the Left Side</a:t>
                      </a:r>
                      <a:endParaRPr sz="1600" b="1">
                        <a:solidFill>
                          <a:srgbClr val="9900FF"/>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600" b="1">
                          <a:solidFill>
                            <a:schemeClr val="dk1"/>
                          </a:solidFill>
                          <a:highlight>
                            <a:srgbClr val="FFFFFF"/>
                          </a:highlight>
                        </a:rPr>
                        <a:t>Name of Object on Right Side</a:t>
                      </a:r>
                      <a:endParaRPr sz="1600" b="1">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600" b="1">
                          <a:solidFill>
                            <a:schemeClr val="dk1"/>
                          </a:solidFill>
                          <a:highlight>
                            <a:srgbClr val="FFFFFF"/>
                          </a:highlight>
                        </a:rPr>
                        <a:t>Distance from the Fulcrum when Balanced</a:t>
                      </a:r>
                      <a:endParaRPr sz="1600" b="1">
                        <a:solidFill>
                          <a:schemeClr val="dk1"/>
                        </a:solidFill>
                        <a:highlight>
                          <a:srgbClr val="FFFFFF"/>
                        </a:highlight>
                      </a:endParaRPr>
                    </a:p>
                    <a:p>
                      <a:pPr marL="0" lvl="0" indent="0" algn="ctr" rtl="0">
                        <a:spcBef>
                          <a:spcPts val="0"/>
                        </a:spcBef>
                        <a:spcAft>
                          <a:spcPts val="0"/>
                        </a:spcAft>
                        <a:buNone/>
                      </a:pPr>
                      <a:r>
                        <a:rPr lang="en" sz="1100" b="1">
                          <a:solidFill>
                            <a:schemeClr val="dk1"/>
                          </a:solidFill>
                          <a:highlight>
                            <a:srgbClr val="FFFFFF"/>
                          </a:highlight>
                        </a:rPr>
                        <a:t>(in centimeters)</a:t>
                      </a:r>
                      <a:endParaRPr sz="1100" b="1">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600" b="1">
                          <a:solidFill>
                            <a:schemeClr val="dk1"/>
                          </a:solidFill>
                          <a:highlight>
                            <a:srgbClr val="FFFFFF"/>
                          </a:highlight>
                        </a:rPr>
                        <a:t>Guess the Weight of the Object</a:t>
                      </a:r>
                      <a:endParaRPr sz="1600" b="1">
                        <a:solidFill>
                          <a:schemeClr val="dk1"/>
                        </a:solidFill>
                        <a:highlight>
                          <a:srgbClr val="FFFFFF"/>
                        </a:highlight>
                      </a:endParaRPr>
                    </a:p>
                    <a:p>
                      <a:pPr marL="0" lvl="0" indent="0" algn="ctr" rtl="0">
                        <a:spcBef>
                          <a:spcPts val="0"/>
                        </a:spcBef>
                        <a:spcAft>
                          <a:spcPts val="0"/>
                        </a:spcAft>
                        <a:buNone/>
                      </a:pPr>
                      <a:endParaRPr sz="1600" b="1">
                        <a:solidFill>
                          <a:schemeClr val="dk1"/>
                        </a:solidFill>
                        <a:highlight>
                          <a:srgbClr val="FFFFFF"/>
                        </a:highlight>
                      </a:endParaRPr>
                    </a:p>
                  </a:txBody>
                  <a:tcPr marL="63500" marR="63500" marT="63500" marB="63500"/>
                </a:tc>
                <a:extLst>
                  <a:ext uri="{0D108BD9-81ED-4DB2-BD59-A6C34878D82A}">
                    <a16:rowId xmlns:a16="http://schemas.microsoft.com/office/drawing/2014/main" val="10001"/>
                  </a:ext>
                </a:extLst>
              </a:tr>
              <a:tr h="581225">
                <a:tc rowSpan="5">
                  <a:txBody>
                    <a:bodyPr/>
                    <a:lstStyle/>
                    <a:p>
                      <a:pPr marL="0" lvl="0" indent="0" algn="ctr" rtl="0">
                        <a:spcBef>
                          <a:spcPts val="0"/>
                        </a:spcBef>
                        <a:spcAft>
                          <a:spcPts val="0"/>
                        </a:spcAft>
                        <a:buNone/>
                      </a:pPr>
                      <a:r>
                        <a:rPr lang="en" sz="1800">
                          <a:solidFill>
                            <a:srgbClr val="9900FF"/>
                          </a:solidFill>
                          <a:highlight>
                            <a:srgbClr val="FFFFFF"/>
                          </a:highlight>
                        </a:rPr>
                        <a:t>standard weight</a:t>
                      </a:r>
                      <a:endParaRPr sz="1800">
                        <a:solidFill>
                          <a:srgbClr val="9900FF"/>
                        </a:solidFill>
                        <a:highlight>
                          <a:srgbClr val="FFFFFF"/>
                        </a:highlight>
                      </a:endParaRPr>
                    </a:p>
                    <a:p>
                      <a:pPr marL="0" lvl="0" indent="0" algn="ctr" rtl="0">
                        <a:spcBef>
                          <a:spcPts val="0"/>
                        </a:spcBef>
                        <a:spcAft>
                          <a:spcPts val="0"/>
                        </a:spcAft>
                        <a:buNone/>
                      </a:pPr>
                      <a:endParaRPr sz="1800">
                        <a:solidFill>
                          <a:srgbClr val="9900FF"/>
                        </a:solidFill>
                        <a:highlight>
                          <a:srgbClr val="FFFFFF"/>
                        </a:highlight>
                      </a:endParaRPr>
                    </a:p>
                  </a:txBody>
                  <a:tcPr marL="63500" marR="63500" marT="63500" marB="63500" anchor="ctr"/>
                </a:tc>
                <a:tc rowSpan="5">
                  <a:txBody>
                    <a:bodyPr/>
                    <a:lstStyle/>
                    <a:p>
                      <a:pPr marL="0" lvl="0" indent="0" algn="ctr" rtl="0">
                        <a:spcBef>
                          <a:spcPts val="0"/>
                        </a:spcBef>
                        <a:spcAft>
                          <a:spcPts val="0"/>
                        </a:spcAft>
                        <a:buNone/>
                      </a:pPr>
                      <a:r>
                        <a:rPr lang="en" sz="1800">
                          <a:solidFill>
                            <a:srgbClr val="9900FF"/>
                          </a:solidFill>
                          <a:highlight>
                            <a:srgbClr val="FFFFFF"/>
                          </a:highlight>
                        </a:rPr>
                        <a:t>____ cm</a:t>
                      </a:r>
                      <a:endParaRPr sz="1800">
                        <a:solidFill>
                          <a:srgbClr val="9900FF"/>
                        </a:solidFill>
                        <a:highlight>
                          <a:srgbClr val="FFFFFF"/>
                        </a:highlight>
                      </a:endParaRPr>
                    </a:p>
                    <a:p>
                      <a:pPr marL="0" lvl="0" indent="0" algn="ctr" rtl="0">
                        <a:spcBef>
                          <a:spcPts val="0"/>
                        </a:spcBef>
                        <a:spcAft>
                          <a:spcPts val="0"/>
                        </a:spcAft>
                        <a:buNone/>
                      </a:pPr>
                      <a:endParaRPr sz="1800">
                        <a:solidFill>
                          <a:srgbClr val="9900FF"/>
                        </a:solidFill>
                        <a:highlight>
                          <a:srgbClr val="FFFFFF"/>
                        </a:highlight>
                      </a:endParaRPr>
                    </a:p>
                  </a:txBody>
                  <a:tcPr marL="63500" marR="63500" marT="63500" marB="63500" anchor="ctr"/>
                </a:tc>
                <a:tc rowSpan="5">
                  <a:txBody>
                    <a:bodyPr/>
                    <a:lstStyle/>
                    <a:p>
                      <a:pPr marL="0" lvl="0" indent="0" algn="ctr" rtl="0">
                        <a:spcBef>
                          <a:spcPts val="0"/>
                        </a:spcBef>
                        <a:spcAft>
                          <a:spcPts val="0"/>
                        </a:spcAft>
                        <a:buNone/>
                      </a:pPr>
                      <a:r>
                        <a:rPr lang="en" sz="1800">
                          <a:solidFill>
                            <a:srgbClr val="9900FF"/>
                          </a:solidFill>
                          <a:highlight>
                            <a:srgbClr val="FFFFFF"/>
                          </a:highlight>
                        </a:rPr>
                        <a:t>10 grams</a:t>
                      </a:r>
                      <a:endParaRPr sz="1800">
                        <a:solidFill>
                          <a:srgbClr val="9900FF"/>
                        </a:solidFill>
                        <a:highlight>
                          <a:srgbClr val="FFFFFF"/>
                        </a:highlight>
                      </a:endParaRPr>
                    </a:p>
                    <a:p>
                      <a:pPr marL="0" lvl="0" indent="0" algn="ctr" rtl="0">
                        <a:spcBef>
                          <a:spcPts val="0"/>
                        </a:spcBef>
                        <a:spcAft>
                          <a:spcPts val="0"/>
                        </a:spcAft>
                        <a:buNone/>
                      </a:pPr>
                      <a:endParaRPr sz="1800">
                        <a:solidFill>
                          <a:srgbClr val="9900FF"/>
                        </a:solidFill>
                        <a:highlight>
                          <a:srgbClr val="FFFFFF"/>
                        </a:highlight>
                      </a:endParaRPr>
                    </a:p>
                  </a:txBody>
                  <a:tcPr marL="63500" marR="63500" marT="63500" marB="63500" anchor="ctr"/>
                </a:tc>
                <a:tc>
                  <a:txBody>
                    <a:bodyPr/>
                    <a:lstStyle/>
                    <a:p>
                      <a:pPr marL="0" lvl="0" indent="0" algn="l" rtl="0">
                        <a:spcBef>
                          <a:spcPts val="0"/>
                        </a:spcBef>
                        <a:spcAft>
                          <a:spcPts val="0"/>
                        </a:spcAft>
                        <a:buNone/>
                      </a:pP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cm</a:t>
                      </a: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grams</a:t>
                      </a:r>
                      <a:endParaRPr sz="1800">
                        <a:solidFill>
                          <a:schemeClr val="dk1"/>
                        </a:solidFill>
                        <a:highlight>
                          <a:srgbClr val="FFFFFF"/>
                        </a:highlight>
                      </a:endParaRPr>
                    </a:p>
                  </a:txBody>
                  <a:tcPr marL="63500" marR="63500" marT="63500" marB="63500"/>
                </a:tc>
                <a:extLst>
                  <a:ext uri="{0D108BD9-81ED-4DB2-BD59-A6C34878D82A}">
                    <a16:rowId xmlns:a16="http://schemas.microsoft.com/office/drawing/2014/main" val="10002"/>
                  </a:ext>
                </a:extLst>
              </a:tr>
              <a:tr h="5812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spcBef>
                          <a:spcPts val="0"/>
                        </a:spcBef>
                        <a:spcAft>
                          <a:spcPts val="0"/>
                        </a:spcAft>
                        <a:buNone/>
                      </a:pP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cm</a:t>
                      </a: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grams</a:t>
                      </a:r>
                      <a:endParaRPr sz="1800">
                        <a:solidFill>
                          <a:schemeClr val="dk1"/>
                        </a:solidFill>
                        <a:highlight>
                          <a:srgbClr val="FFFFFF"/>
                        </a:highlight>
                      </a:endParaRPr>
                    </a:p>
                  </a:txBody>
                  <a:tcPr marL="63500" marR="63500" marT="63500" marB="63500"/>
                </a:tc>
                <a:extLst>
                  <a:ext uri="{0D108BD9-81ED-4DB2-BD59-A6C34878D82A}">
                    <a16:rowId xmlns:a16="http://schemas.microsoft.com/office/drawing/2014/main" val="10003"/>
                  </a:ext>
                </a:extLst>
              </a:tr>
              <a:tr h="5812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spcBef>
                          <a:spcPts val="0"/>
                        </a:spcBef>
                        <a:spcAft>
                          <a:spcPts val="0"/>
                        </a:spcAft>
                        <a:buNone/>
                      </a:pP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cm</a:t>
                      </a: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grams</a:t>
                      </a:r>
                      <a:endParaRPr sz="1800">
                        <a:solidFill>
                          <a:schemeClr val="dk1"/>
                        </a:solidFill>
                        <a:highlight>
                          <a:srgbClr val="FFFFFF"/>
                        </a:highlight>
                      </a:endParaRPr>
                    </a:p>
                  </a:txBody>
                  <a:tcPr marL="63500" marR="63500" marT="63500" marB="63500"/>
                </a:tc>
                <a:extLst>
                  <a:ext uri="{0D108BD9-81ED-4DB2-BD59-A6C34878D82A}">
                    <a16:rowId xmlns:a16="http://schemas.microsoft.com/office/drawing/2014/main" val="10004"/>
                  </a:ext>
                </a:extLst>
              </a:tr>
              <a:tr h="5812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spcBef>
                          <a:spcPts val="0"/>
                        </a:spcBef>
                        <a:spcAft>
                          <a:spcPts val="0"/>
                        </a:spcAft>
                        <a:buNone/>
                      </a:pP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cm</a:t>
                      </a: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grams</a:t>
                      </a:r>
                      <a:endParaRPr sz="1800">
                        <a:solidFill>
                          <a:schemeClr val="dk1"/>
                        </a:solidFill>
                        <a:highlight>
                          <a:srgbClr val="FFFFFF"/>
                        </a:highlight>
                      </a:endParaRPr>
                    </a:p>
                  </a:txBody>
                  <a:tcPr marL="63500" marR="63500" marT="63500" marB="63500"/>
                </a:tc>
                <a:extLst>
                  <a:ext uri="{0D108BD9-81ED-4DB2-BD59-A6C34878D82A}">
                    <a16:rowId xmlns:a16="http://schemas.microsoft.com/office/drawing/2014/main" val="10005"/>
                  </a:ext>
                </a:extLst>
              </a:tr>
              <a:tr h="5812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spcBef>
                          <a:spcPts val="0"/>
                        </a:spcBef>
                        <a:spcAft>
                          <a:spcPts val="0"/>
                        </a:spcAft>
                        <a:buNone/>
                      </a:pP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cm</a:t>
                      </a:r>
                      <a:endParaRPr sz="1800">
                        <a:solidFill>
                          <a:schemeClr val="dk1"/>
                        </a:solidFill>
                        <a:highlight>
                          <a:srgbClr val="FFFFFF"/>
                        </a:highlight>
                      </a:endParaRPr>
                    </a:p>
                  </a:txBody>
                  <a:tcPr marL="63500" marR="63500" marT="63500" marB="63500"/>
                </a:tc>
                <a:tc>
                  <a:txBody>
                    <a:bodyPr/>
                    <a:lstStyle/>
                    <a:p>
                      <a:pPr marL="0" lvl="0" indent="0" algn="ctr" rtl="0">
                        <a:spcBef>
                          <a:spcPts val="0"/>
                        </a:spcBef>
                        <a:spcAft>
                          <a:spcPts val="0"/>
                        </a:spcAft>
                        <a:buNone/>
                      </a:pPr>
                      <a:r>
                        <a:rPr lang="en" sz="1800">
                          <a:solidFill>
                            <a:schemeClr val="dk1"/>
                          </a:solidFill>
                          <a:highlight>
                            <a:srgbClr val="FFFFFF"/>
                          </a:highlight>
                        </a:rPr>
                        <a:t>____ grams</a:t>
                      </a:r>
                      <a:endParaRPr sz="1800">
                        <a:solidFill>
                          <a:schemeClr val="dk1"/>
                        </a:solidFill>
                        <a:highlight>
                          <a:srgbClr val="FFFFFF"/>
                        </a:highlight>
                      </a:endParaRPr>
                    </a:p>
                  </a:txBody>
                  <a:tcPr marL="63500" marR="63500" marT="63500" marB="63500"/>
                </a:tc>
                <a:extLst>
                  <a:ext uri="{0D108BD9-81ED-4DB2-BD59-A6C34878D82A}">
                    <a16:rowId xmlns:a16="http://schemas.microsoft.com/office/drawing/2014/main" val="10006"/>
                  </a:ext>
                </a:extLst>
              </a:tr>
            </a:tbl>
          </a:graphicData>
        </a:graphic>
      </p:graphicFrame>
      <p:pic>
        <p:nvPicPr>
          <p:cNvPr id="55" name="Google Shape;55;p13"/>
          <p:cNvPicPr preferRelativeResize="0"/>
          <p:nvPr/>
        </p:nvPicPr>
        <p:blipFill>
          <a:blip r:embed="rId3">
            <a:alphaModFix/>
          </a:blip>
          <a:stretch>
            <a:fillRect/>
          </a:stretch>
        </p:blipFill>
        <p:spPr>
          <a:xfrm>
            <a:off x="3868525" y="228600"/>
            <a:ext cx="1069025" cy="471025"/>
          </a:xfrm>
          <a:prstGeom prst="rect">
            <a:avLst/>
          </a:prstGeom>
          <a:noFill/>
          <a:ln>
            <a:noFill/>
          </a:ln>
        </p:spPr>
      </p:pic>
      <p:pic>
        <p:nvPicPr>
          <p:cNvPr id="56" name="Google Shape;56;p13"/>
          <p:cNvPicPr preferRelativeResize="0"/>
          <p:nvPr/>
        </p:nvPicPr>
        <p:blipFill>
          <a:blip r:embed="rId3">
            <a:alphaModFix/>
          </a:blip>
          <a:stretch>
            <a:fillRect/>
          </a:stretch>
        </p:blipFill>
        <p:spPr>
          <a:xfrm>
            <a:off x="7526125" y="228600"/>
            <a:ext cx="1069025" cy="4710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6963125" y="4068075"/>
            <a:ext cx="2031199" cy="894975"/>
          </a:xfrm>
          <a:prstGeom prst="rect">
            <a:avLst/>
          </a:prstGeom>
          <a:noFill/>
          <a:ln>
            <a:noFill/>
          </a:ln>
        </p:spPr>
      </p:pic>
      <p:sp>
        <p:nvSpPr>
          <p:cNvPr id="62" name="Google Shape;62;p14"/>
          <p:cNvSpPr txBox="1"/>
          <p:nvPr/>
        </p:nvSpPr>
        <p:spPr>
          <a:xfrm>
            <a:off x="502750" y="1215900"/>
            <a:ext cx="79473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a:t>The </a:t>
            </a:r>
            <a:r>
              <a:rPr lang="en" sz="3600">
                <a:solidFill>
                  <a:srgbClr val="FF0000"/>
                </a:solidFill>
              </a:rPr>
              <a:t>10 g</a:t>
            </a:r>
            <a:r>
              <a:rPr lang="en" sz="3600"/>
              <a:t> weight was ___ cm from the fulcrum. When I placed the ______ </a:t>
            </a:r>
            <a:r>
              <a:rPr lang="en" sz="3600">
                <a:solidFill>
                  <a:schemeClr val="dk1"/>
                </a:solidFill>
              </a:rPr>
              <a:t>___ cm from the fulcrum the scale balanced. So, the weight of the ______ is ___  grams.    </a:t>
            </a:r>
            <a:endParaRPr sz="3600"/>
          </a:p>
        </p:txBody>
      </p:sp>
      <p:sp>
        <p:nvSpPr>
          <p:cNvPr id="63" name="Google Shape;63;p14"/>
          <p:cNvSpPr txBox="1"/>
          <p:nvPr/>
        </p:nvSpPr>
        <p:spPr>
          <a:xfrm>
            <a:off x="4862125" y="1333075"/>
            <a:ext cx="783000" cy="4617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9900FF"/>
              </a:solidFill>
            </a:endParaRPr>
          </a:p>
        </p:txBody>
      </p:sp>
      <p:sp>
        <p:nvSpPr>
          <p:cNvPr id="64" name="Google Shape;64;p14"/>
          <p:cNvSpPr txBox="1"/>
          <p:nvPr/>
        </p:nvSpPr>
        <p:spPr>
          <a:xfrm>
            <a:off x="568125" y="2441500"/>
            <a:ext cx="783000" cy="4464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700">
              <a:solidFill>
                <a:srgbClr val="9900FF"/>
              </a:solidFill>
            </a:endParaRPr>
          </a:p>
        </p:txBody>
      </p:sp>
      <p:sp>
        <p:nvSpPr>
          <p:cNvPr id="65" name="Google Shape;65;p14"/>
          <p:cNvSpPr txBox="1"/>
          <p:nvPr/>
        </p:nvSpPr>
        <p:spPr>
          <a:xfrm>
            <a:off x="2728525" y="3542875"/>
            <a:ext cx="783000" cy="461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FF0000"/>
              </a:solidFill>
            </a:endParaRPr>
          </a:p>
        </p:txBody>
      </p:sp>
      <p:sp>
        <p:nvSpPr>
          <p:cNvPr id="66" name="Google Shape;66;p14"/>
          <p:cNvSpPr txBox="1"/>
          <p:nvPr/>
        </p:nvSpPr>
        <p:spPr>
          <a:xfrm>
            <a:off x="6139325" y="1910875"/>
            <a:ext cx="1537200" cy="431100"/>
          </a:xfrm>
          <a:prstGeom prst="rect">
            <a:avLst/>
          </a:prstGeom>
          <a:noFill/>
          <a:ln w="19050"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rgbClr val="38761D"/>
              </a:solidFill>
            </a:endParaRPr>
          </a:p>
        </p:txBody>
      </p:sp>
      <p:sp>
        <p:nvSpPr>
          <p:cNvPr id="67" name="Google Shape;67;p14"/>
          <p:cNvSpPr txBox="1"/>
          <p:nvPr/>
        </p:nvSpPr>
        <p:spPr>
          <a:xfrm>
            <a:off x="568125" y="3558175"/>
            <a:ext cx="1537200" cy="431100"/>
          </a:xfrm>
          <a:prstGeom prst="rect">
            <a:avLst/>
          </a:prstGeom>
          <a:noFill/>
          <a:ln w="19050"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rgbClr val="38761D"/>
              </a:solidFill>
            </a:endParaRPr>
          </a:p>
        </p:txBody>
      </p:sp>
      <p:sp>
        <p:nvSpPr>
          <p:cNvPr id="68" name="Google Shape;68;p14"/>
          <p:cNvSpPr txBox="1"/>
          <p:nvPr/>
        </p:nvSpPr>
        <p:spPr>
          <a:xfrm>
            <a:off x="357725" y="233175"/>
            <a:ext cx="8508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t>Directions</a:t>
            </a:r>
            <a:r>
              <a:rPr lang="en" sz="1800"/>
              <a:t>: Pick one of your objects to and fill in the blanks to describe the math pattern. </a:t>
            </a:r>
            <a:r>
              <a:rPr lang="en" sz="1800">
                <a:solidFill>
                  <a:srgbClr val="38761D"/>
                </a:solidFill>
              </a:rPr>
              <a:t>Type the name of the object into the green boxes</a:t>
            </a:r>
            <a:r>
              <a:rPr lang="en" sz="1800"/>
              <a:t>. </a:t>
            </a:r>
            <a:r>
              <a:rPr lang="en" sz="1800">
                <a:solidFill>
                  <a:srgbClr val="9900FF"/>
                </a:solidFill>
              </a:rPr>
              <a:t>Type the distances in the purple boxes. </a:t>
            </a:r>
            <a:r>
              <a:rPr lang="en" sz="1800">
                <a:solidFill>
                  <a:srgbClr val="FF0000"/>
                </a:solidFill>
              </a:rPr>
              <a:t>Type the weight of the object you chose into the red box.</a:t>
            </a:r>
            <a:endParaRPr sz="18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p:nvPr/>
        </p:nvSpPr>
        <p:spPr>
          <a:xfrm>
            <a:off x="357725" y="233175"/>
            <a:ext cx="8508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t>Directions</a:t>
            </a:r>
            <a:r>
              <a:rPr lang="en" sz="1800"/>
              <a:t>: Pick one of the objects. Fill in the blanks to write an equation that shows the math relationship between the weight on the right side and that weight on the left side and the distance from the fulcrum.</a:t>
            </a:r>
            <a:endParaRPr sz="1800"/>
          </a:p>
        </p:txBody>
      </p:sp>
      <p:sp>
        <p:nvSpPr>
          <p:cNvPr id="74" name="Google Shape;74;p15"/>
          <p:cNvSpPr txBox="1"/>
          <p:nvPr/>
        </p:nvSpPr>
        <p:spPr>
          <a:xfrm>
            <a:off x="2777925" y="1908100"/>
            <a:ext cx="783000" cy="5541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rgbClr val="9900FF"/>
              </a:solidFill>
            </a:endParaRPr>
          </a:p>
        </p:txBody>
      </p:sp>
      <p:sp>
        <p:nvSpPr>
          <p:cNvPr id="75" name="Google Shape;75;p15"/>
          <p:cNvSpPr txBox="1"/>
          <p:nvPr/>
        </p:nvSpPr>
        <p:spPr>
          <a:xfrm>
            <a:off x="7426125" y="1908100"/>
            <a:ext cx="783000" cy="5541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rgbClr val="9900FF"/>
              </a:solidFill>
            </a:endParaRPr>
          </a:p>
        </p:txBody>
      </p:sp>
      <p:sp>
        <p:nvSpPr>
          <p:cNvPr id="76" name="Google Shape;76;p15"/>
          <p:cNvSpPr txBox="1"/>
          <p:nvPr/>
        </p:nvSpPr>
        <p:spPr>
          <a:xfrm>
            <a:off x="5444925" y="1908100"/>
            <a:ext cx="783000" cy="55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rgbClr val="FF0000"/>
              </a:solidFill>
            </a:endParaRPr>
          </a:p>
        </p:txBody>
      </p:sp>
      <p:sp>
        <p:nvSpPr>
          <p:cNvPr id="77" name="Google Shape;77;p15"/>
          <p:cNvSpPr txBox="1"/>
          <p:nvPr/>
        </p:nvSpPr>
        <p:spPr>
          <a:xfrm>
            <a:off x="796725" y="1908100"/>
            <a:ext cx="783000" cy="55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FF0000"/>
                </a:solidFill>
              </a:rPr>
              <a:t>10 g</a:t>
            </a:r>
            <a:endParaRPr sz="2400">
              <a:solidFill>
                <a:srgbClr val="FF0000"/>
              </a:solidFill>
            </a:endParaRPr>
          </a:p>
        </p:txBody>
      </p:sp>
      <p:grpSp>
        <p:nvGrpSpPr>
          <p:cNvPr id="78" name="Google Shape;78;p15"/>
          <p:cNvGrpSpPr/>
          <p:nvPr/>
        </p:nvGrpSpPr>
        <p:grpSpPr>
          <a:xfrm>
            <a:off x="468225" y="1919125"/>
            <a:ext cx="8122100" cy="1989550"/>
            <a:chOff x="468225" y="1919125"/>
            <a:chExt cx="8122100" cy="1989550"/>
          </a:xfrm>
        </p:grpSpPr>
        <p:grpSp>
          <p:nvGrpSpPr>
            <p:cNvPr id="79" name="Google Shape;79;p15"/>
            <p:cNvGrpSpPr/>
            <p:nvPr/>
          </p:nvGrpSpPr>
          <p:grpSpPr>
            <a:xfrm>
              <a:off x="598350" y="1919125"/>
              <a:ext cx="7839575" cy="1989550"/>
              <a:chOff x="598350" y="1919125"/>
              <a:chExt cx="7839575" cy="1989550"/>
            </a:xfrm>
          </p:grpSpPr>
          <p:grpSp>
            <p:nvGrpSpPr>
              <p:cNvPr id="80" name="Google Shape;80;p15"/>
              <p:cNvGrpSpPr/>
              <p:nvPr/>
            </p:nvGrpSpPr>
            <p:grpSpPr>
              <a:xfrm>
                <a:off x="806825" y="3213875"/>
                <a:ext cx="7631100" cy="694800"/>
                <a:chOff x="806825" y="3213875"/>
                <a:chExt cx="7631100" cy="694800"/>
              </a:xfrm>
            </p:grpSpPr>
            <p:sp>
              <p:nvSpPr>
                <p:cNvPr id="81" name="Google Shape;81;p15"/>
                <p:cNvSpPr/>
                <p:nvPr/>
              </p:nvSpPr>
              <p:spPr>
                <a:xfrm>
                  <a:off x="4191000" y="3247475"/>
                  <a:ext cx="683700" cy="661200"/>
                </a:xfrm>
                <a:prstGeom prst="triangle">
                  <a:avLst>
                    <a:gd name="adj" fmla="val 50000"/>
                  </a:avLst>
                </a:prstGeom>
                <a:solidFill>
                  <a:srgbClr val="FF00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15"/>
                <p:cNvCxnSpPr/>
                <p:nvPr/>
              </p:nvCxnSpPr>
              <p:spPr>
                <a:xfrm rot="10800000" flipH="1">
                  <a:off x="806825" y="3213875"/>
                  <a:ext cx="7631100" cy="33600"/>
                </a:xfrm>
                <a:prstGeom prst="straightConnector1">
                  <a:avLst/>
                </a:prstGeom>
                <a:noFill/>
                <a:ln w="114300" cap="flat" cmpd="sng">
                  <a:solidFill>
                    <a:srgbClr val="595959"/>
                  </a:solidFill>
                  <a:prstDash val="solid"/>
                  <a:round/>
                  <a:headEnd type="none" w="med" len="med"/>
                  <a:tailEnd type="none" w="med" len="med"/>
                </a:ln>
              </p:spPr>
            </p:cxnSp>
          </p:grpSp>
          <p:grpSp>
            <p:nvGrpSpPr>
              <p:cNvPr id="83" name="Google Shape;83;p15"/>
              <p:cNvGrpSpPr/>
              <p:nvPr/>
            </p:nvGrpSpPr>
            <p:grpSpPr>
              <a:xfrm>
                <a:off x="598350" y="1919125"/>
                <a:ext cx="7799400" cy="803450"/>
                <a:chOff x="598350" y="1309525"/>
                <a:chExt cx="7799400" cy="803450"/>
              </a:xfrm>
            </p:grpSpPr>
            <p:sp>
              <p:nvSpPr>
                <p:cNvPr id="84" name="Google Shape;84;p15"/>
                <p:cNvSpPr/>
                <p:nvPr/>
              </p:nvSpPr>
              <p:spPr>
                <a:xfrm>
                  <a:off x="3916025" y="1396275"/>
                  <a:ext cx="1191000" cy="716700"/>
                </a:xfrm>
                <a:prstGeom prst="mathEqual">
                  <a:avLst>
                    <a:gd name="adj1" fmla="val 23520"/>
                    <a:gd name="adj2" fmla="val 1176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1715600" y="1309525"/>
                  <a:ext cx="874800" cy="8004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363800" y="1309525"/>
                  <a:ext cx="874800" cy="8004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5"/>
                <p:cNvGrpSpPr/>
                <p:nvPr/>
              </p:nvGrpSpPr>
              <p:grpSpPr>
                <a:xfrm>
                  <a:off x="598350" y="1886700"/>
                  <a:ext cx="3151200" cy="10500"/>
                  <a:chOff x="598350" y="1886700"/>
                  <a:chExt cx="3151200" cy="10500"/>
                </a:xfrm>
              </p:grpSpPr>
              <p:cxnSp>
                <p:nvCxnSpPr>
                  <p:cNvPr id="88" name="Google Shape;88;p15"/>
                  <p:cNvCxnSpPr/>
                  <p:nvPr/>
                </p:nvCxnSpPr>
                <p:spPr>
                  <a:xfrm rot="10800000" flipH="1">
                    <a:off x="598350" y="1886700"/>
                    <a:ext cx="1170000" cy="10500"/>
                  </a:xfrm>
                  <a:prstGeom prst="straightConnector1">
                    <a:avLst/>
                  </a:prstGeom>
                  <a:noFill/>
                  <a:ln w="38100" cap="flat" cmpd="sng">
                    <a:solidFill>
                      <a:srgbClr val="FF0000"/>
                    </a:solidFill>
                    <a:prstDash val="solid"/>
                    <a:round/>
                    <a:headEnd type="none" w="med" len="med"/>
                    <a:tailEnd type="none" w="med" len="med"/>
                  </a:ln>
                </p:spPr>
              </p:cxnSp>
              <p:cxnSp>
                <p:nvCxnSpPr>
                  <p:cNvPr id="89" name="Google Shape;89;p15"/>
                  <p:cNvCxnSpPr/>
                  <p:nvPr/>
                </p:nvCxnSpPr>
                <p:spPr>
                  <a:xfrm rot="10800000" flipH="1">
                    <a:off x="2579550" y="1886700"/>
                    <a:ext cx="1170000" cy="10500"/>
                  </a:xfrm>
                  <a:prstGeom prst="straightConnector1">
                    <a:avLst/>
                  </a:prstGeom>
                  <a:noFill/>
                  <a:ln w="38100" cap="flat" cmpd="sng">
                    <a:solidFill>
                      <a:srgbClr val="9900FF"/>
                    </a:solidFill>
                    <a:prstDash val="solid"/>
                    <a:round/>
                    <a:headEnd type="none" w="med" len="med"/>
                    <a:tailEnd type="none" w="med" len="med"/>
                  </a:ln>
                </p:spPr>
              </p:cxnSp>
            </p:grpSp>
            <p:grpSp>
              <p:nvGrpSpPr>
                <p:cNvPr id="90" name="Google Shape;90;p15"/>
                <p:cNvGrpSpPr/>
                <p:nvPr/>
              </p:nvGrpSpPr>
              <p:grpSpPr>
                <a:xfrm>
                  <a:off x="5246550" y="1886700"/>
                  <a:ext cx="3151200" cy="10500"/>
                  <a:chOff x="598350" y="1886700"/>
                  <a:chExt cx="3151200" cy="10500"/>
                </a:xfrm>
              </p:grpSpPr>
              <p:cxnSp>
                <p:nvCxnSpPr>
                  <p:cNvPr id="91" name="Google Shape;91;p15"/>
                  <p:cNvCxnSpPr/>
                  <p:nvPr/>
                </p:nvCxnSpPr>
                <p:spPr>
                  <a:xfrm rot="10800000" flipH="1">
                    <a:off x="598350" y="1886700"/>
                    <a:ext cx="1170000" cy="10500"/>
                  </a:xfrm>
                  <a:prstGeom prst="straightConnector1">
                    <a:avLst/>
                  </a:prstGeom>
                  <a:noFill/>
                  <a:ln w="38100" cap="flat" cmpd="sng">
                    <a:solidFill>
                      <a:srgbClr val="FF0000"/>
                    </a:solidFill>
                    <a:prstDash val="solid"/>
                    <a:round/>
                    <a:headEnd type="none" w="med" len="med"/>
                    <a:tailEnd type="none" w="med" len="med"/>
                  </a:ln>
                </p:spPr>
              </p:cxnSp>
              <p:cxnSp>
                <p:nvCxnSpPr>
                  <p:cNvPr id="92" name="Google Shape;92;p15"/>
                  <p:cNvCxnSpPr/>
                  <p:nvPr/>
                </p:nvCxnSpPr>
                <p:spPr>
                  <a:xfrm rot="10800000" flipH="1">
                    <a:off x="2579550" y="1886700"/>
                    <a:ext cx="1170000" cy="10500"/>
                  </a:xfrm>
                  <a:prstGeom prst="straightConnector1">
                    <a:avLst/>
                  </a:prstGeom>
                  <a:noFill/>
                  <a:ln w="38100" cap="flat" cmpd="sng">
                    <a:solidFill>
                      <a:srgbClr val="9900FF"/>
                    </a:solidFill>
                    <a:prstDash val="solid"/>
                    <a:round/>
                    <a:headEnd type="none" w="med" len="med"/>
                    <a:tailEnd type="none" w="med" len="med"/>
                  </a:ln>
                </p:spPr>
              </p:cxnSp>
            </p:grpSp>
          </p:grpSp>
        </p:grpSp>
        <p:sp>
          <p:nvSpPr>
            <p:cNvPr id="93" name="Google Shape;93;p15"/>
            <p:cNvSpPr txBox="1"/>
            <p:nvPr/>
          </p:nvSpPr>
          <p:spPr>
            <a:xfrm>
              <a:off x="1886675" y="3385475"/>
              <a:ext cx="2002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t>Left Side</a:t>
              </a:r>
              <a:endParaRPr sz="2200"/>
            </a:p>
          </p:txBody>
        </p:sp>
        <p:sp>
          <p:nvSpPr>
            <p:cNvPr id="94" name="Google Shape;94;p15"/>
            <p:cNvSpPr txBox="1"/>
            <p:nvPr/>
          </p:nvSpPr>
          <p:spPr>
            <a:xfrm>
              <a:off x="6077675" y="3385475"/>
              <a:ext cx="2002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t>Right Side</a:t>
              </a:r>
              <a:endParaRPr sz="2200"/>
            </a:p>
          </p:txBody>
        </p:sp>
        <p:sp>
          <p:nvSpPr>
            <p:cNvPr id="95" name="Google Shape;95;p15"/>
            <p:cNvSpPr txBox="1"/>
            <p:nvPr/>
          </p:nvSpPr>
          <p:spPr>
            <a:xfrm>
              <a:off x="468225" y="2571750"/>
              <a:ext cx="1370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standard weight in grams</a:t>
              </a:r>
              <a:endParaRPr sz="1200"/>
            </a:p>
          </p:txBody>
        </p:sp>
        <p:sp>
          <p:nvSpPr>
            <p:cNvPr id="96" name="Google Shape;96;p15"/>
            <p:cNvSpPr txBox="1"/>
            <p:nvPr/>
          </p:nvSpPr>
          <p:spPr>
            <a:xfrm>
              <a:off x="5319850" y="2571750"/>
              <a:ext cx="1370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weight of object in grams</a:t>
              </a:r>
              <a:endParaRPr sz="1200"/>
            </a:p>
          </p:txBody>
        </p:sp>
        <p:sp>
          <p:nvSpPr>
            <p:cNvPr id="97" name="Google Shape;97;p15"/>
            <p:cNvSpPr txBox="1"/>
            <p:nvPr/>
          </p:nvSpPr>
          <p:spPr>
            <a:xfrm>
              <a:off x="7219625" y="2571750"/>
              <a:ext cx="1370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distance from fulcrum in cm</a:t>
              </a:r>
              <a:endParaRPr sz="1200"/>
            </a:p>
          </p:txBody>
        </p:sp>
        <p:sp>
          <p:nvSpPr>
            <p:cNvPr id="98" name="Google Shape;98;p15"/>
            <p:cNvSpPr txBox="1"/>
            <p:nvPr/>
          </p:nvSpPr>
          <p:spPr>
            <a:xfrm>
              <a:off x="2636475" y="2571750"/>
              <a:ext cx="1370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distance from fulcrum in cm</a:t>
              </a:r>
              <a:endParaRPr sz="1200"/>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On-screen Show (16:9)</PresentationFormat>
  <Paragraphs>33</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Penelope Moody</dc:creator>
  <cp:lastModifiedBy>Penelope Moody</cp:lastModifiedBy>
  <cp:revision>1</cp:revision>
  <dcterms:modified xsi:type="dcterms:W3CDTF">2021-12-10T21:47:05Z</dcterms:modified>
</cp:coreProperties>
</file>