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</p:sldIdLst>
  <p:sldSz cy="10058400" cx="77724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D1F7F89-88AC-4A3A-A45D-EABB95E207B3}">
  <a:tblStyle styleId="{5D1F7F89-88AC-4A3A-A45D-EABB95E207B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168" orient="horz"/>
        <p:guide pos="2448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104480" y="685800"/>
            <a:ext cx="2649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2104480" y="685800"/>
            <a:ext cx="2649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264952" y="1456058"/>
            <a:ext cx="7242600" cy="401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264945" y="5542289"/>
            <a:ext cx="7242600" cy="15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264945" y="2163089"/>
            <a:ext cx="7242600" cy="38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264945" y="6164351"/>
            <a:ext cx="7242600" cy="254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264945" y="4206107"/>
            <a:ext cx="72426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264945" y="2253729"/>
            <a:ext cx="7242600" cy="66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264945" y="2253729"/>
            <a:ext cx="3399900" cy="66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107540" y="2253729"/>
            <a:ext cx="3399900" cy="66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264945" y="1086507"/>
            <a:ext cx="2386800" cy="14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264945" y="2717440"/>
            <a:ext cx="2386800" cy="62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16713" y="880293"/>
            <a:ext cx="5412600" cy="799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3886200" y="-244"/>
            <a:ext cx="3886200" cy="10058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25675" y="2411542"/>
            <a:ext cx="3438300" cy="289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25675" y="5481569"/>
            <a:ext cx="3438300" cy="24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198575" y="1415969"/>
            <a:ext cx="3261600" cy="722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264945" y="8273124"/>
            <a:ext cx="5099100" cy="118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64945" y="2253729"/>
            <a:ext cx="7242600" cy="6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" name="Google Shape;54;p13"/>
          <p:cNvGraphicFramePr/>
          <p:nvPr/>
        </p:nvGraphicFramePr>
        <p:xfrm>
          <a:off x="512939" y="11788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{5D1F7F89-88AC-4A3A-A45D-EABB95E207B3}</a:tableStyleId>
              </a:tblPr>
              <a:tblGrid>
                <a:gridCol w="2517575"/>
                <a:gridCol w="2081675"/>
                <a:gridCol w="2240675"/>
              </a:tblGrid>
              <a:tr h="1130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200">
                          <a:solidFill>
                            <a:schemeClr val="dk1"/>
                          </a:solidFill>
                        </a:rPr>
                        <a:t>Minutes</a:t>
                      </a:r>
                      <a:endParaRPr b="1" sz="2200">
                        <a:solidFill>
                          <a:schemeClr val="dk1"/>
                        </a:solidFill>
                      </a:endParaRPr>
                    </a:p>
                  </a:txBody>
                  <a:tcPr marT="62325" marB="62325" marR="107550" marL="10755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200">
                          <a:solidFill>
                            <a:schemeClr val="dk1"/>
                          </a:solidFill>
                        </a:rPr>
                        <a:t>Time</a:t>
                      </a:r>
                      <a:endParaRPr b="1" sz="2200">
                        <a:solidFill>
                          <a:schemeClr val="dk1"/>
                        </a:solidFill>
                      </a:endParaRPr>
                    </a:p>
                  </a:txBody>
                  <a:tcPr marT="62325" marB="62325" marR="107550" marL="10755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200">
                          <a:solidFill>
                            <a:schemeClr val="dk1"/>
                          </a:solidFill>
                        </a:rPr>
                        <a:t>Temperature</a:t>
                      </a:r>
                      <a:endParaRPr b="1" sz="2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200">
                          <a:solidFill>
                            <a:schemeClr val="dk1"/>
                          </a:solidFill>
                        </a:rPr>
                        <a:t>℃</a:t>
                      </a:r>
                      <a:endParaRPr b="1" sz="2200">
                        <a:solidFill>
                          <a:schemeClr val="dk1"/>
                        </a:solidFill>
                      </a:endParaRPr>
                    </a:p>
                  </a:txBody>
                  <a:tcPr marT="62325" marB="62325" marR="107550" marL="107550" anchor="ctr">
                    <a:solidFill>
                      <a:schemeClr val="accent4"/>
                    </a:solidFill>
                  </a:tcPr>
                </a:tc>
              </a:tr>
              <a:tr h="536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700"/>
                        <a:t>Start</a:t>
                      </a:r>
                      <a:endParaRPr sz="2700"/>
                    </a:p>
                  </a:txBody>
                  <a:tcPr marT="62325" marB="62325" marR="107550" marL="1075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2325" marB="62325" marR="107550" marL="1075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2325" marB="62325" marR="107550" marL="107550"/>
                </a:tc>
              </a:tr>
              <a:tr h="536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2325" marB="62325" marR="107550" marL="1075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2325" marB="62325" marR="107550" marL="1075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2325" marB="62325" marR="107550" marL="107550"/>
                </a:tc>
              </a:tr>
              <a:tr h="536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2325" marB="62325" marR="107550" marL="1075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2325" marB="62325" marR="107550" marL="1075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2325" marB="62325" marR="107550" marL="107550"/>
                </a:tc>
              </a:tr>
              <a:tr h="536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2325" marB="62325" marR="107550" marL="1075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2325" marB="62325" marR="107550" marL="1075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2325" marB="62325" marR="107550" marL="107550"/>
                </a:tc>
              </a:tr>
              <a:tr h="536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2325" marB="62325" marR="107550" marL="1075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2325" marB="62325" marR="107550" marL="1075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2325" marB="62325" marR="107550" marL="107550"/>
                </a:tc>
              </a:tr>
              <a:tr h="536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2325" marB="62325" marR="107550" marL="1075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2325" marB="62325" marR="107550" marL="1075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2325" marB="62325" marR="107550" marL="107550"/>
                </a:tc>
              </a:tr>
              <a:tr h="536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2325" marB="62325" marR="107550" marL="1075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2325" marB="62325" marR="107550" marL="1075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2325" marB="62325" marR="107550" marL="107550"/>
                </a:tc>
              </a:tr>
              <a:tr h="536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2325" marB="62325" marR="107550" marL="1075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2325" marB="62325" marR="107550" marL="1075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2325" marB="62325" marR="107550" marL="107550"/>
                </a:tc>
              </a:tr>
              <a:tr h="536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2325" marB="62325" marR="107550" marL="1075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2325" marB="62325" marR="107550" marL="1075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2325" marB="62325" marR="107550" marL="107550"/>
                </a:tc>
              </a:tr>
              <a:tr h="536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700"/>
                    </a:p>
                  </a:txBody>
                  <a:tcPr marT="62325" marB="62325" marR="107550" marL="1075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700"/>
                    </a:p>
                  </a:txBody>
                  <a:tcPr marT="62325" marB="62325" marR="107550" marL="1075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700"/>
                    </a:p>
                  </a:txBody>
                  <a:tcPr marT="62325" marB="62325" marR="107550" marL="107550"/>
                </a:tc>
              </a:tr>
            </a:tbl>
          </a:graphicData>
        </a:graphic>
      </p:graphicFrame>
      <p:sp>
        <p:nvSpPr>
          <p:cNvPr id="55" name="Google Shape;55;p13"/>
          <p:cNvSpPr txBox="1"/>
          <p:nvPr/>
        </p:nvSpPr>
        <p:spPr>
          <a:xfrm>
            <a:off x="361050" y="465100"/>
            <a:ext cx="73551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How long does my cup keep water cold?</a:t>
            </a:r>
            <a:endParaRPr sz="3100"/>
          </a:p>
        </p:txBody>
      </p:sp>
      <p:sp>
        <p:nvSpPr>
          <p:cNvPr id="56" name="Google Shape;56;p13"/>
          <p:cNvSpPr txBox="1"/>
          <p:nvPr/>
        </p:nvSpPr>
        <p:spPr>
          <a:xfrm>
            <a:off x="366175" y="8077975"/>
            <a:ext cx="7143900" cy="14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My cup kept the water cold for ______ hours </a:t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and  ________  minutes.</a:t>
            </a:r>
            <a:endParaRPr sz="2700"/>
          </a:p>
        </p:txBody>
      </p:sp>
      <p:sp>
        <p:nvSpPr>
          <p:cNvPr id="57" name="Google Shape;57;p13"/>
          <p:cNvSpPr txBox="1"/>
          <p:nvPr/>
        </p:nvSpPr>
        <p:spPr>
          <a:xfrm>
            <a:off x="5241225" y="7760150"/>
            <a:ext cx="938100" cy="677100"/>
          </a:xfrm>
          <a:prstGeom prst="rect">
            <a:avLst/>
          </a:prstGeom>
          <a:noFill/>
          <a:ln cap="flat" cmpd="sng" w="2857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</p:txBody>
      </p:sp>
      <p:sp>
        <p:nvSpPr>
          <p:cNvPr id="58" name="Google Shape;58;p13"/>
          <p:cNvSpPr txBox="1"/>
          <p:nvPr/>
        </p:nvSpPr>
        <p:spPr>
          <a:xfrm>
            <a:off x="1450175" y="8593675"/>
            <a:ext cx="938100" cy="677100"/>
          </a:xfrm>
          <a:prstGeom prst="rect">
            <a:avLst/>
          </a:prstGeom>
          <a:noFill/>
          <a:ln cap="flat" cmpd="sng" w="2857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</p:txBody>
      </p:sp>
      <p:sp>
        <p:nvSpPr>
          <p:cNvPr id="59" name="Google Shape;59;p13"/>
          <p:cNvSpPr txBox="1"/>
          <p:nvPr/>
        </p:nvSpPr>
        <p:spPr>
          <a:xfrm>
            <a:off x="366175" y="9509575"/>
            <a:ext cx="653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FF"/>
                </a:solidFill>
              </a:rPr>
              <a:t>*</a:t>
            </a:r>
            <a:r>
              <a:rPr b="1" lang="en">
                <a:solidFill>
                  <a:srgbClr val="FF00FF"/>
                </a:solidFill>
              </a:rPr>
              <a:t>The end time is the first time that the temperature repeats. </a:t>
            </a:r>
            <a:endParaRPr b="1">
              <a:solidFill>
                <a:srgbClr val="FF00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