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slide" Target="slides/slide20.xml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b3fd8d5e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b3fd8d5e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b4082079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b4082079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b4082079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b4082079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b4082079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b4082079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b4082079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b4082079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b4082079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b4082079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b4082079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b4082079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b4082079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b4082079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b4082079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b4082079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b4082079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b4082079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b3fd8d5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b3fd8d5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b40820798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b4082079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b3fd8d5e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b3fd8d5e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b3fd8d5e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b3fd8d5e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b3fd8d5e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b3fd8d5e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b3fd8d5e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b3fd8d5e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b3fd8d5e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b3fd8d5e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b4082079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b4082079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3fd8d5e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b3fd8d5e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rtl="0" algn="l">
              <a:spcBef>
                <a:spcPts val="1200"/>
              </a:spcBef>
              <a:spcAft>
                <a:spcPts val="0"/>
              </a:spcAft>
              <a:buSzPts val="1368"/>
              <a:buChar char="○"/>
              <a:defRPr/>
            </a:lvl2pPr>
            <a:lvl3pPr indent="-315467" lvl="2" marL="1371600" rtl="0" algn="l">
              <a:spcBef>
                <a:spcPts val="1200"/>
              </a:spcBef>
              <a:spcAft>
                <a:spcPts val="0"/>
              </a:spcAft>
              <a:buSzPts val="1368"/>
              <a:buChar char="■"/>
              <a:defRPr/>
            </a:lvl3pPr>
            <a:lvl4pPr indent="-308610" lvl="3" marL="1828800" rtl="0" algn="l">
              <a:spcBef>
                <a:spcPts val="12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1200"/>
              </a:spcBef>
              <a:spcAft>
                <a:spcPts val="0"/>
              </a:spcAft>
              <a:buSzPts val="1260"/>
              <a:buChar char="○"/>
              <a:defRPr/>
            </a:lvl5pPr>
            <a:lvl6pPr indent="-314325" lvl="5" marL="2743200" rtl="0" algn="l">
              <a:spcBef>
                <a:spcPts val="120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rtl="0" algn="l">
              <a:spcBef>
                <a:spcPts val="120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rtl="0" algn="l">
              <a:spcBef>
                <a:spcPts val="1200"/>
              </a:spcBef>
              <a:spcAft>
                <a:spcPts val="120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464653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464653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464653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464653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464653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464653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464653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464653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46465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68600" y="1547225"/>
            <a:ext cx="8559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REVOCABLE BIOMETRIC SYSTEM BASED ON LOG GABOR FEATURES AND HOG FEATURES </a:t>
            </a:r>
            <a:endParaRPr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80"/>
              <a:t>- A COMPARATIVE STUDY</a:t>
            </a:r>
            <a:endParaRPr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917825" y="361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-Arpita Nema(202116004)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-Ambuj Mishra(202116003)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57200" y="21009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Approach-2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/>
              <a:t>HOG Features and Random Distance based Revocable Biometric System</a:t>
            </a:r>
            <a:endParaRPr sz="235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95000" y="182825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Concept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7200" y="1114550"/>
            <a:ext cx="36192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Let the feature vector f</a:t>
            </a:r>
            <a:r>
              <a:rPr baseline="-25000"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 be represented as a point (x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, y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) in a Cartesian coordinate system. Then, instead of using original feature f</a:t>
            </a:r>
            <a:r>
              <a:rPr baseline="-25000"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, its distance from some random point (x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 y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) can be used for matching purposes.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800" y="853550"/>
            <a:ext cx="4394926" cy="29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2275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838200"/>
            <a:ext cx="7115727" cy="40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Results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5468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8"/>
              <a:buChar char="●"/>
            </a:pPr>
            <a:r>
              <a:rPr lang="en">
                <a:solidFill>
                  <a:schemeClr val="dk1"/>
                </a:solidFill>
              </a:rPr>
              <a:t>We did a 10-fold stratified cross-validation of the whole data to get the generalized results and evaluate the performance of the revocable biometric system on the ORL face database.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57200" y="-1143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Approach-1 Results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025" y="628800"/>
            <a:ext cx="6080175" cy="13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50" y="2000500"/>
            <a:ext cx="3837626" cy="265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080" y="2025230"/>
            <a:ext cx="3710150" cy="26290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1667150" y="4546175"/>
            <a:ext cx="23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Best-Case Accuracy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5512600" y="4541400"/>
            <a:ext cx="23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</a:t>
            </a:r>
            <a:r>
              <a:rPr lang="en"/>
              <a:t>-Case Accuracy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Approach-2 Results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57200" y="914400"/>
            <a:ext cx="35427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For this approach, w</a:t>
            </a:r>
            <a:r>
              <a:rPr lang="en" sz="1700">
                <a:solidFill>
                  <a:schemeClr val="dk1"/>
                </a:solidFill>
              </a:rPr>
              <a:t>e evaluated the performance under three cases:</a:t>
            </a:r>
            <a:endParaRPr sz="1700">
              <a:solidFill>
                <a:schemeClr val="dk1"/>
              </a:solidFill>
            </a:endParaRPr>
          </a:p>
          <a:p>
            <a:pPr indent="-309118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8"/>
              <a:buChar char="●"/>
            </a:pPr>
            <a:r>
              <a:rPr lang="en" sz="1700">
                <a:solidFill>
                  <a:schemeClr val="dk1"/>
                </a:solidFill>
              </a:rPr>
              <a:t>Case 1 - When each user uses a unique passcode.</a:t>
            </a:r>
            <a:endParaRPr sz="1700">
              <a:solidFill>
                <a:schemeClr val="dk1"/>
              </a:solidFill>
            </a:endParaRPr>
          </a:p>
          <a:p>
            <a:pPr indent="-309118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8"/>
              <a:buChar char="●"/>
            </a:pPr>
            <a:r>
              <a:rPr lang="en" sz="1700">
                <a:solidFill>
                  <a:schemeClr val="dk1"/>
                </a:solidFill>
              </a:rPr>
              <a:t>Case 2 - Same passcode is used by all users.</a:t>
            </a:r>
            <a:endParaRPr sz="1700">
              <a:solidFill>
                <a:schemeClr val="dk1"/>
              </a:solidFill>
            </a:endParaRPr>
          </a:p>
          <a:p>
            <a:pPr indent="-309118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8"/>
              <a:buChar char="●"/>
            </a:pPr>
            <a:r>
              <a:rPr lang="en" sz="1700">
                <a:solidFill>
                  <a:schemeClr val="dk1"/>
                </a:solidFill>
              </a:rPr>
              <a:t>Case 3 - When users’ original HOG features are used for classification.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775" y="457625"/>
            <a:ext cx="4064436" cy="39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Discussion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7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</a:pPr>
            <a:r>
              <a:rPr lang="en" sz="1620">
                <a:solidFill>
                  <a:schemeClr val="dk1"/>
                </a:solidFill>
              </a:rPr>
              <a:t>In approach 1, matching performance of the proposed approach is evaluated in stolen token scenario (worst case) was poor as compared to legitimate token scenario (best case).</a:t>
            </a:r>
            <a:endParaRPr sz="1620">
              <a:solidFill>
                <a:schemeClr val="dk1"/>
              </a:solidFill>
            </a:endParaRPr>
          </a:p>
          <a:p>
            <a:pPr indent="-33147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</a:pPr>
            <a:r>
              <a:rPr lang="en" sz="1620">
                <a:solidFill>
                  <a:schemeClr val="dk1"/>
                </a:solidFill>
              </a:rPr>
              <a:t>In approach 2, </a:t>
            </a:r>
            <a:endParaRPr sz="1620">
              <a:solidFill>
                <a:schemeClr val="dk1"/>
              </a:solidFill>
            </a:endParaRPr>
          </a:p>
          <a:p>
            <a:pPr indent="-331469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</a:pPr>
            <a:r>
              <a:rPr lang="en" sz="1620">
                <a:solidFill>
                  <a:schemeClr val="dk1"/>
                </a:solidFill>
              </a:rPr>
              <a:t>when a unique password mapped key is used, the performance is comparably high. </a:t>
            </a:r>
            <a:endParaRPr sz="1620">
              <a:solidFill>
                <a:schemeClr val="dk1"/>
              </a:solidFill>
            </a:endParaRPr>
          </a:p>
          <a:p>
            <a:pPr indent="-331469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</a:pPr>
            <a:r>
              <a:rPr lang="en" sz="1620">
                <a:solidFill>
                  <a:schemeClr val="dk1"/>
                </a:solidFill>
              </a:rPr>
              <a:t>Same password used by more than one user does not help in authentication step and degrades the performance. </a:t>
            </a:r>
            <a:endParaRPr sz="1620">
              <a:solidFill>
                <a:schemeClr val="dk1"/>
              </a:solidFill>
            </a:endParaRPr>
          </a:p>
          <a:p>
            <a:pPr indent="-331469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</a:pPr>
            <a:r>
              <a:rPr lang="en" sz="1620">
                <a:solidFill>
                  <a:schemeClr val="dk1"/>
                </a:solidFill>
              </a:rPr>
              <a:t>Original HOG feature performance metric, without use of any password mapped key is comparable to mapped ones.</a:t>
            </a:r>
            <a:endParaRPr sz="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5468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8"/>
              <a:buChar char="●"/>
            </a:pPr>
            <a:r>
              <a:rPr lang="en">
                <a:solidFill>
                  <a:schemeClr val="dk1"/>
                </a:solidFill>
              </a:rPr>
              <a:t>Prospective efforts will be aimed to get variable size feature vectors so that we can control the dimensionality. </a:t>
            </a:r>
            <a:endParaRPr>
              <a:solidFill>
                <a:schemeClr val="dk1"/>
              </a:solidFill>
            </a:endParaRPr>
          </a:p>
          <a:p>
            <a:pPr indent="-315468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8"/>
              <a:buChar char="●"/>
            </a:pPr>
            <a:r>
              <a:rPr lang="en">
                <a:solidFill>
                  <a:schemeClr val="dk1"/>
                </a:solidFill>
              </a:rPr>
              <a:t>Modules could be added to detect liveness of the facial images along with the matching process of the revocable biometric system.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Application to enhance the privacy using revocable biometric system has been proposed.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Both approaches discussed are automatic and low-cost solution that does not require any user cooperation.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system testing was conducted in adverse conditions on authentic data that demonstrate the sturdiness and efficacy of the work proposed.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performance evaluation of the log-gabor XOR based approach using KDA for dimensionality reduction and HOG feature based using SVM classifier on ORL dataset have satisfying results.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381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457200" y="762000"/>
            <a:ext cx="82296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[1] A. T. B. Jin, D. N. C. Ling, and A. Goh, “Biohashing: two factor authentication featuring fingerprint data and tokenised random number,” Pattern recognition, vol. 37, no. 11, pp. 2245–2255, 2004.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[2] T. Connie, A. Teoh, M. Goh, and D. Ngo, “Palmhashing: a novel approach for cancelable biometrics,” Information processing letters, vol. 93, no. 1, pp. 1–5, 2005.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[3] A. Teoh, B. Jin, T. Connie, D. Ngo, and C. Ling, “Re- marks on biohash and its mathematical foundation,” Information processing letters, vol. 100, no. 4, pp. 145–150, 2006.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[4] M. Savvides, B. V. Kumar, and P. K. Khosla, “Cancelable biometric filters for face recognition,” in Proceedings of the 17th International Conference on Pattern Recognition, 2004. ICPR 2004., vol. 3. IEEE, 2004, pp. 922–925.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[5] Y. Sutcu, H. T. Sencar, and N. Memon, “A secure biometric authentication scheme based on robust hashing,” in Proceedings of the 7th Workshop on Multimedia and Security, 2005, pp. 111–116.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[6] T. E. Boult, W. J. Scheirer, and R. Woodworth, “Revocable fingerprint biotokens: Accuracy and security analysis,” in 2007 IEEE Conference on Computer Vision and Pattern Recognition. IEEE, 2007, pp. 1–8.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[7] A. B. Teoh and D. C. Ngo, “Biophasor: Token supplemented cancellable biometrics,” in 2006 9th international conference on control, automation, robotics and vision. IEEE, 2006, pp. 1–5.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3200"/>
              <a:buFont typeface="Bookman Old Style"/>
              <a:buNone/>
            </a:pPr>
            <a:r>
              <a:rPr lang="en"/>
              <a:t>Biometrics - A Double Edged Sword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356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Biometrics - the most advanced security solutions in the market.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Biometrics offers greater security and convenience than traditional methods of personal recognition.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Biometrics for security and security for biometrics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Risks - Leaking a Biometric is a Disaster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Password leaked?</a:t>
            </a:r>
            <a:r>
              <a:rPr lang="en" sz="1800">
                <a:solidFill>
                  <a:srgbClr val="464653"/>
                </a:solidFill>
              </a:rPr>
              <a:t> </a:t>
            </a:r>
            <a:r>
              <a:rPr lang="en" sz="1800">
                <a:solidFill>
                  <a:srgbClr val="00B050"/>
                </a:solidFill>
              </a:rPr>
              <a:t>Fine, you can easily replace with a new one</a:t>
            </a:r>
            <a:r>
              <a:rPr lang="en" sz="1800">
                <a:solidFill>
                  <a:srgbClr val="464653"/>
                </a:solidFill>
              </a:rPr>
              <a:t>. </a:t>
            </a:r>
            <a:endParaRPr sz="1800">
              <a:solidFill>
                <a:srgbClr val="464653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Fingerprint leaked?</a:t>
            </a:r>
            <a:r>
              <a:rPr lang="en" sz="1800">
                <a:solidFill>
                  <a:srgbClr val="464653"/>
                </a:solidFill>
              </a:rPr>
              <a:t>  </a:t>
            </a:r>
            <a:r>
              <a:rPr lang="en" sz="1800">
                <a:solidFill>
                  <a:srgbClr val="FF0000"/>
                </a:solidFill>
              </a:rPr>
              <a:t>Leaked for the rest of your life</a:t>
            </a:r>
            <a:r>
              <a:rPr lang="en" sz="1800">
                <a:solidFill>
                  <a:srgbClr val="464653"/>
                </a:solidFill>
              </a:rPr>
              <a:t>.</a:t>
            </a:r>
            <a:endParaRPr sz="1800">
              <a:solidFill>
                <a:srgbClr val="464653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Lack of general solutions leaves this as a challenging issue.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954976" y="3271825"/>
            <a:ext cx="7065397" cy="1203960"/>
            <a:chOff x="533401" y="2667000"/>
            <a:chExt cx="7065397" cy="1203960"/>
          </a:xfrm>
        </p:grpSpPr>
        <p:pic>
          <p:nvPicPr>
            <p:cNvPr descr="face_spoof.jpg" id="69" name="Google Shape;69;p15"/>
            <p:cNvPicPr preferRelativeResize="0"/>
            <p:nvPr/>
          </p:nvPicPr>
          <p:blipFill rotWithShape="1">
            <a:blip r:embed="rId3">
              <a:alphaModFix/>
            </a:blip>
            <a:srcRect b="17013" l="0" r="31469" t="12884"/>
            <a:stretch/>
          </p:blipFill>
          <p:spPr>
            <a:xfrm>
              <a:off x="533401" y="2667000"/>
              <a:ext cx="1551455" cy="1188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ngerprint.jpg" id="70" name="Google Shape;7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33600" y="2682240"/>
              <a:ext cx="1779642" cy="1188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tent.jpg" id="71" name="Google Shape;71;p15"/>
            <p:cNvPicPr preferRelativeResize="0"/>
            <p:nvPr/>
          </p:nvPicPr>
          <p:blipFill rotWithShape="1">
            <a:blip r:embed="rId5">
              <a:alphaModFix/>
            </a:blip>
            <a:srcRect b="12564" l="0" r="9820" t="0"/>
            <a:stretch/>
          </p:blipFill>
          <p:spPr>
            <a:xfrm>
              <a:off x="3962400" y="2668475"/>
              <a:ext cx="1842517" cy="1188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-1.jpg" id="72" name="Google Shape;72;p15"/>
            <p:cNvPicPr preferRelativeResize="0"/>
            <p:nvPr/>
          </p:nvPicPr>
          <p:blipFill rotWithShape="1">
            <a:blip r:embed="rId6">
              <a:alphaModFix/>
            </a:blip>
            <a:srcRect b="32830" l="29444" r="11369" t="6316"/>
            <a:stretch/>
          </p:blipFill>
          <p:spPr>
            <a:xfrm>
              <a:off x="5867400" y="2682240"/>
              <a:ext cx="1731398" cy="11887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457200" y="18954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93075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3200"/>
              <a:buFont typeface="Bookman Old Style"/>
              <a:buNone/>
            </a:pPr>
            <a:r>
              <a:rPr lang="en"/>
              <a:t>Cancelable Biometrics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82050" y="836175"/>
            <a:ext cx="82296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Regenerate biometrics like passwords.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‘pseudo-identity’ PI instead of original biometric for storing, matching and other authentication tasks.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Assign a token to every enrollee which generates/lead to generate this user-specific secret information.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 case of a compromise only pseudo-identity PI is lost,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which cannot be inverted to learn original biometric.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ransformation.JPG" id="79" name="Google Shape;79;p16"/>
          <p:cNvPicPr preferRelativeResize="0"/>
          <p:nvPr/>
        </p:nvPicPr>
        <p:blipFill rotWithShape="1">
          <a:blip r:embed="rId3">
            <a:alphaModFix/>
          </a:blip>
          <a:srcRect b="3614" l="0" r="0" t="0"/>
          <a:stretch/>
        </p:blipFill>
        <p:spPr>
          <a:xfrm>
            <a:off x="1180125" y="2931850"/>
            <a:ext cx="4327575" cy="15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8000" y="2006775"/>
            <a:ext cx="2293200" cy="27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57200" y="186675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103225"/>
              <a:buFont typeface="Bookman Old Style"/>
              <a:buNone/>
            </a:pPr>
            <a:r>
              <a:rPr lang="en" sz="3100"/>
              <a:t>Basic Cancelable Authentication System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04075"/>
            <a:ext cx="7913450" cy="45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19114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Approach-1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/>
              <a:t>Log-Gabor and XOR based Revocable Biometric System</a:t>
            </a:r>
            <a:endParaRPr sz="23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762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3200"/>
              <a:buFont typeface="Bookman Old Style"/>
              <a:buNone/>
            </a:pPr>
            <a:r>
              <a:rPr lang="en"/>
              <a:t>Log-Gabor Filters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Input image        Feature extraction        Feature transformation.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Feature extraction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Log-Gabor filters at multiple scales (4) and orientations(6).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Significant increase in dimensionality of feature (24 times).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638" y="2018300"/>
            <a:ext cx="5967126" cy="2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04800" y="4160075"/>
            <a:ext cx="854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Fig.- Sample images for log-Gabor filtering (a) Original image, (b)-(c) Log-Gabor magnitude and phase patterns at n=4 scales and m=6 orientations.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00" name="Google Shape;100;p19"/>
          <p:cNvCxnSpPr/>
          <p:nvPr/>
        </p:nvCxnSpPr>
        <p:spPr>
          <a:xfrm>
            <a:off x="2092371" y="1092168"/>
            <a:ext cx="356100" cy="6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43000">
              <a:srgbClr val="000000">
                <a:alpha val="40000"/>
              </a:srgbClr>
            </a:outerShdw>
          </a:effectLst>
        </p:spPr>
      </p:cxnSp>
      <p:cxnSp>
        <p:nvCxnSpPr>
          <p:cNvPr id="101" name="Google Shape;101;p19"/>
          <p:cNvCxnSpPr/>
          <p:nvPr/>
        </p:nvCxnSpPr>
        <p:spPr>
          <a:xfrm>
            <a:off x="4215896" y="1092168"/>
            <a:ext cx="356100" cy="6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430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381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3200"/>
              <a:buFont typeface="Bookman Old Style"/>
              <a:buNone/>
            </a:pPr>
            <a:r>
              <a:rPr lang="en"/>
              <a:t>Non-invertibility using Median Filtering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3400" y="857400"/>
            <a:ext cx="2977200" cy="28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30100" y="3682850"/>
            <a:ext cx="80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Fig.-  (1st row) : Face Image in (a) is XORed with random grid RG in (b) and results is (c);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(2nd row) : Output in (c) when XORed with RG in (b), recovers the original image (a);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(3rd row) : Median filtered output in (d) when XORed with RG (b) recovers lossy image (e).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35425"/>
            <a:ext cx="8229598" cy="2952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759550" y="3887550"/>
            <a:ext cx="781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Dimensionality reduction is performed using Kernel discriminant analysis(KDA). Further, matching was done using cosine similarity.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57200" y="198725"/>
            <a:ext cx="8229600" cy="74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3200"/>
              <a:buFont typeface="Bookman Old Style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57200" y="1014200"/>
            <a:ext cx="82296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54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8"/>
              <a:buChar char="●"/>
            </a:pPr>
            <a:r>
              <a:rPr lang="en">
                <a:solidFill>
                  <a:schemeClr val="dk1"/>
                </a:solidFill>
              </a:rPr>
              <a:t>XOR based salting with median filtering fulfills the required criteria.</a:t>
            </a:r>
            <a:endParaRPr>
              <a:solidFill>
                <a:schemeClr val="dk1"/>
              </a:solidFill>
            </a:endParaRPr>
          </a:p>
          <a:p>
            <a:pPr indent="-3154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8"/>
              <a:buChar char="●"/>
            </a:pPr>
            <a:r>
              <a:rPr lang="en">
                <a:solidFill>
                  <a:schemeClr val="dk1"/>
                </a:solidFill>
              </a:rPr>
              <a:t>No contribution of the transformation approach towards dimensionality reduction. </a:t>
            </a:r>
            <a:endParaRPr>
              <a:solidFill>
                <a:schemeClr val="dk1"/>
              </a:solidFill>
            </a:endParaRPr>
          </a:p>
          <a:p>
            <a:pPr indent="-3154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8"/>
              <a:buChar char="●"/>
            </a:pPr>
            <a:r>
              <a:rPr lang="en">
                <a:solidFill>
                  <a:schemeClr val="dk1"/>
                </a:solidFill>
              </a:rPr>
              <a:t>Need to develop a transformation approach that reduces the dimensionality while simultaneously fulfilling the cancelability requirements.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